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318" r:id="rId24"/>
    <p:sldId id="288" r:id="rId25"/>
    <p:sldId id="289" r:id="rId26"/>
    <p:sldId id="290" r:id="rId27"/>
    <p:sldId id="307" r:id="rId28"/>
    <p:sldId id="308" r:id="rId29"/>
    <p:sldId id="315" r:id="rId30"/>
    <p:sldId id="291" r:id="rId31"/>
    <p:sldId id="292" r:id="rId32"/>
    <p:sldId id="293" r:id="rId33"/>
    <p:sldId id="294" r:id="rId34"/>
    <p:sldId id="296" r:id="rId35"/>
    <p:sldId id="297" r:id="rId36"/>
    <p:sldId id="298" r:id="rId37"/>
    <p:sldId id="299" r:id="rId38"/>
    <p:sldId id="300" r:id="rId39"/>
    <p:sldId id="309" r:id="rId40"/>
    <p:sldId id="310" r:id="rId41"/>
    <p:sldId id="311" r:id="rId42"/>
    <p:sldId id="312" r:id="rId43"/>
    <p:sldId id="313" r:id="rId44"/>
    <p:sldId id="314" r:id="rId45"/>
    <p:sldId id="316" r:id="rId46"/>
    <p:sldId id="317" r:id="rId47"/>
    <p:sldId id="319" r:id="rId48"/>
    <p:sldId id="320" r:id="rId49"/>
    <p:sldId id="321" r:id="rId50"/>
    <p:sldId id="322" r:id="rId51"/>
    <p:sldId id="323" r:id="rId52"/>
    <p:sldId id="325" r:id="rId53"/>
    <p:sldId id="326" r:id="rId54"/>
    <p:sldId id="324" r:id="rId55"/>
    <p:sldId id="327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3" autoAdjust="0"/>
    <p:restoredTop sz="94660"/>
  </p:normalViewPr>
  <p:slideViewPr>
    <p:cSldViewPr>
      <p:cViewPr>
        <p:scale>
          <a:sx n="75" d="100"/>
          <a:sy n="75" d="100"/>
        </p:scale>
        <p:origin x="-147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Central Processing 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3" y="2514599"/>
            <a:ext cx="8794288" cy="238857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Stack is standalone unit</a:t>
            </a:r>
          </a:p>
          <a:p>
            <a:r>
              <a:rPr lang="en-US" dirty="0" smtClean="0"/>
              <a:t>Or can be implemented in a </a:t>
            </a:r>
            <a:r>
              <a:rPr lang="en-US" dirty="0"/>
              <a:t>R</a:t>
            </a:r>
            <a:r>
              <a:rPr lang="en-US" dirty="0" smtClean="0"/>
              <a:t>andom </a:t>
            </a:r>
            <a:r>
              <a:rPr lang="en-US" dirty="0"/>
              <a:t>A</a:t>
            </a:r>
            <a:r>
              <a:rPr lang="en-US" dirty="0" smtClean="0"/>
              <a:t>ccess Memory Attached to a CPU</a:t>
            </a:r>
          </a:p>
          <a:p>
            <a:r>
              <a:rPr lang="en-US" dirty="0" smtClean="0"/>
              <a:t>A portion of memory is assigned to Stack operation using processor register as stack pointer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8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19721"/>
            <a:ext cx="5181599" cy="527706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5852"/>
            <a:ext cx="7147362" cy="457254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Limits</a:t>
            </a:r>
          </a:p>
          <a:p>
            <a:pPr lvl="1"/>
            <a:r>
              <a:rPr lang="en-US" dirty="0" smtClean="0"/>
              <a:t>For Stack overflow and stack underflow</a:t>
            </a:r>
          </a:p>
          <a:p>
            <a:pPr lvl="1"/>
            <a:r>
              <a:rPr lang="en-US" dirty="0" smtClean="0"/>
              <a:t>Stack limit can be checked by using two processor register</a:t>
            </a:r>
          </a:p>
          <a:p>
            <a:pPr lvl="1"/>
            <a:r>
              <a:rPr lang="en-US" dirty="0" smtClean="0"/>
              <a:t>One to hold the upper limit (3000) </a:t>
            </a:r>
          </a:p>
          <a:p>
            <a:pPr lvl="1"/>
            <a:r>
              <a:rPr lang="en-US" dirty="0" smtClean="0"/>
              <a:t>One to hold the lower limit (4001)</a:t>
            </a:r>
          </a:p>
          <a:p>
            <a:pPr lvl="1"/>
            <a:r>
              <a:rPr lang="en-US" dirty="0" smtClean="0"/>
              <a:t>After push, SP is compared with upper limit and after POP it is compared with lower limit.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Computer instruction have specific format and usually contains three different fields.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1. Operation field that specifies the operation to be performed.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2. An address field that designates a memory  address or a processor register.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3. A mode field that specifies the way the operand or the EA is determined.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9" y="1295400"/>
            <a:ext cx="8555311" cy="4800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419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Two-Address Instructions</a:t>
            </a:r>
            <a:br>
              <a:rPr lang="en-US" b="1" dirty="0"/>
            </a:br>
            <a:r>
              <a:rPr lang="en-US" dirty="0"/>
              <a:t>These instructions are most common in commercial computers.</a:t>
            </a:r>
            <a:br>
              <a:rPr lang="en-US" dirty="0"/>
            </a:br>
            <a:r>
              <a:rPr lang="en-US" dirty="0"/>
              <a:t>Program to evaluate X = (A + B) * (C + D</a:t>
            </a:r>
            <a:r>
              <a:rPr lang="en-US" dirty="0" smtClean="0"/>
              <a:t>):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12" y="3409575"/>
            <a:ext cx="4296375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924799" cy="422518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Bulk Data</a:t>
            </a:r>
          </a:p>
          <a:p>
            <a:r>
              <a:rPr lang="en-US" dirty="0" smtClean="0"/>
              <a:t>Three parts</a:t>
            </a:r>
          </a:p>
          <a:p>
            <a:pPr lvl="1"/>
            <a:r>
              <a:rPr lang="en-US" dirty="0" smtClean="0"/>
              <a:t>CU-Supervises the transfer of information among registers and instruct the ALU to perform instruction.</a:t>
            </a:r>
          </a:p>
          <a:p>
            <a:pPr lvl="1"/>
            <a:r>
              <a:rPr lang="en-US" dirty="0" smtClean="0"/>
              <a:t>ALU-Perform Arithmetical and logical operation.</a:t>
            </a:r>
          </a:p>
          <a:p>
            <a:pPr lvl="1"/>
            <a:r>
              <a:rPr lang="en-US" dirty="0" smtClean="0"/>
              <a:t>Register set- Stores Intermediate Data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20072"/>
            <a:ext cx="7772400" cy="40158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3810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0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229600" cy="4114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Register Indirect Mode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nstruction specifies a register in CPU whose content give the address of the operand in memory.</a:t>
            </a:r>
          </a:p>
          <a:p>
            <a:pPr lvl="1"/>
            <a:r>
              <a:rPr lang="en-US" dirty="0" smtClean="0"/>
              <a:t>Uses fewer bit in address field of instruction because register address uses fewer bit than memory address.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1"/>
            <a:ext cx="8229600" cy="3962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7162800" cy="318346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0385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Content of index register is added to the address part of the instruction to obtain effective address.{EA=IR(Address)+IX)}</a:t>
            </a:r>
          </a:p>
          <a:p>
            <a:r>
              <a:rPr lang="en-US" dirty="0" smtClean="0"/>
              <a:t>Index register contain index value.</a:t>
            </a:r>
          </a:p>
          <a:p>
            <a:r>
              <a:rPr lang="en-US" dirty="0" smtClean="0"/>
              <a:t>Address field define beginning address of data array.</a:t>
            </a:r>
          </a:p>
          <a:p>
            <a:r>
              <a:rPr lang="en-US" dirty="0" smtClean="0"/>
              <a:t>The distance between the beginning of address and the address of the operand is index value stored in the index register.</a:t>
            </a:r>
          </a:p>
          <a:p>
            <a:r>
              <a:rPr lang="en-US" dirty="0" smtClean="0"/>
              <a:t>The index register can be increment to access consecutive data.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Addressing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register contains  base address.</a:t>
            </a:r>
          </a:p>
          <a:p>
            <a:r>
              <a:rPr lang="en-US" dirty="0" smtClean="0"/>
              <a:t>Base register is added to address part of instruction to find effective address.</a:t>
            </a:r>
          </a:p>
          <a:p>
            <a:r>
              <a:rPr lang="en-US" dirty="0" smtClean="0"/>
              <a:t>Used in program relocation.</a:t>
            </a:r>
          </a:p>
          <a:p>
            <a:r>
              <a:rPr lang="en-US" dirty="0" smtClean="0"/>
              <a:t>In program relocation- a base register the displacement value of instruction is not changed, only base register value is updated.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register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3047"/>
            <a:ext cx="11582400" cy="5146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58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6" y="1828800"/>
            <a:ext cx="8610864" cy="41147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Computer provide </a:t>
            </a:r>
            <a:r>
              <a:rPr lang="en-US" b="1" dirty="0" smtClean="0"/>
              <a:t>various instruction set </a:t>
            </a:r>
            <a:r>
              <a:rPr lang="en-US" dirty="0" smtClean="0"/>
              <a:t>to carry out various computational tasks.</a:t>
            </a:r>
          </a:p>
          <a:p>
            <a:pPr algn="just"/>
            <a:r>
              <a:rPr lang="en-US" b="1" dirty="0" smtClean="0"/>
              <a:t>Instruction set differ from computer to computer---</a:t>
            </a:r>
            <a:r>
              <a:rPr lang="en-US" dirty="0" smtClean="0"/>
              <a:t>with operand determination by using mode bits and address.</a:t>
            </a:r>
          </a:p>
          <a:p>
            <a:pPr algn="just"/>
            <a:r>
              <a:rPr lang="en-US" dirty="0" smtClean="0"/>
              <a:t>Every computers instruction sets are similar instead they may have </a:t>
            </a:r>
            <a:r>
              <a:rPr lang="en-US" b="1" dirty="0" smtClean="0"/>
              <a:t>different binary coding or symbolic representation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There are sets of computer instructions which are as follows: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Instructions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transfer instructions</a:t>
            </a:r>
          </a:p>
          <a:p>
            <a:pPr lvl="1"/>
            <a:r>
              <a:rPr lang="en-US" dirty="0" smtClean="0"/>
              <a:t>Use for transferring data from one location to other without changing the content.</a:t>
            </a:r>
          </a:p>
          <a:p>
            <a:r>
              <a:rPr lang="en-US" b="1" dirty="0" smtClean="0"/>
              <a:t>Data manipulation Instructions</a:t>
            </a:r>
          </a:p>
          <a:p>
            <a:pPr lvl="1"/>
            <a:r>
              <a:rPr lang="en-US" dirty="0" smtClean="0"/>
              <a:t>This instructions implements arithmetic, logic, and shift operations.</a:t>
            </a:r>
          </a:p>
          <a:p>
            <a:r>
              <a:rPr lang="en-US" b="1" dirty="0" smtClean="0"/>
              <a:t>Program control instructions</a:t>
            </a:r>
          </a:p>
          <a:p>
            <a:pPr lvl="1"/>
            <a:r>
              <a:rPr lang="en-US" dirty="0" smtClean="0"/>
              <a:t>This instruction provide decision making capabilities and change path taken by the program when executed in the computer.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Instruction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 memory and processor </a:t>
            </a:r>
            <a:r>
              <a:rPr lang="en-US" dirty="0" smtClean="0"/>
              <a:t>registers</a:t>
            </a:r>
          </a:p>
          <a:p>
            <a:r>
              <a:rPr lang="en-US" dirty="0" smtClean="0"/>
              <a:t> </a:t>
            </a:r>
            <a:r>
              <a:rPr lang="en-US" dirty="0"/>
              <a:t>between processor registers and </a:t>
            </a:r>
            <a:r>
              <a:rPr lang="en-US" dirty="0" smtClean="0"/>
              <a:t>I/O</a:t>
            </a:r>
            <a:endParaRPr lang="en-US" dirty="0"/>
          </a:p>
          <a:p>
            <a:r>
              <a:rPr lang="en-US" dirty="0" smtClean="0"/>
              <a:t>between </a:t>
            </a:r>
            <a:r>
              <a:rPr lang="en-US" dirty="0"/>
              <a:t>processor register themselves </a:t>
            </a:r>
            <a:endParaRPr lang="en-US" dirty="0" smtClean="0"/>
          </a:p>
          <a:p>
            <a:pPr marL="393192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Transfer </a:t>
            </a:r>
            <a:r>
              <a:rPr lang="en-US" dirty="0" smtClean="0"/>
              <a:t>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3581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instructions provide computational capabilities for the computer. These </a:t>
            </a:r>
            <a:r>
              <a:rPr lang="en-US" dirty="0" smtClean="0"/>
              <a:t>are divided </a:t>
            </a:r>
            <a:r>
              <a:rPr lang="en-US" dirty="0"/>
              <a:t>into 3 parts:</a:t>
            </a:r>
            <a:br>
              <a:rPr lang="en-US" dirty="0"/>
            </a:br>
            <a:r>
              <a:rPr lang="en-US" dirty="0" smtClean="0"/>
              <a:t>1.  </a:t>
            </a:r>
            <a:r>
              <a:rPr lang="en-US" dirty="0"/>
              <a:t>Arithmetic instructions</a:t>
            </a:r>
            <a:br>
              <a:rPr lang="en-US" dirty="0"/>
            </a:br>
            <a:r>
              <a:rPr lang="en-US" dirty="0" smtClean="0"/>
              <a:t>2.  </a:t>
            </a:r>
            <a:r>
              <a:rPr lang="en-US" dirty="0"/>
              <a:t>Logical and bit manipulation instructions</a:t>
            </a:r>
            <a:br>
              <a:rPr lang="en-US" dirty="0"/>
            </a:br>
            <a:r>
              <a:rPr lang="en-US" dirty="0" smtClean="0"/>
              <a:t>3.  </a:t>
            </a:r>
            <a:r>
              <a:rPr lang="en-US" dirty="0"/>
              <a:t>Shift instructions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3886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229600" cy="4114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and Bit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267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Microoperations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4191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Program may execute in sequence</a:t>
            </a:r>
          </a:p>
          <a:p>
            <a:pPr lvl="1"/>
            <a:r>
              <a:rPr lang="en-US" dirty="0" smtClean="0"/>
              <a:t>PC value is incremented every time and after one instruction is execute next in sequence instruction is fetched , decode and execute.</a:t>
            </a:r>
          </a:p>
          <a:p>
            <a:pPr lvl="1"/>
            <a:r>
              <a:rPr lang="en-US" dirty="0" smtClean="0"/>
              <a:t>After again next instruction is fetched and so on.</a:t>
            </a:r>
          </a:p>
          <a:p>
            <a:r>
              <a:rPr lang="en-US" dirty="0" smtClean="0"/>
              <a:t>Program may execute out of sequence</a:t>
            </a:r>
          </a:p>
          <a:p>
            <a:pPr lvl="1"/>
            <a:r>
              <a:rPr lang="en-US" dirty="0" smtClean="0"/>
              <a:t>A program control type of instruction, when executed may change the value of program counter and cause the flow of control to be altered.</a:t>
            </a:r>
          </a:p>
          <a:p>
            <a:pPr lvl="1"/>
            <a:r>
              <a:rPr lang="en-US" dirty="0" smtClean="0"/>
              <a:t>This cause break in sequence of execution.</a:t>
            </a:r>
          </a:p>
          <a:p>
            <a:pPr lvl="1"/>
            <a:r>
              <a:rPr lang="en-US" dirty="0" smtClean="0"/>
              <a:t>Program control is Important feature as it provides control over the flow of program execution and a capability for branching to different segments.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are needed</a:t>
            </a:r>
          </a:p>
          <a:p>
            <a:pPr lvl="1"/>
            <a:r>
              <a:rPr lang="en-US" dirty="0" smtClean="0"/>
              <a:t>To stores intermediate data</a:t>
            </a:r>
          </a:p>
          <a:p>
            <a:pPr lvl="1"/>
            <a:r>
              <a:rPr lang="en-US" dirty="0" smtClean="0"/>
              <a:t>Partial product of multiplication</a:t>
            </a:r>
          </a:p>
          <a:p>
            <a:pPr lvl="1"/>
            <a:r>
              <a:rPr lang="en-US" dirty="0" smtClean="0"/>
              <a:t>Temporary results and many more</a:t>
            </a:r>
          </a:p>
          <a:p>
            <a:r>
              <a:rPr lang="en-US" dirty="0" smtClean="0"/>
              <a:t>Accessing memory is time consuming operations</a:t>
            </a:r>
          </a:p>
          <a:p>
            <a:r>
              <a:rPr lang="en-US" dirty="0" smtClean="0"/>
              <a:t>So registers are used and are at CPU</a:t>
            </a:r>
          </a:p>
          <a:p>
            <a:r>
              <a:rPr lang="en-US" dirty="0" smtClean="0"/>
              <a:t>CPU contains large set of registers connected through common bus.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Register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4191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Branch and jump </a:t>
            </a:r>
            <a:r>
              <a:rPr lang="en-US" dirty="0" smtClean="0"/>
              <a:t>instructions are used for conditional and unconditional.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unconditional branch </a:t>
            </a:r>
            <a:r>
              <a:rPr lang="en-US" dirty="0" smtClean="0"/>
              <a:t>causes instruction to branch to address specify in instructions without any condition.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conditional branch </a:t>
            </a:r>
            <a:r>
              <a:rPr lang="en-US" dirty="0" smtClean="0"/>
              <a:t>instruction specify a condition to be true or false.</a:t>
            </a:r>
          </a:p>
          <a:p>
            <a:pPr lvl="1"/>
            <a:r>
              <a:rPr lang="en-US" dirty="0" smtClean="0"/>
              <a:t>If condition is met , the PC is loaded with address specify in instruction or branch address.</a:t>
            </a:r>
          </a:p>
          <a:p>
            <a:pPr lvl="1"/>
            <a:r>
              <a:rPr lang="en-US" dirty="0" smtClean="0"/>
              <a:t>If condition fails the next instruction is executed.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skip</a:t>
            </a:r>
            <a:r>
              <a:rPr lang="en-US" dirty="0" smtClean="0"/>
              <a:t> instruction doesn’t need an address field therefore it is zero address instruction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conditional skip </a:t>
            </a:r>
            <a:r>
              <a:rPr lang="en-US" dirty="0" smtClean="0"/>
              <a:t>instruction will skip the next instruction if condition is met.</a:t>
            </a:r>
          </a:p>
          <a:p>
            <a:r>
              <a:rPr lang="en-US" dirty="0" smtClean="0"/>
              <a:t>It is accomplished by incrementing the PC value.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sometime convenient to supplement ALU with status register where status condition are stored.</a:t>
            </a:r>
          </a:p>
          <a:p>
            <a:r>
              <a:rPr lang="en-US" dirty="0" smtClean="0"/>
              <a:t>Status bit are also called flag bit or condition code.</a:t>
            </a:r>
          </a:p>
          <a:p>
            <a:r>
              <a:rPr lang="en-US" dirty="0" smtClean="0"/>
              <a:t>The four status bit are V,Z,S and C.</a:t>
            </a:r>
          </a:p>
          <a:p>
            <a:r>
              <a:rPr lang="en-US" dirty="0" smtClean="0"/>
              <a:t>The bit are set or cleared according to operation performed by ALU.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bit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Bit </a:t>
            </a:r>
            <a:r>
              <a:rPr lang="en-US" b="1" dirty="0"/>
              <a:t>C (carry) </a:t>
            </a:r>
            <a:r>
              <a:rPr lang="en-US" dirty="0"/>
              <a:t>is set to 1 if the end </a:t>
            </a:r>
            <a:r>
              <a:rPr lang="en-US" dirty="0" smtClean="0"/>
              <a:t>carry </a:t>
            </a:r>
            <a:r>
              <a:rPr lang="en-US" dirty="0"/>
              <a:t>C8 is 1. It is cleared to 0 if the </a:t>
            </a:r>
            <a:r>
              <a:rPr lang="en-US" dirty="0" smtClean="0"/>
              <a:t>carry is O.</a:t>
            </a:r>
          </a:p>
          <a:p>
            <a:r>
              <a:rPr lang="en-US" b="1" dirty="0" smtClean="0"/>
              <a:t>Bit </a:t>
            </a:r>
            <a:r>
              <a:rPr lang="en-US" b="1" dirty="0"/>
              <a:t>S (sign) </a:t>
            </a:r>
            <a:r>
              <a:rPr lang="en-US" dirty="0"/>
              <a:t>is set to 1 if the highest-order bit </a:t>
            </a:r>
            <a:r>
              <a:rPr lang="en-US" dirty="0" smtClean="0"/>
              <a:t>F7 </a:t>
            </a:r>
            <a:r>
              <a:rPr lang="en-US" dirty="0"/>
              <a:t>is 1. It is set to 0 if the bit is 0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Bit </a:t>
            </a:r>
            <a:r>
              <a:rPr lang="en-US" b="1" dirty="0"/>
              <a:t>Z (zero) </a:t>
            </a:r>
            <a:r>
              <a:rPr lang="en-US" dirty="0"/>
              <a:t>is set to 1 if the output of the ALU contains all </a:t>
            </a:r>
            <a:r>
              <a:rPr lang="en-US" dirty="0" smtClean="0"/>
              <a:t>0's.In </a:t>
            </a:r>
            <a:r>
              <a:rPr lang="en-US" dirty="0"/>
              <a:t>other words, Z = 1 if the output is zero </a:t>
            </a:r>
            <a:r>
              <a:rPr lang="en-US" dirty="0" smtClean="0"/>
              <a:t>and Z </a:t>
            </a:r>
            <a:r>
              <a:rPr lang="en-US" dirty="0"/>
              <a:t>= 0 if the output is </a:t>
            </a:r>
            <a:r>
              <a:rPr lang="en-US" dirty="0" smtClean="0"/>
              <a:t>not.</a:t>
            </a:r>
          </a:p>
          <a:p>
            <a:r>
              <a:rPr lang="en-US" b="1" dirty="0"/>
              <a:t>Bit V (overflow) </a:t>
            </a:r>
            <a:r>
              <a:rPr lang="en-US" dirty="0"/>
              <a:t>is set to 1 if the exclusive-OR of the last two carries is equal to 1, and Cleared to 0 otherwise. This is the condition for an overflow when negative numbers are </a:t>
            </a:r>
            <a:r>
              <a:rPr lang="en-US" dirty="0" smtClean="0"/>
              <a:t>in </a:t>
            </a:r>
            <a:r>
              <a:rPr lang="en-US" dirty="0"/>
              <a:t>2's </a:t>
            </a:r>
            <a:r>
              <a:rPr lang="en-US" dirty="0" smtClean="0"/>
              <a:t>complement.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4442"/>
            <a:ext cx="12344400" cy="548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4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5362"/>
            <a:ext cx="12164462" cy="540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4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subroutine is a self-contained sequence of instructions that performs a </a:t>
            </a:r>
            <a:r>
              <a:rPr lang="en-US" dirty="0" smtClean="0"/>
              <a:t>given computational task.</a:t>
            </a: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instruction that transfers program control to a subroutine is known by different names. The most common </a:t>
            </a:r>
            <a:r>
              <a:rPr lang="en-US" dirty="0" smtClean="0"/>
              <a:t>names used </a:t>
            </a:r>
            <a:r>
              <a:rPr lang="en-US" dirty="0"/>
              <a:t>are call </a:t>
            </a:r>
            <a:r>
              <a:rPr lang="en-US" b="1" i="1" dirty="0"/>
              <a:t>subroutine, jump to subroutine, branch to subroutine, or branch and save </a:t>
            </a:r>
            <a:r>
              <a:rPr lang="en-US" b="1" i="1" dirty="0" smtClean="0"/>
              <a:t>address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instruction is executed by performing two operations: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 Call and Return</a:t>
            </a:r>
          </a:p>
        </p:txBody>
      </p:sp>
    </p:spTree>
    <p:extLst>
      <p:ext uri="{BB962C8B-B14F-4D97-AF65-F5344CB8AC3E}">
        <p14:creationId xmlns:p14="http://schemas.microsoft.com/office/powerpoint/2010/main" val="111703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address of the next instruction available in the program counter (the return address) </a:t>
            </a:r>
            <a:r>
              <a:rPr lang="en-US" dirty="0" smtClean="0"/>
              <a:t>is Stored </a:t>
            </a:r>
            <a:r>
              <a:rPr lang="en-US" dirty="0"/>
              <a:t>in a temporary location so the subroutine knows where to </a:t>
            </a:r>
            <a:r>
              <a:rPr lang="en-US" dirty="0" smtClean="0"/>
              <a:t>return.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is transferred to the beginning of the subroutine.</a:t>
            </a:r>
            <a:br>
              <a:rPr lang="en-US" dirty="0"/>
            </a:br>
            <a:r>
              <a:rPr lang="en-US" dirty="0"/>
              <a:t>Different computers use a different temporary location for storing the return </a:t>
            </a:r>
            <a:r>
              <a:rPr lang="en-US" dirty="0" smtClean="0"/>
              <a:t>address. Some </a:t>
            </a:r>
            <a:r>
              <a:rPr lang="en-US" dirty="0"/>
              <a:t>store the return address in the </a:t>
            </a:r>
            <a:r>
              <a:rPr lang="en-US" b="1" i="1" dirty="0"/>
              <a:t>first memory location of the subroutine, some store it in a fixed location </a:t>
            </a:r>
            <a:r>
              <a:rPr lang="en-US" b="1" i="1" dirty="0" smtClean="0"/>
              <a:t>in memory</a:t>
            </a:r>
            <a:r>
              <a:rPr lang="en-US" b="1" i="1" dirty="0"/>
              <a:t>, some store it in a processor register, and some store it in a memory stack.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/>
              <a:t>The most efficient way is to </a:t>
            </a:r>
            <a:r>
              <a:rPr lang="en-US" dirty="0" smtClean="0"/>
              <a:t>store the </a:t>
            </a:r>
            <a:r>
              <a:rPr lang="en-US" dirty="0"/>
              <a:t>return address in a memory stack. The advantage of using a stack for the return address is that when a succession of</a:t>
            </a:r>
            <a:br>
              <a:rPr lang="en-US" dirty="0"/>
            </a:br>
            <a:r>
              <a:rPr lang="en-US" dirty="0"/>
              <a:t>subroutines is called, the sequential return addresses can be pushed into the stack. The return from </a:t>
            </a:r>
            <a:r>
              <a:rPr lang="en-US" dirty="0" smtClean="0"/>
              <a:t>subroutine instruction </a:t>
            </a:r>
            <a:r>
              <a:rPr lang="en-US" dirty="0"/>
              <a:t>causes the stack to pop and the contents of the top of the stack are transferred to the program counter.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81138"/>
            <a:ext cx="6781800" cy="51482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A subroutine call is implemented with the following micro operations</a:t>
            </a:r>
            <a:r>
              <a:rPr lang="en-US" b="1" dirty="0" smtClean="0"/>
              <a:t>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SP ←SP - 1 Decrement stack pointer</a:t>
            </a:r>
            <a:br>
              <a:rPr lang="en-US" dirty="0"/>
            </a:br>
            <a:r>
              <a:rPr lang="en-US" dirty="0"/>
              <a:t>M [SP] ←PC Push content of PC onto the stack</a:t>
            </a:r>
            <a:br>
              <a:rPr lang="en-US" dirty="0"/>
            </a:br>
            <a:r>
              <a:rPr lang="en-US" dirty="0"/>
              <a:t>PC ← effective address Transfer control to the subroutine</a:t>
            </a:r>
            <a:br>
              <a:rPr lang="en-US" dirty="0"/>
            </a:br>
            <a:r>
              <a:rPr lang="en-US" dirty="0"/>
              <a:t>- If another subroutine is called by the current subroutine, the new return address is pushed into</a:t>
            </a:r>
            <a:br>
              <a:rPr lang="en-US" dirty="0"/>
            </a:br>
            <a:r>
              <a:rPr lang="en-US" dirty="0"/>
              <a:t>The stack and so on. </a:t>
            </a:r>
            <a:endParaRPr lang="en-US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instruction that returns from the last subroutine is implemented by </a:t>
            </a:r>
            <a:r>
              <a:rPr lang="en-US" b="1" dirty="0" smtClean="0"/>
              <a:t>the Micro </a:t>
            </a:r>
            <a:r>
              <a:rPr lang="en-US" b="1" dirty="0"/>
              <a:t>operations:</a:t>
            </a:r>
            <a:br>
              <a:rPr lang="en-US" b="1" dirty="0"/>
            </a:br>
            <a:r>
              <a:rPr lang="en-US" dirty="0"/>
              <a:t>PC←M [SP] Pop stack and transfer to PC</a:t>
            </a:r>
            <a:br>
              <a:rPr lang="en-US" dirty="0"/>
            </a:br>
            <a:r>
              <a:rPr lang="en-US" dirty="0"/>
              <a:t>SP ←SP + 1 Increment stack pointer 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3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 </a:t>
            </a:r>
            <a:r>
              <a:rPr lang="en-US" dirty="0"/>
              <a:t>interrupt refers to the transfer of program control from a currently running program to another </a:t>
            </a:r>
            <a:r>
              <a:rPr lang="en-US" dirty="0" smtClean="0"/>
              <a:t>service program </a:t>
            </a:r>
            <a:r>
              <a:rPr lang="en-US" dirty="0"/>
              <a:t>as a result of an external or internal generated request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Control returns to the original program after the </a:t>
            </a:r>
            <a:r>
              <a:rPr lang="en-US" dirty="0" smtClean="0"/>
              <a:t>service program </a:t>
            </a:r>
            <a:r>
              <a:rPr lang="en-US" dirty="0"/>
              <a:t>is </a:t>
            </a:r>
            <a:r>
              <a:rPr lang="en-US" dirty="0" smtClean="0"/>
              <a:t>executed.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interrupt procedure is, in principle, quite similar to a subroutine call except for three Variations: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Interrupt</a:t>
            </a:r>
          </a:p>
        </p:txBody>
      </p:sp>
    </p:spTree>
    <p:extLst>
      <p:ext uri="{BB962C8B-B14F-4D97-AF65-F5344CB8AC3E}">
        <p14:creationId xmlns:p14="http://schemas.microsoft.com/office/powerpoint/2010/main" val="9283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(1) The interrupt is usually initiated by an internal or external signal rather than from the Execution of an instruction</a:t>
            </a:r>
            <a:br>
              <a:rPr lang="en-US" dirty="0"/>
            </a:br>
            <a:r>
              <a:rPr lang="en-US" dirty="0"/>
              <a:t>(except for software </a:t>
            </a:r>
            <a:r>
              <a:rPr lang="en-US" dirty="0" smtClean="0"/>
              <a:t>interrupt).</a:t>
            </a:r>
          </a:p>
          <a:p>
            <a:r>
              <a:rPr lang="en-US" dirty="0" smtClean="0"/>
              <a:t>(</a:t>
            </a:r>
            <a:r>
              <a:rPr lang="en-US" dirty="0"/>
              <a:t>2) The address of the interrupt service program is determined by the hardware rather than from the address field of an</a:t>
            </a:r>
            <a:br>
              <a:rPr lang="en-US" dirty="0"/>
            </a:br>
            <a:r>
              <a:rPr lang="en-US" dirty="0"/>
              <a:t>instruction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(</a:t>
            </a:r>
            <a:r>
              <a:rPr lang="en-US" dirty="0"/>
              <a:t>3) An interrupt procedure usually stores all the information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state of the CPU at the end of the execute cycle (when the interrupt is recognized) is determined</a:t>
            </a:r>
            <a:br>
              <a:rPr lang="en-US" dirty="0"/>
            </a:br>
            <a:r>
              <a:rPr lang="en-US" dirty="0"/>
              <a:t>From:</a:t>
            </a:r>
            <a:br>
              <a:rPr lang="en-US" dirty="0"/>
            </a:br>
            <a:r>
              <a:rPr lang="en-US" dirty="0"/>
              <a:t>1. The content of the program counter</a:t>
            </a:r>
            <a:br>
              <a:rPr lang="en-US" dirty="0"/>
            </a:br>
            <a:r>
              <a:rPr lang="en-US" dirty="0"/>
              <a:t>2. The content of all processor registers</a:t>
            </a:r>
            <a:br>
              <a:rPr lang="en-US" dirty="0"/>
            </a:br>
            <a:r>
              <a:rPr lang="en-US" dirty="0"/>
              <a:t>3. The content of certain status conditions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Program status word the </a:t>
            </a:r>
            <a:r>
              <a:rPr lang="en-US" dirty="0"/>
              <a:t>collection of all status bit conditions in the CPU is sometimes called a program status </a:t>
            </a:r>
            <a:r>
              <a:rPr lang="en-US" dirty="0" smtClean="0"/>
              <a:t>word or </a:t>
            </a:r>
            <a:r>
              <a:rPr lang="en-US" dirty="0"/>
              <a:t>PSW. The PSW is stored in a separate hardware register and contains the status information that characterizes the state</a:t>
            </a:r>
            <a:br>
              <a:rPr lang="en-US" dirty="0"/>
            </a:br>
            <a:r>
              <a:rPr lang="en-US" dirty="0"/>
              <a:t>of the CPU.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Types of Interrupts</a:t>
            </a:r>
            <a:br>
              <a:rPr lang="en-US" b="1" dirty="0"/>
            </a:br>
            <a:r>
              <a:rPr lang="en-US" dirty="0"/>
              <a:t>- There are three major types of interrupts that cause a break in the normal execution of a</a:t>
            </a:r>
            <a:br>
              <a:rPr lang="en-US" dirty="0"/>
            </a:br>
            <a:r>
              <a:rPr lang="en-US" dirty="0"/>
              <a:t>Program. They can be classified as:</a:t>
            </a:r>
            <a:br>
              <a:rPr lang="en-US" dirty="0"/>
            </a:br>
            <a:r>
              <a:rPr lang="en-US" dirty="0"/>
              <a:t>1. External </a:t>
            </a:r>
            <a:r>
              <a:rPr lang="en-US" dirty="0" smtClean="0"/>
              <a:t>interrupts 2</a:t>
            </a:r>
            <a:r>
              <a:rPr lang="en-US" dirty="0"/>
              <a:t>. Internal interrupts</a:t>
            </a:r>
            <a:br>
              <a:rPr lang="en-US" dirty="0"/>
            </a:br>
            <a:r>
              <a:rPr lang="en-US" dirty="0"/>
              <a:t>3. Software interrupts</a:t>
            </a:r>
            <a:br>
              <a:rPr lang="en-US" dirty="0"/>
            </a:br>
            <a:r>
              <a:rPr lang="en-US" dirty="0"/>
              <a:t>- External interrupts come from input-output (I/O) devices, from a timing device, from a circuit monitoring </a:t>
            </a:r>
            <a:r>
              <a:rPr lang="en-US" dirty="0" smtClean="0"/>
              <a:t>the power </a:t>
            </a:r>
            <a:r>
              <a:rPr lang="en-US" dirty="0"/>
              <a:t>supply, or from any other external source.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- </a:t>
            </a:r>
            <a:r>
              <a:rPr lang="en-US" b="1" dirty="0"/>
              <a:t>Internal interrupts </a:t>
            </a:r>
            <a:r>
              <a:rPr lang="en-US" dirty="0"/>
              <a:t>arise from illegal or erroneous use of an instruction or data. Internal interrupts are also called</a:t>
            </a:r>
            <a:br>
              <a:rPr lang="en-US" dirty="0"/>
            </a:br>
            <a:r>
              <a:rPr lang="en-US" dirty="0"/>
              <a:t>traps. Examples of interrupts caused by internal error conditions are register overflow, attempt to divide by zero, </a:t>
            </a:r>
            <a:r>
              <a:rPr lang="en-US" dirty="0" smtClean="0"/>
              <a:t>an invalid </a:t>
            </a:r>
            <a:r>
              <a:rPr lang="en-US" dirty="0"/>
              <a:t>operation code, stack overflow, and protection violation.</a:t>
            </a:r>
            <a:br>
              <a:rPr lang="en-US" dirty="0"/>
            </a:br>
            <a:r>
              <a:rPr lang="en-US" dirty="0"/>
              <a:t>- A </a:t>
            </a:r>
            <a:r>
              <a:rPr lang="en-US" b="1" dirty="0"/>
              <a:t>software interrupt</a:t>
            </a:r>
            <a:r>
              <a:rPr lang="en-US" dirty="0"/>
              <a:t> is initiated by executing an instruction. Software interrupt is a special call instruction </a:t>
            </a:r>
            <a:r>
              <a:rPr lang="en-US" dirty="0" smtClean="0"/>
              <a:t>that behaves </a:t>
            </a:r>
            <a:r>
              <a:rPr lang="en-US" dirty="0"/>
              <a:t>like an interrupt rather than a subroutine call. It can be used by the programmer to initiate an interrupt </a:t>
            </a:r>
            <a:r>
              <a:rPr lang="en-US" dirty="0" smtClean="0"/>
              <a:t>procedure at </a:t>
            </a:r>
            <a:r>
              <a:rPr lang="en-US" dirty="0"/>
              <a:t>any desired point in the </a:t>
            </a:r>
            <a:r>
              <a:rPr lang="en-US" dirty="0" smtClean="0"/>
              <a:t>program.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267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8" y="1887418"/>
            <a:ext cx="8174952" cy="43609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CPU included Storage devices that are implemented in LIFO manner </a:t>
            </a:r>
            <a:r>
              <a:rPr lang="en-US" dirty="0" err="1" smtClean="0"/>
              <a:t>i.e</a:t>
            </a:r>
            <a:r>
              <a:rPr lang="en-US" dirty="0" smtClean="0"/>
              <a:t> Stack</a:t>
            </a:r>
          </a:p>
          <a:p>
            <a:pPr algn="just"/>
            <a:r>
              <a:rPr lang="en-US" dirty="0" smtClean="0"/>
              <a:t>2 operation of Stack are PUSH(Insert) and POP(Deletion).</a:t>
            </a:r>
          </a:p>
          <a:p>
            <a:pPr algn="just"/>
            <a:r>
              <a:rPr lang="en-US" dirty="0" smtClean="0"/>
              <a:t>Register that store Stack Address is called Stack Pointer, it points top of Stack.</a:t>
            </a:r>
          </a:p>
          <a:p>
            <a:pPr algn="just"/>
            <a:r>
              <a:rPr lang="en-US" dirty="0" smtClean="0"/>
              <a:t>In computer the PUSH And POP operation are simulated by just incrementing and decrementing Stack pointer.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23269"/>
            <a:ext cx="5410200" cy="527753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18517</TotalTime>
  <Words>1259</Words>
  <Application>Microsoft Office PowerPoint</Application>
  <PresentationFormat>On-screen Show (4:3)</PresentationFormat>
  <Paragraphs>125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Concourse</vt:lpstr>
      <vt:lpstr>Central Processing Unit</vt:lpstr>
      <vt:lpstr>CPU</vt:lpstr>
      <vt:lpstr>PowerPoint Presentation</vt:lpstr>
      <vt:lpstr>General Register Organization</vt:lpstr>
      <vt:lpstr>PowerPoint Presentation</vt:lpstr>
      <vt:lpstr>PowerPoint Presentation</vt:lpstr>
      <vt:lpstr>PowerPoint Presentation</vt:lpstr>
      <vt:lpstr>Stack Organization</vt:lpstr>
      <vt:lpstr>Register Stack</vt:lpstr>
      <vt:lpstr>PowerPoint Presentation</vt:lpstr>
      <vt:lpstr>Memory Stack</vt:lpstr>
      <vt:lpstr>PowerPoint Presentation</vt:lpstr>
      <vt:lpstr>PowerPoint Presentation</vt:lpstr>
      <vt:lpstr>PowerPoint Presentation</vt:lpstr>
      <vt:lpstr>Instruction Format</vt:lpstr>
      <vt:lpstr>Processor Organization</vt:lpstr>
      <vt:lpstr>PowerPoint Presentation</vt:lpstr>
      <vt:lpstr>PowerPoint Presentation</vt:lpstr>
      <vt:lpstr>PowerPoint Presentation</vt:lpstr>
      <vt:lpstr>PowerPoint Presentation</vt:lpstr>
      <vt:lpstr>Addressing modes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Indexed Addressing mode</vt:lpstr>
      <vt:lpstr>Base register indexing</vt:lpstr>
      <vt:lpstr>PowerPoint Presentation</vt:lpstr>
      <vt:lpstr>Basic Instructions Set</vt:lpstr>
      <vt:lpstr>Basic Instruction sets</vt:lpstr>
      <vt:lpstr>Data Transfer Instructions</vt:lpstr>
      <vt:lpstr>Data Transfer Instructions</vt:lpstr>
      <vt:lpstr>Data Manipulation</vt:lpstr>
      <vt:lpstr>Arithmetic Operations</vt:lpstr>
      <vt:lpstr>Logical and Bit Manipulation</vt:lpstr>
      <vt:lpstr>Shift Microoperations</vt:lpstr>
      <vt:lpstr>Program Control Instruction</vt:lpstr>
      <vt:lpstr>Program control</vt:lpstr>
      <vt:lpstr>Program Control Instruction</vt:lpstr>
      <vt:lpstr>PowerPoint Presentation</vt:lpstr>
      <vt:lpstr>PowerPoint Presentation</vt:lpstr>
      <vt:lpstr>Status bit condition</vt:lpstr>
      <vt:lpstr>PowerPoint Presentation</vt:lpstr>
      <vt:lpstr>PowerPoint Presentation</vt:lpstr>
      <vt:lpstr>PowerPoint Presentation</vt:lpstr>
      <vt:lpstr>Subroutine Call and Return</vt:lpstr>
      <vt:lpstr>PowerPoint Presentation</vt:lpstr>
      <vt:lpstr>PowerPoint Presentation</vt:lpstr>
      <vt:lpstr>PowerPoint Presentation</vt:lpstr>
      <vt:lpstr>Program Interrupt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Processing Unit</dc:title>
  <dc:creator>Ananta Pandey</dc:creator>
  <cp:lastModifiedBy>Ananta Pandey</cp:lastModifiedBy>
  <cp:revision>41</cp:revision>
  <dcterms:created xsi:type="dcterms:W3CDTF">2006-08-16T00:00:00Z</dcterms:created>
  <dcterms:modified xsi:type="dcterms:W3CDTF">2022-04-12T16:43:34Z</dcterms:modified>
</cp:coreProperties>
</file>