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5" r:id="rId6"/>
    <p:sldId id="267" r:id="rId7"/>
    <p:sldId id="280" r:id="rId8"/>
    <p:sldId id="269" r:id="rId9"/>
    <p:sldId id="279" r:id="rId10"/>
    <p:sldId id="271" r:id="rId11"/>
    <p:sldId id="272" r:id="rId12"/>
    <p:sldId id="273" r:id="rId13"/>
    <p:sldId id="266" r:id="rId14"/>
    <p:sldId id="278" r:id="rId15"/>
    <p:sldId id="277" r:id="rId16"/>
    <p:sldId id="274" r:id="rId17"/>
    <p:sldId id="276" r:id="rId18"/>
    <p:sldId id="275" r:id="rId19"/>
    <p:sldId id="264" r:id="rId20"/>
    <p:sldId id="262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CDD"/>
    <a:srgbClr val="00CC4E"/>
    <a:srgbClr val="FBBC05"/>
    <a:srgbClr val="191601"/>
    <a:srgbClr val="191501"/>
    <a:srgbClr val="4285F4"/>
    <a:srgbClr val="EA4335"/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075A-4A03-425F-8CAD-76FBCDA18B0B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D1968-D62F-4930-9FA4-BDA5ED93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8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7148-C2FE-A458-DAB4-A7605442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E114-ADF7-D5B2-BC44-1256D513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9C75-3285-824A-8BEF-15651890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FFAF-9BC9-A2FB-88C4-50A4CF1F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C34F-10A3-500C-A6F5-0269A082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5169-D017-4C63-DEDD-A632D31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A173-3F26-F0E2-5FD9-9F0994C6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4F7F-B4C6-DBA9-44A6-E4B18044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3EBA-1A57-D259-C1AE-EA5857E2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59DF-80B6-75FF-4226-2097BFE3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5DE18-E407-331B-F173-B9D5C9334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2F80E-A9EF-B349-4A90-8053A1D7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DF75-A9C2-2372-5F73-F12F0D6F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5E25-2822-CC0F-57EE-B2BE4DB7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A935-1EF0-E828-163D-315AF486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3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0934-229B-9D9D-89F9-43A6752F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F39E-FD7E-B83F-7B95-0AEE8818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BEA6-95D8-DE36-962F-4351F4B6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7CC9-2322-7934-00CB-99600D18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3E91-5F85-38AB-CEDD-C3820779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2BD8-BCD4-C186-8A69-5597B632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3550-1D6B-A47F-725B-51C86D5F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543A-5C61-A4E1-4051-B9C760D3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4CE6-C7AD-D9E5-4BD3-F263E553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3D57-C38D-EEF0-8FBC-4E548281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29A4-7CB7-6E7A-D762-2104EC23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B8AA-5457-9DBC-8C92-D681C6DE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5016-838D-28F5-50F6-F5F3BFE71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C370-12F0-9DED-29A0-D57F5991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93039-0079-61FC-509A-237091FD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6D0F-A127-10D6-FDBC-103437AB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93C7-78E5-DA0A-5A2A-7B47C31E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17CB-1947-F878-F9EB-698A9C43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841C-664E-8A98-4BDF-B703FFB7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9018-9229-DA4B-E6EF-5ACCF9F69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0C366-2881-5E83-31CA-65791516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357F5-7AE8-72D0-E044-5CD8E37C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79B0C-558E-2DE8-9858-2FC68608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212CF-58DC-173E-7854-09E1DB8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6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C23-3745-19BE-32FF-1957D527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7BB4-8BBE-E4B3-7EFF-C2E2DEF3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B2DD-4A15-FA71-151E-AEEB77C2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BB035-CCF6-F3CF-0CE8-0351E5A9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820EA-8AB7-5663-D4F0-622285E1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165D0-8D3B-596B-FEA9-D0B43163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EBEA9-B87C-2CB7-5FD5-3620891A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0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C409-3FBC-1896-3B23-F54CF052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04C1-5F31-7553-CA1C-69B1562D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433F-C398-E448-0F4B-3AA908283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D1C0-E7A7-6824-3D85-1EA7F71A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72E9-95DE-1285-4C97-ECA0E99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1F67-7D82-808F-0395-1006D97D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39DD-3E70-CD22-6189-612B6DBC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FB100-1779-0776-A1DD-FAB5F73E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D97D8-96F4-B148-9A04-E6824D7F6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58ED-979B-D3BC-A861-3CD2FF3D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0309F-6E19-56AD-A3B8-8AE18B63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9257-5AE3-549D-3E5A-BE093F3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75EF-722A-53F2-8939-F7AA393E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20EFB-9926-59F1-46D8-02DA1A1B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72B6-F000-5446-4164-E6E4DDE4B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91F0-F58F-4EB7-AA2E-A435A8E9E14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27A0-5FF0-5948-D0EC-967673A18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097A-20FB-B9B6-2B2C-6127869A0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E3FF1-DC9A-123B-0EE0-4590827A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54" y="5469038"/>
            <a:ext cx="3819646" cy="1388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B3B61-EDB4-A67A-F71A-35EFCF930E9B}"/>
              </a:ext>
            </a:extLst>
          </p:cNvPr>
          <p:cNvSpPr txBox="1"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How Can a Wellness Technology </a:t>
            </a:r>
            <a:r>
              <a:rPr lang="en-IN" sz="540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Company Play It Smart?</a:t>
            </a:r>
          </a:p>
          <a:p>
            <a:pPr algn="l"/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Dataset: FitBit (Duration: 12 Mar, 2016 to 12 May, 2016, No. of Users: 35)</a:t>
            </a:r>
          </a:p>
          <a:p>
            <a:pPr algn="l"/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NOVEMBER 2024</a:t>
            </a:r>
          </a:p>
        </p:txBody>
      </p:sp>
    </p:spTree>
    <p:extLst>
      <p:ext uri="{BB962C8B-B14F-4D97-AF65-F5344CB8AC3E}">
        <p14:creationId xmlns:p14="http://schemas.microsoft.com/office/powerpoint/2010/main" val="196906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BAD7-B071-8D95-D9F5-3B6E1B27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20E564-D5D3-EFFE-81CF-82C6259E5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6" y="3429000"/>
            <a:ext cx="10218827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622B-9A58-C106-6ECF-18F9575B6D64}"/>
              </a:ext>
            </a:extLst>
          </p:cNvPr>
          <p:cNvSpPr txBox="1"/>
          <p:nvPr/>
        </p:nvSpPr>
        <p:spPr>
          <a:xfrm>
            <a:off x="180753" y="191386"/>
            <a:ext cx="31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4A8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CORRELATIONS</a:t>
            </a:r>
            <a:endParaRPr lang="en-IN" sz="3200" dirty="0">
              <a:solidFill>
                <a:srgbClr val="34A85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316F79-3FF6-5856-FF6C-2DA6A29AAA12}"/>
              </a:ext>
            </a:extLst>
          </p:cNvPr>
          <p:cNvGrpSpPr>
            <a:grpSpLocks noChangeAspect="1"/>
          </p:cNvGrpSpPr>
          <p:nvPr/>
        </p:nvGrpSpPr>
        <p:grpSpPr>
          <a:xfrm>
            <a:off x="7838436" y="478"/>
            <a:ext cx="3345711" cy="3434709"/>
            <a:chOff x="1524001" y="2612574"/>
            <a:chExt cx="4147458" cy="425778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9C5E4B-AF84-4777-83D5-6134B1BA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1" y="2612574"/>
              <a:ext cx="4147458" cy="412291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179259-A38D-16D8-0BE3-0F97FE3964DF}"/>
                </a:ext>
              </a:extLst>
            </p:cNvPr>
            <p:cNvSpPr txBox="1"/>
            <p:nvPr/>
          </p:nvSpPr>
          <p:spPr>
            <a:xfrm>
              <a:off x="3364868" y="6603286"/>
              <a:ext cx="903514" cy="26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Avg. Steps</a:t>
              </a:r>
              <a:endParaRPr lang="en-I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0E7802-1AD1-B27A-19BC-402E1D77A8EF}"/>
              </a:ext>
            </a:extLst>
          </p:cNvPr>
          <p:cNvSpPr txBox="1"/>
          <p:nvPr/>
        </p:nvSpPr>
        <p:spPr>
          <a:xfrm>
            <a:off x="780373" y="836225"/>
            <a:ext cx="50356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Error in Calories, Activity</a:t>
            </a:r>
          </a:p>
          <a:p>
            <a:endParaRPr lang="en-IN" sz="1400" dirty="0"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 with </a:t>
            </a:r>
            <a:r>
              <a:rPr lang="en-US" sz="1600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 distance/steps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thousands of calories are burned, indicating a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weak relation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between distance/steps and calorie burn.</a:t>
            </a:r>
          </a:p>
          <a:p>
            <a:endParaRPr lang="en-IN" sz="1000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means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burning calories through activities other than walking, jogging, or running.</a:t>
            </a:r>
            <a:endParaRPr lang="en-IN" sz="1600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0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DB8F-A902-2346-A4D9-60A9BAA3C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8D93B5-1E1B-17B9-6EFA-68F315380937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470711"/>
            <a:ext cx="5801833" cy="5919125"/>
            <a:chOff x="6520543" y="2646385"/>
            <a:chExt cx="4147458" cy="423130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F8AEFA-EF3F-6DC4-A8CF-BCB8CD865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43" y="2646385"/>
              <a:ext cx="4147458" cy="40552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2B1552-E296-BA5F-7DC9-BF82F35D2CBB}"/>
                </a:ext>
              </a:extLst>
            </p:cNvPr>
            <p:cNvSpPr txBox="1"/>
            <p:nvPr/>
          </p:nvSpPr>
          <p:spPr>
            <a:xfrm>
              <a:off x="8535688" y="6701678"/>
              <a:ext cx="650172" cy="17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Avg. Distance</a:t>
              </a:r>
              <a:endPara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61A3ED-83C1-9035-55DD-40A594ECA023}"/>
              </a:ext>
            </a:extLst>
          </p:cNvPr>
          <p:cNvSpPr txBox="1"/>
          <p:nvPr/>
        </p:nvSpPr>
        <p:spPr>
          <a:xfrm>
            <a:off x="180753" y="191386"/>
            <a:ext cx="31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4A8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CORRELATIONS</a:t>
            </a:r>
            <a:endParaRPr lang="en-IN" sz="3200" dirty="0">
              <a:solidFill>
                <a:srgbClr val="34A85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59E45-CE53-0FFC-F06C-7872DCC658D1}"/>
              </a:ext>
            </a:extLst>
          </p:cNvPr>
          <p:cNvSpPr txBox="1"/>
          <p:nvPr/>
        </p:nvSpPr>
        <p:spPr>
          <a:xfrm>
            <a:off x="614448" y="2536448"/>
            <a:ext cx="48187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Steps and Distance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There is a very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strong correlation (0.989)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between average steps and average distance, indicating a close relationship.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0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F5CDC-E24F-BFAD-CD12-18F327FE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44B947-8A0D-C359-E5CA-8DC082531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3929"/>
            <a:ext cx="6096000" cy="4843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5AB77-66CA-AAA2-1474-5E4D8562638A}"/>
              </a:ext>
            </a:extLst>
          </p:cNvPr>
          <p:cNvSpPr txBox="1"/>
          <p:nvPr/>
        </p:nvSpPr>
        <p:spPr>
          <a:xfrm>
            <a:off x="180753" y="191386"/>
            <a:ext cx="31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4A8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CORRELATIONS</a:t>
            </a:r>
            <a:endParaRPr lang="en-IN" sz="3200" dirty="0">
              <a:solidFill>
                <a:srgbClr val="34A85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09BA4-F784-9AA6-7AC9-0B138C68F332}"/>
              </a:ext>
            </a:extLst>
          </p:cNvPr>
          <p:cNvSpPr txBox="1"/>
          <p:nvPr/>
        </p:nvSpPr>
        <p:spPr>
          <a:xfrm>
            <a:off x="180752" y="946443"/>
            <a:ext cx="5915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Activity Distance Correlation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Women’s activity patterns are consistent with the expected behavior: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more intense activities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are associated with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greater distances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while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sedentary behavior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involves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minimal movement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low distances.</a:t>
            </a: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Sedentary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mostly inactive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 spending time in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minimal physical activity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(e.g., sitting or light movements).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weak negative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suggests that the more time someone spends sedentary, the less distance they cover.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Very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engaging in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high-intensity activities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like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running or vigorous workouts.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strong positive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indicates that as the distance covered increases, the time spent in very active intensity also increases.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Lightly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involved in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mild activities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like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slow walking or light household chores.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strongest positive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shows that as distance increases, so does time spent lightly active.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Fairly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involves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moderate activity levels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such as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brisk walking or cycling.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moderate positive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indicates that an increase in fairly active distance corresponds to an increase in time spent at this intensity.</a:t>
            </a:r>
          </a:p>
        </p:txBody>
      </p:sp>
    </p:spTree>
    <p:extLst>
      <p:ext uri="{BB962C8B-B14F-4D97-AF65-F5344CB8AC3E}">
        <p14:creationId xmlns:p14="http://schemas.microsoft.com/office/powerpoint/2010/main" val="208149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3008A-97F6-3348-6D2C-E048A5F1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E7C242-C21D-7D7F-ED18-88DD7524333E}"/>
              </a:ext>
            </a:extLst>
          </p:cNvPr>
          <p:cNvGrpSpPr/>
          <p:nvPr/>
        </p:nvGrpSpPr>
        <p:grpSpPr>
          <a:xfrm>
            <a:off x="5126285" y="1162547"/>
            <a:ext cx="6973566" cy="4532905"/>
            <a:chOff x="4789334" y="1494546"/>
            <a:chExt cx="6629780" cy="43305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B464880-516C-49A7-5B4B-AC5D6171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334" y="1494546"/>
              <a:ext cx="6629780" cy="4155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256069-641D-EA1A-55E0-C8EC2209FD04}"/>
                </a:ext>
              </a:extLst>
            </p:cNvPr>
            <p:cNvSpPr txBox="1"/>
            <p:nvPr/>
          </p:nvSpPr>
          <p:spPr>
            <a:xfrm>
              <a:off x="8104224" y="5530602"/>
              <a:ext cx="457200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D91BD4-ED2D-715B-DD6A-171EDDFBCD6F}"/>
                </a:ext>
              </a:extLst>
            </p:cNvPr>
            <p:cNvSpPr txBox="1"/>
            <p:nvPr/>
          </p:nvSpPr>
          <p:spPr>
            <a:xfrm>
              <a:off x="10052766" y="3605762"/>
              <a:ext cx="854719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Sedentary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D2D80A-C475-0C64-ECD0-D8B0DDAFCECD}"/>
                </a:ext>
              </a:extLst>
            </p:cNvPr>
            <p:cNvSpPr txBox="1"/>
            <p:nvPr/>
          </p:nvSpPr>
          <p:spPr>
            <a:xfrm>
              <a:off x="10054449" y="5025072"/>
              <a:ext cx="903894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Very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FAA49-39FB-6E3E-55C6-55C1B43FC236}"/>
                </a:ext>
              </a:extLst>
            </p:cNvPr>
            <p:cNvSpPr txBox="1"/>
            <p:nvPr/>
          </p:nvSpPr>
          <p:spPr>
            <a:xfrm>
              <a:off x="10052766" y="4627088"/>
              <a:ext cx="1072433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Lightly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5C706F-C7D9-9EFB-0B7E-A76F9F5F0AFB}"/>
                </a:ext>
              </a:extLst>
            </p:cNvPr>
            <p:cNvSpPr txBox="1"/>
            <p:nvPr/>
          </p:nvSpPr>
          <p:spPr>
            <a:xfrm>
              <a:off x="10107194" y="5191661"/>
              <a:ext cx="1018005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Fairly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F0F3E5-BD59-80A3-2FB6-862CEEF6C1FE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16ED3-03C7-4DAC-23DD-6E94C8C82EAC}"/>
              </a:ext>
            </a:extLst>
          </p:cNvPr>
          <p:cNvSpPr txBox="1"/>
          <p:nvPr/>
        </p:nvSpPr>
        <p:spPr>
          <a:xfrm>
            <a:off x="307496" y="1456744"/>
            <a:ext cx="428062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Women are getting more Active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Significant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sedentary minutes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Lightly Active minutes increases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consistent over April.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Very Active minutes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April to May: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Maintained 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consistency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Active minutes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but a slight drop at the 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Still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than March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46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5DC5C-B77E-FCA0-2AA7-3630F3E0A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8FA7A6E-D0B1-D788-30A8-F1365BA97D66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4" y="1174391"/>
            <a:ext cx="6907760" cy="4509218"/>
            <a:chOff x="5067409" y="1164083"/>
            <a:chExt cx="6114114" cy="39911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0E6487-CA31-715C-88EA-DE90B3F5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409" y="1164083"/>
              <a:ext cx="6114114" cy="383542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378619-D746-1B62-185A-921AC6C396B8}"/>
                </a:ext>
              </a:extLst>
            </p:cNvPr>
            <p:cNvSpPr txBox="1"/>
            <p:nvPr/>
          </p:nvSpPr>
          <p:spPr>
            <a:xfrm>
              <a:off x="8144344" y="4910054"/>
              <a:ext cx="457200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76B8E2-3291-3C1C-8425-2E9B2FEE7AC4}"/>
                </a:ext>
              </a:extLst>
            </p:cNvPr>
            <p:cNvSpPr txBox="1"/>
            <p:nvPr/>
          </p:nvSpPr>
          <p:spPr>
            <a:xfrm>
              <a:off x="9982873" y="4489314"/>
              <a:ext cx="854719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Sedentary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DAF579-52BC-B7C7-6E00-13D25A88C481}"/>
                </a:ext>
              </a:extLst>
            </p:cNvPr>
            <p:cNvSpPr txBox="1"/>
            <p:nvPr/>
          </p:nvSpPr>
          <p:spPr>
            <a:xfrm>
              <a:off x="9982873" y="3818082"/>
              <a:ext cx="903894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Very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D801F7-CE2E-228A-107F-F7B67C37C1D5}"/>
                </a:ext>
              </a:extLst>
            </p:cNvPr>
            <p:cNvSpPr txBox="1"/>
            <p:nvPr/>
          </p:nvSpPr>
          <p:spPr>
            <a:xfrm>
              <a:off x="9898603" y="2514340"/>
              <a:ext cx="1072433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Lightly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12CC06-6375-4B60-132D-398CD7F8E2A5}"/>
                </a:ext>
              </a:extLst>
            </p:cNvPr>
            <p:cNvSpPr txBox="1"/>
            <p:nvPr/>
          </p:nvSpPr>
          <p:spPr>
            <a:xfrm>
              <a:off x="9982873" y="4343660"/>
              <a:ext cx="1018005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Fairly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8C8627-576E-383C-8E00-55534A0C2F8F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4B864-3128-774B-575A-3523B0ED4939}"/>
              </a:ext>
            </a:extLst>
          </p:cNvPr>
          <p:cNvSpPr txBox="1"/>
          <p:nvPr/>
        </p:nvSpPr>
        <p:spPr>
          <a:xfrm>
            <a:off x="358895" y="1464460"/>
            <a:ext cx="481878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Step Count Improvement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Active Distance improved significantly: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Distances across activity intensities (lightly, fairly, and very active)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increased in April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consistent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April to May: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decline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overall active distance suggests reduced activity compared to April, though 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still higher than March.</a:t>
            </a:r>
          </a:p>
        </p:txBody>
      </p:sp>
    </p:spTree>
    <p:extLst>
      <p:ext uri="{BB962C8B-B14F-4D97-AF65-F5344CB8AC3E}">
        <p14:creationId xmlns:p14="http://schemas.microsoft.com/office/powerpoint/2010/main" val="34323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F6D7-00B1-37FA-4BE6-D4D9A0BC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E2CD93-6FD0-79AE-63E2-5C20F5C80E0A}"/>
              </a:ext>
            </a:extLst>
          </p:cNvPr>
          <p:cNvGrpSpPr/>
          <p:nvPr/>
        </p:nvGrpSpPr>
        <p:grpSpPr>
          <a:xfrm>
            <a:off x="4506685" y="910486"/>
            <a:ext cx="7685315" cy="5037028"/>
            <a:chOff x="3069772" y="562585"/>
            <a:chExt cx="7685315" cy="503702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B954A69-30E2-1ABA-487C-6C490F77C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772" y="562585"/>
              <a:ext cx="7685315" cy="47926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142FCBF-CD49-DFF0-341A-8BDDD25D1091}"/>
                </a:ext>
              </a:extLst>
            </p:cNvPr>
            <p:cNvSpPr txBox="1"/>
            <p:nvPr/>
          </p:nvSpPr>
          <p:spPr>
            <a:xfrm>
              <a:off x="6912429" y="5322614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CEE7C1-34A1-9A88-6859-64B43B03EDDE}"/>
                </a:ext>
              </a:extLst>
            </p:cNvPr>
            <p:cNvSpPr txBox="1"/>
            <p:nvPr/>
          </p:nvSpPr>
          <p:spPr>
            <a:xfrm>
              <a:off x="9319163" y="3152001"/>
              <a:ext cx="101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Avg. Steps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7AEEF4-5F67-A81C-8B54-769D40CC9A93}"/>
                </a:ext>
              </a:extLst>
            </p:cNvPr>
            <p:cNvSpPr txBox="1"/>
            <p:nvPr/>
          </p:nvSpPr>
          <p:spPr>
            <a:xfrm>
              <a:off x="9392050" y="4801272"/>
              <a:ext cx="101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Avg. Distance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A6EA32-4698-42FB-146C-CB8485ADC083}"/>
                </a:ext>
              </a:extLst>
            </p:cNvPr>
            <p:cNvSpPr txBox="1"/>
            <p:nvPr/>
          </p:nvSpPr>
          <p:spPr>
            <a:xfrm>
              <a:off x="9319162" y="4115136"/>
              <a:ext cx="101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Avg. Calories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5A8772-7570-E943-E0B7-A7209819F3DF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A4B07-6D62-A1D7-A59E-7A427D6D9485}"/>
              </a:ext>
            </a:extLst>
          </p:cNvPr>
          <p:cNvSpPr txBox="1"/>
          <p:nvPr/>
        </p:nvSpPr>
        <p:spPr>
          <a:xfrm>
            <a:off x="307496" y="1456744"/>
            <a:ext cx="4280629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Activity Levels Increased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Significant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steps and distance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calories burned,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but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consistent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 of calories burned during April.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April to May: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decline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the activity during last days, but </a:t>
            </a:r>
            <a:r>
              <a:rPr lang="en-US" altLang="en-US" sz="1600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maintained consistency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throughout April and May.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Still </a:t>
            </a:r>
            <a:r>
              <a:rPr lang="en-US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than March.</a:t>
            </a:r>
          </a:p>
        </p:txBody>
      </p:sp>
    </p:spTree>
    <p:extLst>
      <p:ext uri="{BB962C8B-B14F-4D97-AF65-F5344CB8AC3E}">
        <p14:creationId xmlns:p14="http://schemas.microsoft.com/office/powerpoint/2010/main" val="304307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DA261-E082-968F-E471-5ED39737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389658-C6B1-A630-84D0-E0699E7A0246}"/>
              </a:ext>
            </a:extLst>
          </p:cNvPr>
          <p:cNvGrpSpPr>
            <a:grpSpLocks noChangeAspect="1"/>
          </p:cNvGrpSpPr>
          <p:nvPr/>
        </p:nvGrpSpPr>
        <p:grpSpPr>
          <a:xfrm>
            <a:off x="5092996" y="1082330"/>
            <a:ext cx="6929520" cy="4735872"/>
            <a:chOff x="6096000" y="1496772"/>
            <a:chExt cx="5958413" cy="40721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A333EE-5753-7317-963C-31B801308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496772"/>
              <a:ext cx="5958413" cy="386445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CB0FDC-1214-7E7D-ECC8-CEBE128BE83B}"/>
                </a:ext>
              </a:extLst>
            </p:cNvPr>
            <p:cNvSpPr txBox="1"/>
            <p:nvPr/>
          </p:nvSpPr>
          <p:spPr>
            <a:xfrm>
              <a:off x="9020776" y="5291958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4A2DDB-0CDE-6957-BF23-80CE370B6E15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56F17-72B6-7EDB-275F-6F34F3123C9B}"/>
              </a:ext>
            </a:extLst>
          </p:cNvPr>
          <p:cNvSpPr txBox="1"/>
          <p:nvPr/>
        </p:nvSpPr>
        <p:spPr>
          <a:xfrm>
            <a:off x="243913" y="2128644"/>
            <a:ext cx="484908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Heartrate Improvement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Heart rate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improved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from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remained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consistent in April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fluctuations in May.</a:t>
            </a:r>
          </a:p>
          <a:p>
            <a:endParaRPr lang="en-US" sz="800" dirty="0">
              <a:solidFill>
                <a:schemeClr val="accent5">
                  <a:lumMod val="60000"/>
                  <a:lumOff val="4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Heart rate performs optimally during active periods, reflecting the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positive impact of physical activity.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C7A12A-6A80-22AC-5535-3553ADED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7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3DF8BD-D61C-6C01-EE11-4C7EE89F3F76}"/>
              </a:ext>
            </a:extLst>
          </p:cNvPr>
          <p:cNvGrpSpPr>
            <a:grpSpLocks noChangeAspect="1"/>
          </p:cNvGrpSpPr>
          <p:nvPr/>
        </p:nvGrpSpPr>
        <p:grpSpPr>
          <a:xfrm>
            <a:off x="4788560" y="1045941"/>
            <a:ext cx="7239902" cy="4738424"/>
            <a:chOff x="4521575" y="990791"/>
            <a:chExt cx="6581854" cy="43077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EA7B7C-F1CE-1E64-73D9-C7BDCA0C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75" y="990791"/>
              <a:ext cx="6581854" cy="41212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32A130-9DAD-5BC2-AA91-682D014D552D}"/>
                </a:ext>
              </a:extLst>
            </p:cNvPr>
            <p:cNvSpPr txBox="1"/>
            <p:nvPr/>
          </p:nvSpPr>
          <p:spPr>
            <a:xfrm>
              <a:off x="7812502" y="5046709"/>
              <a:ext cx="457200" cy="251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8578F1-FC6A-93EE-E0D8-36CD7C115C09}"/>
                </a:ext>
              </a:extLst>
            </p:cNvPr>
            <p:cNvSpPr txBox="1"/>
            <p:nvPr/>
          </p:nvSpPr>
          <p:spPr>
            <a:xfrm>
              <a:off x="9955268" y="2318347"/>
              <a:ext cx="1018005" cy="251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Weight (Kg)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4B590C-8367-FCF1-AFB7-FFEE6C037022}"/>
                </a:ext>
              </a:extLst>
            </p:cNvPr>
            <p:cNvSpPr txBox="1"/>
            <p:nvPr/>
          </p:nvSpPr>
          <p:spPr>
            <a:xfrm>
              <a:off x="10336269" y="3878988"/>
              <a:ext cx="527202" cy="251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BMI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AA54D3-7C3F-5673-F295-0E20189D702F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B23C3-E951-991F-2623-BEB42A57F469}"/>
              </a:ext>
            </a:extLst>
          </p:cNvPr>
          <p:cNvSpPr txBox="1"/>
          <p:nvPr/>
        </p:nvSpPr>
        <p:spPr>
          <a:xfrm>
            <a:off x="306707" y="2259449"/>
            <a:ext cx="44014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Century Gothic" panose="020B0502020202020204" pitchFamily="34" charset="0"/>
              </a:rPr>
              <a:t>Healthier Weight Changes</a:t>
            </a:r>
          </a:p>
          <a:p>
            <a:endParaRPr lang="en-US" sz="10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Weights and BMI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fluctuated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during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April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stabilized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weight loss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observed during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active periods.</a:t>
            </a:r>
          </a:p>
        </p:txBody>
      </p:sp>
    </p:spTree>
    <p:extLst>
      <p:ext uri="{BB962C8B-B14F-4D97-AF65-F5344CB8AC3E}">
        <p14:creationId xmlns:p14="http://schemas.microsoft.com/office/powerpoint/2010/main" val="299106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ADAC-B2EF-BBB6-B3BA-13F45BE6F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C417D-B231-D937-FCB2-39B17889B198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CA90D-4D74-A30F-D8EF-A6DD112ADA75}"/>
              </a:ext>
            </a:extLst>
          </p:cNvPr>
          <p:cNvSpPr txBox="1"/>
          <p:nvPr/>
        </p:nvSpPr>
        <p:spPr>
          <a:xfrm>
            <a:off x="427170" y="1566952"/>
            <a:ext cx="44014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Century Gothic" panose="020B0502020202020204" pitchFamily="34" charset="0"/>
              </a:rPr>
              <a:t>Improved Sleep Quality</a:t>
            </a:r>
          </a:p>
          <a:p>
            <a:endParaRPr lang="en-US" sz="10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Throughout the months, the average time in bed and minutes asleep were consistent. But during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and April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there are more sleep records which indicates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disturbed sleep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During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total sleep records decreased, which indicates the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sleep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quality has increased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38DF88-2886-C002-8192-4DAF213C0411}"/>
              </a:ext>
            </a:extLst>
          </p:cNvPr>
          <p:cNvGrpSpPr/>
          <p:nvPr/>
        </p:nvGrpSpPr>
        <p:grpSpPr>
          <a:xfrm>
            <a:off x="5785732" y="911291"/>
            <a:ext cx="6406268" cy="5035418"/>
            <a:chOff x="5677556" y="911291"/>
            <a:chExt cx="6406268" cy="50354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8B3000-E745-2F5F-7681-F782E49C2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556" y="911291"/>
              <a:ext cx="5979098" cy="50354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40DF8B-5C37-5AA9-DD76-EC905F8C2255}"/>
                </a:ext>
              </a:extLst>
            </p:cNvPr>
            <p:cNvSpPr txBox="1"/>
            <p:nvPr/>
          </p:nvSpPr>
          <p:spPr>
            <a:xfrm>
              <a:off x="9900414" y="4196107"/>
              <a:ext cx="1329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Total sleep records</a:t>
              </a:r>
              <a:endParaRPr lang="en-IN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AD3A73-20E5-B20D-93A2-F1BB5DF9368A}"/>
                </a:ext>
              </a:extLst>
            </p:cNvPr>
            <p:cNvSpPr txBox="1"/>
            <p:nvPr/>
          </p:nvSpPr>
          <p:spPr>
            <a:xfrm>
              <a:off x="10973047" y="3055087"/>
              <a:ext cx="1102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Avg Time in Bed</a:t>
              </a:r>
              <a:endParaRPr lang="en-IN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36C49C-88F1-6FA9-A409-A40806401CA2}"/>
                </a:ext>
              </a:extLst>
            </p:cNvPr>
            <p:cNvSpPr txBox="1"/>
            <p:nvPr/>
          </p:nvSpPr>
          <p:spPr>
            <a:xfrm>
              <a:off x="11229484" y="3556691"/>
              <a:ext cx="854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Avg Minutes Asleep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3950-C987-E133-EEBE-0E3F63D8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9661D-02A3-EB9F-E779-695DBCA92FE6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42AF6-BBC0-5B3B-CCCB-B3D1F3CFB9D9}"/>
              </a:ext>
            </a:extLst>
          </p:cNvPr>
          <p:cNvSpPr txBox="1"/>
          <p:nvPr/>
        </p:nvSpPr>
        <p:spPr>
          <a:xfrm>
            <a:off x="4037741" y="2967333"/>
            <a:ext cx="789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dirty="0">
                <a:solidFill>
                  <a:schemeClr val="bg1">
                    <a:lumMod val="8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health improves before and while using Bellabeat.</a:t>
            </a:r>
            <a:endParaRPr lang="en-US" b="0" i="0" dirty="0">
              <a:solidFill>
                <a:srgbClr val="0D0D0D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HIGH-LEVEL</a:t>
            </a:r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for Bellabeat’s marketing strategy.</a:t>
            </a: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8C753-9F1D-11DA-CB4A-3995FBA43A6D}"/>
              </a:ext>
            </a:extLst>
          </p:cNvPr>
          <p:cNvSpPr txBox="1"/>
          <p:nvPr/>
        </p:nvSpPr>
        <p:spPr>
          <a:xfrm>
            <a:off x="670389" y="2951945"/>
            <a:ext cx="2255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 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FAF9E9-8280-B444-820B-C83DEC58799F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FBCB-5B19-DF6E-77AC-82272BB2B631}"/>
              </a:ext>
            </a:extLst>
          </p:cNvPr>
          <p:cNvSpPr txBox="1"/>
          <p:nvPr/>
        </p:nvSpPr>
        <p:spPr>
          <a:xfrm>
            <a:off x="4582275" y="2921168"/>
            <a:ext cx="6729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Identify </a:t>
            </a:r>
            <a:r>
              <a:rPr lang="en-US" sz="2000" b="0" i="0" dirty="0">
                <a:solidFill>
                  <a:srgbClr val="EA433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patterns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2000" b="0" i="0" dirty="0">
                <a:solidFill>
                  <a:srgbClr val="34A853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health improvements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and </a:t>
            </a:r>
            <a:r>
              <a:rPr lang="en-US" sz="2000" b="0" i="0" dirty="0">
                <a:solidFill>
                  <a:srgbClr val="FBBC0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daily activities </a:t>
            </a:r>
            <a:r>
              <a:rPr lang="en-US" sz="20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Bellabeat products to optimize marketing strategies and drive growth in the wellness technology market.</a:t>
            </a:r>
            <a:endParaRPr lang="en-IN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276-BC16-661E-5B82-702A58028C8F}"/>
              </a:ext>
            </a:extLst>
          </p:cNvPr>
          <p:cNvSpPr txBox="1"/>
          <p:nvPr/>
        </p:nvSpPr>
        <p:spPr>
          <a:xfrm>
            <a:off x="755151" y="3167389"/>
            <a:ext cx="208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7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3C03B-2574-16D9-23B9-BB4BAB51B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24D47-5435-813A-1682-30F92F64A655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2CCF3-D355-7B0B-EBF2-047E7F030227}"/>
              </a:ext>
            </a:extLst>
          </p:cNvPr>
          <p:cNvSpPr txBox="1"/>
          <p:nvPr/>
        </p:nvSpPr>
        <p:spPr>
          <a:xfrm>
            <a:off x="-49659" y="3167389"/>
            <a:ext cx="369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3E647-A26A-21BD-C6E1-60AB0DE21C08}"/>
              </a:ext>
            </a:extLst>
          </p:cNvPr>
          <p:cNvSpPr txBox="1"/>
          <p:nvPr/>
        </p:nvSpPr>
        <p:spPr>
          <a:xfrm>
            <a:off x="4051005" y="797509"/>
            <a:ext cx="77192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sng" dirty="0">
                <a:solidFill>
                  <a:srgbClr val="4285F4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Improve distance accuracy</a:t>
            </a:r>
            <a:r>
              <a:rPr lang="en-US" sz="1600" b="0" i="0" dirty="0">
                <a:solidFill>
                  <a:srgbClr val="4285F4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enhanced user tracking precision.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Introduce </a:t>
            </a:r>
            <a:r>
              <a:rPr lang="en-US" sz="1600" b="0" i="0" u="sng" dirty="0">
                <a:solidFill>
                  <a:srgbClr val="EA433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workout, exercise, yoga, and gym modes</a:t>
            </a:r>
            <a:r>
              <a:rPr lang="en-US" sz="1600" b="0" i="0" dirty="0">
                <a:solidFill>
                  <a:srgbClr val="EA433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identify activities contributing to calorie burn accurately.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Highlight Bellabeat </a:t>
            </a:r>
            <a:r>
              <a:rPr lang="en-US" sz="1600" b="0" i="0" u="sng" dirty="0">
                <a:solidFill>
                  <a:srgbClr val="34A853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membership benefits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including personalized 24/7 guidance on nutrition, activity, sleep, health, and mindfulness.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Promote Bellabeat products by highlighting their </a:t>
            </a:r>
            <a:r>
              <a:rPr lang="en-US" sz="1600" b="0" i="0" u="sng" dirty="0">
                <a:solidFill>
                  <a:srgbClr val="FBBC0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impact on health improvement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 activity, sleep, and wellness tracking.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Provide users with </a:t>
            </a:r>
            <a:r>
              <a:rPr lang="en-US" sz="1600" b="0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detailed insights into their health</a:t>
            </a:r>
            <a:r>
              <a:rPr lang="en-US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help them make informed, healthier decisions.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Enable the app to </a:t>
            </a:r>
            <a:r>
              <a:rPr lang="en-US" sz="1600" b="0" i="0" u="sng" dirty="0">
                <a:solidFill>
                  <a:schemeClr val="accent4">
                    <a:lumMod val="7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suggest new goals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based on previous activity or allow users to </a:t>
            </a:r>
            <a:r>
              <a:rPr lang="en-US" sz="1600" b="0" i="0" u="sng" dirty="0">
                <a:solidFill>
                  <a:schemeClr val="accent4">
                    <a:lumMod val="7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create customizable, personalized goals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Send </a:t>
            </a:r>
            <a:r>
              <a:rPr lang="en-US" sz="1600" b="0" i="0" u="sng" dirty="0">
                <a:solidFill>
                  <a:srgbClr val="00CC4E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appreciation messages</a:t>
            </a:r>
            <a:r>
              <a:rPr lang="en-US" sz="1600" b="0" i="0" dirty="0">
                <a:solidFill>
                  <a:srgbClr val="00CC4E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when users complete goals, and </a:t>
            </a:r>
            <a:r>
              <a:rPr lang="en-US" sz="1600" b="0" i="0" u="sng" dirty="0">
                <a:solidFill>
                  <a:srgbClr val="00CC4E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reward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women with offers or gifts for long-term consistency to encourage dedication.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Introduce </a:t>
            </a:r>
            <a:r>
              <a:rPr lang="en-US" sz="1600" u="sng" dirty="0">
                <a:solidFill>
                  <a:srgbClr val="E88CD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Menstrual Cycle tracking system</a:t>
            </a:r>
            <a:r>
              <a:rPr lang="en-US" sz="16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6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1DE12-E89A-C027-7BE2-AEF65F149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1FEB6B-CB1D-1A14-BCA0-E1666D6EA41B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E1205-58A8-9BCC-425F-A044854C2650}"/>
              </a:ext>
            </a:extLst>
          </p:cNvPr>
          <p:cNvSpPr txBox="1"/>
          <p:nvPr/>
        </p:nvSpPr>
        <p:spPr>
          <a:xfrm>
            <a:off x="5066393" y="3167390"/>
            <a:ext cx="205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FFCFC-AAAF-4993-B056-432E8532E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A0FEC-F817-FD07-CA59-0250B38903DE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DCE3-050B-2BAD-D52C-D9E15168FDF8}"/>
              </a:ext>
            </a:extLst>
          </p:cNvPr>
          <p:cNvSpPr txBox="1"/>
          <p:nvPr/>
        </p:nvSpPr>
        <p:spPr>
          <a:xfrm>
            <a:off x="4037741" y="2967333"/>
            <a:ext cx="789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health improves before and while using Bellabeat.</a:t>
            </a:r>
          </a:p>
          <a:p>
            <a:endParaRPr lang="en-US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HIGH-LEVEL</a:t>
            </a:r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for Bellabeat’s marketing strategy.</a:t>
            </a: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972A9-6676-6172-9D8A-0C5D7267BF52}"/>
              </a:ext>
            </a:extLst>
          </p:cNvPr>
          <p:cNvSpPr txBox="1"/>
          <p:nvPr/>
        </p:nvSpPr>
        <p:spPr>
          <a:xfrm>
            <a:off x="670389" y="2951945"/>
            <a:ext cx="2255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 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A17A8-8E3C-3613-C73C-95CDB8B9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BDB2F-A78D-551A-24D7-E109BD0BBD3C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45E4F-9FF1-F611-0677-6E90339BEBF5}"/>
              </a:ext>
            </a:extLst>
          </p:cNvPr>
          <p:cNvSpPr txBox="1"/>
          <p:nvPr/>
        </p:nvSpPr>
        <p:spPr>
          <a:xfrm>
            <a:off x="4037741" y="2967333"/>
            <a:ext cx="789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health improves before and while using Bellabeat.</a:t>
            </a:r>
          </a:p>
          <a:p>
            <a:endParaRPr lang="en-US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HIGH-LEVEL</a:t>
            </a:r>
            <a:r>
              <a:rPr lang="en-US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for Bellabeat’s marketing strategy.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9DF00-A46D-E603-A03F-74C61DF53FCC}"/>
              </a:ext>
            </a:extLst>
          </p:cNvPr>
          <p:cNvSpPr txBox="1"/>
          <p:nvPr/>
        </p:nvSpPr>
        <p:spPr>
          <a:xfrm>
            <a:off x="670389" y="2951945"/>
            <a:ext cx="2255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 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C7946CC-3CE4-2042-C62B-59535FE1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40" y="87086"/>
            <a:ext cx="2686425" cy="159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47894-EBAF-A6D5-D1CF-EF1780F5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/>
          <a:stretch/>
        </p:blipFill>
        <p:spPr>
          <a:xfrm>
            <a:off x="8333440" y="2242456"/>
            <a:ext cx="2686426" cy="4528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E5ADC-8EC6-B957-FF4D-80D2094CDD99}"/>
              </a:ext>
            </a:extLst>
          </p:cNvPr>
          <p:cNvSpPr txBox="1"/>
          <p:nvPr/>
        </p:nvSpPr>
        <p:spPr>
          <a:xfrm>
            <a:off x="8333440" y="1919291"/>
            <a:ext cx="2852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ID’s with &lt;100% accuracy</a:t>
            </a:r>
            <a:endParaRPr lang="en-IN" sz="1500" b="1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25B6-56B9-7ED6-FA0C-B24FE5D93C62}"/>
              </a:ext>
            </a:extLst>
          </p:cNvPr>
          <p:cNvSpPr txBox="1"/>
          <p:nvPr/>
        </p:nvSpPr>
        <p:spPr>
          <a:xfrm>
            <a:off x="499729" y="2120949"/>
            <a:ext cx="42742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Accuracy Matters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Bellabeat trackers show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85%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overall accuracy across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99.9%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accuracy across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distance.</a:t>
            </a:r>
            <a:endParaRPr lang="en-IN" dirty="0">
              <a:solidFill>
                <a:srgbClr val="FFC00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 of 35 users, 5 user’s tracker accuracy is reduced.</a:t>
            </a:r>
            <a:endParaRPr lang="en-IN" dirty="0">
              <a:solidFill>
                <a:schemeClr val="bg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0703F-D727-E325-CF97-B9F977BE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EA5E744-048B-D9C7-9E8A-BBB9DE0E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3" y="0"/>
            <a:ext cx="3537857" cy="38632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608B8A0-FF35-AE46-05BB-1CA787D3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85" y="2962956"/>
            <a:ext cx="3537857" cy="3895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789385-870F-1B4A-051D-800F4AB0E93D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BBC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ACTIVITY SUMMARY</a:t>
            </a:r>
            <a:endParaRPr lang="en-IN" sz="3200" dirty="0">
              <a:solidFill>
                <a:srgbClr val="FBBC0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2881-E006-A827-6243-503C09E78C95}"/>
              </a:ext>
            </a:extLst>
          </p:cNvPr>
          <p:cNvSpPr txBox="1"/>
          <p:nvPr/>
        </p:nvSpPr>
        <p:spPr>
          <a:xfrm>
            <a:off x="562513" y="2151727"/>
            <a:ext cx="4274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High Sedentary Behavior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spend over </a:t>
            </a:r>
            <a:r>
              <a:rPr lang="en-US" dirty="0">
                <a:solidFill>
                  <a:srgbClr val="4285F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75%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of their time sitting </a:t>
            </a:r>
            <a:r>
              <a:rPr lang="en-US" dirty="0">
                <a:solidFill>
                  <a:srgbClr val="4285F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without physical activity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about </a:t>
            </a:r>
            <a:r>
              <a:rPr lang="en-US" dirty="0">
                <a:solidFill>
                  <a:srgbClr val="EA433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15% lightly active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and less than </a:t>
            </a:r>
            <a:r>
              <a:rPr lang="en-US" dirty="0">
                <a:solidFill>
                  <a:srgbClr val="34A85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5% very active.</a:t>
            </a:r>
            <a:endParaRPr lang="en-IN" dirty="0">
              <a:solidFill>
                <a:srgbClr val="34A853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10B7-347F-1B1B-C014-65FCE1456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D3065-59CD-4471-DF43-DF9DE6794934}"/>
              </a:ext>
            </a:extLst>
          </p:cNvPr>
          <p:cNvGrpSpPr/>
          <p:nvPr/>
        </p:nvGrpSpPr>
        <p:grpSpPr>
          <a:xfrm>
            <a:off x="5845628" y="0"/>
            <a:ext cx="6444343" cy="3470234"/>
            <a:chOff x="5845628" y="0"/>
            <a:chExt cx="6444343" cy="34702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7EEED29-8F01-0116-4213-2B4EC18D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628" y="0"/>
              <a:ext cx="6161314" cy="347023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5AC562-5EBC-CE96-4E8B-C1F547B6C006}"/>
                </a:ext>
              </a:extLst>
            </p:cNvPr>
            <p:cNvSpPr txBox="1"/>
            <p:nvPr/>
          </p:nvSpPr>
          <p:spPr>
            <a:xfrm>
              <a:off x="11767457" y="1298767"/>
              <a:ext cx="522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METs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6E1DA3-870E-F05D-140C-C1C74F88654D}"/>
                </a:ext>
              </a:extLst>
            </p:cNvPr>
            <p:cNvSpPr txBox="1"/>
            <p:nvPr/>
          </p:nvSpPr>
          <p:spPr>
            <a:xfrm>
              <a:off x="11462657" y="2303621"/>
              <a:ext cx="7293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Steps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6176C0-2497-CE1E-564F-B7EB1E76925F}"/>
                </a:ext>
              </a:extLst>
            </p:cNvPr>
            <p:cNvSpPr txBox="1"/>
            <p:nvPr/>
          </p:nvSpPr>
          <p:spPr>
            <a:xfrm>
              <a:off x="10733314" y="2683451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Calories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F56A34-F246-4650-F0B5-77E316DB21D5}"/>
                </a:ext>
              </a:extLst>
            </p:cNvPr>
            <p:cNvSpPr txBox="1"/>
            <p:nvPr/>
          </p:nvSpPr>
          <p:spPr>
            <a:xfrm>
              <a:off x="11157857" y="3113277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Intensity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7143A5-0721-A7EA-349F-7F9028CBEA2E}"/>
              </a:ext>
            </a:extLst>
          </p:cNvPr>
          <p:cNvGrpSpPr/>
          <p:nvPr/>
        </p:nvGrpSpPr>
        <p:grpSpPr>
          <a:xfrm>
            <a:off x="6878001" y="3726954"/>
            <a:ext cx="4889456" cy="3131046"/>
            <a:chOff x="6878001" y="3726954"/>
            <a:chExt cx="4889456" cy="31310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F66104-051D-EC83-C358-84D60422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001" y="3726954"/>
              <a:ext cx="4096567" cy="31310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E30469-D953-0FDA-4A5E-A42EF9564F17}"/>
                </a:ext>
              </a:extLst>
            </p:cNvPr>
            <p:cNvSpPr txBox="1"/>
            <p:nvPr/>
          </p:nvSpPr>
          <p:spPr>
            <a:xfrm>
              <a:off x="10831285" y="5929235"/>
              <a:ext cx="740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Steps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EA828B-64D7-7615-E439-2FDEFFC62D9B}"/>
                </a:ext>
              </a:extLst>
            </p:cNvPr>
            <p:cNvSpPr txBox="1"/>
            <p:nvPr/>
          </p:nvSpPr>
          <p:spPr>
            <a:xfrm>
              <a:off x="10831285" y="6175457"/>
              <a:ext cx="936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Calories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843DF-6909-6E7B-E0E7-5D58A742FD48}"/>
                </a:ext>
              </a:extLst>
            </p:cNvPr>
            <p:cNvSpPr txBox="1"/>
            <p:nvPr/>
          </p:nvSpPr>
          <p:spPr>
            <a:xfrm>
              <a:off x="10831285" y="6516729"/>
              <a:ext cx="936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Intensity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F613FB-7C17-273A-0AEB-DBD972E341F2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BBC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ACTIVITY SUMMARY</a:t>
            </a:r>
            <a:endParaRPr lang="en-IN" sz="3200" dirty="0">
              <a:solidFill>
                <a:srgbClr val="FBBC0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6E5AB-1603-026E-BD2C-F4236D0A4A13}"/>
              </a:ext>
            </a:extLst>
          </p:cNvPr>
          <p:cNvSpPr txBox="1"/>
          <p:nvPr/>
        </p:nvSpPr>
        <p:spPr>
          <a:xfrm>
            <a:off x="544286" y="2397948"/>
            <a:ext cx="4274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Peak Activity Hours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Activity levels, including steps, calories burned, intensity, and METs,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peak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between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 AM and 7 PM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indicating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engagement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during these hours.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CA70-1094-6479-2DA9-1173664D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2720A30-0DB1-A828-4F50-2D2CAB4B71FF}"/>
              </a:ext>
            </a:extLst>
          </p:cNvPr>
          <p:cNvGrpSpPr/>
          <p:nvPr/>
        </p:nvGrpSpPr>
        <p:grpSpPr>
          <a:xfrm>
            <a:off x="4931993" y="1603376"/>
            <a:ext cx="7178091" cy="3897468"/>
            <a:chOff x="4931993" y="1603376"/>
            <a:chExt cx="7178091" cy="389746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BF57925-657E-3857-5DA4-733B85FA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993" y="1603376"/>
              <a:ext cx="7178091" cy="365124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DA2155-73F6-ED73-E6F5-ADA9232719B4}"/>
                </a:ext>
              </a:extLst>
            </p:cNvPr>
            <p:cNvSpPr txBox="1"/>
            <p:nvPr/>
          </p:nvSpPr>
          <p:spPr>
            <a:xfrm>
              <a:off x="8447317" y="5254623"/>
              <a:ext cx="620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Minutes</a:t>
              </a:r>
              <a:endParaRPr lang="en-IN" sz="1000" dirty="0"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702B98-1555-BBC2-9E54-6DDFAB702ECC}"/>
              </a:ext>
            </a:extLst>
          </p:cNvPr>
          <p:cNvSpPr txBox="1"/>
          <p:nvPr/>
        </p:nvSpPr>
        <p:spPr>
          <a:xfrm>
            <a:off x="180753" y="191386"/>
            <a:ext cx="222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85F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PATTERNS</a:t>
            </a:r>
            <a:endParaRPr lang="en-IN" sz="3200" dirty="0">
              <a:solidFill>
                <a:srgbClr val="4285F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7A69F-3889-F014-2BF0-0A9CD0DDDDF2}"/>
              </a:ext>
            </a:extLst>
          </p:cNvPr>
          <p:cNvSpPr txBox="1"/>
          <p:nvPr/>
        </p:nvSpPr>
        <p:spPr>
          <a:xfrm>
            <a:off x="508848" y="2397947"/>
            <a:ext cx="4274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Sleep Hours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average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sleep duration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is approximately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8-10 hours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as most women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sleep between 8-10 PM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wake around 6-8 AM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AF60-6C4A-D914-76A5-D3962D68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F2B56C-34CC-DD97-DF24-5215C66BD267}"/>
              </a:ext>
            </a:extLst>
          </p:cNvPr>
          <p:cNvGrpSpPr/>
          <p:nvPr/>
        </p:nvGrpSpPr>
        <p:grpSpPr>
          <a:xfrm>
            <a:off x="4677262" y="1342810"/>
            <a:ext cx="7416765" cy="4418600"/>
            <a:chOff x="4677262" y="1342810"/>
            <a:chExt cx="7416765" cy="44186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3B42EE-E812-FC41-FC84-FB502207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7262" y="1342810"/>
              <a:ext cx="7416765" cy="417237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05C73C-EF8A-F1DB-E98D-CBC382725BD4}"/>
                </a:ext>
              </a:extLst>
            </p:cNvPr>
            <p:cNvSpPr txBox="1"/>
            <p:nvPr/>
          </p:nvSpPr>
          <p:spPr>
            <a:xfrm>
              <a:off x="8284031" y="5515189"/>
              <a:ext cx="620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Minutes</a:t>
              </a:r>
              <a:endParaRPr lang="en-IN" sz="1000" dirty="0"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6E65F4-B23E-230C-0812-610AB1A18A0B}"/>
              </a:ext>
            </a:extLst>
          </p:cNvPr>
          <p:cNvSpPr txBox="1"/>
          <p:nvPr/>
        </p:nvSpPr>
        <p:spPr>
          <a:xfrm>
            <a:off x="180754" y="191386"/>
            <a:ext cx="212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85F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PATTERNS</a:t>
            </a:r>
            <a:endParaRPr lang="en-IN" sz="3200" dirty="0">
              <a:solidFill>
                <a:srgbClr val="4285F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8B680-B9E3-14EC-D016-FDA22C5751F7}"/>
              </a:ext>
            </a:extLst>
          </p:cNvPr>
          <p:cNvSpPr txBox="1"/>
          <p:nvPr/>
        </p:nvSpPr>
        <p:spPr>
          <a:xfrm>
            <a:off x="508848" y="2397947"/>
            <a:ext cx="427428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Heart Rate relation to Sleep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Heart rate ranges from 60 to 90 BPM daily,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lower during sleep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(60–70 BPM) and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when awake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(70–90 BPM).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9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1036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Poppins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H G</dc:creator>
  <cp:lastModifiedBy>VAISHNAVI H G</cp:lastModifiedBy>
  <cp:revision>5</cp:revision>
  <dcterms:created xsi:type="dcterms:W3CDTF">2024-12-03T02:22:56Z</dcterms:created>
  <dcterms:modified xsi:type="dcterms:W3CDTF">2024-12-10T14:45:50Z</dcterms:modified>
</cp:coreProperties>
</file>