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76" r:id="rId6"/>
    <p:sldId id="258" r:id="rId7"/>
    <p:sldId id="260" r:id="rId8"/>
    <p:sldId id="266" r:id="rId9"/>
    <p:sldId id="265" r:id="rId10"/>
    <p:sldId id="261" r:id="rId11"/>
    <p:sldId id="269" r:id="rId12"/>
    <p:sldId id="268" r:id="rId13"/>
    <p:sldId id="267" r:id="rId14"/>
    <p:sldId id="262" r:id="rId15"/>
    <p:sldId id="277" r:id="rId16"/>
    <p:sldId id="259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E09D"/>
    <a:srgbClr val="E3A373"/>
    <a:srgbClr val="A5C30D"/>
    <a:srgbClr val="F4B400"/>
    <a:srgbClr val="4285F4"/>
    <a:srgbClr val="0F9D58"/>
    <a:srgbClr val="DB4437"/>
    <a:srgbClr val="258762"/>
    <a:srgbClr val="496F57"/>
    <a:srgbClr val="EEC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5986-C804-6FD2-5771-791813F11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9D12A-6522-39A2-510A-A67E94701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1A3E-41F1-ABDE-2132-A717E976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7263-6973-41D2-829D-B3DD00613D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8B3F-86A9-254B-B2AC-C7DFE761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243F1-A872-EDBF-0517-5DEB2A46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4C93-0D34-485F-9869-36FB2BFF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33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3421-3458-5FE2-B30B-3AE9BBF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03666-850C-F7D3-C343-4E91F6323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C071-10E3-A03B-27AB-4B9251AF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7263-6973-41D2-829D-B3DD00613D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34A1-2BBE-6E79-9503-3BBBB7F9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3BD5-83F9-1AD4-34E1-D65AB35F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4C93-0D34-485F-9869-36FB2BFF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7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941FF-6B16-382A-C7D4-FFB21F5BF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3534E-F528-04F7-2649-5A91278CC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D2437-EAF1-B3B1-C761-76FB0E87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7263-6973-41D2-829D-B3DD00613D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66898-7429-7A42-B64A-A86F1F58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1B1F2-4F69-72ED-E3FF-98C476DD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4C93-0D34-485F-9869-36FB2BFF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7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A69A-D103-DDA9-353A-F6D39A65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8B9E-587F-827A-59A4-515ACA87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BD6C-3975-323C-7375-35B71AC7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7263-6973-41D2-829D-B3DD00613D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A0D0-0418-6440-D0DC-7165197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DD9A-B676-77B7-9758-A0C5ECF9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4C93-0D34-485F-9869-36FB2BFF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4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CE86-8A19-02F5-DEA4-7CE9A7EC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1AF6-3232-8F88-22D4-DC50BB21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FDF50-316D-5A5C-C0B1-E4D15CB0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7263-6973-41D2-829D-B3DD00613D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FC9E-EE25-7554-8A67-2CBC322A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8CC7-2CB1-D5EB-A53A-0A42C766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4C93-0D34-485F-9869-36FB2BFF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33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8695-67DE-2D20-E1C5-B4226669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83AD-3F81-6EA2-69F4-EE7372BA3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B4008-325D-F6E5-0AA5-974360697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978C1-998F-01F8-2C13-E20AE24E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7263-6973-41D2-829D-B3DD00613D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BDCD6-2104-0298-B297-02752B1B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F612-48B7-92EE-7B91-C1F2D46B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4C93-0D34-485F-9869-36FB2BFF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34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E0FF-E078-E2F9-0B7D-84835479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2E320-9737-B2D8-663D-46F6E781E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11027-6786-0894-F335-AEBB35D10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02951-F143-85F8-EA6A-581F710B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B96E6-7305-E2C1-415D-1481FA014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DBCAB-FE30-C726-9F66-BDDB2040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7263-6973-41D2-829D-B3DD00613D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6FFA7-1027-997C-8CB3-53AAEA5D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97C44-493D-AD2C-3D36-4D181939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4C93-0D34-485F-9869-36FB2BFF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9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2CFD-E515-3256-007B-2A6F984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C1E8-4DCF-6C66-9800-7386EA44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7263-6973-41D2-829D-B3DD00613D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88837-0479-38BE-A6B4-C9758444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18CA2-5C32-9139-9EEA-464A6A5B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4C93-0D34-485F-9869-36FB2BFF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7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78144-CB99-4E62-555B-67BAE8BF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7263-6973-41D2-829D-B3DD00613D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7A75B-5423-3CE2-40A2-063F5AB6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55A5E-2108-1249-9B10-9C973DE1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4C93-0D34-485F-9869-36FB2BFF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16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F7FB-8CA9-C60B-A890-31D49775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4DA6-624C-B755-C964-A273D8177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BA978-B6AC-B064-D0F1-9D6D3957D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AEA9F-05F1-C61D-D7BC-529C7ECA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7263-6973-41D2-829D-B3DD00613D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A3E4F-67F4-4ED0-B325-804CED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50B58-21E0-F6C3-1945-FE965EF0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4C93-0D34-485F-9869-36FB2BFF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9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940D-2F2E-9935-0BFC-7A72C8BB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FEAD1-2790-F000-F516-8F3EB0C21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019D6-A15B-2175-99AA-4987051C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F8C9F-86AA-C6AF-1BA2-15389F3F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7263-6973-41D2-829D-B3DD00613D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90EEC-46D6-2999-9391-82F6F868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A9D45-43FD-D622-EA0B-F46B1CD9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4C93-0D34-485F-9869-36FB2BFF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9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8A90E-3282-7D3B-6B46-4DE2EA3A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1B3C0-AE8E-731D-D2C7-C5CA1033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9541-F3F2-F0AB-14D3-8F6074EA6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7263-6973-41D2-829D-B3DD00613D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823BE-61B3-D304-D73E-30C8A67FF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2562-91FD-E1F2-4759-EF8AD262D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4C93-0D34-485F-9869-36FB2BFF5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2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D696-B142-54CF-7BEB-62AFA90E9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72" y="1962369"/>
            <a:ext cx="12061856" cy="23078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Converting Casual Riders to Annual Members</a:t>
            </a:r>
            <a:b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Cyclistic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Bike-Share (2023)</a:t>
            </a:r>
            <a:b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October 2024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0712B-E5FC-06B4-F5C5-BC3DBBF5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777" y="3295436"/>
            <a:ext cx="380522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1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7BF61D-5FA3-6129-0CDA-545224CCC8B8}"/>
              </a:ext>
            </a:extLst>
          </p:cNvPr>
          <p:cNvSpPr txBox="1"/>
          <p:nvPr/>
        </p:nvSpPr>
        <p:spPr>
          <a:xfrm>
            <a:off x="320040" y="320040"/>
            <a:ext cx="462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496F57"/>
                </a:solidFill>
                <a:latin typeface="Poppins" panose="00000500000000000000" pitchFamily="2" charset="0"/>
                <a:ea typeface="Segoe UI Historic" panose="020B0502040204020203" pitchFamily="34" charset="0"/>
                <a:cs typeface="Poppins" panose="00000500000000000000" pitchFamily="2" charset="0"/>
              </a:rPr>
              <a:t>CHRONOLOGICAL</a:t>
            </a:r>
            <a:endParaRPr lang="en-IN" sz="4000" dirty="0">
              <a:solidFill>
                <a:srgbClr val="496F5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7A5E9C-1982-1422-0C4F-247B5D04C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65" y="124564"/>
            <a:ext cx="4583195" cy="3199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5FB9D-3AC3-6BEA-F70F-8CDE0E685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65" y="3429000"/>
            <a:ext cx="4583195" cy="3255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66A746-B0B4-8491-F4AC-15F3B0673733}"/>
              </a:ext>
            </a:extLst>
          </p:cNvPr>
          <p:cNvSpPr txBox="1"/>
          <p:nvPr/>
        </p:nvSpPr>
        <p:spPr>
          <a:xfrm>
            <a:off x="640080" y="2536448"/>
            <a:ext cx="48154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entury Gothic" panose="020B05020202020202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Riders love Weekends</a:t>
            </a:r>
            <a:endParaRPr lang="en-US" sz="2800" dirty="0">
              <a:latin typeface="Century Gothic" panose="020B0502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Riders hire the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most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bikes on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Saturdays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Saturdays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and </a:t>
            </a: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Sundays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have the </a:t>
            </a: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longest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average ride durations.</a:t>
            </a:r>
          </a:p>
        </p:txBody>
      </p:sp>
    </p:spTree>
    <p:extLst>
      <p:ext uri="{BB962C8B-B14F-4D97-AF65-F5344CB8AC3E}">
        <p14:creationId xmlns:p14="http://schemas.microsoft.com/office/powerpoint/2010/main" val="334822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7BF61D-5FA3-6129-0CDA-545224CCC8B8}"/>
              </a:ext>
            </a:extLst>
          </p:cNvPr>
          <p:cNvSpPr txBox="1"/>
          <p:nvPr/>
        </p:nvSpPr>
        <p:spPr>
          <a:xfrm>
            <a:off x="320040" y="320040"/>
            <a:ext cx="462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496F57"/>
                </a:solidFill>
                <a:latin typeface="Poppins" panose="00000500000000000000" pitchFamily="2" charset="0"/>
                <a:ea typeface="Segoe UI Historic" panose="020B0502040204020203" pitchFamily="34" charset="0"/>
                <a:cs typeface="Poppins" panose="00000500000000000000" pitchFamily="2" charset="0"/>
              </a:rPr>
              <a:t>CHRONOLOGICAL</a:t>
            </a:r>
            <a:endParaRPr lang="en-IN" sz="4000" dirty="0">
              <a:solidFill>
                <a:srgbClr val="496F5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13CDCF8-7B2A-7817-4BF4-38066C0A8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6626"/>
            <a:ext cx="5808286" cy="31247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C7F18-A8F8-1A68-2FB8-1FBD78096C75}"/>
              </a:ext>
            </a:extLst>
          </p:cNvPr>
          <p:cNvSpPr txBox="1"/>
          <p:nvPr/>
        </p:nvSpPr>
        <p:spPr>
          <a:xfrm>
            <a:off x="640080" y="2197893"/>
            <a:ext cx="47264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Fewer Differences on Weekends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 weekends, the </a:t>
            </a: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difference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between casual and member is </a:t>
            </a: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small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with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slightly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ahead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 weekdays, the </a:t>
            </a: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difference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is </a:t>
            </a: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huge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with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significantly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ahead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29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7BF61D-5FA3-6129-0CDA-545224CCC8B8}"/>
              </a:ext>
            </a:extLst>
          </p:cNvPr>
          <p:cNvSpPr txBox="1"/>
          <p:nvPr/>
        </p:nvSpPr>
        <p:spPr>
          <a:xfrm>
            <a:off x="320040" y="320040"/>
            <a:ext cx="462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496F57"/>
                </a:solidFill>
                <a:latin typeface="Poppins" panose="00000500000000000000" pitchFamily="2" charset="0"/>
                <a:ea typeface="Segoe UI Historic" panose="020B0502040204020203" pitchFamily="34" charset="0"/>
                <a:cs typeface="Poppins" panose="00000500000000000000" pitchFamily="2" charset="0"/>
              </a:rPr>
              <a:t>CHRONOLOGICAL</a:t>
            </a:r>
            <a:endParaRPr lang="en-IN" sz="4000" dirty="0">
              <a:solidFill>
                <a:srgbClr val="496F5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FA360F6-E0CA-CDDB-04CC-95BE274A1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0633"/>
            <a:ext cx="5775960" cy="31367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AF8566-4572-6770-83A6-B819010C8278}"/>
              </a:ext>
            </a:extLst>
          </p:cNvPr>
          <p:cNvSpPr txBox="1"/>
          <p:nvPr/>
        </p:nvSpPr>
        <p:spPr>
          <a:xfrm>
            <a:off x="640080" y="2782669"/>
            <a:ext cx="48154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entury Gothic" panose="020B05020202020202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Casuals ride longest</a:t>
            </a:r>
            <a:endParaRPr lang="en-US" sz="2800" dirty="0">
              <a:latin typeface="Century Gothic" panose="020B0502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Casual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riders maintain </a:t>
            </a: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longer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average ride times than members, throughout the week and year.</a:t>
            </a:r>
          </a:p>
        </p:txBody>
      </p:sp>
    </p:spTree>
    <p:extLst>
      <p:ext uri="{BB962C8B-B14F-4D97-AF65-F5344CB8AC3E}">
        <p14:creationId xmlns:p14="http://schemas.microsoft.com/office/powerpoint/2010/main" val="258478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7BF61D-5FA3-6129-0CDA-545224CCC8B8}"/>
              </a:ext>
            </a:extLst>
          </p:cNvPr>
          <p:cNvSpPr txBox="1"/>
          <p:nvPr/>
        </p:nvSpPr>
        <p:spPr>
          <a:xfrm>
            <a:off x="320040" y="320040"/>
            <a:ext cx="462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496F57"/>
                </a:solidFill>
                <a:latin typeface="Poppins" panose="00000500000000000000" pitchFamily="2" charset="0"/>
                <a:ea typeface="Segoe UI Historic" panose="020B0502040204020203" pitchFamily="34" charset="0"/>
                <a:cs typeface="Poppins" panose="00000500000000000000" pitchFamily="2" charset="0"/>
              </a:rPr>
              <a:t>CHRONOLOGICAL</a:t>
            </a:r>
            <a:endParaRPr lang="en-IN" sz="4000" dirty="0">
              <a:solidFill>
                <a:srgbClr val="496F5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CB69FA-5F03-31BE-B08D-3B1CED72D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2292"/>
            <a:ext cx="5627914" cy="35534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59E6A7-3F5B-332E-A351-3FB919CD1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082" y="120972"/>
            <a:ext cx="1048582" cy="6476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B03EB9-B470-5EDA-CF6E-9400821AA1F8}"/>
              </a:ext>
            </a:extLst>
          </p:cNvPr>
          <p:cNvSpPr txBox="1"/>
          <p:nvPr/>
        </p:nvSpPr>
        <p:spPr>
          <a:xfrm>
            <a:off x="640080" y="2413336"/>
            <a:ext cx="4815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entury Gothic" panose="020B05020202020202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Peak ride hours</a:t>
            </a:r>
            <a:endParaRPr lang="en-US" sz="2800" dirty="0">
              <a:latin typeface="Century Gothic" panose="020B0502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Peak ride times for </a:t>
            </a: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occur between </a:t>
            </a: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7 AM and 9 AM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and again from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4 PM to 6 PM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Peak ride times for </a:t>
            </a:r>
            <a:r>
              <a:rPr lang="en-US" sz="1600" dirty="0">
                <a:solidFill>
                  <a:srgbClr val="30E09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casuals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starts from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8 AM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gradually increases until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6 PM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974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07C390-794E-E3DA-B7D5-0CF60F0AC330}"/>
              </a:ext>
            </a:extLst>
          </p:cNvPr>
          <p:cNvSpPr txBox="1"/>
          <p:nvPr/>
        </p:nvSpPr>
        <p:spPr>
          <a:xfrm>
            <a:off x="320040" y="320040"/>
            <a:ext cx="405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F9D58"/>
                </a:solidFill>
                <a:latin typeface="Poppins" panose="00000500000000000000" pitchFamily="2" charset="0"/>
                <a:ea typeface="Segoe UI Historic" panose="020B0502040204020203" pitchFamily="34" charset="0"/>
                <a:cs typeface="Poppins" panose="00000500000000000000" pitchFamily="2" charset="0"/>
              </a:rPr>
              <a:t>GEOGRAPHICAL</a:t>
            </a:r>
            <a:endParaRPr lang="en-IN" sz="4000" dirty="0">
              <a:solidFill>
                <a:srgbClr val="0F9D5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292D9D-3D95-A517-A324-D80EFD18224A}"/>
              </a:ext>
            </a:extLst>
          </p:cNvPr>
          <p:cNvGrpSpPr>
            <a:grpSpLocks noChangeAspect="1"/>
          </p:cNvGrpSpPr>
          <p:nvPr/>
        </p:nvGrpSpPr>
        <p:grpSpPr>
          <a:xfrm>
            <a:off x="6972511" y="0"/>
            <a:ext cx="4899450" cy="6858000"/>
            <a:chOff x="6014010" y="708355"/>
            <a:chExt cx="3434791" cy="48078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0750062-12D8-639C-3564-17D926AE7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46877"/>
            <a:stretch/>
          </p:blipFill>
          <p:spPr>
            <a:xfrm>
              <a:off x="6096001" y="708355"/>
              <a:ext cx="3352800" cy="246178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62932A-7C18-1033-1DBB-047F0E349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54" t="12920" r="1116"/>
            <a:stretch/>
          </p:blipFill>
          <p:spPr>
            <a:xfrm>
              <a:off x="6470970" y="3370037"/>
              <a:ext cx="2977831" cy="214371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6C2164-428C-7E27-5F18-73ADE2A25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20" r="92760"/>
            <a:stretch/>
          </p:blipFill>
          <p:spPr>
            <a:xfrm>
              <a:off x="6014010" y="3372482"/>
              <a:ext cx="456960" cy="214371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0FCE9B-A4B1-4588-5443-1BA1825D557D}"/>
              </a:ext>
            </a:extLst>
          </p:cNvPr>
          <p:cNvSpPr txBox="1"/>
          <p:nvPr/>
        </p:nvSpPr>
        <p:spPr>
          <a:xfrm>
            <a:off x="640080" y="2782669"/>
            <a:ext cx="48154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Popular locations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Most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bike hires and drops occur at locations 3, 35, 76, and 90.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E52B8-DA42-D2F6-C93D-83AB54080FA9}"/>
              </a:ext>
            </a:extLst>
          </p:cNvPr>
          <p:cNvSpPr txBox="1"/>
          <p:nvPr/>
        </p:nvSpPr>
        <p:spPr>
          <a:xfrm>
            <a:off x="9726729" y="443151"/>
            <a:ext cx="246527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	Shedd Aquarium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35	Streeter Dr &amp; Grand Ave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76	Lake Shore Dr and Monroe St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90	Millenium Park</a:t>
            </a:r>
          </a:p>
        </p:txBody>
      </p:sp>
    </p:spTree>
    <p:extLst>
      <p:ext uri="{BB962C8B-B14F-4D97-AF65-F5344CB8AC3E}">
        <p14:creationId xmlns:p14="http://schemas.microsoft.com/office/powerpoint/2010/main" val="106546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24AA969-9563-0B8C-40A4-6741A96CB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54" y="66260"/>
            <a:ext cx="1123934" cy="69419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A601D1-8235-BEA8-B256-AC3AFF85C7B6}"/>
              </a:ext>
            </a:extLst>
          </p:cNvPr>
          <p:cNvSpPr txBox="1"/>
          <p:nvPr/>
        </p:nvSpPr>
        <p:spPr>
          <a:xfrm>
            <a:off x="7493971" y="1105819"/>
            <a:ext cx="3579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Total Bike Hires per Category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0AD898-F438-8684-5301-C794846B5784}"/>
              </a:ext>
            </a:extLst>
          </p:cNvPr>
          <p:cNvGrpSpPr>
            <a:grpSpLocks noChangeAspect="1"/>
          </p:cNvGrpSpPr>
          <p:nvPr/>
        </p:nvGrpSpPr>
        <p:grpSpPr>
          <a:xfrm>
            <a:off x="7493970" y="1698348"/>
            <a:ext cx="3494583" cy="3461301"/>
            <a:chOff x="1812717" y="1021362"/>
            <a:chExt cx="2495296" cy="24715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C56A724-65BC-81B4-65C7-190A36450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28" t="46876" r="24628" b="15540"/>
            <a:stretch/>
          </p:blipFill>
          <p:spPr>
            <a:xfrm>
              <a:off x="1812717" y="1021362"/>
              <a:ext cx="2495296" cy="2471531"/>
            </a:xfrm>
            <a:prstGeom prst="ellipse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F47DC6-9496-4D6E-E734-2EB4CD26ADA2}"/>
                </a:ext>
              </a:extLst>
            </p:cNvPr>
            <p:cNvSpPr txBox="1"/>
            <p:nvPr/>
          </p:nvSpPr>
          <p:spPr>
            <a:xfrm>
              <a:off x="3205578" y="1812939"/>
              <a:ext cx="914400" cy="32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35.83%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6C05C1-2DBC-5823-68F7-3BECD0D11E8B}"/>
                </a:ext>
              </a:extLst>
            </p:cNvPr>
            <p:cNvSpPr txBox="1"/>
            <p:nvPr/>
          </p:nvSpPr>
          <p:spPr>
            <a:xfrm>
              <a:off x="2156239" y="2262830"/>
              <a:ext cx="904126" cy="32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64.17%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4F5376D-A3CA-D3B2-553E-58418D1BBB93}"/>
              </a:ext>
            </a:extLst>
          </p:cNvPr>
          <p:cNvSpPr txBox="1"/>
          <p:nvPr/>
        </p:nvSpPr>
        <p:spPr>
          <a:xfrm>
            <a:off x="7883077" y="6163798"/>
            <a:ext cx="271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bg2">
                    <a:lumMod val="75000"/>
                  </a:schemeClr>
                </a:solidFill>
              </a:rPr>
              <a:t>Source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: Total bike hires per category (member = 3659987, casual = 2058621)</a:t>
            </a:r>
            <a:endParaRPr lang="en-IN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C5EB1B-17A1-4D18-9659-12B5692295ED}"/>
              </a:ext>
            </a:extLst>
          </p:cNvPr>
          <p:cNvSpPr txBox="1"/>
          <p:nvPr/>
        </p:nvSpPr>
        <p:spPr>
          <a:xfrm>
            <a:off x="798937" y="2905779"/>
            <a:ext cx="48154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entury Gothic" panose="020B05020202020202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Many Casual Riders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Casual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riders make up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36%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of our total bike riders. </a:t>
            </a:r>
          </a:p>
        </p:txBody>
      </p:sp>
    </p:spTree>
    <p:extLst>
      <p:ext uri="{BB962C8B-B14F-4D97-AF65-F5344CB8AC3E}">
        <p14:creationId xmlns:p14="http://schemas.microsoft.com/office/powerpoint/2010/main" val="196488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24AA969-9563-0B8C-40A4-6741A96CB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54" y="66260"/>
            <a:ext cx="1123934" cy="69419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3D3B39-F364-2C34-FC53-0D026C3934E0}"/>
              </a:ext>
            </a:extLst>
          </p:cNvPr>
          <p:cNvSpPr txBox="1"/>
          <p:nvPr/>
        </p:nvSpPr>
        <p:spPr>
          <a:xfrm>
            <a:off x="7274955" y="1054479"/>
            <a:ext cx="393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Avg. Ride Duration per Category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97ED8E-AEBD-EFA7-0C0B-D8B21DF0274B}"/>
              </a:ext>
            </a:extLst>
          </p:cNvPr>
          <p:cNvSpPr txBox="1"/>
          <p:nvPr/>
        </p:nvSpPr>
        <p:spPr>
          <a:xfrm>
            <a:off x="7873545" y="6138323"/>
            <a:ext cx="297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bg2">
                    <a:lumMod val="75000"/>
                  </a:schemeClr>
                </a:solidFill>
              </a:rPr>
              <a:t>Source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: Average Ride Duration per category (member = 751.7 secs, casual = 1695.2 secs)</a:t>
            </a:r>
            <a:endParaRPr lang="en-IN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473CE9-EC5E-1E31-B734-4A2A57B589B9}"/>
              </a:ext>
            </a:extLst>
          </p:cNvPr>
          <p:cNvSpPr txBox="1"/>
          <p:nvPr/>
        </p:nvSpPr>
        <p:spPr>
          <a:xfrm>
            <a:off x="8229600" y="1695742"/>
            <a:ext cx="92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30.72%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C2D43B-4EBE-4519-30A7-CCA457E6096A}"/>
              </a:ext>
            </a:extLst>
          </p:cNvPr>
          <p:cNvSpPr txBox="1"/>
          <p:nvPr/>
        </p:nvSpPr>
        <p:spPr>
          <a:xfrm>
            <a:off x="9318898" y="2257128"/>
            <a:ext cx="95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69.28%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152AA2-6581-6F8E-F1F3-69184E9997D6}"/>
              </a:ext>
            </a:extLst>
          </p:cNvPr>
          <p:cNvSpPr txBox="1"/>
          <p:nvPr/>
        </p:nvSpPr>
        <p:spPr>
          <a:xfrm>
            <a:off x="640080" y="2782668"/>
            <a:ext cx="48154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entury Gothic" panose="020B05020202020202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How Long do They Ride?</a:t>
            </a:r>
            <a:endParaRPr lang="en-US" dirty="0">
              <a:latin typeface="Century Gothic" panose="020B0502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 average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casual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riders spend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69%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more time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 their bikes than member riders.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FB1CD0-98D6-9C9D-909A-19702328D58E}"/>
              </a:ext>
            </a:extLst>
          </p:cNvPr>
          <p:cNvGrpSpPr>
            <a:grpSpLocks noChangeAspect="1"/>
          </p:cNvGrpSpPr>
          <p:nvPr/>
        </p:nvGrpSpPr>
        <p:grpSpPr>
          <a:xfrm>
            <a:off x="7518629" y="1710562"/>
            <a:ext cx="3469925" cy="3436876"/>
            <a:chOff x="7994524" y="1021363"/>
            <a:chExt cx="2495296" cy="247153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AC83CCF-4E47-DA70-D4B9-C65DE5A7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07" t="57623" r="16310" b="5792"/>
            <a:stretch/>
          </p:blipFill>
          <p:spPr>
            <a:xfrm>
              <a:off x="7994524" y="1021363"/>
              <a:ext cx="2495296" cy="2471530"/>
            </a:xfrm>
            <a:prstGeom prst="ellipse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CF98A3-8D97-244F-5A67-0240B636938E}"/>
                </a:ext>
              </a:extLst>
            </p:cNvPr>
            <p:cNvSpPr txBox="1"/>
            <p:nvPr/>
          </p:nvSpPr>
          <p:spPr>
            <a:xfrm>
              <a:off x="8229600" y="1695741"/>
              <a:ext cx="924674" cy="337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30.72%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B2B768-3022-5054-5D82-13B111CE7CCD}"/>
                </a:ext>
              </a:extLst>
            </p:cNvPr>
            <p:cNvSpPr txBox="1"/>
            <p:nvPr/>
          </p:nvSpPr>
          <p:spPr>
            <a:xfrm>
              <a:off x="9318898" y="2257127"/>
              <a:ext cx="955497" cy="337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69.28%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49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C12D7-29D6-DA5E-635E-AC1EE4AB6CE8}"/>
              </a:ext>
            </a:extLst>
          </p:cNvPr>
          <p:cNvSpPr/>
          <p:nvPr/>
        </p:nvSpPr>
        <p:spPr>
          <a:xfrm>
            <a:off x="0" y="0"/>
            <a:ext cx="3852809" cy="6858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CD5326-DAF6-3568-C3C5-6528F027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66218"/>
            <a:ext cx="3000054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ANALYTICAL</a:t>
            </a:r>
            <a:b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GOALS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50498-BC75-2E33-C6FD-617082FFD849}"/>
              </a:ext>
            </a:extLst>
          </p:cNvPr>
          <p:cNvSpPr txBox="1"/>
          <p:nvPr/>
        </p:nvSpPr>
        <p:spPr>
          <a:xfrm>
            <a:off x="4632341" y="2954398"/>
            <a:ext cx="6995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HOW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casual riders and annual members use bikes differently.</a:t>
            </a:r>
          </a:p>
          <a:p>
            <a:endParaRPr lang="en-US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IN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TOP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recommendations based on the analysis.</a:t>
            </a:r>
          </a:p>
          <a:p>
            <a:endParaRPr lang="en-IN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5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44E496-FDB0-CB5B-E53B-947C9F21F5BA}"/>
              </a:ext>
            </a:extLst>
          </p:cNvPr>
          <p:cNvSpPr/>
          <p:nvPr/>
        </p:nvSpPr>
        <p:spPr>
          <a:xfrm>
            <a:off x="0" y="0"/>
            <a:ext cx="3852809" cy="6858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29451A-CC93-9A74-F452-7EA64D80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66216"/>
            <a:ext cx="3852808" cy="1325563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RECOMMENDATIONS</a:t>
            </a:r>
            <a:endParaRPr lang="en-IN" sz="27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56434-5C79-CCDC-AE1B-CAC87468B7EC}"/>
              </a:ext>
            </a:extLst>
          </p:cNvPr>
          <p:cNvSpPr txBox="1"/>
          <p:nvPr/>
        </p:nvSpPr>
        <p:spPr>
          <a:xfrm>
            <a:off x="4800055" y="1782394"/>
            <a:ext cx="69042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Show casual riders how they can </a:t>
            </a:r>
            <a:r>
              <a:rPr lang="en-US" sz="1600" u="sng" dirty="0">
                <a:solidFill>
                  <a:srgbClr val="30E09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save money</a:t>
            </a:r>
            <a:r>
              <a:rPr lang="en-US" sz="1600" dirty="0">
                <a:solidFill>
                  <a:srgbClr val="30E09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by purchasing annual memberships as they ride longer.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Launch marketing campaigns aimed at casual riders during </a:t>
            </a:r>
            <a:r>
              <a:rPr lang="en-US" sz="1600" u="sng" dirty="0">
                <a:solidFill>
                  <a:srgbClr val="F4B4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summer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months.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Launch marketing campaigns aimed at casual riders during </a:t>
            </a:r>
            <a:r>
              <a:rPr lang="en-US" sz="1600" u="sng" dirty="0">
                <a:solidFill>
                  <a:srgbClr val="4285F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weekends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Launch marketing campaigns aimed at casual riders in </a:t>
            </a:r>
            <a:r>
              <a:rPr lang="en-US" sz="1600" u="sng" dirty="0">
                <a:solidFill>
                  <a:srgbClr val="0F9D5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popular locations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Run marketing campaigns on the most preferred </a:t>
            </a:r>
            <a:r>
              <a:rPr lang="en-IN" sz="1600" u="sng" dirty="0">
                <a:solidFill>
                  <a:srgbClr val="DB4437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type of bike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Run marketing campaigns targeting casual riders during </a:t>
            </a:r>
            <a:r>
              <a:rPr lang="en-IN" sz="1600" u="sng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peak ride hours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713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44E496-FDB0-CB5B-E53B-947C9F21F5BA}"/>
              </a:ext>
            </a:extLst>
          </p:cNvPr>
          <p:cNvSpPr/>
          <p:nvPr/>
        </p:nvSpPr>
        <p:spPr>
          <a:xfrm>
            <a:off x="0" y="0"/>
            <a:ext cx="3852809" cy="6858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29451A-CC93-9A74-F452-7EA64D80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66218"/>
            <a:ext cx="3852808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SUMMARY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96E3E-1E60-5387-6D52-B6710C05CC41}"/>
              </a:ext>
            </a:extLst>
          </p:cNvPr>
          <p:cNvSpPr txBox="1"/>
          <p:nvPr/>
        </p:nvSpPr>
        <p:spPr>
          <a:xfrm>
            <a:off x="4794608" y="2644169"/>
            <a:ext cx="64624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HOW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 Casual riders ride longer than members. They also have more rides on weekends that are almost equal to members. Ridership is seasonal. 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RECOMMENDATIONS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 Show casual riders why annual membership is better. Run campaigns just before and during weekends and summer months. Run campaigns at popular locations and peak ride hours.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3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2337F4-2343-F994-0AEB-451FB541458C}"/>
              </a:ext>
            </a:extLst>
          </p:cNvPr>
          <p:cNvSpPr/>
          <p:nvPr/>
        </p:nvSpPr>
        <p:spPr>
          <a:xfrm>
            <a:off x="0" y="0"/>
            <a:ext cx="3852809" cy="6858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6AD4D-EFF8-4F69-A7C4-CB77DBA3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766218"/>
            <a:ext cx="3000054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OBJECTIVE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559E7-2E94-0A9B-B426-E2704E600BDB}"/>
              </a:ext>
            </a:extLst>
          </p:cNvPr>
          <p:cNvSpPr txBox="1"/>
          <p:nvPr/>
        </p:nvSpPr>
        <p:spPr>
          <a:xfrm>
            <a:off x="4562579" y="2921167"/>
            <a:ext cx="6995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Identify if there are </a:t>
            </a:r>
            <a:r>
              <a:rPr lang="en-US" sz="2000" dirty="0">
                <a:solidFill>
                  <a:srgbClr val="DB4437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vehicle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US" sz="2000" dirty="0">
                <a:solidFill>
                  <a:srgbClr val="F4B4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seasonal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US" sz="2000" dirty="0">
                <a:solidFill>
                  <a:srgbClr val="496F57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chronological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and/or </a:t>
            </a:r>
            <a:r>
              <a:rPr lang="en-US" sz="2000" dirty="0">
                <a:solidFill>
                  <a:srgbClr val="0F9D5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geographical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factors that contribute to the conversion of casual riders to annual members.</a:t>
            </a:r>
            <a:endParaRPr lang="en-IN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5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44E496-FDB0-CB5B-E53B-947C9F21F5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29451A-CC93-9A74-F452-7EA64D80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63" y="2766218"/>
            <a:ext cx="3066835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2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C12D7-29D6-DA5E-635E-AC1EE4AB6CE8}"/>
              </a:ext>
            </a:extLst>
          </p:cNvPr>
          <p:cNvSpPr/>
          <p:nvPr/>
        </p:nvSpPr>
        <p:spPr>
          <a:xfrm>
            <a:off x="0" y="0"/>
            <a:ext cx="3852809" cy="6858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CD5326-DAF6-3568-C3C5-6528F027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766218"/>
            <a:ext cx="3000054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ANALYTICAL</a:t>
            </a:r>
            <a:b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GOALS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50498-BC75-2E33-C6FD-617082FFD849}"/>
              </a:ext>
            </a:extLst>
          </p:cNvPr>
          <p:cNvSpPr txBox="1"/>
          <p:nvPr/>
        </p:nvSpPr>
        <p:spPr>
          <a:xfrm>
            <a:off x="4632341" y="2954398"/>
            <a:ext cx="6995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HOW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casual riders and annual members use bikes differently.</a:t>
            </a:r>
          </a:p>
          <a:p>
            <a:endParaRPr lang="en-US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IN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TOP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recommendations based on the analysis.</a:t>
            </a:r>
          </a:p>
          <a:p>
            <a:endParaRPr lang="en-IN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1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C12D7-29D6-DA5E-635E-AC1EE4AB6CE8}"/>
              </a:ext>
            </a:extLst>
          </p:cNvPr>
          <p:cNvSpPr/>
          <p:nvPr/>
        </p:nvSpPr>
        <p:spPr>
          <a:xfrm>
            <a:off x="0" y="0"/>
            <a:ext cx="3852809" cy="6858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CD5326-DAF6-3568-C3C5-6528F027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766218"/>
            <a:ext cx="3000054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ANALYTICAL</a:t>
            </a:r>
            <a:b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GOALS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50498-BC75-2E33-C6FD-617082FFD849}"/>
              </a:ext>
            </a:extLst>
          </p:cNvPr>
          <p:cNvSpPr txBox="1"/>
          <p:nvPr/>
        </p:nvSpPr>
        <p:spPr>
          <a:xfrm>
            <a:off x="4632341" y="2954398"/>
            <a:ext cx="6995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HOW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casual riders and annual members use bikes differently.</a:t>
            </a:r>
          </a:p>
          <a:p>
            <a:endParaRPr lang="en-US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1600" dirty="0">
                <a:solidFill>
                  <a:schemeClr val="bg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IN" sz="1600" b="1" dirty="0">
                <a:solidFill>
                  <a:schemeClr val="bg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TOP</a:t>
            </a:r>
            <a:r>
              <a:rPr lang="en-IN" sz="1600" dirty="0">
                <a:solidFill>
                  <a:schemeClr val="bg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recommendations based on the analysis.</a:t>
            </a:r>
          </a:p>
          <a:p>
            <a:endParaRPr lang="en-IN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3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C41D2-A0DB-EE29-C023-F517603CE91E}"/>
              </a:ext>
            </a:extLst>
          </p:cNvPr>
          <p:cNvSpPr txBox="1"/>
          <p:nvPr/>
        </p:nvSpPr>
        <p:spPr>
          <a:xfrm>
            <a:off x="320040" y="320040"/>
            <a:ext cx="2537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B4437"/>
                </a:solidFill>
                <a:latin typeface="Poppins" panose="00000500000000000000" pitchFamily="2" charset="0"/>
                <a:ea typeface="Segoe UI Historic" panose="020B0502040204020203" pitchFamily="34" charset="0"/>
                <a:cs typeface="Poppins" panose="00000500000000000000" pitchFamily="2" charset="0"/>
              </a:rPr>
              <a:t>VEHICLE</a:t>
            </a:r>
            <a:endParaRPr lang="en-IN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07B7A6A-CEF4-20CB-D548-04F437DED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0773"/>
            <a:ext cx="6017231" cy="3916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4311E-FBF7-18ED-AA4E-91F6BE354BFC}"/>
              </a:ext>
            </a:extLst>
          </p:cNvPr>
          <p:cNvSpPr txBox="1"/>
          <p:nvPr/>
        </p:nvSpPr>
        <p:spPr>
          <a:xfrm>
            <a:off x="640080" y="2321004"/>
            <a:ext cx="4815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Electric and Classic Bikes are Favorites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Total Bike Hires are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for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Electric and Classic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Bikes and </a:t>
            </a: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very low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for </a:t>
            </a: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Docked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Bike.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Annual Members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don’t use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Docked Bike.</a:t>
            </a:r>
          </a:p>
        </p:txBody>
      </p:sp>
    </p:spTree>
    <p:extLst>
      <p:ext uri="{BB962C8B-B14F-4D97-AF65-F5344CB8AC3E}">
        <p14:creationId xmlns:p14="http://schemas.microsoft.com/office/powerpoint/2010/main" val="36525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C41D2-A0DB-EE29-C023-F517603CE91E}"/>
              </a:ext>
            </a:extLst>
          </p:cNvPr>
          <p:cNvSpPr txBox="1"/>
          <p:nvPr/>
        </p:nvSpPr>
        <p:spPr>
          <a:xfrm>
            <a:off x="320040" y="320040"/>
            <a:ext cx="2537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B4437"/>
                </a:solidFill>
                <a:latin typeface="Poppins" panose="00000500000000000000" pitchFamily="2" charset="0"/>
                <a:ea typeface="Segoe UI Historic" panose="020B0502040204020203" pitchFamily="34" charset="0"/>
                <a:cs typeface="Poppins" panose="00000500000000000000" pitchFamily="2" charset="0"/>
              </a:rPr>
              <a:t>VEHICLE</a:t>
            </a:r>
            <a:endParaRPr lang="en-IN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000F171-0DAF-ED76-5028-5373E4FC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1137"/>
            <a:ext cx="6060768" cy="4175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4311E-FBF7-18ED-AA4E-91F6BE354BFC}"/>
              </a:ext>
            </a:extLst>
          </p:cNvPr>
          <p:cNvSpPr txBox="1"/>
          <p:nvPr/>
        </p:nvSpPr>
        <p:spPr>
          <a:xfrm>
            <a:off x="640080" y="3259723"/>
            <a:ext cx="481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Docked bike riders ride for the </a:t>
            </a:r>
            <a:r>
              <a:rPr lang="en-US" sz="1600" dirty="0">
                <a:solidFill>
                  <a:srgbClr val="30E09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longest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duration.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8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E6E779-B457-3DF8-D6D4-8C51DFA39F83}"/>
              </a:ext>
            </a:extLst>
          </p:cNvPr>
          <p:cNvSpPr txBox="1"/>
          <p:nvPr/>
        </p:nvSpPr>
        <p:spPr>
          <a:xfrm>
            <a:off x="320040" y="320040"/>
            <a:ext cx="2765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4B400"/>
                </a:solidFill>
                <a:latin typeface="Poppins" panose="00000500000000000000" pitchFamily="2" charset="0"/>
                <a:ea typeface="Segoe UI Historic" panose="020B0502040204020203" pitchFamily="34" charset="0"/>
                <a:cs typeface="Poppins" panose="00000500000000000000" pitchFamily="2" charset="0"/>
              </a:rPr>
              <a:t>SEASONAL</a:t>
            </a:r>
            <a:endParaRPr lang="en-IN" sz="4000" dirty="0">
              <a:solidFill>
                <a:srgbClr val="F4B4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4E474-4664-D663-EA3A-50674498D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0572"/>
            <a:ext cx="5771939" cy="3516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56BC0E-D323-C62F-923B-BDD0DD134B30}"/>
              </a:ext>
            </a:extLst>
          </p:cNvPr>
          <p:cNvSpPr txBox="1"/>
          <p:nvPr/>
        </p:nvSpPr>
        <p:spPr>
          <a:xfrm>
            <a:off x="640080" y="2782669"/>
            <a:ext cx="44877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Summer means Business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Total Bike Hires are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during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summer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and </a:t>
            </a: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low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during </a:t>
            </a: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winter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2D708DE-48F9-D815-8054-3DA3E98EE4C6}"/>
              </a:ext>
            </a:extLst>
          </p:cNvPr>
          <p:cNvGrpSpPr/>
          <p:nvPr/>
        </p:nvGrpSpPr>
        <p:grpSpPr>
          <a:xfrm>
            <a:off x="6851535" y="5006143"/>
            <a:ext cx="4826616" cy="181285"/>
            <a:chOff x="6851535" y="5006143"/>
            <a:chExt cx="4826616" cy="1812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C2B0B8E-FFF4-67D7-B7F3-6F09CE4FA588}"/>
                </a:ext>
              </a:extLst>
            </p:cNvPr>
            <p:cNvGrpSpPr/>
            <p:nvPr/>
          </p:nvGrpSpPr>
          <p:grpSpPr>
            <a:xfrm>
              <a:off x="6851535" y="5006143"/>
              <a:ext cx="787296" cy="157270"/>
              <a:chOff x="6851535" y="5006143"/>
              <a:chExt cx="787296" cy="1572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2160A6-2692-9378-F42F-7724132B74E1}"/>
                  </a:ext>
                </a:extLst>
              </p:cNvPr>
              <p:cNvSpPr/>
              <p:nvPr/>
            </p:nvSpPr>
            <p:spPr>
              <a:xfrm>
                <a:off x="6851535" y="5006143"/>
                <a:ext cx="384013" cy="157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JAN</a:t>
                </a:r>
                <a:endParaRPr lang="en-IN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1EED4EE-89B8-6199-AB00-B5556776CB8A}"/>
                  </a:ext>
                </a:extLst>
              </p:cNvPr>
              <p:cNvSpPr/>
              <p:nvPr/>
            </p:nvSpPr>
            <p:spPr>
              <a:xfrm>
                <a:off x="7254819" y="5006143"/>
                <a:ext cx="384012" cy="157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FEB</a:t>
                </a:r>
                <a:endParaRPr lang="en-IN" sz="10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367A9C-D682-A97A-4B2F-A24CB25FEE6D}"/>
                </a:ext>
              </a:extLst>
            </p:cNvPr>
            <p:cNvGrpSpPr/>
            <p:nvPr/>
          </p:nvGrpSpPr>
          <p:grpSpPr>
            <a:xfrm>
              <a:off x="7638831" y="5006143"/>
              <a:ext cx="821235" cy="165938"/>
              <a:chOff x="6829828" y="5006143"/>
              <a:chExt cx="821235" cy="16593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3A0FF7-65DE-B50A-CBE3-20E2973BDB23}"/>
                  </a:ext>
                </a:extLst>
              </p:cNvPr>
              <p:cNvSpPr/>
              <p:nvPr/>
            </p:nvSpPr>
            <p:spPr>
              <a:xfrm>
                <a:off x="6829828" y="5006143"/>
                <a:ext cx="441927" cy="157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MAR</a:t>
                </a:r>
                <a:endParaRPr lang="en-IN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9D0885-EFEA-7DD0-50B0-5225018C3569}"/>
                  </a:ext>
                </a:extLst>
              </p:cNvPr>
              <p:cNvSpPr/>
              <p:nvPr/>
            </p:nvSpPr>
            <p:spPr>
              <a:xfrm>
                <a:off x="7241177" y="5014811"/>
                <a:ext cx="409886" cy="157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APR</a:t>
                </a:r>
                <a:endParaRPr lang="en-IN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D984410-FB48-922D-7A0B-908FC703D106}"/>
                </a:ext>
              </a:extLst>
            </p:cNvPr>
            <p:cNvGrpSpPr/>
            <p:nvPr/>
          </p:nvGrpSpPr>
          <p:grpSpPr>
            <a:xfrm>
              <a:off x="8440395" y="5015707"/>
              <a:ext cx="840876" cy="158166"/>
              <a:chOff x="6832738" y="5015707"/>
              <a:chExt cx="840876" cy="1581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B22ECD0-F7C9-1ED9-B7DE-CEEC9911C5BF}"/>
                  </a:ext>
                </a:extLst>
              </p:cNvPr>
              <p:cNvSpPr/>
              <p:nvPr/>
            </p:nvSpPr>
            <p:spPr>
              <a:xfrm>
                <a:off x="6832738" y="5015707"/>
                <a:ext cx="441927" cy="157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MAY</a:t>
                </a:r>
                <a:endParaRPr lang="en-IN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4D6CCAB-0313-5A8C-2BAD-4C76EEAA53DC}"/>
                  </a:ext>
                </a:extLst>
              </p:cNvPr>
              <p:cNvSpPr/>
              <p:nvPr/>
            </p:nvSpPr>
            <p:spPr>
              <a:xfrm>
                <a:off x="7263729" y="5016603"/>
                <a:ext cx="409885" cy="157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JUN</a:t>
                </a:r>
                <a:endParaRPr lang="en-IN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7832F7F-7B45-1DFF-F8E5-8E7B294C4EC2}"/>
                </a:ext>
              </a:extLst>
            </p:cNvPr>
            <p:cNvGrpSpPr/>
            <p:nvPr/>
          </p:nvGrpSpPr>
          <p:grpSpPr>
            <a:xfrm>
              <a:off x="9272300" y="5014349"/>
              <a:ext cx="823514" cy="160077"/>
              <a:chOff x="6856856" y="5014349"/>
              <a:chExt cx="823514" cy="1600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F953136-907F-52A9-96EE-3370CF231B6A}"/>
                  </a:ext>
                </a:extLst>
              </p:cNvPr>
              <p:cNvSpPr/>
              <p:nvPr/>
            </p:nvSpPr>
            <p:spPr>
              <a:xfrm>
                <a:off x="6856856" y="5014349"/>
                <a:ext cx="384012" cy="157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JUL</a:t>
                </a:r>
                <a:endParaRPr lang="en-IN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FE00998-1F77-F65C-E1CD-48AFE63C6CA1}"/>
                  </a:ext>
                </a:extLst>
              </p:cNvPr>
              <p:cNvSpPr/>
              <p:nvPr/>
            </p:nvSpPr>
            <p:spPr>
              <a:xfrm>
                <a:off x="7238443" y="5017156"/>
                <a:ext cx="441927" cy="157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AUG</a:t>
                </a:r>
                <a:endParaRPr lang="en-IN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4339411-8ECF-E325-585A-8F47852435E7}"/>
                </a:ext>
              </a:extLst>
            </p:cNvPr>
            <p:cNvGrpSpPr/>
            <p:nvPr/>
          </p:nvGrpSpPr>
          <p:grpSpPr>
            <a:xfrm>
              <a:off x="10079586" y="5025824"/>
              <a:ext cx="803700" cy="141461"/>
              <a:chOff x="6854195" y="5025824"/>
              <a:chExt cx="803700" cy="14146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823F557-7A6B-FD25-7826-DB8ADF91482C}"/>
                  </a:ext>
                </a:extLst>
              </p:cNvPr>
              <p:cNvSpPr/>
              <p:nvPr/>
            </p:nvSpPr>
            <p:spPr>
              <a:xfrm>
                <a:off x="6854195" y="5025824"/>
                <a:ext cx="395344" cy="1414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SEP</a:t>
                </a:r>
                <a:endParaRPr lang="en-IN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5379AE6-3D3E-5EEB-5387-190A9F48D723}"/>
                  </a:ext>
                </a:extLst>
              </p:cNvPr>
              <p:cNvSpPr/>
              <p:nvPr/>
            </p:nvSpPr>
            <p:spPr>
              <a:xfrm>
                <a:off x="7249918" y="5030158"/>
                <a:ext cx="407977" cy="1332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OCT</a:t>
                </a:r>
                <a:endParaRPr lang="en-IN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02B1391-9820-02E0-6126-AE73326AD6CC}"/>
                </a:ext>
              </a:extLst>
            </p:cNvPr>
            <p:cNvGrpSpPr/>
            <p:nvPr/>
          </p:nvGrpSpPr>
          <p:grpSpPr>
            <a:xfrm>
              <a:off x="10865784" y="5025824"/>
              <a:ext cx="812367" cy="161604"/>
              <a:chOff x="6833252" y="5025824"/>
              <a:chExt cx="812367" cy="16160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EA2FF01-A463-E4A6-A816-903E5E14C756}"/>
                  </a:ext>
                </a:extLst>
              </p:cNvPr>
              <p:cNvSpPr/>
              <p:nvPr/>
            </p:nvSpPr>
            <p:spPr>
              <a:xfrm>
                <a:off x="6833252" y="5025824"/>
                <a:ext cx="441926" cy="157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NOV</a:t>
                </a:r>
                <a:endParaRPr lang="en-IN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0EE319-E9EC-83B6-B33D-0AAB4CDEA55D}"/>
                  </a:ext>
                </a:extLst>
              </p:cNvPr>
              <p:cNvSpPr/>
              <p:nvPr/>
            </p:nvSpPr>
            <p:spPr>
              <a:xfrm>
                <a:off x="7251229" y="5030158"/>
                <a:ext cx="394390" cy="157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DEC</a:t>
                </a:r>
                <a:endParaRPr lang="en-IN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BA32E13-687C-8AB6-A910-0962456DA4C8}"/>
              </a:ext>
            </a:extLst>
          </p:cNvPr>
          <p:cNvSpPr txBox="1"/>
          <p:nvPr/>
        </p:nvSpPr>
        <p:spPr>
          <a:xfrm>
            <a:off x="6096000" y="5578866"/>
            <a:ext cx="3164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bg2">
                    <a:lumMod val="75000"/>
                  </a:schemeClr>
                </a:solidFill>
              </a:rPr>
              <a:t>Source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: Total bike hires over year 2023 = 5.74M</a:t>
            </a:r>
            <a:endParaRPr lang="en-IN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4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E6E779-B457-3DF8-D6D4-8C51DFA39F83}"/>
              </a:ext>
            </a:extLst>
          </p:cNvPr>
          <p:cNvSpPr txBox="1"/>
          <p:nvPr/>
        </p:nvSpPr>
        <p:spPr>
          <a:xfrm>
            <a:off x="320040" y="320040"/>
            <a:ext cx="2765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4B400"/>
                </a:solidFill>
                <a:latin typeface="Poppins" panose="00000500000000000000" pitchFamily="2" charset="0"/>
                <a:ea typeface="Segoe UI Historic" panose="020B0502040204020203" pitchFamily="34" charset="0"/>
                <a:cs typeface="Poppins" panose="00000500000000000000" pitchFamily="2" charset="0"/>
              </a:rPr>
              <a:t>SEASONAL</a:t>
            </a:r>
            <a:endParaRPr lang="en-IN" sz="4000" dirty="0">
              <a:solidFill>
                <a:srgbClr val="F4B4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83FE85-0276-9D79-B526-99A41BF8C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4831"/>
            <a:ext cx="5827825" cy="35683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AA3F9A-CFCB-5C19-02F8-CA4C8E450FD7}"/>
              </a:ext>
            </a:extLst>
          </p:cNvPr>
          <p:cNvSpPr txBox="1"/>
          <p:nvPr/>
        </p:nvSpPr>
        <p:spPr>
          <a:xfrm>
            <a:off x="640080" y="2782669"/>
            <a:ext cx="48154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Huge Differences in Winter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Bike hires drop in winter, but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hire far </a:t>
            </a:r>
            <a:r>
              <a:rPr lang="en-US" sz="1600" dirty="0">
                <a:solidFill>
                  <a:srgbClr val="A5C3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than casual users.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44EB3C-FC3C-8BE5-AC6B-8F9942B081AA}"/>
              </a:ext>
            </a:extLst>
          </p:cNvPr>
          <p:cNvSpPr/>
          <p:nvPr/>
        </p:nvSpPr>
        <p:spPr>
          <a:xfrm>
            <a:off x="6815849" y="2234776"/>
            <a:ext cx="385694" cy="20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JAN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CFA145-0C77-95DA-71B0-442D81ACFA19}"/>
              </a:ext>
            </a:extLst>
          </p:cNvPr>
          <p:cNvSpPr/>
          <p:nvPr/>
        </p:nvSpPr>
        <p:spPr>
          <a:xfrm>
            <a:off x="7220772" y="2234776"/>
            <a:ext cx="385694" cy="20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FEB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283CE4-CE90-6E85-643D-3A846210058F}"/>
              </a:ext>
            </a:extLst>
          </p:cNvPr>
          <p:cNvSpPr/>
          <p:nvPr/>
        </p:nvSpPr>
        <p:spPr>
          <a:xfrm>
            <a:off x="7651391" y="2234776"/>
            <a:ext cx="385694" cy="20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MAR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F2DE13-2C73-3575-EC02-9D988D92EC58}"/>
              </a:ext>
            </a:extLst>
          </p:cNvPr>
          <p:cNvSpPr/>
          <p:nvPr/>
        </p:nvSpPr>
        <p:spPr>
          <a:xfrm>
            <a:off x="8055691" y="2234776"/>
            <a:ext cx="385694" cy="20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APR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B3A170-CF05-7D7F-26F1-ECB23744CB55}"/>
              </a:ext>
            </a:extLst>
          </p:cNvPr>
          <p:cNvSpPr/>
          <p:nvPr/>
        </p:nvSpPr>
        <p:spPr>
          <a:xfrm>
            <a:off x="8467965" y="2234776"/>
            <a:ext cx="385694" cy="20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MAY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7366F8-2752-79BD-27DF-EA8B8EBA5EC5}"/>
              </a:ext>
            </a:extLst>
          </p:cNvPr>
          <p:cNvSpPr/>
          <p:nvPr/>
        </p:nvSpPr>
        <p:spPr>
          <a:xfrm>
            <a:off x="8884738" y="2234776"/>
            <a:ext cx="385694" cy="20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JUN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D37CF1-93EF-5A75-728B-DDAF19F91EA6}"/>
              </a:ext>
            </a:extLst>
          </p:cNvPr>
          <p:cNvSpPr/>
          <p:nvPr/>
        </p:nvSpPr>
        <p:spPr>
          <a:xfrm>
            <a:off x="9294354" y="2234776"/>
            <a:ext cx="385694" cy="20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JUL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998E57-C4FE-DFB3-9EF6-0DEBE02B157F}"/>
              </a:ext>
            </a:extLst>
          </p:cNvPr>
          <p:cNvSpPr/>
          <p:nvPr/>
        </p:nvSpPr>
        <p:spPr>
          <a:xfrm>
            <a:off x="9707375" y="2234776"/>
            <a:ext cx="385694" cy="20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AUG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C080DD-483E-630A-D989-30FAD4A8E6D1}"/>
              </a:ext>
            </a:extLst>
          </p:cNvPr>
          <p:cNvSpPr/>
          <p:nvPr/>
        </p:nvSpPr>
        <p:spPr>
          <a:xfrm>
            <a:off x="10122307" y="2234776"/>
            <a:ext cx="385694" cy="20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SEP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657A81-8397-B989-2592-2B241132E4C0}"/>
              </a:ext>
            </a:extLst>
          </p:cNvPr>
          <p:cNvSpPr/>
          <p:nvPr/>
        </p:nvSpPr>
        <p:spPr>
          <a:xfrm>
            <a:off x="10537239" y="2234776"/>
            <a:ext cx="385694" cy="20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OCT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CBF81A-00C2-DBC4-A73B-99FE5E5B1A03}"/>
              </a:ext>
            </a:extLst>
          </p:cNvPr>
          <p:cNvSpPr/>
          <p:nvPr/>
        </p:nvSpPr>
        <p:spPr>
          <a:xfrm>
            <a:off x="10951177" y="2234776"/>
            <a:ext cx="385694" cy="20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NOV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5F1824-C59E-43D4-C5B7-25AC50E8C29B}"/>
              </a:ext>
            </a:extLst>
          </p:cNvPr>
          <p:cNvSpPr/>
          <p:nvPr/>
        </p:nvSpPr>
        <p:spPr>
          <a:xfrm>
            <a:off x="11362431" y="2234776"/>
            <a:ext cx="385694" cy="20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DEC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6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E6E779-B457-3DF8-D6D4-8C51DFA39F83}"/>
              </a:ext>
            </a:extLst>
          </p:cNvPr>
          <p:cNvSpPr txBox="1"/>
          <p:nvPr/>
        </p:nvSpPr>
        <p:spPr>
          <a:xfrm>
            <a:off x="320040" y="320040"/>
            <a:ext cx="2765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4B400"/>
                </a:solidFill>
                <a:latin typeface="Poppins" panose="00000500000000000000" pitchFamily="2" charset="0"/>
                <a:ea typeface="Segoe UI Historic" panose="020B0502040204020203" pitchFamily="34" charset="0"/>
                <a:cs typeface="Poppins" panose="00000500000000000000" pitchFamily="2" charset="0"/>
              </a:rPr>
              <a:t>SEASONAL</a:t>
            </a:r>
            <a:endParaRPr lang="en-IN" sz="4000" dirty="0">
              <a:solidFill>
                <a:srgbClr val="F4B4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1720788-A44A-3545-66DA-9E4493FB6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9207"/>
            <a:ext cx="5743219" cy="3539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B3E498-A88F-0102-A51D-009EE4239AD7}"/>
              </a:ext>
            </a:extLst>
          </p:cNvPr>
          <p:cNvSpPr txBox="1"/>
          <p:nvPr/>
        </p:nvSpPr>
        <p:spPr>
          <a:xfrm>
            <a:off x="640080" y="2782668"/>
            <a:ext cx="48154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entury Gothic" panose="020B05020202020202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Casuals ride longest</a:t>
            </a:r>
            <a:endParaRPr lang="en-US" sz="2800" dirty="0">
              <a:latin typeface="Century Gothic" panose="020B0502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Throughout the year, </a:t>
            </a: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casual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riders maintain </a:t>
            </a:r>
            <a:r>
              <a:rPr lang="en-US" sz="1600" dirty="0">
                <a:solidFill>
                  <a:srgbClr val="E3A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longer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average ride times than members.</a:t>
            </a:r>
          </a:p>
        </p:txBody>
      </p:sp>
    </p:spTree>
    <p:extLst>
      <p:ext uri="{BB962C8B-B14F-4D97-AF65-F5344CB8AC3E}">
        <p14:creationId xmlns:p14="http://schemas.microsoft.com/office/powerpoint/2010/main" val="277515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629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Malgun Gothic Semilight</vt:lpstr>
      <vt:lpstr>Arial</vt:lpstr>
      <vt:lpstr>Calibri</vt:lpstr>
      <vt:lpstr>Calibri Light</vt:lpstr>
      <vt:lpstr>Century Gothic</vt:lpstr>
      <vt:lpstr>Poppins</vt:lpstr>
      <vt:lpstr>Segoe UI Historic</vt:lpstr>
      <vt:lpstr>Office Theme</vt:lpstr>
      <vt:lpstr>Converting Casual Riders to Annual Members  Cyclistic Bike-Share (2023) October 2024</vt:lpstr>
      <vt:lpstr>OBJECTIVE</vt:lpstr>
      <vt:lpstr>ANALYTICAL GOALS</vt:lpstr>
      <vt:lpstr>ANALYTICAL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ANALYTICAL GOALS</vt:lpstr>
      <vt:lpstr>RECOMMENDATIONS</vt:lpstr>
      <vt:lpstr>IN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H G</dc:creator>
  <cp:lastModifiedBy>VAISHNAVI H G</cp:lastModifiedBy>
  <cp:revision>9</cp:revision>
  <dcterms:created xsi:type="dcterms:W3CDTF">2024-10-04T11:32:54Z</dcterms:created>
  <dcterms:modified xsi:type="dcterms:W3CDTF">2024-10-05T11:27:31Z</dcterms:modified>
</cp:coreProperties>
</file>