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Fira Sans Medium"/>
      <p:regular r:id="rId19"/>
      <p:bold r:id="rId20"/>
      <p:italic r:id="rId21"/>
      <p:boldItalic r:id="rId22"/>
    </p:embeddedFont>
    <p:embeddedFont>
      <p:font typeface="Fira Sans"/>
      <p:regular r:id="rId23"/>
      <p:bold r:id="rId24"/>
      <p:italic r:id="rId25"/>
      <p:boldItalic r:id="rId26"/>
    </p:embeddedFont>
    <p:embeddedFont>
      <p:font typeface="Fira Sans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bold.fntdata"/><Relationship Id="rId22" Type="http://schemas.openxmlformats.org/officeDocument/2006/relationships/font" Target="fonts/FiraSansMedium-boldItalic.fntdata"/><Relationship Id="rId21" Type="http://schemas.openxmlformats.org/officeDocument/2006/relationships/font" Target="fonts/FiraSansMedium-italic.fntdata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28" Type="http://schemas.openxmlformats.org/officeDocument/2006/relationships/font" Target="fonts/FiraSansLight-bold.fntdata"/><Relationship Id="rId27" Type="http://schemas.openxmlformats.org/officeDocument/2006/relationships/font" Target="fonts/FiraSan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FiraSans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FiraSans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55e209f1e_4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55e209f1e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55e209f1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55e209f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55e209f1e_4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55e209f1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55e209f1e_4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55e209f1e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55e209f1e_4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55e209f1e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55e209f1e_4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55e209f1e_4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7847297" y="9889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882125" y="3728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843776" y="27644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">
  <p:cSld name="BLANK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Google Shape;167;p12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2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">
  <p:cSld name="BLANK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 - No city">
  <p:cSld name="BLANK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usk - No city">
  <p:cSld name="BLANK_1_2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Google Shape;240;p16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wn - No city">
  <p:cSld name="BLANK_1_1_1_1">
    <p:bg>
      <p:bgPr>
        <a:gradFill>
          <a:gsLst>
            <a:gs pos="0">
              <a:srgbClr val="6699FF"/>
            </a:gs>
            <a:gs pos="68800">
              <a:srgbClr val="FFCCCC"/>
            </a:gs>
            <a:gs pos="100000">
              <a:srgbClr val="FFFFCC"/>
            </a:gs>
          </a:gsLst>
          <a:lin ang="54007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Google Shape;34;p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fmla="val 23768" name="adj"/>
                <a:gd fmla="val 105146" name="hf"/>
                <a:gd fmla="val 110557" name="vf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fmla="val 125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▫"/>
              <a:defRPr i="1"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i="1" sz="2600"/>
            </a:lvl9pPr>
          </a:lstStyle>
          <a:p/>
        </p:txBody>
      </p:sp>
      <p:sp>
        <p:nvSpPr>
          <p:cNvPr id="80" name="Google Shape;80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b="1" sz="6000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23552" y="493854"/>
            <a:ext cx="1926904" cy="760033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>
            <a:off x="7999697" y="912743"/>
            <a:ext cx="1173078" cy="457797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7034525" y="296676"/>
            <a:ext cx="1970215" cy="706191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-52976" y="182426"/>
            <a:ext cx="1065597" cy="415819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726067" y="2914049"/>
            <a:ext cx="1632983" cy="585315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8150684" y="327442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224776" y="2535851"/>
            <a:ext cx="1306909" cy="509966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92652" y="2914056"/>
            <a:ext cx="1054299" cy="415849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1" name="Google Shape;111;p6"/>
          <p:cNvSpPr txBox="1"/>
          <p:nvPr>
            <p:ph idx="2" type="body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1692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3" name="Google Shape;123;p7"/>
          <p:cNvSpPr txBox="1"/>
          <p:nvPr>
            <p:ph idx="2" type="body"/>
          </p:nvPr>
        </p:nvSpPr>
        <p:spPr>
          <a:xfrm>
            <a:off x="333991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4" name="Google Shape;124;p7"/>
          <p:cNvSpPr txBox="1"/>
          <p:nvPr>
            <p:ph idx="3" type="body"/>
          </p:nvPr>
        </p:nvSpPr>
        <p:spPr>
          <a:xfrm>
            <a:off x="5862905" y="1276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25" name="Google Shape;125;p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" y="4553740"/>
            <a:ext cx="9150299" cy="589766"/>
            <a:chOff x="0" y="4278697"/>
            <a:chExt cx="13245946" cy="853743"/>
          </a:xfrm>
        </p:grpSpPr>
        <p:sp>
          <p:nvSpPr>
            <p:cNvPr id="138" name="Google Shape;138;p9"/>
            <p:cNvSpPr/>
            <p:nvPr/>
          </p:nvSpPr>
          <p:spPr>
            <a:xfrm>
              <a:off x="0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2975" y="4278697"/>
              <a:ext cx="6622971" cy="853743"/>
            </a:xfrm>
            <a:custGeom>
              <a:rect b="b" l="l" r="r" t="t"/>
              <a:pathLst>
                <a:path extrusionOk="0" h="36835" w="285750">
                  <a:moveTo>
                    <a:pt x="280169" y="0"/>
                  </a:moveTo>
                  <a:lnTo>
                    <a:pt x="272802" y="4465"/>
                  </a:lnTo>
                  <a:lnTo>
                    <a:pt x="272802" y="23441"/>
                  </a:lnTo>
                  <a:lnTo>
                    <a:pt x="264988" y="23441"/>
                  </a:lnTo>
                  <a:lnTo>
                    <a:pt x="264988" y="12948"/>
                  </a:lnTo>
                  <a:lnTo>
                    <a:pt x="260524" y="12948"/>
                  </a:lnTo>
                  <a:lnTo>
                    <a:pt x="260524" y="6028"/>
                  </a:lnTo>
                  <a:lnTo>
                    <a:pt x="253157" y="6028"/>
                  </a:lnTo>
                  <a:lnTo>
                    <a:pt x="253157" y="19869"/>
                  </a:lnTo>
                  <a:lnTo>
                    <a:pt x="232395" y="15404"/>
                  </a:lnTo>
                  <a:lnTo>
                    <a:pt x="232395" y="7144"/>
                  </a:lnTo>
                  <a:lnTo>
                    <a:pt x="225698" y="7144"/>
                  </a:lnTo>
                  <a:lnTo>
                    <a:pt x="225698" y="19422"/>
                  </a:lnTo>
                  <a:lnTo>
                    <a:pt x="216098" y="19422"/>
                  </a:lnTo>
                  <a:lnTo>
                    <a:pt x="216098" y="9153"/>
                  </a:lnTo>
                  <a:lnTo>
                    <a:pt x="214313" y="9153"/>
                  </a:lnTo>
                  <a:lnTo>
                    <a:pt x="214313" y="8483"/>
                  </a:lnTo>
                  <a:lnTo>
                    <a:pt x="210071" y="8483"/>
                  </a:lnTo>
                  <a:lnTo>
                    <a:pt x="210071" y="9153"/>
                  </a:lnTo>
                  <a:lnTo>
                    <a:pt x="208731" y="9153"/>
                  </a:lnTo>
                  <a:lnTo>
                    <a:pt x="208731" y="18083"/>
                  </a:lnTo>
                  <a:lnTo>
                    <a:pt x="200695" y="18083"/>
                  </a:lnTo>
                  <a:lnTo>
                    <a:pt x="200695" y="6028"/>
                  </a:lnTo>
                  <a:lnTo>
                    <a:pt x="198462" y="6028"/>
                  </a:lnTo>
                  <a:lnTo>
                    <a:pt x="198351" y="5693"/>
                  </a:lnTo>
                  <a:lnTo>
                    <a:pt x="198239" y="5414"/>
                  </a:lnTo>
                  <a:lnTo>
                    <a:pt x="198072" y="5135"/>
                  </a:lnTo>
                  <a:lnTo>
                    <a:pt x="197848" y="4911"/>
                  </a:lnTo>
                  <a:lnTo>
                    <a:pt x="197625" y="4744"/>
                  </a:lnTo>
                  <a:lnTo>
                    <a:pt x="197346" y="4577"/>
                  </a:lnTo>
                  <a:lnTo>
                    <a:pt x="197011" y="4521"/>
                  </a:lnTo>
                  <a:lnTo>
                    <a:pt x="196676" y="4465"/>
                  </a:lnTo>
                  <a:lnTo>
                    <a:pt x="196342" y="4521"/>
                  </a:lnTo>
                  <a:lnTo>
                    <a:pt x="196007" y="4577"/>
                  </a:lnTo>
                  <a:lnTo>
                    <a:pt x="195728" y="4744"/>
                  </a:lnTo>
                  <a:lnTo>
                    <a:pt x="195504" y="4911"/>
                  </a:lnTo>
                  <a:lnTo>
                    <a:pt x="195281" y="5135"/>
                  </a:lnTo>
                  <a:lnTo>
                    <a:pt x="195114" y="5414"/>
                  </a:lnTo>
                  <a:lnTo>
                    <a:pt x="195002" y="5693"/>
                  </a:lnTo>
                  <a:lnTo>
                    <a:pt x="194890" y="6028"/>
                  </a:lnTo>
                  <a:lnTo>
                    <a:pt x="192881" y="6028"/>
                  </a:lnTo>
                  <a:lnTo>
                    <a:pt x="192881" y="14734"/>
                  </a:lnTo>
                  <a:lnTo>
                    <a:pt x="182166" y="14734"/>
                  </a:lnTo>
                  <a:lnTo>
                    <a:pt x="182166" y="19869"/>
                  </a:lnTo>
                  <a:lnTo>
                    <a:pt x="172789" y="19869"/>
                  </a:lnTo>
                  <a:lnTo>
                    <a:pt x="172789" y="14734"/>
                  </a:lnTo>
                  <a:lnTo>
                    <a:pt x="167432" y="12502"/>
                  </a:lnTo>
                  <a:lnTo>
                    <a:pt x="167432" y="16967"/>
                  </a:lnTo>
                  <a:lnTo>
                    <a:pt x="160511" y="16967"/>
                  </a:lnTo>
                  <a:lnTo>
                    <a:pt x="160511" y="8037"/>
                  </a:lnTo>
                  <a:lnTo>
                    <a:pt x="154260" y="8037"/>
                  </a:lnTo>
                  <a:lnTo>
                    <a:pt x="154260" y="6697"/>
                  </a:lnTo>
                  <a:lnTo>
                    <a:pt x="152251" y="6697"/>
                  </a:lnTo>
                  <a:lnTo>
                    <a:pt x="152251" y="8037"/>
                  </a:lnTo>
                  <a:lnTo>
                    <a:pt x="150912" y="8037"/>
                  </a:lnTo>
                  <a:lnTo>
                    <a:pt x="150912" y="21655"/>
                  </a:lnTo>
                  <a:lnTo>
                    <a:pt x="138410" y="21655"/>
                  </a:lnTo>
                  <a:lnTo>
                    <a:pt x="138410" y="8037"/>
                  </a:lnTo>
                  <a:lnTo>
                    <a:pt x="130597" y="8037"/>
                  </a:lnTo>
                  <a:lnTo>
                    <a:pt x="130597" y="18976"/>
                  </a:lnTo>
                  <a:lnTo>
                    <a:pt x="127695" y="18976"/>
                  </a:lnTo>
                  <a:lnTo>
                    <a:pt x="127695" y="11162"/>
                  </a:lnTo>
                  <a:lnTo>
                    <a:pt x="121890" y="11162"/>
                  </a:lnTo>
                  <a:lnTo>
                    <a:pt x="121890" y="18976"/>
                  </a:lnTo>
                  <a:lnTo>
                    <a:pt x="120774" y="18976"/>
                  </a:lnTo>
                  <a:lnTo>
                    <a:pt x="120774" y="20538"/>
                  </a:lnTo>
                  <a:lnTo>
                    <a:pt x="109165" y="20538"/>
                  </a:lnTo>
                  <a:lnTo>
                    <a:pt x="109165" y="12948"/>
                  </a:lnTo>
                  <a:lnTo>
                    <a:pt x="99343" y="12948"/>
                  </a:lnTo>
                  <a:lnTo>
                    <a:pt x="99343" y="11162"/>
                  </a:lnTo>
                  <a:lnTo>
                    <a:pt x="93762" y="11162"/>
                  </a:lnTo>
                  <a:lnTo>
                    <a:pt x="93762" y="22994"/>
                  </a:lnTo>
                  <a:lnTo>
                    <a:pt x="86841" y="22994"/>
                  </a:lnTo>
                  <a:lnTo>
                    <a:pt x="86841" y="14734"/>
                  </a:lnTo>
                  <a:lnTo>
                    <a:pt x="84386" y="14734"/>
                  </a:lnTo>
                  <a:lnTo>
                    <a:pt x="84386" y="12948"/>
                  </a:lnTo>
                  <a:lnTo>
                    <a:pt x="80144" y="12948"/>
                  </a:lnTo>
                  <a:lnTo>
                    <a:pt x="80144" y="14734"/>
                  </a:lnTo>
                  <a:lnTo>
                    <a:pt x="77465" y="14734"/>
                  </a:lnTo>
                  <a:lnTo>
                    <a:pt x="77465" y="21655"/>
                  </a:lnTo>
                  <a:lnTo>
                    <a:pt x="56927" y="21655"/>
                  </a:lnTo>
                  <a:lnTo>
                    <a:pt x="56927" y="16297"/>
                  </a:lnTo>
                  <a:lnTo>
                    <a:pt x="51346" y="16297"/>
                  </a:lnTo>
                  <a:lnTo>
                    <a:pt x="51346" y="8037"/>
                  </a:lnTo>
                  <a:lnTo>
                    <a:pt x="45318" y="10269"/>
                  </a:lnTo>
                  <a:lnTo>
                    <a:pt x="45318" y="27682"/>
                  </a:lnTo>
                  <a:lnTo>
                    <a:pt x="33710" y="27682"/>
                  </a:lnTo>
                  <a:lnTo>
                    <a:pt x="33710" y="11162"/>
                  </a:lnTo>
                  <a:lnTo>
                    <a:pt x="25673" y="11162"/>
                  </a:lnTo>
                  <a:lnTo>
                    <a:pt x="25673" y="21878"/>
                  </a:lnTo>
                  <a:lnTo>
                    <a:pt x="8037" y="21878"/>
                  </a:lnTo>
                  <a:lnTo>
                    <a:pt x="8037" y="16967"/>
                  </a:lnTo>
                  <a:lnTo>
                    <a:pt x="0" y="16967"/>
                  </a:lnTo>
                  <a:lnTo>
                    <a:pt x="0" y="36835"/>
                  </a:lnTo>
                  <a:lnTo>
                    <a:pt x="285750" y="36835"/>
                  </a:lnTo>
                  <a:lnTo>
                    <a:pt x="285750" y="16743"/>
                  </a:lnTo>
                  <a:lnTo>
                    <a:pt x="280169" y="16743"/>
                  </a:lnTo>
                  <a:lnTo>
                    <a:pt x="280169" y="0"/>
                  </a:lnTo>
                  <a:close/>
                </a:path>
              </a:pathLst>
            </a:custGeom>
            <a:solidFill>
              <a:srgbClr val="1C4587">
                <a:alpha val="2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766025" y="4101500"/>
            <a:ext cx="76119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y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3953694"/>
            <a:ext cx="9144000" cy="1178720"/>
          </a:xfrm>
          <a:custGeom>
            <a:rect b="b" l="l" r="r" t="t"/>
            <a:pathLst>
              <a:path extrusionOk="0" h="36835" w="28575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35712" y="4025118"/>
            <a:ext cx="9072576" cy="1107296"/>
          </a:xfrm>
          <a:custGeom>
            <a:rect b="b" l="l" r="r" t="t"/>
            <a:pathLst>
              <a:path extrusionOk="0" h="34603" w="283518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"/>
          <p:cNvSpPr/>
          <p:nvPr/>
        </p:nvSpPr>
        <p:spPr>
          <a:xfrm>
            <a:off x="0" y="3886185"/>
            <a:ext cx="9144000" cy="1257312"/>
          </a:xfrm>
          <a:custGeom>
            <a:rect b="b" l="l" r="r" t="t"/>
            <a:pathLst>
              <a:path extrusionOk="0" h="39291" w="28575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532100" y="441174"/>
            <a:ext cx="1452007" cy="572718"/>
          </a:xfrm>
          <a:custGeom>
            <a:rect b="b" l="l" r="r" t="t"/>
            <a:pathLst>
              <a:path extrusionOk="0" h="22102" w="56035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8211627" y="884250"/>
            <a:ext cx="1008573" cy="393594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7261900" y="364975"/>
            <a:ext cx="1693944" cy="607166"/>
          </a:xfrm>
          <a:custGeom>
            <a:rect b="b" l="l" r="r" t="t"/>
            <a:pathLst>
              <a:path extrusionOk="0" h="26566" w="74117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-77675" y="205976"/>
            <a:ext cx="802982" cy="313325"/>
          </a:xfrm>
          <a:custGeom>
            <a:rect b="b" l="l" r="r" t="t"/>
            <a:pathLst>
              <a:path extrusionOk="0" h="12503" w="32036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type="ctrTitle"/>
          </p:nvPr>
        </p:nvSpPr>
        <p:spPr>
          <a:xfrm>
            <a:off x="1296750" y="1289550"/>
            <a:ext cx="6550500" cy="11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澳門大學</a:t>
            </a:r>
            <a:r>
              <a:rPr lang="en"/>
              <a:t>電力管理系統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5282775" y="3294200"/>
            <a:ext cx="3127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Hackathon team 14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8" name="Google Shape;298;p18"/>
          <p:cNvSpPr txBox="1"/>
          <p:nvPr>
            <p:ph idx="4294967295" type="subTitle"/>
          </p:nvPr>
        </p:nvSpPr>
        <p:spPr>
          <a:xfrm>
            <a:off x="1181500" y="2049475"/>
            <a:ext cx="695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University of Macau Power Management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772850" y="1200150"/>
            <a:ext cx="36141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登入系統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/>
              <a:t>利用Firebase(Google開發的database）作為登入系統的資料庫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27"/>
          <p:cNvSpPr txBox="1"/>
          <p:nvPr>
            <p:ph idx="4294967295" type="ctrTitle"/>
          </p:nvPr>
        </p:nvSpPr>
        <p:spPr>
          <a:xfrm>
            <a:off x="1275150" y="336945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3124325" y="3186050"/>
            <a:ext cx="20670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User Email &amp; Password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5080175" y="1890650"/>
            <a:ext cx="13398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Firebase auth（認證平台）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972300" y="3186050"/>
            <a:ext cx="14193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Report to user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7646600" y="1863650"/>
            <a:ext cx="1068900" cy="4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Switch to next page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" name="Google Shape;393;p27"/>
          <p:cNvSpPr/>
          <p:nvPr/>
        </p:nvSpPr>
        <p:spPr>
          <a:xfrm rot="-2700000">
            <a:off x="4247437" y="2556541"/>
            <a:ext cx="851074" cy="25710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 rot="5400000">
            <a:off x="5829426" y="2633607"/>
            <a:ext cx="6381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 txBox="1"/>
          <p:nvPr/>
        </p:nvSpPr>
        <p:spPr>
          <a:xfrm>
            <a:off x="6267500" y="2490600"/>
            <a:ext cx="1152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Auth failed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27"/>
          <p:cNvSpPr/>
          <p:nvPr/>
        </p:nvSpPr>
        <p:spPr>
          <a:xfrm>
            <a:off x="6581575" y="2001050"/>
            <a:ext cx="937500" cy="2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 txBox="1"/>
          <p:nvPr/>
        </p:nvSpPr>
        <p:spPr>
          <a:xfrm>
            <a:off x="6419975" y="1698650"/>
            <a:ext cx="13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Auth correct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28"/>
          <p:cNvSpPr txBox="1"/>
          <p:nvPr>
            <p:ph idx="4294967295"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4.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創新點</a:t>
            </a:r>
            <a:endParaRPr sz="3600"/>
          </a:p>
        </p:txBody>
      </p:sp>
      <p:sp>
        <p:nvSpPr>
          <p:cNvPr id="404" name="Google Shape;404;p28"/>
          <p:cNvSpPr txBox="1"/>
          <p:nvPr>
            <p:ph idx="4294967295" type="subTitle"/>
          </p:nvPr>
        </p:nvSpPr>
        <p:spPr>
          <a:xfrm>
            <a:off x="2210200" y="2611450"/>
            <a:ext cx="470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緊急信息傳送系統</a:t>
            </a:r>
            <a:endParaRPr sz="3600"/>
          </a:p>
        </p:txBody>
      </p:sp>
      <p:sp>
        <p:nvSpPr>
          <p:cNvPr id="410" name="Google Shape;410;p2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29"/>
          <p:cNvSpPr txBox="1"/>
          <p:nvPr>
            <p:ph idx="4294967295" type="subTitle"/>
          </p:nvPr>
        </p:nvSpPr>
        <p:spPr>
          <a:xfrm>
            <a:off x="284650" y="1196075"/>
            <a:ext cx="28029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系統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" sz="1800"/>
              <a:t>利用chat fuel（由Facebook 開發）與註冊者進行互動聊天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12" name="Google Shape;412;p29"/>
          <p:cNvSpPr txBox="1"/>
          <p:nvPr>
            <p:ph idx="4294967295" type="subTitle"/>
          </p:nvPr>
        </p:nvSpPr>
        <p:spPr>
          <a:xfrm>
            <a:off x="3168375" y="1196075"/>
            <a:ext cx="2802900" cy="26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應用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b="1" lang="en" sz="1800"/>
              <a:t>在緊急時候，如電力故障、電線短路時，立即向用戶傳送即時信息。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b="1" lang="en" sz="1800"/>
              <a:t>有效地減低</a:t>
            </a:r>
            <a:r>
              <a:rPr b="1" lang="en" sz="1800">
                <a:solidFill>
                  <a:schemeClr val="lt1"/>
                </a:solidFill>
              </a:rPr>
              <a:t>緊急事故的</a:t>
            </a:r>
            <a:r>
              <a:rPr b="1" lang="en" sz="1800"/>
              <a:t>傷亡率</a:t>
            </a:r>
            <a:endParaRPr b="1" sz="1800"/>
          </a:p>
        </p:txBody>
      </p:sp>
      <p:pic>
        <p:nvPicPr>
          <p:cNvPr id="413" name="Google Shape;4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800" y="1123550"/>
            <a:ext cx="1956501" cy="347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總結</a:t>
            </a:r>
            <a:endParaRPr/>
          </a:p>
        </p:txBody>
      </p:sp>
      <p:sp>
        <p:nvSpPr>
          <p:cNvPr id="419" name="Google Shape;419;p30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idx="4294967295"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總結</a:t>
            </a:r>
            <a:endParaRPr/>
          </a:p>
        </p:txBody>
      </p:sp>
      <p:sp>
        <p:nvSpPr>
          <p:cNvPr id="425" name="Google Shape;425;p31"/>
          <p:cNvSpPr txBox="1"/>
          <p:nvPr>
            <p:ph idx="4294967295" type="body"/>
          </p:nvPr>
        </p:nvSpPr>
        <p:spPr>
          <a:xfrm>
            <a:off x="1171374" y="419850"/>
            <a:ext cx="7030500" cy="31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鑑於電子化與智慧城市將越發普及與繁榮，我們相信在不夠的將來，將會有更多的人認識到電子化系統的優勢。而介時，我們的方案將能為</a:t>
            </a:r>
            <a:r>
              <a:rPr b="1" lang="en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廣大市民提供一個既方便又充足的電量管理系統。</a:t>
            </a:r>
            <a:endParaRPr sz="2400"/>
          </a:p>
        </p:txBody>
      </p:sp>
      <p:sp>
        <p:nvSpPr>
          <p:cNvPr id="426" name="Google Shape;426;p3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idx="4294967295" type="title"/>
          </p:nvPr>
        </p:nvSpPr>
        <p:spPr>
          <a:xfrm>
            <a:off x="849000" y="2412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目錄</a:t>
            </a:r>
            <a:endParaRPr sz="3600"/>
          </a:p>
        </p:txBody>
      </p:sp>
      <p:sp>
        <p:nvSpPr>
          <p:cNvPr id="304" name="Google Shape;304;p19"/>
          <p:cNvSpPr txBox="1"/>
          <p:nvPr>
            <p:ph idx="4294967295" type="body"/>
          </p:nvPr>
        </p:nvSpPr>
        <p:spPr>
          <a:xfrm>
            <a:off x="849050" y="1123950"/>
            <a:ext cx="7500600" cy="297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選擇此問題的原因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方案</a:t>
            </a:r>
            <a:r>
              <a:rPr b="1" lang="en" sz="3000">
                <a:solidFill>
                  <a:srgbClr val="674EA7"/>
                </a:solidFill>
              </a:rPr>
              <a:t>介紹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功能與技術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創新點</a:t>
            </a:r>
            <a:endParaRPr b="1" sz="3000">
              <a:solidFill>
                <a:srgbClr val="674EA7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000"/>
              <a:buAutoNum type="arabicPeriod"/>
            </a:pPr>
            <a:r>
              <a:rPr b="1" lang="en" sz="3000">
                <a:solidFill>
                  <a:srgbClr val="674EA7"/>
                </a:solidFill>
              </a:rPr>
              <a:t>總結</a:t>
            </a:r>
            <a:endParaRPr b="1" sz="3000">
              <a:solidFill>
                <a:srgbClr val="674EA7"/>
              </a:solidFill>
            </a:endParaRPr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選擇此問題的原因</a:t>
            </a:r>
            <a:endParaRPr/>
          </a:p>
        </p:txBody>
      </p:sp>
      <p:sp>
        <p:nvSpPr>
          <p:cNvPr id="311" name="Google Shape;311;p20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why we choose this question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21"/>
          <p:cNvSpPr txBox="1"/>
          <p:nvPr>
            <p:ph idx="4294967295" type="ctrTitle"/>
          </p:nvPr>
        </p:nvSpPr>
        <p:spPr>
          <a:xfrm>
            <a:off x="2189550" y="34647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為何選擇解決此問題？</a:t>
            </a:r>
            <a:endParaRPr sz="3800"/>
          </a:p>
        </p:txBody>
      </p:sp>
      <p:sp>
        <p:nvSpPr>
          <p:cNvPr id="318" name="Google Shape;318;p21"/>
          <p:cNvSpPr txBox="1"/>
          <p:nvPr/>
        </p:nvSpPr>
        <p:spPr>
          <a:xfrm>
            <a:off x="743075" y="1414400"/>
            <a:ext cx="697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因為可以有效提高</a:t>
            </a: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澳大學生以及廣大市民對環保的意識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9" name="Google Shape;319;p21"/>
          <p:cNvSpPr txBox="1"/>
          <p:nvPr/>
        </p:nvSpPr>
        <p:spPr>
          <a:xfrm>
            <a:off x="743075" y="2100200"/>
            <a:ext cx="697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ira Sans"/>
              <a:buChar char="●"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我們一致認為電量管理系統對現時大學的生活是最有貢獻的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方案介紹</a:t>
            </a:r>
            <a:endParaRPr/>
          </a:p>
        </p:txBody>
      </p:sp>
      <p:sp>
        <p:nvSpPr>
          <p:cNvPr id="325" name="Google Shape;325;p22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of our proposal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idx="4294967295" type="title"/>
          </p:nvPr>
        </p:nvSpPr>
        <p:spPr>
          <a:xfrm>
            <a:off x="849000" y="469800"/>
            <a:ext cx="7446000" cy="66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333" name="Google Shape;333;p23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公眾端</a:t>
              </a:r>
              <a:endParaRPr b="1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實時可視化</a:t>
              </a: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電力監測數據</a:t>
              </a:r>
              <a:endParaRPr sz="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34" name="Google Shape;334;p23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FFE599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35" name="Google Shape;335;p23"/>
          <p:cNvGrpSpPr/>
          <p:nvPr/>
        </p:nvGrpSpPr>
        <p:grpSpPr>
          <a:xfrm>
            <a:off x="5209838" y="1136550"/>
            <a:ext cx="3534450" cy="1289700"/>
            <a:chOff x="5209838" y="1136550"/>
            <a:chExt cx="3534450" cy="1289700"/>
          </a:xfrm>
        </p:grpSpPr>
        <p:sp>
          <p:nvSpPr>
            <p:cNvPr id="336" name="Google Shape;336;p23"/>
            <p:cNvSpPr txBox="1"/>
            <p:nvPr/>
          </p:nvSpPr>
          <p:spPr>
            <a:xfrm>
              <a:off x="6620288" y="11365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學生端 </a:t>
              </a:r>
              <a:endParaRPr sz="1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電能監控與手機應用程式警報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個人電子賬單</a:t>
              </a: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管理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登入介面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37" name="Google Shape;337;p23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E06666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38" name="Google Shape;338;p23"/>
          <p:cNvGrpSpPr/>
          <p:nvPr/>
        </p:nvGrpSpPr>
        <p:grpSpPr>
          <a:xfrm>
            <a:off x="5209838" y="2739600"/>
            <a:ext cx="3534450" cy="1289700"/>
            <a:chOff x="5209838" y="2739600"/>
            <a:chExt cx="3534450" cy="1289700"/>
          </a:xfrm>
        </p:grpSpPr>
        <p:sp>
          <p:nvSpPr>
            <p:cNvPr id="339" name="Google Shape;339;p23"/>
            <p:cNvSpPr txBox="1"/>
            <p:nvPr/>
          </p:nvSpPr>
          <p:spPr>
            <a:xfrm>
              <a:off x="6620288" y="27396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技術人員端</a:t>
              </a:r>
              <a:endParaRPr sz="18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大學用電量分析與預測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即時</a:t>
              </a: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用電量監測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Fira Sans"/>
                <a:buChar char="●"/>
              </a:pPr>
              <a:r>
                <a:rPr lang="en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登入介面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340" name="Google Shape;340;p23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FFA41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341" name="Google Shape;341;p23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342" name="Google Shape;342;p2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FFA4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2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46" name="Google Shape;346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E599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2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49" name="Google Shape;349;p2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E06666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E0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23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52" name="Google Shape;352;p2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FA41C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FA4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23"/>
            <p:cNvSpPr txBox="1"/>
            <p:nvPr/>
          </p:nvSpPr>
          <p:spPr>
            <a:xfrm>
              <a:off x="4486950" y="1331505"/>
              <a:ext cx="16236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學生端</a:t>
              </a:r>
              <a:r>
                <a:rPr b="1" lang="en" sz="16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b="1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3994778" y="3327268"/>
              <a:ext cx="14733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技術人員端</a:t>
              </a:r>
              <a:endParaRPr b="1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3243525" y="1908330"/>
              <a:ext cx="5850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公眾端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A41C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b="1" sz="1600">
                <a:solidFill>
                  <a:srgbClr val="FFA41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24"/>
          <p:cNvSpPr txBox="1"/>
          <p:nvPr>
            <p:ph idx="4294967295" type="ctrTitle"/>
          </p:nvPr>
        </p:nvSpPr>
        <p:spPr>
          <a:xfrm>
            <a:off x="1275150" y="34647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666875" y="1109600"/>
            <a:ext cx="69723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目標客戶：</a:t>
            </a:r>
            <a:endParaRPr sz="24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4" name="Google Shape;364;p24"/>
          <p:cNvSpPr txBox="1"/>
          <p:nvPr>
            <p:ph idx="4294967295" type="body"/>
          </p:nvPr>
        </p:nvSpPr>
        <p:spPr>
          <a:xfrm>
            <a:off x="664525" y="1657350"/>
            <a:ext cx="255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澳大學生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增加學生對自身學校用電量的瞭解。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提高電子賬單付費的方便率。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提高電力故障時緊急應變的速度。</a:t>
            </a:r>
            <a:endParaRPr sz="1800"/>
          </a:p>
        </p:txBody>
      </p:sp>
      <p:sp>
        <p:nvSpPr>
          <p:cNvPr id="365" name="Google Shape;365;p24"/>
          <p:cNvSpPr txBox="1"/>
          <p:nvPr>
            <p:ph idx="4294967295" type="body"/>
          </p:nvPr>
        </p:nvSpPr>
        <p:spPr>
          <a:xfrm>
            <a:off x="3416115" y="1657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澳大技術部人員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增加電力數據的全面性。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1800"/>
              <a:t>讓研究人員更容易進行</a:t>
            </a:r>
            <a:r>
              <a:rPr lang="en" sz="1800">
                <a:solidFill>
                  <a:schemeClr val="lt1"/>
                </a:solidFill>
              </a:rPr>
              <a:t>數據分析、預測</a:t>
            </a:r>
            <a:r>
              <a:rPr lang="en">
                <a:solidFill>
                  <a:schemeClr val="lt1"/>
                </a:solidFill>
              </a:rPr>
              <a:t>。</a:t>
            </a:r>
            <a:endParaRPr/>
          </a:p>
        </p:txBody>
      </p:sp>
      <p:sp>
        <p:nvSpPr>
          <p:cNvPr id="366" name="Google Shape;366;p24"/>
          <p:cNvSpPr txBox="1"/>
          <p:nvPr>
            <p:ph idx="4294967295" type="body"/>
          </p:nvPr>
        </p:nvSpPr>
        <p:spPr>
          <a:xfrm>
            <a:off x="5939105" y="1657350"/>
            <a:ext cx="24000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Fira Sans"/>
                <a:ea typeface="Fira Sans"/>
                <a:cs typeface="Fira Sans"/>
                <a:sym typeface="Fira Sans"/>
              </a:rPr>
              <a:t>澳電CEM</a:t>
            </a:r>
            <a:endParaRPr b="1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提升用戶介面，讓澳電人員能更易上手與應用。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功能與技術</a:t>
            </a:r>
            <a:endParaRPr/>
          </a:p>
        </p:txBody>
      </p:sp>
      <p:sp>
        <p:nvSpPr>
          <p:cNvPr id="372" name="Google Shape;372;p25"/>
          <p:cNvSpPr txBox="1"/>
          <p:nvPr>
            <p:ph idx="1" type="subTitle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r>
              <a:rPr lang="en"/>
              <a:t> and 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idx="12" type="sldNum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26"/>
          <p:cNvSpPr txBox="1"/>
          <p:nvPr>
            <p:ph idx="4294967295" type="ctrTitle"/>
          </p:nvPr>
        </p:nvSpPr>
        <p:spPr>
          <a:xfrm>
            <a:off x="1275150" y="346470"/>
            <a:ext cx="65937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澳大電力管理系統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379" name="Google Shape;379;p26"/>
          <p:cNvSpPr txBox="1"/>
          <p:nvPr>
            <p:ph idx="4294967295" type="body"/>
          </p:nvPr>
        </p:nvSpPr>
        <p:spPr>
          <a:xfrm>
            <a:off x="664525" y="1047750"/>
            <a:ext cx="45552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系統：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Fira Sans"/>
              <a:buChar char="▫"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利用Google 的Materialize 作為基礎，製作不同人性化介面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▫"/>
            </a:pPr>
            <a:r>
              <a:rPr lang="en" sz="1800">
                <a:latin typeface="Fira Sans"/>
                <a:ea typeface="Fira Sans"/>
                <a:cs typeface="Fira Sans"/>
                <a:sym typeface="Fira Sans"/>
              </a:rPr>
              <a:t>利用PHP curl 提取澳大資料庫中的電力數據APIs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▫"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利用Highcharts制作電力數據圖表</a:t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725" y="1209275"/>
            <a:ext cx="1586250" cy="15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875" y="2676425"/>
            <a:ext cx="1457425" cy="14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