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Sans Medium"/>
      <p:regular r:id="rId19"/>
      <p:bold r:id="rId20"/>
      <p:italic r:id="rId21"/>
      <p:boldItalic r:id="rId22"/>
    </p:embeddedFont>
    <p:embeddedFont>
      <p:font typeface="Fira Sans"/>
      <p:regular r:id="rId23"/>
      <p:bold r:id="rId24"/>
      <p:italic r:id="rId25"/>
      <p:boldItalic r:id="rId26"/>
    </p:embeddedFont>
    <p:embeddedFont>
      <p:font typeface="Fira Sans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.fntdata"/><Relationship Id="rId22" Type="http://schemas.openxmlformats.org/officeDocument/2006/relationships/font" Target="fonts/FiraSansMedium-boldItalic.fntdata"/><Relationship Id="rId21" Type="http://schemas.openxmlformats.org/officeDocument/2006/relationships/font" Target="fonts/FiraSansMedium-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28" Type="http://schemas.openxmlformats.org/officeDocument/2006/relationships/font" Target="fonts/FiraSansLight-bold.fntdata"/><Relationship Id="rId27" Type="http://schemas.openxmlformats.org/officeDocument/2006/relationships/font" Target="fonts/FiraSans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iraSans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55e209f1e_4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55e209f1e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55e209f1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55e209f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55e209f1e_4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55e209f1e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5e209f1e_4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5e209f1e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55e209f1e_4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55e209f1e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55e209f1e_4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55e209f1e_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6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Google Shape;123;p7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Google Shape;124;p7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ctrTitle"/>
          </p:nvPr>
        </p:nvSpPr>
        <p:spPr>
          <a:xfrm>
            <a:off x="1296750" y="1289550"/>
            <a:ext cx="6550500" cy="11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澳門大學</a:t>
            </a:r>
            <a:r>
              <a:rPr lang="en"/>
              <a:t>電力管理系統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5282775" y="3294200"/>
            <a:ext cx="3127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Hackathon team 14</a:t>
            </a:r>
            <a:endParaRPr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" name="Google Shape;298;p18"/>
          <p:cNvSpPr txBox="1"/>
          <p:nvPr>
            <p:ph idx="4294967295" type="subTitle"/>
          </p:nvPr>
        </p:nvSpPr>
        <p:spPr>
          <a:xfrm>
            <a:off x="1181500" y="2049475"/>
            <a:ext cx="69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University of Macau Power Management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772850" y="12001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登入系統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利用Firebase(Google開發的database）作為登入系統的資料庫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27"/>
          <p:cNvSpPr txBox="1"/>
          <p:nvPr>
            <p:ph idx="4294967295" type="ctrTitle"/>
          </p:nvPr>
        </p:nvSpPr>
        <p:spPr>
          <a:xfrm>
            <a:off x="1275150" y="336945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澳大電力管理系統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3124325" y="3186050"/>
            <a:ext cx="20670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User Email &amp; Password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5080175" y="1890650"/>
            <a:ext cx="1339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Firebase auth（認證平台）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972300" y="3186050"/>
            <a:ext cx="14193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Report to user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7646600" y="1863650"/>
            <a:ext cx="10689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Switch to next page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" name="Google Shape;393;p27"/>
          <p:cNvSpPr/>
          <p:nvPr/>
        </p:nvSpPr>
        <p:spPr>
          <a:xfrm rot="-2700000">
            <a:off x="4247437" y="2556541"/>
            <a:ext cx="851074" cy="2571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5829426" y="2633607"/>
            <a:ext cx="6381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 txBox="1"/>
          <p:nvPr/>
        </p:nvSpPr>
        <p:spPr>
          <a:xfrm>
            <a:off x="6267500" y="2490600"/>
            <a:ext cx="115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Auth failed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6581575" y="2001050"/>
            <a:ext cx="9375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 txBox="1"/>
          <p:nvPr/>
        </p:nvSpPr>
        <p:spPr>
          <a:xfrm>
            <a:off x="6419975" y="1698650"/>
            <a:ext cx="13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Auth correct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28"/>
          <p:cNvSpPr txBox="1"/>
          <p:nvPr>
            <p:ph idx="4294967295"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4.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創新點</a:t>
            </a:r>
            <a:endParaRPr sz="3600"/>
          </a:p>
        </p:txBody>
      </p:sp>
      <p:sp>
        <p:nvSpPr>
          <p:cNvPr id="404" name="Google Shape;404;p28"/>
          <p:cNvSpPr txBox="1"/>
          <p:nvPr>
            <p:ph idx="4294967295" type="subTitle"/>
          </p:nvPr>
        </p:nvSpPr>
        <p:spPr>
          <a:xfrm>
            <a:off x="2210200" y="2611450"/>
            <a:ext cx="470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緊急信息傳送系統</a:t>
            </a:r>
            <a:endParaRPr sz="3600"/>
          </a:p>
        </p:txBody>
      </p:sp>
      <p:sp>
        <p:nvSpPr>
          <p:cNvPr id="410" name="Google Shape;410;p2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29"/>
          <p:cNvSpPr txBox="1"/>
          <p:nvPr>
            <p:ph idx="4294967295" type="subTitle"/>
          </p:nvPr>
        </p:nvSpPr>
        <p:spPr>
          <a:xfrm>
            <a:off x="284650" y="1196075"/>
            <a:ext cx="28029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系統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" sz="1800"/>
              <a:t>利用Chatfuel 與註冊者進行互動聊天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2" name="Google Shape;412;p29"/>
          <p:cNvSpPr txBox="1"/>
          <p:nvPr>
            <p:ph idx="4294967295" type="subTitle"/>
          </p:nvPr>
        </p:nvSpPr>
        <p:spPr>
          <a:xfrm>
            <a:off x="3168375" y="1196075"/>
            <a:ext cx="28029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應用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" sz="1800"/>
              <a:t>在緊急時候，如電力故障、電線短路時，立即向用戶傳送即時信息。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b="1" lang="en" sz="1800"/>
              <a:t>有效地減低</a:t>
            </a:r>
            <a:r>
              <a:rPr b="1" lang="en" sz="1800">
                <a:solidFill>
                  <a:schemeClr val="lt1"/>
                </a:solidFill>
              </a:rPr>
              <a:t>緊急事故的</a:t>
            </a:r>
            <a:r>
              <a:rPr b="1" lang="en" sz="1800"/>
              <a:t>傷亡率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b="1" lang="en" sz="1800"/>
              <a:t>能告訴用戶他自己的用電量</a:t>
            </a:r>
            <a:endParaRPr b="1" sz="1800"/>
          </a:p>
        </p:txBody>
      </p:sp>
      <p:pic>
        <p:nvPicPr>
          <p:cNvPr id="413" name="Google Shape;4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800" y="1123550"/>
            <a:ext cx="1956501" cy="347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總結</a:t>
            </a:r>
            <a:endParaRPr/>
          </a:p>
        </p:txBody>
      </p:sp>
      <p:sp>
        <p:nvSpPr>
          <p:cNvPr id="419" name="Google Shape;419;p30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總結</a:t>
            </a:r>
            <a:endParaRPr/>
          </a:p>
        </p:txBody>
      </p:sp>
      <p:sp>
        <p:nvSpPr>
          <p:cNvPr id="425" name="Google Shape;425;p31"/>
          <p:cNvSpPr txBox="1"/>
          <p:nvPr>
            <p:ph idx="4294967295" type="body"/>
          </p:nvPr>
        </p:nvSpPr>
        <p:spPr>
          <a:xfrm>
            <a:off x="1171374" y="419850"/>
            <a:ext cx="7030500" cy="31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鑑於電子化與智慧城市將越發普及與繁榮，我們相信在不夠的將來，將會有更多的人認識到電子化系統的優勢。而介時，我們的方案將能為</a:t>
            </a: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廣大市民提供一個既方便又充足的電量管理系統。</a:t>
            </a:r>
            <a:endParaRPr sz="2400"/>
          </a:p>
        </p:txBody>
      </p:sp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目錄</a:t>
            </a:r>
            <a:endParaRPr sz="3600"/>
          </a:p>
        </p:txBody>
      </p:sp>
      <p:sp>
        <p:nvSpPr>
          <p:cNvPr id="304" name="Google Shape;304;p19"/>
          <p:cNvSpPr txBox="1"/>
          <p:nvPr>
            <p:ph idx="4294967295" type="body"/>
          </p:nvPr>
        </p:nvSpPr>
        <p:spPr>
          <a:xfrm>
            <a:off x="849050" y="1123950"/>
            <a:ext cx="7500600" cy="29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選擇此問題的原因</a:t>
            </a:r>
            <a:endParaRPr b="1" sz="3000">
              <a:solidFill>
                <a:srgbClr val="674EA7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方案</a:t>
            </a:r>
            <a:r>
              <a:rPr b="1" lang="en" sz="3000">
                <a:solidFill>
                  <a:srgbClr val="674EA7"/>
                </a:solidFill>
              </a:rPr>
              <a:t>介紹</a:t>
            </a:r>
            <a:endParaRPr b="1" sz="3000">
              <a:solidFill>
                <a:srgbClr val="674EA7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功能與技術</a:t>
            </a:r>
            <a:endParaRPr b="1" sz="3000">
              <a:solidFill>
                <a:srgbClr val="674EA7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創新點</a:t>
            </a:r>
            <a:endParaRPr b="1" sz="3000">
              <a:solidFill>
                <a:srgbClr val="674EA7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總結</a:t>
            </a:r>
            <a:endParaRPr b="1" sz="3000">
              <a:solidFill>
                <a:srgbClr val="674EA7"/>
              </a:solidFill>
            </a:endParaRPr>
          </a:p>
        </p:txBody>
      </p:sp>
      <p:sp>
        <p:nvSpPr>
          <p:cNvPr id="305" name="Google Shape;305;p1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選擇此問題的原因</a:t>
            </a:r>
            <a:endParaRPr/>
          </a:p>
        </p:txBody>
      </p:sp>
      <p:sp>
        <p:nvSpPr>
          <p:cNvPr id="311" name="Google Shape;311;p20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why we choose this question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21"/>
          <p:cNvSpPr txBox="1"/>
          <p:nvPr>
            <p:ph idx="4294967295" type="ctrTitle"/>
          </p:nvPr>
        </p:nvSpPr>
        <p:spPr>
          <a:xfrm>
            <a:off x="2189550" y="34647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為何選擇解決此問題？</a:t>
            </a:r>
            <a:endParaRPr sz="3800"/>
          </a:p>
        </p:txBody>
      </p:sp>
      <p:sp>
        <p:nvSpPr>
          <p:cNvPr id="318" name="Google Shape;318;p21"/>
          <p:cNvSpPr txBox="1"/>
          <p:nvPr/>
        </p:nvSpPr>
        <p:spPr>
          <a:xfrm>
            <a:off x="743075" y="1414400"/>
            <a:ext cx="697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因為可以有效提高</a:t>
            </a: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澳大學生以及廣大市民對環保的意識</a:t>
            </a:r>
            <a:endParaRPr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743075" y="2100200"/>
            <a:ext cx="697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我們一致認為電量管理系統對現時大學的生活是最有貢獻的</a:t>
            </a:r>
            <a:endParaRPr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方案介紹</a:t>
            </a:r>
            <a:endParaRPr/>
          </a:p>
        </p:txBody>
      </p:sp>
      <p:sp>
        <p:nvSpPr>
          <p:cNvPr id="325" name="Google Shape;325;p22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of our proposal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4294967295" type="title"/>
          </p:nvPr>
        </p:nvSpPr>
        <p:spPr>
          <a:xfrm>
            <a:off x="849000" y="4698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澳大電力管理系統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2" name="Google Shape;332;p23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333" name="Google Shape;333;p23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公眾端</a:t>
              </a:r>
              <a:endPara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實時可視化</a:t>
              </a:r>
              <a:r>
                <a:rPr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電力監測數據</a:t>
              </a:r>
              <a:endParaRPr sz="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34" name="Google Shape;334;p23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35" name="Google Shape;335;p23"/>
          <p:cNvGrpSpPr/>
          <p:nvPr/>
        </p:nvGrpSpPr>
        <p:grpSpPr>
          <a:xfrm>
            <a:off x="5209838" y="1136550"/>
            <a:ext cx="3534450" cy="1289700"/>
            <a:chOff x="5209838" y="1136550"/>
            <a:chExt cx="3534450" cy="1289700"/>
          </a:xfrm>
        </p:grpSpPr>
        <p:sp>
          <p:nvSpPr>
            <p:cNvPr id="336" name="Google Shape;336;p23"/>
            <p:cNvSpPr txBox="1"/>
            <p:nvPr/>
          </p:nvSpPr>
          <p:spPr>
            <a:xfrm>
              <a:off x="6620288" y="11365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學生端 </a:t>
              </a:r>
              <a:endParaRPr sz="1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電能監控與手機應用程式警報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個人電子賬單</a:t>
              </a: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管理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登入介面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37" name="Google Shape;337;p23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38" name="Google Shape;338;p23"/>
          <p:cNvGrpSpPr/>
          <p:nvPr/>
        </p:nvGrpSpPr>
        <p:grpSpPr>
          <a:xfrm>
            <a:off x="5209838" y="2739600"/>
            <a:ext cx="3534450" cy="1289700"/>
            <a:chOff x="5209838" y="2739600"/>
            <a:chExt cx="3534450" cy="1289700"/>
          </a:xfrm>
        </p:grpSpPr>
        <p:sp>
          <p:nvSpPr>
            <p:cNvPr id="339" name="Google Shape;339;p23"/>
            <p:cNvSpPr txBox="1"/>
            <p:nvPr/>
          </p:nvSpPr>
          <p:spPr>
            <a:xfrm>
              <a:off x="6620288" y="27396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技術人員端</a:t>
              </a:r>
              <a:endParaRPr sz="1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大學用電量分析與預測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即時</a:t>
              </a:r>
              <a:r>
                <a:rPr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用電量監測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登入介面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40" name="Google Shape;340;p23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41" name="Google Shape;341;p23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342" name="Google Shape;342;p2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FFA4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2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46" name="Google Shape;346;p2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E59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2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49" name="Google Shape;349;p23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E0666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23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52" name="Google Shape;352;p2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A41C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A4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" name="Google Shape;354;p23"/>
            <p:cNvSpPr txBox="1"/>
            <p:nvPr/>
          </p:nvSpPr>
          <p:spPr>
            <a:xfrm>
              <a:off x="4486950" y="1331505"/>
              <a:ext cx="16236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學生端</a:t>
              </a: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3994778" y="3327268"/>
              <a:ext cx="14733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技術人員端</a:t>
              </a:r>
              <a:endParaRPr b="1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3243525" y="1908330"/>
              <a:ext cx="5850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A41C"/>
                  </a:solidFill>
                  <a:latin typeface="Fira Sans"/>
                  <a:ea typeface="Fira Sans"/>
                  <a:cs typeface="Fira Sans"/>
                  <a:sym typeface="Fira Sans"/>
                </a:rPr>
                <a:t>公眾端 </a:t>
              </a:r>
              <a:endParaRPr b="1" sz="1600">
                <a:solidFill>
                  <a:srgbClr val="FFA41C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A41C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b="1" sz="1600">
                <a:solidFill>
                  <a:srgbClr val="FFA41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4"/>
          <p:cNvSpPr txBox="1"/>
          <p:nvPr>
            <p:ph idx="4294967295" type="ctrTitle"/>
          </p:nvPr>
        </p:nvSpPr>
        <p:spPr>
          <a:xfrm>
            <a:off x="1275150" y="34647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澳大電力管理系統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666875" y="1109600"/>
            <a:ext cx="697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目標客戶：</a:t>
            </a:r>
            <a:endParaRPr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4" name="Google Shape;364;p24"/>
          <p:cNvSpPr txBox="1"/>
          <p:nvPr>
            <p:ph idx="4294967295" type="body"/>
          </p:nvPr>
        </p:nvSpPr>
        <p:spPr>
          <a:xfrm>
            <a:off x="664525" y="1657350"/>
            <a:ext cx="255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澳大學生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增加學生對自身學校用電量的瞭解。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提高電子賬單付費的方便率。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提高電力故障時緊急應變的速度。</a:t>
            </a:r>
            <a:endParaRPr sz="1800"/>
          </a:p>
        </p:txBody>
      </p:sp>
      <p:sp>
        <p:nvSpPr>
          <p:cNvPr id="365" name="Google Shape;365;p24"/>
          <p:cNvSpPr txBox="1"/>
          <p:nvPr>
            <p:ph idx="4294967295" type="body"/>
          </p:nvPr>
        </p:nvSpPr>
        <p:spPr>
          <a:xfrm>
            <a:off x="3416115" y="1657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澳大技術部人員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增加電力數據的全面性。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1800"/>
              <a:t>讓研究人員更容易進行</a:t>
            </a:r>
            <a:r>
              <a:rPr lang="en" sz="1800">
                <a:solidFill>
                  <a:schemeClr val="lt1"/>
                </a:solidFill>
              </a:rPr>
              <a:t>數據分析、預測</a:t>
            </a:r>
            <a:r>
              <a:rPr lang="en">
                <a:solidFill>
                  <a:schemeClr val="lt1"/>
                </a:solidFill>
              </a:rPr>
              <a:t>。</a:t>
            </a:r>
            <a:endParaRPr/>
          </a:p>
        </p:txBody>
      </p:sp>
      <p:sp>
        <p:nvSpPr>
          <p:cNvPr id="366" name="Google Shape;366;p24"/>
          <p:cNvSpPr txBox="1"/>
          <p:nvPr>
            <p:ph idx="4294967295" type="body"/>
          </p:nvPr>
        </p:nvSpPr>
        <p:spPr>
          <a:xfrm>
            <a:off x="5939105" y="1657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澳電CEM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提升用戶介面，讓澳電人員能更易上手與應用。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功能與技術</a:t>
            </a:r>
            <a:endParaRPr/>
          </a:p>
        </p:txBody>
      </p:sp>
      <p:sp>
        <p:nvSpPr>
          <p:cNvPr id="372" name="Google Shape;372;p25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r>
              <a:rPr lang="en"/>
              <a:t> and technology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26"/>
          <p:cNvSpPr txBox="1"/>
          <p:nvPr>
            <p:ph idx="4294967295" type="ctrTitle"/>
          </p:nvPr>
        </p:nvSpPr>
        <p:spPr>
          <a:xfrm>
            <a:off x="1275150" y="34647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澳大電力管理系統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79" name="Google Shape;379;p26"/>
          <p:cNvSpPr txBox="1"/>
          <p:nvPr>
            <p:ph idx="4294967295" type="body"/>
          </p:nvPr>
        </p:nvSpPr>
        <p:spPr>
          <a:xfrm>
            <a:off x="664525" y="1047750"/>
            <a:ext cx="45552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系統：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Fira Sans"/>
              <a:buChar char="▫"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利用Google 的Materialize 作為基礎，製作不同人性化介面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▫"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利用PHP curl 提取澳大資料庫中的電力數據APIs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▫"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利用Highcharts制作電力數據圖表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725" y="1209275"/>
            <a:ext cx="1586250" cy="15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2875" y="2676425"/>
            <a:ext cx="1457425" cy="14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