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7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48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805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4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2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2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1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7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E0C07-28AC-4BE7-BDF0-5FEDC2843362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abs/1910.0526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25509" y="0"/>
            <a:ext cx="1466491" cy="5678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待更新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更新论文信息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357205"/>
              </p:ext>
            </p:extLst>
          </p:nvPr>
        </p:nvGraphicFramePr>
        <p:xfrm>
          <a:off x="1749246" y="3473622"/>
          <a:ext cx="8693509" cy="200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88408"/>
                <a:gridCol w="6705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文章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Microsoft YaHei UI" panose="020B0503020204020204" pitchFamily="34" charset="-122"/>
                          <a:ea typeface="楷体" panose="02010609060101010101" pitchFamily="49" charset="-122"/>
                        </a:rPr>
                        <a:t>Hear "No Evil", See "Kenansville": Efficient and Transferable Black-Box Attacks on Speech Recognition and Voice Identification Systems</a:t>
                      </a:r>
                      <a:endParaRPr lang="zh-CN" altLang="en-US" sz="1400" b="0" dirty="0">
                        <a:latin typeface="Microsoft YaHei UI" panose="020B0503020204020204" pitchFamily="34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/>
                        <a:t>arxiv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hlinkClick r:id="rId2"/>
                        </a:rPr>
                        <a:t>https://arxiv.org/abs/1910.05262</a:t>
                      </a:r>
                      <a:r>
                        <a:rPr lang="en-US" altLang="zh-CN" sz="1400" b="0" dirty="0" smtClean="0"/>
                        <a:t> </a:t>
                      </a:r>
                      <a:endParaRPr lang="zh-CN" alt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发表于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0" y="5657671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1600" dirty="0" smtClean="0">
                <a:solidFill>
                  <a:srgbClr val="FF0000"/>
                </a:solidFill>
              </a:rPr>
              <a:t>总结在前：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89" y="134012"/>
            <a:ext cx="8453821" cy="296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Results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7465360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Transferability</a:t>
            </a:r>
            <a:r>
              <a:rPr lang="en-US" altLang="zh-CN" dirty="0" smtClean="0"/>
              <a:t>: shown in Table 1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79" y="2527068"/>
            <a:ext cx="6067442" cy="42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大标题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左标题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738026" y="752320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右</a:t>
            </a:r>
            <a:r>
              <a:rPr lang="zh-CN" altLang="en-US" dirty="0" smtClean="0"/>
              <a:t>标题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53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0742" y="1037061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二标题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42556" y="1414344"/>
            <a:ext cx="5048656" cy="36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小标题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05481" y="1887167"/>
            <a:ext cx="2107851" cy="856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提示框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2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Introduction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5373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Our attack can circumvent any state of the art ASR and AVI system in near real-time, black-box, transferable </a:t>
            </a:r>
            <a:r>
              <a:rPr lang="en-US" altLang="zh-CN" dirty="0" smtClean="0"/>
              <a:t>manner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Attack does not significantly impact human perceived quality or comprehension and works real audio </a:t>
            </a:r>
            <a:r>
              <a:rPr lang="en-US" altLang="zh-CN" dirty="0" smtClean="0"/>
              <a:t>environments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Robust to existing adversarial detection and </a:t>
            </a:r>
            <a:r>
              <a:rPr lang="en-US" altLang="zh-CN" dirty="0" smtClean="0"/>
              <a:t>defense </a:t>
            </a:r>
            <a:r>
              <a:rPr lang="en-US" altLang="zh-CN" dirty="0"/>
              <a:t>mechanisms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8238931" y="1028750"/>
            <a:ext cx="3694922" cy="2003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作者做的是黑盒、无目标攻击，传播的信道是电话语音信道，所以不需要考虑物理环境对语音的影响。作者的这种攻击影响比较小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；</a:t>
            </a:r>
            <a:endParaRPr lang="en-US" altLang="zh-CN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Singular Spectrum Analysis (SSA)</a:t>
            </a:r>
            <a:r>
              <a:rPr lang="zh-CN" altLang="en-US" sz="1600" dirty="0" smtClean="0">
                <a:solidFill>
                  <a:srgbClr val="FF0000"/>
                </a:solidFill>
              </a:rPr>
              <a:t>是什么？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作者在攻击时只针对摩擦音和元音；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04" y="3396342"/>
            <a:ext cx="6330195" cy="34616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4227" y="3697738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Background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39302" y="4154359"/>
            <a:ext cx="537376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DFT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Singular Spectrum Analysis (SSA)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32251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Methodology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6833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作者的做法，就是首先将语音根据</a:t>
            </a:r>
            <a:r>
              <a:rPr lang="en-US" altLang="zh-CN" dirty="0" smtClean="0"/>
              <a:t>ASR</a:t>
            </a:r>
            <a:r>
              <a:rPr lang="zh-CN" altLang="en-US" dirty="0" smtClean="0"/>
              <a:t>使用的特征（</a:t>
            </a:r>
            <a:r>
              <a:rPr lang="en-US" altLang="zh-CN" dirty="0" smtClean="0"/>
              <a:t>DFT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SSA</a:t>
            </a:r>
            <a:r>
              <a:rPr lang="zh-CN" altLang="en-US" dirty="0" smtClean="0"/>
              <a:t>）进行分解，然后对不同的成分做相应的过滤，尽可能保留重要的特征而去除不太重要的特征，然后通过可逆性将其逆转。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那么其中最重要的就是去挑选一个阈值（根据能量只需要设计一个阈值，然后对这个阈值进行动态调整）来过滤不同成分的能量。这个挑选的过程则使用二分搜索法，</a:t>
            </a:r>
            <a:r>
              <a:rPr lang="zh-CN" altLang="en-US" dirty="0" smtClean="0">
                <a:solidFill>
                  <a:srgbClr val="002060"/>
                </a:solidFill>
              </a:rPr>
              <a:t>首先作者要默认这个修改对</a:t>
            </a:r>
            <a:r>
              <a:rPr lang="en-US" altLang="zh-CN" dirty="0" smtClean="0">
                <a:solidFill>
                  <a:srgbClr val="002060"/>
                </a:solidFill>
              </a:rPr>
              <a:t>ASR</a:t>
            </a:r>
            <a:r>
              <a:rPr lang="zh-CN" altLang="en-US" dirty="0" smtClean="0">
                <a:solidFill>
                  <a:srgbClr val="002060"/>
                </a:solidFill>
              </a:rPr>
              <a:t>的影响是线性的，并且这种算法很简单，那这个阈值的粒度是怎样的呢？</a:t>
            </a:r>
            <a:endParaRPr lang="en-US" altLang="zh-CN" dirty="0" smtClean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46721" y="889461"/>
            <a:ext cx="3866612" cy="1230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作者实验：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</a:rPr>
              <a:t>Adding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simple perturbation like white-noise, impulse etc. can not achieve a untargeted black-box 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</a:rPr>
              <a:t>attack</a:t>
            </a: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18" y="3672816"/>
            <a:ext cx="6853964" cy="30935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046721" y="2265199"/>
            <a:ext cx="3866612" cy="1558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zh-CN" altLang="en-US" sz="1600" dirty="0" smtClean="0">
                <a:solidFill>
                  <a:srgbClr val="002060"/>
                </a:solidFill>
              </a:rPr>
              <a:t>作者这样做和</a:t>
            </a:r>
            <a:r>
              <a:rPr lang="en-US" altLang="zh-CN" sz="1600" dirty="0" smtClean="0">
                <a:solidFill>
                  <a:srgbClr val="002060"/>
                </a:solidFill>
              </a:rPr>
              <a:t>Hidden Voice</a:t>
            </a:r>
            <a:r>
              <a:rPr lang="zh-CN" altLang="en-US" sz="1600" dirty="0" smtClean="0">
                <a:solidFill>
                  <a:srgbClr val="002060"/>
                </a:solidFill>
              </a:rPr>
              <a:t>的做法有什么区别？作者这样做能够从能量的层面发现什么规律？</a:t>
            </a:r>
            <a:endParaRPr lang="en-US" altLang="zh-CN" sz="1600" dirty="0" smtClean="0">
              <a:solidFill>
                <a:srgbClr val="002060"/>
              </a:solidFill>
            </a:endParaRPr>
          </a:p>
          <a:p>
            <a:pPr latinLnBrk="1"/>
            <a:r>
              <a:rPr lang="zh-CN" altLang="en-US" sz="1600" dirty="0" smtClean="0">
                <a:solidFill>
                  <a:srgbClr val="002060"/>
                </a:solidFill>
              </a:rPr>
              <a:t>作者这样做其实和我们的想法十分相似</a:t>
            </a:r>
            <a:r>
              <a:rPr lang="zh-CN" altLang="en-US" sz="1600" dirty="0" smtClean="0">
                <a:solidFill>
                  <a:srgbClr val="002060"/>
                </a:solidFill>
              </a:rPr>
              <a:t>？</a:t>
            </a:r>
            <a:r>
              <a:rPr lang="zh-CN" altLang="en-US" sz="1600" dirty="0" smtClean="0">
                <a:solidFill>
                  <a:srgbClr val="002060"/>
                </a:solidFill>
              </a:rPr>
              <a:t>正好相反，我们删除的是共振峰能量比较大的地方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7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SETUP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1" y="793868"/>
            <a:ext cx="8512763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Dataset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TIMIT / </a:t>
            </a:r>
            <a:r>
              <a:rPr lang="en-US" altLang="zh-CN" dirty="0"/>
              <a:t>W</a:t>
            </a:r>
            <a:r>
              <a:rPr lang="en-US" altLang="zh-CN" dirty="0" smtClean="0"/>
              <a:t>ord Audio (</a:t>
            </a:r>
            <a:r>
              <a:rPr lang="zh-CN" altLang="en-US" dirty="0" smtClean="0"/>
              <a:t>作者自制的</a:t>
            </a:r>
            <a:r>
              <a:rPr lang="en-US" altLang="zh-CN" dirty="0" smtClean="0"/>
              <a:t>) Data Set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Attack Scenarios: (</a:t>
            </a:r>
            <a:r>
              <a:rPr lang="zh-CN" altLang="en-US" dirty="0">
                <a:solidFill>
                  <a:srgbClr val="FF0000"/>
                </a:solidFill>
              </a:rPr>
              <a:t>第一</a:t>
            </a:r>
            <a:r>
              <a:rPr lang="zh-CN" altLang="en-US" dirty="0" smtClean="0">
                <a:solidFill>
                  <a:srgbClr val="FF0000"/>
                </a:solidFill>
              </a:rPr>
              <a:t>个实验和后面的实验有什么区别呢？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1. Word Level Perturbations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2. Phoneme Level Perturbations</a:t>
            </a:r>
            <a:r>
              <a:rPr lang="en-US" altLang="zh-CN" dirty="0"/>
              <a:t>:</a:t>
            </a:r>
            <a:r>
              <a:rPr lang="zh-CN" altLang="en-US" dirty="0" smtClean="0"/>
              <a:t> 修改一个音素，使得一个单词错误识别</a:t>
            </a:r>
            <a:endParaRPr lang="en-US" altLang="zh-CN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3. ASR Poisoning: </a:t>
            </a:r>
            <a:r>
              <a:rPr lang="zh-CN" altLang="en-US" dirty="0" smtClean="0"/>
              <a:t>探究前面音素的修改是否会对后面单词的解码产生影响。</a:t>
            </a:r>
            <a:r>
              <a:rPr lang="en-US" altLang="zh-CN" dirty="0"/>
              <a:t>we simply discard half of all decomposition coefficients in a single 31 </a:t>
            </a:r>
            <a:r>
              <a:rPr lang="en-US" altLang="zh-CN" dirty="0" err="1"/>
              <a:t>ms</a:t>
            </a:r>
            <a:r>
              <a:rPr lang="en-US" altLang="zh-CN" dirty="0"/>
              <a:t> window during the thresholding </a:t>
            </a:r>
            <a:r>
              <a:rPr lang="en-US" altLang="zh-CN" dirty="0" smtClean="0"/>
              <a:t>step.</a:t>
            </a:r>
            <a:endParaRPr lang="en-US" altLang="zh-CN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4. AVI Poisoning: </a:t>
            </a:r>
            <a:r>
              <a:rPr lang="zh-CN" altLang="en-US" dirty="0" smtClean="0"/>
              <a:t>和上面一个实验差不多，只是攻击的是</a:t>
            </a:r>
            <a:r>
              <a:rPr lang="en-US" altLang="zh-CN" dirty="0" smtClean="0"/>
              <a:t>AVI</a:t>
            </a:r>
            <a:r>
              <a:rPr lang="zh-CN" altLang="en-US" dirty="0" smtClean="0"/>
              <a:t>系统，同样只是修改单个音素</a:t>
            </a:r>
            <a:r>
              <a:rPr lang="en-US" altLang="zh-CN" dirty="0" smtClean="0"/>
              <a:t>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Target Models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Google (Normal)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Google (Phone)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Facebook Wit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Deep Speech-1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Deep Speech-2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CMU Sphinx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Microsoft Azure</a:t>
            </a:r>
          </a:p>
        </p:txBody>
      </p:sp>
      <p:sp>
        <p:nvSpPr>
          <p:cNvPr id="6" name="矩形 5"/>
          <p:cNvSpPr/>
          <p:nvPr/>
        </p:nvSpPr>
        <p:spPr>
          <a:xfrm>
            <a:off x="9252065" y="1887167"/>
            <a:ext cx="2661267" cy="1329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可以看到作者只是在音素级别的探测，并且目标的攻击粒度也只是一个单词，语音识别方面现在缺少对长语音的物理攻击！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52064" y="213494"/>
            <a:ext cx="2661268" cy="1008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这个研究可以说明，在特征层面的攻击，具有一定的鲁棒性，因为他并不关心背后模型本身的特点。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69146" y="3882013"/>
            <a:ext cx="5373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Transferability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Detection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Over-Cellular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MTurk</a:t>
            </a:r>
            <a:r>
              <a:rPr lang="en-US" altLang="zh-CN" dirty="0" smtClean="0"/>
              <a:t> Study Design</a:t>
            </a:r>
          </a:p>
        </p:txBody>
      </p:sp>
      <p:sp>
        <p:nvSpPr>
          <p:cNvPr id="9" name="矩形 8"/>
          <p:cNvSpPr/>
          <p:nvPr/>
        </p:nvSpPr>
        <p:spPr>
          <a:xfrm>
            <a:off x="9252064" y="4931030"/>
            <a:ext cx="2661268" cy="1008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从作者的实验中可以看到他关心的是电话网络、攻击迁移性、对防御算法的鲁棒性和人的感知性。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8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Results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61685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Attacks Against ASR systems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Word Level Perturbation: shown in Figure 4.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897" y="99548"/>
            <a:ext cx="4610743" cy="66589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87977" y="4472246"/>
            <a:ext cx="3184969" cy="482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大概率是一个单词共享一个阈值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Results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74653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Attacks Against ASR systems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Phoneme Perturbations: shown in Figures 5 and Figure 12.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4943"/>
            <a:ext cx="12192000" cy="33730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9302" y="2347154"/>
            <a:ext cx="1026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According to the figure, vowels are more sensitive to perturbations than other phonemes.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Results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74653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Attacks Against ASR systems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Phoneme Perturbations: shown in Figures 5 and Figure 12.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32" y="1578698"/>
            <a:ext cx="7341336" cy="52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Results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74653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Attacks Against ASR systems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ASR Poisoning: shown in Figure 6.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943" y="2039722"/>
            <a:ext cx="6244114" cy="46329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17579" y="1887166"/>
            <a:ext cx="2195754" cy="105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为什么修改一个词就可能影响大量后续的识别结果，即使是一个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</a:t>
            </a:r>
            <a:r>
              <a:rPr lang="zh-CN" altLang="en-US" sz="1600" dirty="0" smtClean="0">
                <a:solidFill>
                  <a:srgbClr val="FF0000"/>
                </a:solidFill>
              </a:rPr>
              <a:t>清音发音？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Results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746536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Attacks Against AVI systems</a:t>
            </a:r>
            <a:r>
              <a:rPr lang="en-US" altLang="zh-CN" dirty="0" smtClean="0"/>
              <a:t>: shown in Figure 7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4543"/>
            <a:ext cx="8721479" cy="25134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69" y="0"/>
            <a:ext cx="4523631" cy="434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res">
      <a:majorFont>
        <a:latin typeface="Microsoft YaHei UI"/>
        <a:ea typeface="楷体"/>
        <a:cs typeface=""/>
      </a:majorFont>
      <a:minorFont>
        <a:latin typeface="Microsoft YaHei UI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710</Words>
  <Application>Microsoft Office PowerPoint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Microsoft YaHei UI</vt:lpstr>
      <vt:lpstr>楷体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81</cp:revision>
  <dcterms:created xsi:type="dcterms:W3CDTF">2020-08-22T03:27:46Z</dcterms:created>
  <dcterms:modified xsi:type="dcterms:W3CDTF">2020-10-02T04:18:18Z</dcterms:modified>
</cp:coreProperties>
</file>