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28647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3180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953272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805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01394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7484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92832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367116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04789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41679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58001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0E0C07-28AC-4BE7-BDF0-5FEDC2843362}" type="datetimeFigureOut">
              <a:rPr lang="zh-CN" altLang="en-US" smtClean="0"/>
              <a:t>2020/9/22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139617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E0C07-28AC-4BE7-BDF0-5FEDC2843362}" type="datetimeFigureOut">
              <a:rPr lang="zh-CN" altLang="en-US" smtClean="0"/>
              <a:t>2020/9/22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B091D-75E6-435D-9E25-B54B27D11914}" type="slidenum">
              <a:rPr lang="zh-CN" altLang="en-US" smtClean="0"/>
              <a:t>‹#›</a:t>
            </a:fld>
            <a:endParaRPr lang="zh-CN" altLang="en-US"/>
          </a:p>
        </p:txBody>
      </p:sp>
    </p:spTree>
    <p:extLst>
      <p:ext uri="{BB962C8B-B14F-4D97-AF65-F5344CB8AC3E}">
        <p14:creationId xmlns:p14="http://schemas.microsoft.com/office/powerpoint/2010/main" val="2627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view/adv-asr-sok/" TargetMode="External"/><Relationship Id="rId2" Type="http://schemas.openxmlformats.org/officeDocument/2006/relationships/hyperlink" Target="https://arxiv.org/abs/2007.06622"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25509" y="0"/>
            <a:ext cx="1466491" cy="567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待更新</a:t>
            </a:r>
            <a:endParaRPr lang="en-US" altLang="zh-CN" sz="1400" b="1" dirty="0" smtClean="0">
              <a:solidFill>
                <a:schemeClr val="tx1"/>
              </a:solidFill>
            </a:endParaRPr>
          </a:p>
          <a:p>
            <a:pPr algn="ctr"/>
            <a:r>
              <a:rPr lang="zh-CN" altLang="en-US" sz="1400" b="1" dirty="0" smtClean="0">
                <a:solidFill>
                  <a:schemeClr val="tx1"/>
                </a:solidFill>
              </a:rPr>
              <a:t>更新论文信息</a:t>
            </a:r>
            <a:endParaRPr lang="zh-CN" altLang="en-US" sz="1400" b="1" dirty="0">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174873309"/>
              </p:ext>
            </p:extLst>
          </p:nvPr>
        </p:nvGraphicFramePr>
        <p:xfrm>
          <a:off x="1749246" y="3473622"/>
          <a:ext cx="8693509" cy="2001520"/>
        </p:xfrm>
        <a:graphic>
          <a:graphicData uri="http://schemas.openxmlformats.org/drawingml/2006/table">
            <a:tbl>
              <a:tblPr firstRow="1" bandRow="1">
                <a:tableStyleId>{0505E3EF-67EA-436B-97B2-0124C06EBD24}</a:tableStyleId>
              </a:tblPr>
              <a:tblGrid>
                <a:gridCol w="1988408"/>
                <a:gridCol w="6705101"/>
              </a:tblGrid>
              <a:tr h="370840">
                <a:tc>
                  <a:txBody>
                    <a:bodyPr/>
                    <a:lstStyle/>
                    <a:p>
                      <a:pPr algn="ctr"/>
                      <a:r>
                        <a:rPr lang="zh-CN" altLang="en-US" sz="1800" b="0" dirty="0" smtClean="0"/>
                        <a:t>文章</a:t>
                      </a:r>
                      <a:endParaRPr lang="zh-CN" altLang="en-US" sz="1800" b="0" dirty="0"/>
                    </a:p>
                  </a:txBody>
                  <a:tcPr anchor="ctr"/>
                </a:tc>
                <a:tc>
                  <a:txBody>
                    <a:bodyPr/>
                    <a:lstStyle/>
                    <a:p>
                      <a:pPr algn="ctr"/>
                      <a:r>
                        <a:rPr lang="en-US" altLang="zh-CN" sz="1400" b="0" dirty="0" err="1" smtClean="0">
                          <a:latin typeface="Microsoft YaHei UI" panose="020B0503020204020204" pitchFamily="34" charset="-122"/>
                          <a:ea typeface="楷体" panose="02010609060101010101" pitchFamily="49" charset="-122"/>
                        </a:rPr>
                        <a:t>SoK</a:t>
                      </a:r>
                      <a:r>
                        <a:rPr lang="en-US" altLang="zh-CN" sz="1400" b="0" dirty="0" smtClean="0">
                          <a:latin typeface="Microsoft YaHei UI" panose="020B0503020204020204" pitchFamily="34" charset="-122"/>
                          <a:ea typeface="楷体" panose="02010609060101010101" pitchFamily="49" charset="-122"/>
                        </a:rPr>
                        <a:t>: The Faults in our ASRs: An Overview of Attacks against Automatic Speech Recognition and Speaker Identification Systems</a:t>
                      </a:r>
                      <a:endParaRPr lang="zh-CN" altLang="en-US" sz="1400" b="0" dirty="0">
                        <a:latin typeface="Microsoft YaHei UI" panose="020B0503020204020204" pitchFamily="34" charset="-122"/>
                        <a:ea typeface="楷体" panose="02010609060101010101" pitchFamily="49" charset="-122"/>
                      </a:endParaRPr>
                    </a:p>
                  </a:txBody>
                  <a:tcPr anchor="ctr"/>
                </a:tc>
              </a:tr>
              <a:tr h="370840">
                <a:tc>
                  <a:txBody>
                    <a:bodyPr/>
                    <a:lstStyle/>
                    <a:p>
                      <a:pPr algn="ctr"/>
                      <a:r>
                        <a:rPr lang="en-US" altLang="zh-CN" sz="1800" b="0" dirty="0" err="1" smtClean="0"/>
                        <a:t>Arxiv</a:t>
                      </a:r>
                      <a:endParaRPr lang="zh-CN" altLang="en-US" sz="1800" b="0" dirty="0"/>
                    </a:p>
                  </a:txBody>
                  <a:tcPr anchor="ctr"/>
                </a:tc>
                <a:tc>
                  <a:txBody>
                    <a:bodyPr/>
                    <a:lstStyle/>
                    <a:p>
                      <a:pPr algn="ctr"/>
                      <a:r>
                        <a:rPr lang="en-US" altLang="zh-CN" sz="1400" b="0" dirty="0" smtClean="0">
                          <a:hlinkClick r:id="rId2"/>
                        </a:rPr>
                        <a:t>https://arxiv.org/abs/2007.06622</a:t>
                      </a:r>
                      <a:r>
                        <a:rPr lang="en-US" altLang="zh-CN" sz="1400" b="0" dirty="0" smtClean="0"/>
                        <a:t> </a:t>
                      </a:r>
                      <a:endParaRPr lang="zh-CN" altLang="en-US" sz="1400" b="0" dirty="0"/>
                    </a:p>
                  </a:txBody>
                  <a:tcPr anchor="ctr"/>
                </a:tc>
              </a:tr>
              <a:tr h="370840">
                <a:tc>
                  <a:txBody>
                    <a:bodyPr/>
                    <a:lstStyle/>
                    <a:p>
                      <a:pPr algn="ctr"/>
                      <a:r>
                        <a:rPr lang="zh-CN" altLang="en-US" sz="1800" b="0" dirty="0" smtClean="0"/>
                        <a:t>发表于</a:t>
                      </a:r>
                      <a:endParaRPr lang="zh-CN" altLang="en-US" sz="1800" b="0" dirty="0"/>
                    </a:p>
                  </a:txBody>
                  <a:tcPr anchor="ctr"/>
                </a:tc>
                <a:tc>
                  <a:txBody>
                    <a:bodyPr/>
                    <a:lstStyle/>
                    <a:p>
                      <a:pPr algn="ctr"/>
                      <a:r>
                        <a:rPr lang="en-US" altLang="zh-CN" sz="1400" b="0" dirty="0" smtClean="0"/>
                        <a:t>USENIX 2020</a:t>
                      </a:r>
                      <a:endParaRPr lang="zh-CN" altLang="en-US" sz="1400" b="0" dirty="0"/>
                    </a:p>
                  </a:txBody>
                  <a:tcPr anchor="ctr"/>
                </a:tc>
              </a:tr>
              <a:tr h="370840">
                <a:tc>
                  <a:txBody>
                    <a:bodyPr/>
                    <a:lstStyle/>
                    <a:p>
                      <a:pPr algn="ctr"/>
                      <a:r>
                        <a:rPr lang="en-US" altLang="zh-CN" sz="1800" b="0" dirty="0" smtClean="0"/>
                        <a:t>Overview</a:t>
                      </a:r>
                      <a:endParaRPr lang="zh-CN" altLang="en-US" sz="1800" b="0" dirty="0"/>
                    </a:p>
                  </a:txBody>
                  <a:tcPr anchor="ctr"/>
                </a:tc>
                <a:tc>
                  <a:txBody>
                    <a:bodyPr/>
                    <a:lstStyle/>
                    <a:p>
                      <a:pPr algn="ctr"/>
                      <a:r>
                        <a:rPr lang="en-US" altLang="zh-CN" sz="1400" b="0" dirty="0" smtClean="0">
                          <a:hlinkClick r:id="rId3"/>
                        </a:rPr>
                        <a:t>https://sites.google.com/view/adv-asr-sok/</a:t>
                      </a:r>
                      <a:r>
                        <a:rPr lang="en-US" altLang="zh-CN" sz="1400" b="0" dirty="0" smtClean="0"/>
                        <a:t> </a:t>
                      </a:r>
                      <a:endParaRPr lang="zh-CN" altLang="en-US" sz="1400" b="0" dirty="0"/>
                    </a:p>
                  </a:txBody>
                  <a:tcPr anchor="ctr"/>
                </a:tc>
              </a:tr>
              <a:tr h="370840">
                <a:tc>
                  <a:txBody>
                    <a:bodyPr/>
                    <a:lstStyle/>
                    <a:p>
                      <a:pPr algn="ctr"/>
                      <a:endParaRPr lang="zh-CN" altLang="en-US" sz="1800" b="0"/>
                    </a:p>
                  </a:txBody>
                  <a:tcPr anchor="ctr"/>
                </a:tc>
                <a:tc>
                  <a:txBody>
                    <a:bodyPr/>
                    <a:lstStyle/>
                    <a:p>
                      <a:pPr algn="ctr"/>
                      <a:endParaRPr lang="zh-CN" altLang="en-US" sz="1400" b="0" dirty="0"/>
                    </a:p>
                  </a:txBody>
                  <a:tcPr anchor="ctr"/>
                </a:tc>
              </a:tr>
            </a:tbl>
          </a:graphicData>
        </a:graphic>
      </p:graphicFrame>
      <p:sp>
        <p:nvSpPr>
          <p:cNvPr id="14" name="文本框 13"/>
          <p:cNvSpPr txBox="1"/>
          <p:nvPr/>
        </p:nvSpPr>
        <p:spPr>
          <a:xfrm>
            <a:off x="0" y="5657671"/>
            <a:ext cx="12192000" cy="338554"/>
          </a:xfrm>
          <a:prstGeom prst="rect">
            <a:avLst/>
          </a:prstGeom>
          <a:noFill/>
        </p:spPr>
        <p:txBody>
          <a:bodyPr wrap="square" rtlCol="0">
            <a:spAutoFit/>
          </a:bodyPr>
          <a:lstStyle/>
          <a:p>
            <a:pPr latinLnBrk="1"/>
            <a:r>
              <a:rPr lang="zh-CN" altLang="en-US" sz="1600" dirty="0" smtClean="0">
                <a:solidFill>
                  <a:srgbClr val="FF0000"/>
                </a:solidFill>
              </a:rPr>
              <a:t>总结在前：</a:t>
            </a:r>
            <a:endParaRPr lang="en-US" altLang="zh-CN" sz="1600" dirty="0" smtClean="0">
              <a:solidFill>
                <a:srgbClr val="FF0000"/>
              </a:solidFill>
            </a:endParaRPr>
          </a:p>
        </p:txBody>
      </p:sp>
      <p:pic>
        <p:nvPicPr>
          <p:cNvPr id="2" name="图片 1"/>
          <p:cNvPicPr>
            <a:picLocks noChangeAspect="1"/>
          </p:cNvPicPr>
          <p:nvPr/>
        </p:nvPicPr>
        <p:blipFill>
          <a:blip r:embed="rId4"/>
          <a:stretch>
            <a:fillRect/>
          </a:stretch>
        </p:blipFill>
        <p:spPr>
          <a:xfrm>
            <a:off x="1600200" y="567873"/>
            <a:ext cx="8991600" cy="2619375"/>
          </a:xfrm>
          <a:prstGeom prst="rect">
            <a:avLst/>
          </a:prstGeom>
        </p:spPr>
      </p:pic>
    </p:spTree>
    <p:extLst>
      <p:ext uri="{BB962C8B-B14F-4D97-AF65-F5344CB8AC3E}">
        <p14:creationId xmlns:p14="http://schemas.microsoft.com/office/powerpoint/2010/main" val="3658208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a:t>Introduction</a:t>
            </a:r>
            <a:endParaRPr lang="zh-CN" altLang="en-US" sz="2400" dirty="0"/>
          </a:p>
        </p:txBody>
      </p:sp>
      <p:sp>
        <p:nvSpPr>
          <p:cNvPr id="3" name="文本框 2"/>
          <p:cNvSpPr txBox="1"/>
          <p:nvPr/>
        </p:nvSpPr>
        <p:spPr>
          <a:xfrm>
            <a:off x="739302" y="793868"/>
            <a:ext cx="5373761" cy="390106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err="1" smtClean="0"/>
              <a:t>Taxonomization</a:t>
            </a:r>
            <a:r>
              <a:rPr lang="en-US" altLang="zh-CN" dirty="0" smtClean="0"/>
              <a:t> of VPS Threat Models: </a:t>
            </a:r>
            <a:r>
              <a:rPr lang="zh-CN" altLang="en-US" dirty="0" smtClean="0"/>
              <a:t>分类语音处理系统的威胁模型，分析语音识别攻击、防御和图像领域之间的差别</a:t>
            </a:r>
            <a:endParaRPr lang="en-US" altLang="zh-CN" dirty="0" smtClean="0"/>
          </a:p>
          <a:p>
            <a:pPr marL="285750" indent="-285750">
              <a:lnSpc>
                <a:spcPct val="125000"/>
              </a:lnSpc>
              <a:buFont typeface="Arial" panose="020B0604020202020204" pitchFamily="34" charset="0"/>
              <a:buChar char="•"/>
            </a:pPr>
            <a:endParaRPr lang="en-US" altLang="zh-CN" dirty="0"/>
          </a:p>
          <a:p>
            <a:pPr marL="285750" indent="-285750">
              <a:lnSpc>
                <a:spcPct val="125000"/>
              </a:lnSpc>
              <a:buFont typeface="Arial" panose="020B0604020202020204" pitchFamily="34" charset="0"/>
              <a:buChar char="•"/>
            </a:pPr>
            <a:r>
              <a:rPr lang="en-US" altLang="zh-CN" dirty="0" smtClean="0"/>
              <a:t>Categorization of Existing Work: </a:t>
            </a:r>
            <a:r>
              <a:rPr lang="zh-CN" altLang="en-US" dirty="0" smtClean="0"/>
              <a:t>分类已有的工作，对应到语音威胁模型 </a:t>
            </a:r>
            <a:r>
              <a:rPr lang="en-US" altLang="zh-CN" dirty="0" smtClean="0">
                <a:solidFill>
                  <a:srgbClr val="0070C0"/>
                </a:solidFill>
              </a:rPr>
              <a:t>-&gt; </a:t>
            </a:r>
            <a:r>
              <a:rPr lang="zh-CN" altLang="en-US" dirty="0" smtClean="0">
                <a:solidFill>
                  <a:srgbClr val="0070C0"/>
                </a:solidFill>
              </a:rPr>
              <a:t>作者说还有一部分的工作仍然欠缺，是哪一部分</a:t>
            </a:r>
            <a:endParaRPr lang="en-US" altLang="zh-CN" dirty="0" smtClean="0">
              <a:solidFill>
                <a:srgbClr val="0070C0"/>
              </a:solidFill>
            </a:endParaRPr>
          </a:p>
          <a:p>
            <a:pPr marL="285750" indent="-285750">
              <a:lnSpc>
                <a:spcPct val="125000"/>
              </a:lnSpc>
              <a:buFont typeface="Arial" panose="020B0604020202020204" pitchFamily="34" charset="0"/>
              <a:buChar char="•"/>
            </a:pPr>
            <a:endParaRPr lang="en-US" altLang="zh-CN" dirty="0"/>
          </a:p>
          <a:p>
            <a:pPr marL="285750" indent="-285750">
              <a:lnSpc>
                <a:spcPct val="125000"/>
              </a:lnSpc>
              <a:buFont typeface="Arial" panose="020B0604020202020204" pitchFamily="34" charset="0"/>
              <a:buChar char="•"/>
            </a:pPr>
            <a:r>
              <a:rPr lang="en-US" altLang="zh-CN" dirty="0" smtClean="0"/>
              <a:t>Experimental Testing of Transferability: </a:t>
            </a:r>
            <a:r>
              <a:rPr lang="zh-CN" altLang="en-US" dirty="0"/>
              <a:t>验证</a:t>
            </a:r>
            <a:r>
              <a:rPr lang="zh-CN" altLang="en-US" dirty="0" smtClean="0"/>
              <a:t>现有的基于梯度下降的对抗攻击算法，并不能很好地实现对抗性特点</a:t>
            </a:r>
            <a:endParaRPr lang="en-US" altLang="zh-CN" dirty="0" smtClean="0"/>
          </a:p>
        </p:txBody>
      </p:sp>
      <p:sp>
        <p:nvSpPr>
          <p:cNvPr id="5" name="文本框 4"/>
          <p:cNvSpPr txBox="1"/>
          <p:nvPr/>
        </p:nvSpPr>
        <p:spPr>
          <a:xfrm>
            <a:off x="6738026" y="752320"/>
            <a:ext cx="5373761" cy="597856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smtClean="0"/>
              <a:t>声音的隐藏性特点是否可以探讨一下？</a:t>
            </a:r>
            <a:endParaRPr lang="en-US" altLang="zh-CN" dirty="0" smtClean="0"/>
          </a:p>
          <a:p>
            <a:pPr marL="285750" indent="-285750">
              <a:lnSpc>
                <a:spcPct val="125000"/>
              </a:lnSpc>
              <a:buFont typeface="Arial" panose="020B0604020202020204" pitchFamily="34" charset="0"/>
              <a:buChar char="•"/>
            </a:pPr>
            <a:r>
              <a:rPr lang="zh-CN" altLang="en-US" dirty="0" smtClean="0"/>
              <a:t>不同的语音识别设备，出于鲁棒性的考虑，在一些对抗样本上容易受到对抗样本的攻击，是否可以探讨一下？</a:t>
            </a:r>
            <a:endParaRPr lang="en-US" altLang="zh-CN" dirty="0" smtClean="0"/>
          </a:p>
          <a:p>
            <a:pPr marL="285750" indent="-285750">
              <a:lnSpc>
                <a:spcPct val="125000"/>
              </a:lnSpc>
              <a:buFont typeface="Arial" panose="020B0604020202020204" pitchFamily="34" charset="0"/>
              <a:buChar char="•"/>
            </a:pPr>
            <a:r>
              <a:rPr lang="zh-CN" altLang="en-US" dirty="0" smtClean="0"/>
              <a:t>语音设备对于敏感指令是否添加了额外的验证手段来保证设备的安全性；</a:t>
            </a:r>
            <a:endParaRPr lang="en-US" altLang="zh-CN" dirty="0" smtClean="0"/>
          </a:p>
          <a:p>
            <a:pPr marL="285750" indent="-285750">
              <a:lnSpc>
                <a:spcPct val="125000"/>
              </a:lnSpc>
              <a:buFont typeface="Arial" panose="020B0604020202020204" pitchFamily="34" charset="0"/>
              <a:buChar char="•"/>
            </a:pPr>
            <a:r>
              <a:rPr lang="zh-CN" altLang="en-US" dirty="0"/>
              <a:t>什么样</a:t>
            </a:r>
            <a:r>
              <a:rPr lang="zh-CN" altLang="en-US" dirty="0" smtClean="0"/>
              <a:t>的原始音频能够更好地携带这些对抗样本，并且能够更好地屏蔽物理信道对对抗样本的影响；</a:t>
            </a:r>
            <a:endParaRPr lang="en-US" altLang="zh-CN" dirty="0" smtClean="0"/>
          </a:p>
          <a:p>
            <a:pPr marL="285750" indent="-285750">
              <a:lnSpc>
                <a:spcPct val="125000"/>
              </a:lnSpc>
              <a:buFont typeface="Arial" panose="020B0604020202020204" pitchFamily="34" charset="0"/>
              <a:buChar char="•"/>
            </a:pPr>
            <a:r>
              <a:rPr lang="zh-CN" altLang="en-US" dirty="0" smtClean="0"/>
              <a:t>对于成功率，如何能够提高？为什么同样的样本同样的测试环境下会有时可以，有时不行？</a:t>
            </a:r>
            <a:endParaRPr lang="en-US" altLang="zh-CN" dirty="0" smtClean="0"/>
          </a:p>
          <a:p>
            <a:pPr marL="285750" indent="-285750">
              <a:lnSpc>
                <a:spcPct val="125000"/>
              </a:lnSpc>
              <a:buFont typeface="Arial" panose="020B0604020202020204" pitchFamily="34" charset="0"/>
              <a:buChar char="•"/>
            </a:pPr>
            <a:r>
              <a:rPr lang="zh-CN" altLang="en-US" dirty="0" smtClean="0"/>
              <a:t>不同</a:t>
            </a:r>
            <a:r>
              <a:rPr lang="en-US" altLang="zh-CN" dirty="0" smtClean="0"/>
              <a:t>API</a:t>
            </a:r>
            <a:r>
              <a:rPr lang="zh-CN" altLang="en-US" dirty="0" smtClean="0"/>
              <a:t>的脆弱性；</a:t>
            </a:r>
            <a:endParaRPr lang="en-US" altLang="zh-CN" dirty="0" smtClean="0"/>
          </a:p>
          <a:p>
            <a:pPr marL="285750" indent="-285750">
              <a:lnSpc>
                <a:spcPct val="125000"/>
              </a:lnSpc>
              <a:buFont typeface="Arial" panose="020B0604020202020204" pitchFamily="34" charset="0"/>
              <a:buChar char="•"/>
            </a:pPr>
            <a:r>
              <a:rPr lang="zh-CN" altLang="en-US" dirty="0"/>
              <a:t>同一</a:t>
            </a:r>
            <a:r>
              <a:rPr lang="zh-CN" altLang="en-US" dirty="0" smtClean="0"/>
              <a:t>个</a:t>
            </a:r>
            <a:r>
              <a:rPr lang="en-US" altLang="zh-CN" dirty="0" smtClean="0"/>
              <a:t>Action</a:t>
            </a:r>
            <a:r>
              <a:rPr lang="zh-CN" altLang="en-US" dirty="0" smtClean="0"/>
              <a:t>的不同表达方式的脆弱性；</a:t>
            </a:r>
            <a:endParaRPr lang="en-US" altLang="zh-CN" dirty="0" smtClean="0"/>
          </a:p>
          <a:p>
            <a:pPr marL="285750" indent="-285750">
              <a:lnSpc>
                <a:spcPct val="125000"/>
              </a:lnSpc>
              <a:buFont typeface="Arial" panose="020B0604020202020204" pitchFamily="34" charset="0"/>
              <a:buChar char="•"/>
            </a:pPr>
            <a:r>
              <a:rPr lang="zh-CN" altLang="en-US" dirty="0" smtClean="0"/>
              <a:t>不同</a:t>
            </a:r>
            <a:r>
              <a:rPr lang="en-US" altLang="zh-CN" dirty="0" smtClean="0"/>
              <a:t>Action</a:t>
            </a:r>
            <a:r>
              <a:rPr lang="zh-CN" altLang="en-US" dirty="0" smtClean="0"/>
              <a:t>的脆弱性；</a:t>
            </a:r>
            <a:endParaRPr lang="en-US" altLang="zh-CN" dirty="0" smtClean="0"/>
          </a:p>
          <a:p>
            <a:pPr marL="285750" indent="-285750">
              <a:lnSpc>
                <a:spcPct val="125000"/>
              </a:lnSpc>
              <a:buFont typeface="Arial" panose="020B0604020202020204" pitchFamily="34" charset="0"/>
              <a:buChar char="•"/>
            </a:pPr>
            <a:r>
              <a:rPr lang="zh-CN" altLang="en-US" dirty="0"/>
              <a:t>唤醒</a:t>
            </a:r>
            <a:r>
              <a:rPr lang="zh-CN" altLang="en-US" dirty="0" smtClean="0"/>
              <a:t>词和指令的脆弱性；</a:t>
            </a:r>
            <a:endParaRPr lang="en-US" altLang="zh-CN" dirty="0" smtClean="0"/>
          </a:p>
          <a:p>
            <a:pPr marL="285750" indent="-285750">
              <a:lnSpc>
                <a:spcPct val="125000"/>
              </a:lnSpc>
              <a:buFont typeface="Arial" panose="020B0604020202020204" pitchFamily="34" charset="0"/>
              <a:buChar char="•"/>
            </a:pPr>
            <a:r>
              <a:rPr lang="zh-CN" altLang="en-US" dirty="0" smtClean="0"/>
              <a:t>不同噪声环境的容忍性；</a:t>
            </a:r>
            <a:endParaRPr lang="en-US" altLang="zh-CN" dirty="0" smtClean="0"/>
          </a:p>
          <a:p>
            <a:pPr marL="285750" indent="-285750">
              <a:lnSpc>
                <a:spcPct val="125000"/>
              </a:lnSpc>
              <a:buFont typeface="Arial" panose="020B0604020202020204" pitchFamily="34" charset="0"/>
              <a:buChar char="•"/>
            </a:pPr>
            <a:r>
              <a:rPr lang="zh-CN" altLang="en-US" dirty="0" smtClean="0"/>
              <a:t>背景知识库（</a:t>
            </a:r>
            <a:r>
              <a:rPr lang="en-US" altLang="zh-CN" dirty="0" smtClean="0"/>
              <a:t>app</a:t>
            </a:r>
            <a:r>
              <a:rPr lang="zh-CN" altLang="en-US" dirty="0" smtClean="0"/>
              <a:t>安装内容）对设备脆弱性的影响。</a:t>
            </a:r>
            <a:endParaRPr lang="en-US" altLang="zh-CN" dirty="0" smtClean="0"/>
          </a:p>
        </p:txBody>
      </p:sp>
    </p:spTree>
    <p:extLst>
      <p:ext uri="{BB962C8B-B14F-4D97-AF65-F5344CB8AC3E}">
        <p14:creationId xmlns:p14="http://schemas.microsoft.com/office/powerpoint/2010/main" val="3922246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11257622" cy="707886"/>
          </a:xfrm>
          <a:prstGeom prst="rect">
            <a:avLst/>
          </a:prstGeom>
          <a:noFill/>
        </p:spPr>
        <p:txBody>
          <a:bodyPr wrap="square" rtlCol="0">
            <a:spAutoFit/>
          </a:bodyPr>
          <a:lstStyle/>
          <a:p>
            <a:r>
              <a:rPr lang="en-US" altLang="zh-CN" sz="2400" dirty="0" smtClean="0"/>
              <a:t>Attacks against </a:t>
            </a:r>
            <a:r>
              <a:rPr lang="en-US" altLang="zh-CN" sz="2400" dirty="0" err="1" smtClean="0"/>
              <a:t>VPSes</a:t>
            </a:r>
            <a:r>
              <a:rPr lang="zh-CN" altLang="en-US" sz="2400" dirty="0"/>
              <a:t>：</a:t>
            </a:r>
            <a:r>
              <a:rPr lang="zh-CN" altLang="en-US" sz="1600" dirty="0" smtClean="0">
                <a:solidFill>
                  <a:schemeClr val="accent5">
                    <a:lumMod val="75000"/>
                  </a:schemeClr>
                </a:solidFill>
              </a:rPr>
              <a:t>从很多方面来看，语音领域的对抗攻击和图像</a:t>
            </a:r>
            <a:r>
              <a:rPr lang="zh-CN" altLang="en-US" sz="1600" dirty="0">
                <a:solidFill>
                  <a:schemeClr val="accent5">
                    <a:lumMod val="75000"/>
                  </a:schemeClr>
                </a:solidFill>
              </a:rPr>
              <a:t>领域</a:t>
            </a:r>
            <a:r>
              <a:rPr lang="zh-CN" altLang="en-US" sz="1600" dirty="0" smtClean="0">
                <a:solidFill>
                  <a:schemeClr val="accent5">
                    <a:lumMod val="75000"/>
                  </a:schemeClr>
                </a:solidFill>
              </a:rPr>
              <a:t>的对抗攻击是不同的，这使得在图像领域能够实施的对抗攻击无法直接用在语音领域</a:t>
            </a:r>
            <a:endParaRPr lang="zh-CN" altLang="en-US" sz="1600" dirty="0">
              <a:solidFill>
                <a:schemeClr val="accent5">
                  <a:lumMod val="75000"/>
                </a:schemeClr>
              </a:solidFill>
            </a:endParaRPr>
          </a:p>
        </p:txBody>
      </p:sp>
      <p:sp>
        <p:nvSpPr>
          <p:cNvPr id="3" name="文本框 2"/>
          <p:cNvSpPr txBox="1"/>
          <p:nvPr/>
        </p:nvSpPr>
        <p:spPr>
          <a:xfrm>
            <a:off x="699277" y="998541"/>
            <a:ext cx="5373761" cy="182357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smtClean="0"/>
              <a:t>Pre-processing pipeline</a:t>
            </a:r>
            <a:r>
              <a:rPr lang="zh-CN" altLang="en-US" dirty="0" smtClean="0"/>
              <a:t>：语音领域中，采集到的语音信号，要经过预处理转换成特定的特征，再交给神经网络进行处理，这和图像是不同的（由于直接将采集的信号交给神经网络，使得神经网路的参数会爆炸）</a:t>
            </a:r>
            <a:endParaRPr lang="en-US" altLang="zh-CN" dirty="0" smtClean="0"/>
          </a:p>
        </p:txBody>
      </p:sp>
      <p:sp>
        <p:nvSpPr>
          <p:cNvPr id="5" name="文本框 4"/>
          <p:cNvSpPr txBox="1"/>
          <p:nvPr/>
        </p:nvSpPr>
        <p:spPr>
          <a:xfrm>
            <a:off x="6395561" y="998541"/>
            <a:ext cx="5373761" cy="2169825"/>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smtClean="0"/>
              <a:t>Discrete</a:t>
            </a:r>
            <a:r>
              <a:rPr lang="en-US" altLang="zh-CN" dirty="0"/>
              <a:t> </a:t>
            </a:r>
            <a:r>
              <a:rPr lang="en-US" altLang="zh-CN" dirty="0" smtClean="0"/>
              <a:t>domains</a:t>
            </a:r>
            <a:r>
              <a:rPr lang="zh-CN" altLang="en-US" dirty="0" smtClean="0"/>
              <a:t>：理解为离散的领域知识表达，从一个</a:t>
            </a:r>
            <a:r>
              <a:rPr lang="en-US" altLang="zh-CN" dirty="0" smtClean="0"/>
              <a:t>decode</a:t>
            </a:r>
            <a:r>
              <a:rPr lang="zh-CN" altLang="en-US" dirty="0" smtClean="0"/>
              <a:t>的概率结果要寻找最合适的解码序列。这个过程中可能就要在语言模型上面引入</a:t>
            </a:r>
            <a:r>
              <a:rPr lang="en-US" altLang="zh-CN" dirty="0" smtClean="0"/>
              <a:t>embedding</a:t>
            </a:r>
            <a:r>
              <a:rPr lang="zh-CN" altLang="en-US" dirty="0" smtClean="0"/>
              <a:t>操作。并且</a:t>
            </a:r>
            <a:r>
              <a:rPr lang="en-US" altLang="zh-CN" dirty="0" smtClean="0"/>
              <a:t>Beam Search</a:t>
            </a:r>
            <a:r>
              <a:rPr lang="zh-CN" altLang="en-US" dirty="0" smtClean="0"/>
              <a:t>过程也使得研究人员很难通过梯度的方式来指导对抗样本的生成</a:t>
            </a:r>
            <a:endParaRPr lang="en-US" altLang="zh-CN" dirty="0"/>
          </a:p>
        </p:txBody>
      </p:sp>
      <p:sp>
        <p:nvSpPr>
          <p:cNvPr id="6" name="矩形 5"/>
          <p:cNvSpPr/>
          <p:nvPr/>
        </p:nvSpPr>
        <p:spPr>
          <a:xfrm>
            <a:off x="1056897" y="2822117"/>
            <a:ext cx="4881195" cy="4939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600" dirty="0" smtClean="0">
                <a:solidFill>
                  <a:srgbClr val="FF0000"/>
                </a:solidFill>
              </a:rPr>
              <a:t>Pre-processing</a:t>
            </a:r>
            <a:r>
              <a:rPr lang="zh-CN" altLang="en-US" sz="1600" dirty="0" smtClean="0">
                <a:solidFill>
                  <a:srgbClr val="FF0000"/>
                </a:solidFill>
              </a:rPr>
              <a:t>提取的特征有哪几种？它们都有哪些异同点？</a:t>
            </a:r>
            <a:endParaRPr lang="zh-CN" altLang="en-US" sz="1600" dirty="0">
              <a:solidFill>
                <a:srgbClr val="FF0000"/>
              </a:solidFill>
            </a:endParaRPr>
          </a:p>
        </p:txBody>
      </p:sp>
      <p:sp>
        <p:nvSpPr>
          <p:cNvPr id="7" name="文本框 6"/>
          <p:cNvSpPr txBox="1"/>
          <p:nvPr/>
        </p:nvSpPr>
        <p:spPr>
          <a:xfrm>
            <a:off x="699277" y="3530003"/>
            <a:ext cx="5373761" cy="147732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smtClean="0"/>
              <a:t>Sequential models</a:t>
            </a:r>
            <a:r>
              <a:rPr lang="zh-CN" altLang="en-US" dirty="0" smtClean="0"/>
              <a:t>：和图像领域不同，语音信号采用的神经网络多为循环神经网络，这和卷积神经网络有很大的不同，给研究人员通过梯度的方式来生成对抗样本增加了很大的难度</a:t>
            </a:r>
            <a:endParaRPr lang="en-US" altLang="zh-CN" dirty="0" smtClean="0"/>
          </a:p>
        </p:txBody>
      </p:sp>
      <p:sp>
        <p:nvSpPr>
          <p:cNvPr id="8" name="矩形 7"/>
          <p:cNvSpPr/>
          <p:nvPr/>
        </p:nvSpPr>
        <p:spPr>
          <a:xfrm>
            <a:off x="1056896" y="5007331"/>
            <a:ext cx="4881195" cy="7078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smtClean="0">
                <a:solidFill>
                  <a:srgbClr val="FF0000"/>
                </a:solidFill>
              </a:rPr>
              <a:t>语音中常用的神经网络模型有哪些（卷积神经网络和循环神经网络）？他们之间在应用的领域、建模的思想、训练后的成功率都有什么不同？</a:t>
            </a:r>
            <a:endParaRPr lang="zh-CN" altLang="en-US" sz="1600" dirty="0">
              <a:solidFill>
                <a:srgbClr val="FF0000"/>
              </a:solidFill>
            </a:endParaRPr>
          </a:p>
        </p:txBody>
      </p:sp>
      <p:sp>
        <p:nvSpPr>
          <p:cNvPr id="9" name="矩形 8"/>
          <p:cNvSpPr/>
          <p:nvPr/>
        </p:nvSpPr>
        <p:spPr>
          <a:xfrm>
            <a:off x="6728747" y="3130706"/>
            <a:ext cx="4881195" cy="10414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smtClean="0">
                <a:solidFill>
                  <a:srgbClr val="FF0000"/>
                </a:solidFill>
              </a:rPr>
              <a:t>在语音和文本领域，通常</a:t>
            </a:r>
            <a:r>
              <a:rPr lang="en-US" altLang="zh-CN" sz="1600" dirty="0" smtClean="0">
                <a:solidFill>
                  <a:srgbClr val="FF0000"/>
                </a:solidFill>
              </a:rPr>
              <a:t>Beam Search</a:t>
            </a:r>
            <a:r>
              <a:rPr lang="zh-CN" altLang="en-US" sz="1600" dirty="0" smtClean="0">
                <a:solidFill>
                  <a:srgbClr val="FF0000"/>
                </a:solidFill>
              </a:rPr>
              <a:t>是和</a:t>
            </a:r>
            <a:r>
              <a:rPr lang="en-US" altLang="zh-CN" sz="1600" dirty="0" smtClean="0">
                <a:solidFill>
                  <a:srgbClr val="FF0000"/>
                </a:solidFill>
              </a:rPr>
              <a:t>CTC Loss</a:t>
            </a:r>
            <a:r>
              <a:rPr lang="zh-CN" altLang="en-US" sz="1600" dirty="0" smtClean="0">
                <a:solidFill>
                  <a:srgbClr val="FF0000"/>
                </a:solidFill>
              </a:rPr>
              <a:t>一同使用的，而</a:t>
            </a:r>
            <a:r>
              <a:rPr lang="en-US" altLang="zh-CN" sz="1600" dirty="0" smtClean="0">
                <a:solidFill>
                  <a:srgbClr val="FF0000"/>
                </a:solidFill>
              </a:rPr>
              <a:t>CTC Loss</a:t>
            </a:r>
            <a:r>
              <a:rPr lang="zh-CN" altLang="en-US" sz="1600" dirty="0" smtClean="0">
                <a:solidFill>
                  <a:srgbClr val="FF0000"/>
                </a:solidFill>
              </a:rPr>
              <a:t>的使用我印象中是能够更好地生成对抗样本的？</a:t>
            </a:r>
            <a:endParaRPr lang="en-US" altLang="zh-CN" sz="1600" dirty="0" smtClean="0">
              <a:solidFill>
                <a:srgbClr val="FF0000"/>
              </a:solidFill>
            </a:endParaRPr>
          </a:p>
          <a:p>
            <a:r>
              <a:rPr lang="zh-CN" altLang="en-US" sz="1600" dirty="0" smtClean="0">
                <a:solidFill>
                  <a:srgbClr val="FF0000"/>
                </a:solidFill>
              </a:rPr>
              <a:t>对于语言模型，我们能不能执行对抗攻击呢？</a:t>
            </a:r>
            <a:endParaRPr lang="en-US" altLang="zh-CN" sz="1600" dirty="0" smtClean="0">
              <a:solidFill>
                <a:srgbClr val="FF0000"/>
              </a:solidFill>
            </a:endParaRPr>
          </a:p>
        </p:txBody>
      </p:sp>
      <p:sp>
        <p:nvSpPr>
          <p:cNvPr id="10" name="文本框 9"/>
          <p:cNvSpPr txBox="1"/>
          <p:nvPr/>
        </p:nvSpPr>
        <p:spPr>
          <a:xfrm>
            <a:off x="6395561" y="4280238"/>
            <a:ext cx="5373761" cy="78483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Statistical models beyond ML</a:t>
            </a:r>
            <a:r>
              <a:rPr lang="zh-CN" altLang="en-US" dirty="0" smtClean="0"/>
              <a:t>：现在的攻击中缺少对统计语音模型的攻击</a:t>
            </a:r>
            <a:endParaRPr lang="en-US" altLang="zh-CN" dirty="0"/>
          </a:p>
        </p:txBody>
      </p:sp>
      <p:sp>
        <p:nvSpPr>
          <p:cNvPr id="11" name="矩形 10"/>
          <p:cNvSpPr/>
          <p:nvPr/>
        </p:nvSpPr>
        <p:spPr>
          <a:xfrm>
            <a:off x="6728746" y="5007331"/>
            <a:ext cx="4881195" cy="7985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smtClean="0">
                <a:solidFill>
                  <a:srgbClr val="FF0000"/>
                </a:solidFill>
              </a:rPr>
              <a:t>我认为这方面的攻击没有必要去做，因为随着大数据的增长，使用深度神经网络是大势所趋，而统计语言模型则是很小一部分</a:t>
            </a:r>
            <a:r>
              <a:rPr lang="en-US" altLang="zh-CN" sz="1600" dirty="0" smtClean="0">
                <a:solidFill>
                  <a:srgbClr val="FF0000"/>
                </a:solidFill>
              </a:rPr>
              <a:t>.</a:t>
            </a:r>
          </a:p>
        </p:txBody>
      </p:sp>
    </p:spTree>
    <p:extLst>
      <p:ext uri="{BB962C8B-B14F-4D97-AF65-F5344CB8AC3E}">
        <p14:creationId xmlns:p14="http://schemas.microsoft.com/office/powerpoint/2010/main" val="338979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smtClean="0"/>
              <a:t>Attack Threat Model Taxonomy</a:t>
            </a:r>
            <a:endParaRPr lang="zh-CN" altLang="en-US" sz="2400" dirty="0"/>
          </a:p>
        </p:txBody>
      </p:sp>
      <p:sp>
        <p:nvSpPr>
          <p:cNvPr id="3" name="文本框 2"/>
          <p:cNvSpPr txBox="1"/>
          <p:nvPr/>
        </p:nvSpPr>
        <p:spPr>
          <a:xfrm>
            <a:off x="739302" y="793868"/>
            <a:ext cx="5373761" cy="293926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sz="1600" dirty="0"/>
              <a:t>Adversarial </a:t>
            </a:r>
            <a:r>
              <a:rPr lang="en-US" altLang="zh-CN" sz="1600" dirty="0" smtClean="0"/>
              <a:t>Goals: </a:t>
            </a:r>
          </a:p>
          <a:p>
            <a:pPr marL="742950" lvl="1" indent="-285750">
              <a:lnSpc>
                <a:spcPct val="125000"/>
              </a:lnSpc>
              <a:buFont typeface="Arial" panose="020B0604020202020204" pitchFamily="34" charset="0"/>
              <a:buChar char="•"/>
            </a:pPr>
            <a:r>
              <a:rPr lang="en-US" altLang="zh-CN" sz="1600" dirty="0" smtClean="0"/>
              <a:t>Untargeted Attacks</a:t>
            </a:r>
          </a:p>
          <a:p>
            <a:pPr marL="742950" lvl="1" indent="-285750">
              <a:lnSpc>
                <a:spcPct val="125000"/>
              </a:lnSpc>
              <a:buFont typeface="Arial" panose="020B0604020202020204" pitchFamily="34" charset="0"/>
              <a:buChar char="•"/>
            </a:pPr>
            <a:r>
              <a:rPr lang="en-US" altLang="zh-CN" sz="1600" dirty="0" smtClean="0"/>
              <a:t>Targeted Attacks</a:t>
            </a:r>
          </a:p>
          <a:p>
            <a:pPr marL="285750" indent="-285750">
              <a:lnSpc>
                <a:spcPct val="125000"/>
              </a:lnSpc>
              <a:buFont typeface="Arial" panose="020B0604020202020204" pitchFamily="34" charset="0"/>
              <a:buChar char="•"/>
            </a:pPr>
            <a:r>
              <a:rPr lang="en-US" altLang="zh-CN" sz="1600" dirty="0" smtClean="0"/>
              <a:t>Types of Adversarial Attacks:</a:t>
            </a:r>
          </a:p>
          <a:p>
            <a:pPr marL="742950" lvl="1" indent="-285750">
              <a:lnSpc>
                <a:spcPct val="125000"/>
              </a:lnSpc>
              <a:buFont typeface="Arial" panose="020B0604020202020204" pitchFamily="34" charset="0"/>
              <a:buChar char="•"/>
            </a:pPr>
            <a:r>
              <a:rPr lang="en-US" altLang="zh-CN" sz="1600" dirty="0" smtClean="0"/>
              <a:t>Optimization Attacks:</a:t>
            </a:r>
            <a:r>
              <a:rPr lang="en-US" altLang="zh-CN" sz="1600" dirty="0"/>
              <a:t> </a:t>
            </a:r>
            <a:r>
              <a:rPr lang="en-US" altLang="zh-CN" sz="1600" dirty="0" smtClean="0"/>
              <a:t>Direct / Indirect</a:t>
            </a:r>
          </a:p>
          <a:p>
            <a:pPr marL="742950" lvl="1" indent="-285750">
              <a:lnSpc>
                <a:spcPct val="125000"/>
              </a:lnSpc>
              <a:buFont typeface="Arial" panose="020B0604020202020204" pitchFamily="34" charset="0"/>
              <a:buChar char="•"/>
            </a:pPr>
            <a:r>
              <a:rPr lang="en-US" altLang="zh-CN" sz="1600" dirty="0" smtClean="0"/>
              <a:t>Signal </a:t>
            </a:r>
            <a:r>
              <a:rPr lang="en-US" altLang="zh-CN" sz="1600" dirty="0"/>
              <a:t>Processing: </a:t>
            </a:r>
            <a:r>
              <a:rPr lang="en-US" altLang="zh-CN" sz="1200" dirty="0">
                <a:solidFill>
                  <a:schemeClr val="accent5">
                    <a:lumMod val="50000"/>
                  </a:schemeClr>
                </a:solidFill>
              </a:rPr>
              <a:t>The signal processing attack techniques exploit discrepancies between the human ear and feature extraction algorithms</a:t>
            </a:r>
            <a:r>
              <a:rPr lang="en-US" altLang="zh-CN" sz="1200" dirty="0" smtClean="0">
                <a:solidFill>
                  <a:schemeClr val="accent5">
                    <a:lumMod val="50000"/>
                  </a:schemeClr>
                </a:solidFill>
              </a:rPr>
              <a:t>.</a:t>
            </a:r>
          </a:p>
          <a:p>
            <a:pPr marL="742950" lvl="1" indent="-285750">
              <a:lnSpc>
                <a:spcPct val="125000"/>
              </a:lnSpc>
              <a:buFont typeface="Arial" panose="020B0604020202020204" pitchFamily="34" charset="0"/>
              <a:buChar char="•"/>
            </a:pPr>
            <a:r>
              <a:rPr lang="en-US" altLang="zh-CN" sz="1600" dirty="0" smtClean="0"/>
              <a:t>Miscellaneous Attacks: </a:t>
            </a:r>
            <a:r>
              <a:rPr lang="zh-CN" altLang="en-US" sz="1200" dirty="0" smtClean="0">
                <a:solidFill>
                  <a:schemeClr val="accent5">
                    <a:lumMod val="50000"/>
                  </a:schemeClr>
                </a:solidFill>
              </a:rPr>
              <a:t>这方面包括通过同音词、设备缺陷、重放等手段来攻击设备（文章中不作讨论）</a:t>
            </a:r>
            <a:r>
              <a:rPr lang="en-US" altLang="zh-CN" sz="1200" dirty="0" smtClean="0">
                <a:solidFill>
                  <a:schemeClr val="accent5">
                    <a:lumMod val="50000"/>
                  </a:schemeClr>
                </a:solidFill>
              </a:rPr>
              <a:t>.</a:t>
            </a:r>
          </a:p>
        </p:txBody>
      </p:sp>
      <p:sp>
        <p:nvSpPr>
          <p:cNvPr id="5" name="文本框 4"/>
          <p:cNvSpPr txBox="1"/>
          <p:nvPr/>
        </p:nvSpPr>
        <p:spPr>
          <a:xfrm>
            <a:off x="6376296" y="687080"/>
            <a:ext cx="5559221" cy="617092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sz="1600" dirty="0" smtClean="0"/>
              <a:t>Adversarial Knowledge: </a:t>
            </a:r>
            <a:r>
              <a:rPr lang="en-US" altLang="zh-CN" sz="1200" dirty="0" smtClean="0"/>
              <a:t>Component categories (Task, Preprocessing, Feature Extraction, Inference, Decoding) </a:t>
            </a:r>
          </a:p>
          <a:p>
            <a:pPr marL="742950" lvl="1" indent="-285750">
              <a:lnSpc>
                <a:spcPct val="125000"/>
              </a:lnSpc>
              <a:buFont typeface="Arial" panose="020B0604020202020204" pitchFamily="34" charset="0"/>
              <a:buChar char="•"/>
            </a:pPr>
            <a:r>
              <a:rPr lang="en-US" altLang="zh-CN" sz="1600" dirty="0" smtClean="0"/>
              <a:t>No-Box</a:t>
            </a:r>
          </a:p>
          <a:p>
            <a:pPr marL="742950" lvl="1" indent="-285750">
              <a:lnSpc>
                <a:spcPct val="125000"/>
              </a:lnSpc>
              <a:buFont typeface="Arial" panose="020B0604020202020204" pitchFamily="34" charset="0"/>
              <a:buChar char="•"/>
            </a:pPr>
            <a:r>
              <a:rPr lang="en-US" altLang="zh-CN" sz="1600" dirty="0" smtClean="0"/>
              <a:t>Black-Box</a:t>
            </a:r>
          </a:p>
          <a:p>
            <a:pPr marL="742950" lvl="1" indent="-285750">
              <a:lnSpc>
                <a:spcPct val="125000"/>
              </a:lnSpc>
              <a:buFont typeface="Arial" panose="020B0604020202020204" pitchFamily="34" charset="0"/>
              <a:buChar char="•"/>
            </a:pPr>
            <a:r>
              <a:rPr lang="en-US" altLang="zh-CN" sz="1600" dirty="0" smtClean="0"/>
              <a:t>Grey-Box</a:t>
            </a:r>
          </a:p>
          <a:p>
            <a:pPr marL="742950" lvl="1" indent="-285750">
              <a:lnSpc>
                <a:spcPct val="125000"/>
              </a:lnSpc>
              <a:buFont typeface="Arial" panose="020B0604020202020204" pitchFamily="34" charset="0"/>
              <a:buChar char="•"/>
            </a:pPr>
            <a:r>
              <a:rPr lang="en-US" altLang="zh-CN" sz="1600" dirty="0" smtClean="0"/>
              <a:t>White-Box</a:t>
            </a:r>
            <a:endParaRPr lang="en-US" altLang="zh-CN" sz="1600" dirty="0"/>
          </a:p>
          <a:p>
            <a:pPr marL="285750" indent="-285750">
              <a:lnSpc>
                <a:spcPct val="125000"/>
              </a:lnSpc>
              <a:buFont typeface="Arial" panose="020B0604020202020204" pitchFamily="34" charset="0"/>
              <a:buChar char="•"/>
            </a:pPr>
            <a:r>
              <a:rPr lang="en-US" altLang="zh-CN" sz="1600" dirty="0" smtClean="0"/>
              <a:t>Adversarial Capabilities</a:t>
            </a:r>
          </a:p>
          <a:p>
            <a:pPr marL="742950" lvl="1" indent="-285750">
              <a:lnSpc>
                <a:spcPct val="125000"/>
              </a:lnSpc>
              <a:buFont typeface="Arial" panose="020B0604020202020204" pitchFamily="34" charset="0"/>
              <a:buChar char="•"/>
            </a:pPr>
            <a:r>
              <a:rPr lang="en-US" altLang="zh-CN" sz="1600" dirty="0" smtClean="0"/>
              <a:t>Constrains on the Input Manipulations:</a:t>
            </a:r>
          </a:p>
          <a:p>
            <a:pPr marL="1200150" lvl="2" indent="-285750">
              <a:lnSpc>
                <a:spcPct val="125000"/>
              </a:lnSpc>
              <a:buFont typeface="Arial" panose="020B0604020202020204" pitchFamily="34" charset="0"/>
              <a:buChar char="•"/>
            </a:pPr>
            <a:r>
              <a:rPr lang="en-US" altLang="zh-CN" sz="1600" dirty="0" smtClean="0"/>
              <a:t>Input and Output Granularity: phoneme, word and sentence level</a:t>
            </a:r>
          </a:p>
          <a:p>
            <a:pPr marL="1200150" lvl="2" indent="-285750">
              <a:lnSpc>
                <a:spcPct val="125000"/>
              </a:lnSpc>
              <a:buFont typeface="Arial" panose="020B0604020202020204" pitchFamily="34" charset="0"/>
              <a:buChar char="•"/>
            </a:pPr>
            <a:r>
              <a:rPr lang="en-US" altLang="zh-CN" sz="1600" dirty="0" smtClean="0"/>
              <a:t>Types of Adversarial Audio:</a:t>
            </a:r>
            <a:r>
              <a:rPr lang="en-US" altLang="zh-CN" sz="1600" dirty="0"/>
              <a:t> </a:t>
            </a:r>
            <a:r>
              <a:rPr lang="en-US" altLang="zh-CN" sz="1600" dirty="0" smtClean="0"/>
              <a:t>Inaudible, Nosie, Clean</a:t>
            </a:r>
          </a:p>
          <a:p>
            <a:pPr marL="742950" lvl="1" indent="-285750">
              <a:lnSpc>
                <a:spcPct val="125000"/>
              </a:lnSpc>
              <a:buFont typeface="Arial" panose="020B0604020202020204" pitchFamily="34" charset="0"/>
              <a:buChar char="•"/>
            </a:pPr>
            <a:r>
              <a:rPr lang="en-US" altLang="zh-CN" sz="1600" dirty="0" smtClean="0"/>
              <a:t>Access to the Model:</a:t>
            </a:r>
          </a:p>
          <a:p>
            <a:pPr marL="1200150" lvl="2" indent="-285750">
              <a:lnSpc>
                <a:spcPct val="125000"/>
              </a:lnSpc>
              <a:buFont typeface="Arial" panose="020B0604020202020204" pitchFamily="34" charset="0"/>
              <a:buChar char="•"/>
            </a:pPr>
            <a:r>
              <a:rPr lang="en-US" altLang="zh-CN" sz="1600" dirty="0" smtClean="0"/>
              <a:t>Queries</a:t>
            </a:r>
          </a:p>
          <a:p>
            <a:pPr marL="1200150" lvl="2" indent="-285750">
              <a:lnSpc>
                <a:spcPct val="125000"/>
              </a:lnSpc>
              <a:buFont typeface="Arial" panose="020B0604020202020204" pitchFamily="34" charset="0"/>
              <a:buChar char="•"/>
            </a:pPr>
            <a:r>
              <a:rPr lang="en-US" altLang="zh-CN" sz="1600" dirty="0" smtClean="0"/>
              <a:t>Output</a:t>
            </a:r>
          </a:p>
          <a:p>
            <a:pPr marL="742950" lvl="1" indent="-285750">
              <a:lnSpc>
                <a:spcPct val="125000"/>
              </a:lnSpc>
              <a:buFont typeface="Arial" panose="020B0604020202020204" pitchFamily="34" charset="0"/>
              <a:buChar char="•"/>
            </a:pPr>
            <a:r>
              <a:rPr lang="en-US" altLang="zh-CN" sz="1600" dirty="0" smtClean="0"/>
              <a:t>Attack Medium:</a:t>
            </a:r>
          </a:p>
          <a:p>
            <a:pPr marL="1200150" lvl="2" indent="-285750">
              <a:lnSpc>
                <a:spcPct val="125000"/>
              </a:lnSpc>
              <a:buFont typeface="Arial" panose="020B0604020202020204" pitchFamily="34" charset="0"/>
              <a:buChar char="•"/>
            </a:pPr>
            <a:r>
              <a:rPr lang="en-US" altLang="zh-CN" sz="1600" dirty="0" smtClean="0"/>
              <a:t>Over-Line</a:t>
            </a:r>
          </a:p>
          <a:p>
            <a:pPr marL="1200150" lvl="2" indent="-285750">
              <a:lnSpc>
                <a:spcPct val="125000"/>
              </a:lnSpc>
              <a:buFont typeface="Arial" panose="020B0604020202020204" pitchFamily="34" charset="0"/>
              <a:buChar char="•"/>
            </a:pPr>
            <a:r>
              <a:rPr lang="en-US" altLang="zh-CN" sz="1600" dirty="0" smtClean="0"/>
              <a:t>Over-Air</a:t>
            </a:r>
          </a:p>
          <a:p>
            <a:pPr marL="1200150" lvl="2" indent="-285750">
              <a:lnSpc>
                <a:spcPct val="125000"/>
              </a:lnSpc>
              <a:buFont typeface="Arial" panose="020B0604020202020204" pitchFamily="34" charset="0"/>
              <a:buChar char="•"/>
            </a:pPr>
            <a:r>
              <a:rPr lang="en-US" altLang="zh-CN" sz="1600" dirty="0" smtClean="0"/>
              <a:t>Over-Telephony-Network</a:t>
            </a:r>
          </a:p>
          <a:p>
            <a:pPr marL="1200150" lvl="2" indent="-285750">
              <a:lnSpc>
                <a:spcPct val="125000"/>
              </a:lnSpc>
              <a:buFont typeface="Arial" panose="020B0604020202020204" pitchFamily="34" charset="0"/>
              <a:buChar char="•"/>
            </a:pPr>
            <a:r>
              <a:rPr lang="en-US" altLang="zh-CN" sz="1600" dirty="0" smtClean="0"/>
              <a:t>Over-Others</a:t>
            </a:r>
          </a:p>
        </p:txBody>
      </p:sp>
      <p:sp>
        <p:nvSpPr>
          <p:cNvPr id="6" name="矩形 5"/>
          <p:cNvSpPr/>
          <p:nvPr/>
        </p:nvSpPr>
        <p:spPr>
          <a:xfrm>
            <a:off x="1002535" y="3728257"/>
            <a:ext cx="5110528" cy="10161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1600" dirty="0" smtClean="0">
                <a:solidFill>
                  <a:srgbClr val="FF0000"/>
                </a:solidFill>
              </a:rPr>
              <a:t>我认为同音词和设备缺陷并非是对抗样本的范畴，可以不作讨论。对于重放的手段，虽然研究人员不是生成对抗样本，但是重放攻击很可能是一个语音系统中的重大安全隐患，安全研究人员应该去分析、解决这个问题</a:t>
            </a:r>
            <a:r>
              <a:rPr lang="en-US" altLang="zh-CN" sz="1600" dirty="0" smtClean="0">
                <a:solidFill>
                  <a:srgbClr val="FF0000"/>
                </a:solidFill>
              </a:rPr>
              <a:t>.</a:t>
            </a:r>
            <a:endParaRPr lang="zh-CN" altLang="en-US" sz="1600" dirty="0">
              <a:solidFill>
                <a:srgbClr val="FF0000"/>
              </a:solidFill>
            </a:endParaRPr>
          </a:p>
        </p:txBody>
      </p:sp>
      <p:sp>
        <p:nvSpPr>
          <p:cNvPr id="7" name="文本框 6"/>
          <p:cNvSpPr txBox="1"/>
          <p:nvPr/>
        </p:nvSpPr>
        <p:spPr>
          <a:xfrm>
            <a:off x="739302" y="5519751"/>
            <a:ext cx="5373761" cy="988027"/>
          </a:xfrm>
          <a:prstGeom prst="rect">
            <a:avLst/>
          </a:prstGeom>
          <a:noFill/>
        </p:spPr>
        <p:txBody>
          <a:bodyPr wrap="square" rtlCol="0">
            <a:spAutoFit/>
          </a:bodyPr>
          <a:lstStyle/>
          <a:p>
            <a:pPr marL="742950" lvl="1" indent="-285750">
              <a:lnSpc>
                <a:spcPct val="125000"/>
              </a:lnSpc>
              <a:buFont typeface="Arial" panose="020B0604020202020204" pitchFamily="34" charset="0"/>
              <a:buChar char="•"/>
            </a:pPr>
            <a:r>
              <a:rPr lang="en-US" altLang="zh-CN" sz="1600" dirty="0"/>
              <a:t>Distance</a:t>
            </a:r>
          </a:p>
          <a:p>
            <a:pPr marL="742950" lvl="1" indent="-285750">
              <a:lnSpc>
                <a:spcPct val="125000"/>
              </a:lnSpc>
              <a:buFont typeface="Arial" panose="020B0604020202020204" pitchFamily="34" charset="0"/>
              <a:buChar char="•"/>
            </a:pPr>
            <a:r>
              <a:rPr lang="en-US" altLang="zh-CN" sz="1600" dirty="0"/>
              <a:t>Acoustic Environment</a:t>
            </a:r>
          </a:p>
          <a:p>
            <a:pPr marL="742950" lvl="1" indent="-285750">
              <a:lnSpc>
                <a:spcPct val="125000"/>
              </a:lnSpc>
              <a:buFont typeface="Arial" panose="020B0604020202020204" pitchFamily="34" charset="0"/>
              <a:buChar char="•"/>
            </a:pPr>
            <a:r>
              <a:rPr lang="en-US" altLang="zh-CN" sz="1600" dirty="0"/>
              <a:t>Acoustic Equipment</a:t>
            </a:r>
          </a:p>
        </p:txBody>
      </p:sp>
      <p:sp>
        <p:nvSpPr>
          <p:cNvPr id="4" name="左箭头 3"/>
          <p:cNvSpPr/>
          <p:nvPr/>
        </p:nvSpPr>
        <p:spPr>
          <a:xfrm>
            <a:off x="5726521" y="5921991"/>
            <a:ext cx="773084" cy="31588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703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smtClean="0"/>
              <a:t>Existing Attack Classification</a:t>
            </a:r>
            <a:endParaRPr lang="zh-CN" altLang="en-US" sz="2400" dirty="0"/>
          </a:p>
        </p:txBody>
      </p:sp>
      <p:sp>
        <p:nvSpPr>
          <p:cNvPr id="6" name="矩形 5"/>
          <p:cNvSpPr/>
          <p:nvPr/>
        </p:nvSpPr>
        <p:spPr>
          <a:xfrm>
            <a:off x="5852159" y="236930"/>
            <a:ext cx="6192982" cy="515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solidFill>
                  <a:schemeClr val="accent5">
                    <a:lumMod val="75000"/>
                  </a:schemeClr>
                </a:solidFill>
              </a:rPr>
              <a:t>SOK</a:t>
            </a:r>
            <a:r>
              <a:rPr lang="zh-CN" altLang="en-US" sz="1600" dirty="0" smtClean="0">
                <a:solidFill>
                  <a:schemeClr val="accent5">
                    <a:lumMod val="75000"/>
                  </a:schemeClr>
                </a:solidFill>
              </a:rPr>
              <a:t>文章整体给我的感觉是，提出一些指标对已有的工作进行分类、评价，并发现一些需要继续研究的方向和没有被发现的特别点</a:t>
            </a:r>
            <a:endParaRPr lang="zh-CN" altLang="en-US" sz="1600" dirty="0">
              <a:solidFill>
                <a:schemeClr val="accent5">
                  <a:lumMod val="75000"/>
                </a:schemeClr>
              </a:solidFill>
            </a:endParaRPr>
          </a:p>
        </p:txBody>
      </p:sp>
      <p:pic>
        <p:nvPicPr>
          <p:cNvPr id="4" name="图片 3"/>
          <p:cNvPicPr>
            <a:picLocks noChangeAspect="1"/>
          </p:cNvPicPr>
          <p:nvPr/>
        </p:nvPicPr>
        <p:blipFill>
          <a:blip r:embed="rId2"/>
          <a:stretch>
            <a:fillRect/>
          </a:stretch>
        </p:blipFill>
        <p:spPr>
          <a:xfrm>
            <a:off x="444227" y="806045"/>
            <a:ext cx="7921946" cy="5923617"/>
          </a:xfrm>
          <a:prstGeom prst="rect">
            <a:avLst/>
          </a:prstGeom>
        </p:spPr>
      </p:pic>
      <p:sp>
        <p:nvSpPr>
          <p:cNvPr id="7" name="矩形 6"/>
          <p:cNvSpPr/>
          <p:nvPr/>
        </p:nvSpPr>
        <p:spPr>
          <a:xfrm>
            <a:off x="8678486" y="2709950"/>
            <a:ext cx="3513513" cy="17373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atinLnBrk="1"/>
            <a:r>
              <a:rPr lang="zh-CN" altLang="en-US" sz="1600" dirty="0" smtClean="0">
                <a:solidFill>
                  <a:srgbClr val="FF0000"/>
                </a:solidFill>
              </a:rPr>
              <a:t>可以发现，在物理信道上面攻击的对抗攻击会更加的鲁棒、攻击的距离也更远，因为他们是依靠</a:t>
            </a:r>
            <a:r>
              <a:rPr lang="en-US" altLang="zh-CN" sz="1600" dirty="0" smtClean="0">
                <a:solidFill>
                  <a:srgbClr val="FF0000"/>
                </a:solidFill>
              </a:rPr>
              <a:t>Speaker/Microphone</a:t>
            </a:r>
            <a:r>
              <a:rPr lang="zh-CN" altLang="en-US" sz="1600" dirty="0" smtClean="0">
                <a:solidFill>
                  <a:srgbClr val="FF0000"/>
                </a:solidFill>
              </a:rPr>
              <a:t>的特点进行攻击。</a:t>
            </a:r>
            <a:endParaRPr lang="en-US" altLang="zh-CN" sz="1600" dirty="0" smtClean="0">
              <a:solidFill>
                <a:srgbClr val="FF0000"/>
              </a:solidFill>
            </a:endParaRPr>
          </a:p>
          <a:p>
            <a:pPr latinLnBrk="1"/>
            <a:r>
              <a:rPr lang="zh-CN" altLang="en-US" sz="1600" dirty="0" smtClean="0">
                <a:solidFill>
                  <a:srgbClr val="FF0000"/>
                </a:solidFill>
              </a:rPr>
              <a:t>但是从上面的这些工作可以发现，并没有太多的工作去探讨远场</a:t>
            </a:r>
            <a:r>
              <a:rPr lang="en-US" altLang="zh-CN" sz="1600" dirty="0" smtClean="0">
                <a:solidFill>
                  <a:srgbClr val="FF0000"/>
                </a:solidFill>
              </a:rPr>
              <a:t>/</a:t>
            </a:r>
            <a:r>
              <a:rPr lang="zh-CN" altLang="en-US" sz="1600" dirty="0" smtClean="0">
                <a:solidFill>
                  <a:srgbClr val="FF0000"/>
                </a:solidFill>
              </a:rPr>
              <a:t>进场信号处理方法对对抗攻击的影响！</a:t>
            </a:r>
            <a:endParaRPr lang="zh-CN" altLang="en-US" sz="1600" dirty="0">
              <a:solidFill>
                <a:srgbClr val="FF0000"/>
              </a:solidFill>
            </a:endParaRPr>
          </a:p>
        </p:txBody>
      </p:sp>
    </p:spTree>
    <p:extLst>
      <p:ext uri="{BB962C8B-B14F-4D97-AF65-F5344CB8AC3E}">
        <p14:creationId xmlns:p14="http://schemas.microsoft.com/office/powerpoint/2010/main" val="333765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smtClean="0"/>
              <a:t>Defense And Detection Taxonomy/Classification</a:t>
            </a:r>
            <a:endParaRPr lang="zh-CN" altLang="en-US" sz="2400" dirty="0"/>
          </a:p>
        </p:txBody>
      </p:sp>
      <p:sp>
        <p:nvSpPr>
          <p:cNvPr id="3" name="文本框 2"/>
          <p:cNvSpPr txBox="1"/>
          <p:nvPr/>
        </p:nvSpPr>
        <p:spPr>
          <a:xfrm>
            <a:off x="739302" y="793868"/>
            <a:ext cx="5373761" cy="413190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smtClean="0"/>
              <a:t>Attacker Type</a:t>
            </a:r>
          </a:p>
          <a:p>
            <a:pPr marL="742950" lvl="1" indent="-285750">
              <a:lnSpc>
                <a:spcPct val="125000"/>
              </a:lnSpc>
              <a:buFont typeface="Arial" panose="020B0604020202020204" pitchFamily="34" charset="0"/>
              <a:buChar char="•"/>
            </a:pPr>
            <a:r>
              <a:rPr lang="en-US" altLang="zh-CN" dirty="0" smtClean="0"/>
              <a:t>Non-adaptive</a:t>
            </a:r>
          </a:p>
          <a:p>
            <a:pPr marL="742950" lvl="1" indent="-285750">
              <a:lnSpc>
                <a:spcPct val="125000"/>
              </a:lnSpc>
              <a:buFont typeface="Arial" panose="020B0604020202020204" pitchFamily="34" charset="0"/>
              <a:buChar char="•"/>
            </a:pPr>
            <a:r>
              <a:rPr lang="en-US" altLang="zh-CN" dirty="0" smtClean="0"/>
              <a:t>Adaptive</a:t>
            </a:r>
          </a:p>
          <a:p>
            <a:pPr marL="285750" indent="-285750">
              <a:lnSpc>
                <a:spcPct val="125000"/>
              </a:lnSpc>
              <a:buFont typeface="Arial" panose="020B0604020202020204" pitchFamily="34" charset="0"/>
              <a:buChar char="•"/>
            </a:pPr>
            <a:r>
              <a:rPr lang="en-US" altLang="zh-CN" dirty="0" smtClean="0"/>
              <a:t>Adversarial Cost</a:t>
            </a:r>
          </a:p>
          <a:p>
            <a:pPr marL="742950" lvl="1" indent="-285750">
              <a:lnSpc>
                <a:spcPct val="125000"/>
              </a:lnSpc>
              <a:buFont typeface="Arial" panose="020B0604020202020204" pitchFamily="34" charset="0"/>
              <a:buChar char="•"/>
            </a:pPr>
            <a:r>
              <a:rPr lang="en-US" altLang="zh-CN" dirty="0" smtClean="0"/>
              <a:t>Resources</a:t>
            </a:r>
          </a:p>
          <a:p>
            <a:pPr marL="742950" lvl="1" indent="-285750">
              <a:lnSpc>
                <a:spcPct val="125000"/>
              </a:lnSpc>
              <a:buFont typeface="Arial" panose="020B0604020202020204" pitchFamily="34" charset="0"/>
              <a:buChar char="•"/>
            </a:pPr>
            <a:r>
              <a:rPr lang="en-US" altLang="zh-CN" dirty="0" smtClean="0"/>
              <a:t>Distortion: </a:t>
            </a:r>
            <a:r>
              <a:rPr lang="zh-CN" altLang="en-US" sz="1600" dirty="0" smtClean="0"/>
              <a:t>增加防御手段使得研究人员需要在对抗样本中添加更多的扰动，使得对抗样本听起来会有更多的噪声</a:t>
            </a:r>
            <a:endParaRPr lang="en-US" altLang="zh-CN" sz="1600" dirty="0" smtClean="0"/>
          </a:p>
          <a:p>
            <a:pPr marL="285750" indent="-285750">
              <a:lnSpc>
                <a:spcPct val="125000"/>
              </a:lnSpc>
              <a:buFont typeface="Arial" panose="020B0604020202020204" pitchFamily="34" charset="0"/>
              <a:buChar char="•"/>
            </a:pPr>
            <a:r>
              <a:rPr lang="en-US" altLang="zh-CN" dirty="0" smtClean="0"/>
              <a:t>Stochastic Modeling: </a:t>
            </a:r>
            <a:r>
              <a:rPr lang="zh-CN" altLang="en-US" sz="1600" dirty="0" smtClean="0"/>
              <a:t>借助统计模型</a:t>
            </a:r>
            <a:r>
              <a:rPr lang="en-US" altLang="zh-CN" sz="1600" dirty="0" smtClean="0"/>
              <a:t>/</a:t>
            </a:r>
            <a:r>
              <a:rPr lang="zh-CN" altLang="en-US" sz="1600" dirty="0" smtClean="0"/>
              <a:t>机器学习模型来防御</a:t>
            </a:r>
            <a:endParaRPr lang="en-US" altLang="zh-CN" sz="1600" dirty="0" smtClean="0"/>
          </a:p>
          <a:p>
            <a:pPr marL="285750" indent="-285750">
              <a:lnSpc>
                <a:spcPct val="125000"/>
              </a:lnSpc>
              <a:buFont typeface="Arial" panose="020B0604020202020204" pitchFamily="34" charset="0"/>
              <a:buChar char="•"/>
            </a:pPr>
            <a:r>
              <a:rPr lang="en-US" altLang="zh-CN" dirty="0" smtClean="0"/>
              <a:t>Additional Hardware: </a:t>
            </a:r>
            <a:r>
              <a:rPr lang="zh-CN" altLang="en-US" sz="1600" dirty="0" smtClean="0"/>
              <a:t>借助额外的传感器来防御</a:t>
            </a:r>
            <a:endParaRPr lang="en-US" altLang="zh-CN" sz="1600" dirty="0" smtClean="0"/>
          </a:p>
          <a:p>
            <a:pPr marL="285750" indent="-285750">
              <a:lnSpc>
                <a:spcPct val="125000"/>
              </a:lnSpc>
              <a:buFont typeface="Arial" panose="020B0604020202020204" pitchFamily="34" charset="0"/>
              <a:buChar char="•"/>
            </a:pPr>
            <a:endParaRPr lang="en-US" altLang="zh-CN" dirty="0" smtClean="0"/>
          </a:p>
        </p:txBody>
      </p:sp>
      <p:pic>
        <p:nvPicPr>
          <p:cNvPr id="4" name="图片 3"/>
          <p:cNvPicPr>
            <a:picLocks noChangeAspect="1"/>
          </p:cNvPicPr>
          <p:nvPr/>
        </p:nvPicPr>
        <p:blipFill>
          <a:blip r:embed="rId2"/>
          <a:stretch>
            <a:fillRect/>
          </a:stretch>
        </p:blipFill>
        <p:spPr>
          <a:xfrm>
            <a:off x="1374375" y="4581525"/>
            <a:ext cx="9477375" cy="2276475"/>
          </a:xfrm>
          <a:prstGeom prst="rect">
            <a:avLst/>
          </a:prstGeom>
        </p:spPr>
      </p:pic>
      <p:sp>
        <p:nvSpPr>
          <p:cNvPr id="6" name="文本框 5"/>
          <p:cNvSpPr txBox="1"/>
          <p:nvPr/>
        </p:nvSpPr>
        <p:spPr>
          <a:xfrm>
            <a:off x="6414963" y="748182"/>
            <a:ext cx="5373761" cy="1131079"/>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smtClean="0"/>
              <a:t>Adversarial training</a:t>
            </a:r>
          </a:p>
          <a:p>
            <a:pPr marL="285750" indent="-285750">
              <a:lnSpc>
                <a:spcPct val="125000"/>
              </a:lnSpc>
              <a:buFont typeface="Arial" panose="020B0604020202020204" pitchFamily="34" charset="0"/>
              <a:buChar char="•"/>
            </a:pPr>
            <a:r>
              <a:rPr lang="en-US" altLang="zh-CN" dirty="0" smtClean="0"/>
              <a:t>Liveness Detection</a:t>
            </a:r>
          </a:p>
          <a:p>
            <a:pPr marL="285750" indent="-285750">
              <a:lnSpc>
                <a:spcPct val="125000"/>
              </a:lnSpc>
              <a:buFont typeface="Arial" panose="020B0604020202020204" pitchFamily="34" charset="0"/>
              <a:buChar char="•"/>
            </a:pPr>
            <a:r>
              <a:rPr lang="en-US" altLang="zh-CN" dirty="0"/>
              <a:t>Future Direction</a:t>
            </a:r>
            <a:endParaRPr lang="en-US" altLang="zh-CN" dirty="0" smtClean="0"/>
          </a:p>
        </p:txBody>
      </p:sp>
      <p:cxnSp>
        <p:nvCxnSpPr>
          <p:cNvPr id="8" name="直接连接符 7"/>
          <p:cNvCxnSpPr/>
          <p:nvPr/>
        </p:nvCxnSpPr>
        <p:spPr>
          <a:xfrm>
            <a:off x="6179565" y="878524"/>
            <a:ext cx="0" cy="3466407"/>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0785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4227" y="290655"/>
            <a:ext cx="8657617" cy="461665"/>
          </a:xfrm>
          <a:prstGeom prst="rect">
            <a:avLst/>
          </a:prstGeom>
          <a:noFill/>
        </p:spPr>
        <p:txBody>
          <a:bodyPr wrap="square" rtlCol="0">
            <a:spAutoFit/>
          </a:bodyPr>
          <a:lstStyle/>
          <a:p>
            <a:r>
              <a:rPr lang="en-US" altLang="zh-CN" sz="2400" dirty="0" smtClean="0"/>
              <a:t>Discussion</a:t>
            </a:r>
            <a:endParaRPr lang="zh-CN" altLang="en-US" sz="2400" dirty="0"/>
          </a:p>
        </p:txBody>
      </p:sp>
      <p:sp>
        <p:nvSpPr>
          <p:cNvPr id="3" name="文本框 2"/>
          <p:cNvSpPr txBox="1"/>
          <p:nvPr/>
        </p:nvSpPr>
        <p:spPr>
          <a:xfrm>
            <a:off x="739302" y="793868"/>
            <a:ext cx="5373761" cy="478592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dirty="0"/>
              <a:t>Lack of Transferability for Optimization </a:t>
            </a:r>
            <a:r>
              <a:rPr lang="en-US" altLang="zh-CN" dirty="0" smtClean="0"/>
              <a:t>Attacks</a:t>
            </a:r>
            <a:r>
              <a:rPr lang="zh-CN" altLang="en-US" dirty="0" smtClean="0"/>
              <a:t>：</a:t>
            </a:r>
            <a:r>
              <a:rPr lang="zh-CN" altLang="en-US" sz="1600" dirty="0" smtClean="0"/>
              <a:t>在不同的模型架构、不同的模型超参数、不同的训练集的情况下，对抗攻击在</a:t>
            </a:r>
            <a:r>
              <a:rPr lang="en-US" altLang="zh-CN" sz="1600" dirty="0" smtClean="0"/>
              <a:t>Optimization Attacks</a:t>
            </a:r>
            <a:r>
              <a:rPr lang="zh-CN" altLang="en-US" sz="1600" dirty="0" smtClean="0"/>
              <a:t>上的迁移性都不好，故作者认为这样的迁移性是不存在的（不同的训练会造成训练结果为不同的决策边界）。但同样也解释了在</a:t>
            </a:r>
            <a:r>
              <a:rPr lang="en-US" altLang="zh-CN" sz="1600" dirty="0" smtClean="0"/>
              <a:t>fine-turned</a:t>
            </a:r>
            <a:r>
              <a:rPr lang="zh-CN" altLang="en-US" sz="1600" dirty="0" smtClean="0"/>
              <a:t>情况下，迁移性是存在的。</a:t>
            </a:r>
            <a:endParaRPr lang="en-US" altLang="zh-CN" sz="1600" dirty="0" smtClean="0"/>
          </a:p>
          <a:p>
            <a:pPr marL="285750" indent="-285750">
              <a:lnSpc>
                <a:spcPct val="125000"/>
              </a:lnSpc>
              <a:buFont typeface="Arial" panose="020B0604020202020204" pitchFamily="34" charset="0"/>
              <a:buChar char="•"/>
            </a:pPr>
            <a:endParaRPr lang="en-US" altLang="zh-CN" sz="1600" dirty="0"/>
          </a:p>
          <a:p>
            <a:pPr marL="285750" indent="-285750">
              <a:lnSpc>
                <a:spcPct val="125000"/>
              </a:lnSpc>
              <a:buFont typeface="Arial" panose="020B0604020202020204" pitchFamily="34" charset="0"/>
              <a:buChar char="•"/>
            </a:pPr>
            <a:endParaRPr lang="en-US" altLang="zh-CN" sz="1600" dirty="0" smtClean="0"/>
          </a:p>
          <a:p>
            <a:pPr marL="285750" indent="-285750">
              <a:lnSpc>
                <a:spcPct val="125000"/>
              </a:lnSpc>
              <a:buFont typeface="Arial" panose="020B0604020202020204" pitchFamily="34" charset="0"/>
              <a:buChar char="•"/>
            </a:pPr>
            <a:endParaRPr lang="en-US" altLang="zh-CN" sz="1600" dirty="0"/>
          </a:p>
          <a:p>
            <a:pPr marL="285750" indent="-285750">
              <a:lnSpc>
                <a:spcPct val="125000"/>
              </a:lnSpc>
              <a:buFont typeface="Arial" panose="020B0604020202020204" pitchFamily="34" charset="0"/>
              <a:buChar char="•"/>
            </a:pPr>
            <a:endParaRPr lang="en-US" altLang="zh-CN" sz="1600" dirty="0" smtClean="0"/>
          </a:p>
          <a:p>
            <a:pPr marL="285750" indent="-285750">
              <a:lnSpc>
                <a:spcPct val="125000"/>
              </a:lnSpc>
              <a:buFont typeface="Arial" panose="020B0604020202020204" pitchFamily="34" charset="0"/>
              <a:buChar char="•"/>
            </a:pPr>
            <a:r>
              <a:rPr lang="en-US" altLang="zh-CN" sz="1600" dirty="0" smtClean="0"/>
              <a:t>Defenses for </a:t>
            </a:r>
            <a:r>
              <a:rPr lang="en-US" altLang="zh-CN" sz="1600" dirty="0" err="1" smtClean="0"/>
              <a:t>VPSes</a:t>
            </a:r>
            <a:endParaRPr lang="en-US" altLang="zh-CN" sz="1600" dirty="0" smtClean="0"/>
          </a:p>
          <a:p>
            <a:pPr marL="285750" indent="-285750">
              <a:lnSpc>
                <a:spcPct val="125000"/>
              </a:lnSpc>
              <a:buFont typeface="Arial" panose="020B0604020202020204" pitchFamily="34" charset="0"/>
              <a:buChar char="•"/>
            </a:pPr>
            <a:r>
              <a:rPr lang="en-US" altLang="zh-CN" sz="1600" dirty="0" err="1" smtClean="0"/>
              <a:t>VPSes</a:t>
            </a:r>
            <a:r>
              <a:rPr lang="en-US" altLang="zh-CN" sz="1600" dirty="0" smtClean="0"/>
              <a:t> Pipeline</a:t>
            </a:r>
          </a:p>
          <a:p>
            <a:pPr marL="285750" indent="-285750">
              <a:lnSpc>
                <a:spcPct val="125000"/>
              </a:lnSpc>
              <a:buFont typeface="Arial" panose="020B0604020202020204" pitchFamily="34" charset="0"/>
              <a:buChar char="•"/>
            </a:pPr>
            <a:r>
              <a:rPr lang="en-US" altLang="zh-CN" sz="1600" dirty="0" smtClean="0"/>
              <a:t>Lack of Poisoning and Privacy Attacks</a:t>
            </a:r>
          </a:p>
          <a:p>
            <a:pPr marL="285750" indent="-285750">
              <a:lnSpc>
                <a:spcPct val="125000"/>
              </a:lnSpc>
              <a:buFont typeface="Arial" panose="020B0604020202020204" pitchFamily="34" charset="0"/>
              <a:buChar char="•"/>
            </a:pPr>
            <a:r>
              <a:rPr lang="en-US" altLang="zh-CN" sz="1600" dirty="0" smtClean="0"/>
              <a:t>Lack of Audio Intelligibility Metrics</a:t>
            </a:r>
          </a:p>
        </p:txBody>
      </p:sp>
      <p:sp>
        <p:nvSpPr>
          <p:cNvPr id="6" name="矩形 5"/>
          <p:cNvSpPr/>
          <p:nvPr/>
        </p:nvSpPr>
        <p:spPr>
          <a:xfrm>
            <a:off x="939337" y="3225339"/>
            <a:ext cx="5173726" cy="79802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atinLnBrk="1"/>
            <a:r>
              <a:rPr lang="zh-CN" altLang="en-US" sz="1600" dirty="0" smtClean="0">
                <a:solidFill>
                  <a:srgbClr val="FF0000"/>
                </a:solidFill>
              </a:rPr>
              <a:t>这样的发现还是令人比较惊讶的，在</a:t>
            </a:r>
            <a:r>
              <a:rPr lang="en-US" altLang="zh-CN" sz="1600" dirty="0" smtClean="0">
                <a:solidFill>
                  <a:srgbClr val="FF0000"/>
                </a:solidFill>
              </a:rPr>
              <a:t>Optimization</a:t>
            </a:r>
            <a:r>
              <a:rPr lang="zh-CN" altLang="en-US" sz="1600" dirty="0">
                <a:solidFill>
                  <a:srgbClr val="FF0000"/>
                </a:solidFill>
              </a:rPr>
              <a:t> </a:t>
            </a:r>
            <a:r>
              <a:rPr lang="en-US" altLang="zh-CN" sz="1600" dirty="0" smtClean="0">
                <a:solidFill>
                  <a:srgbClr val="FF0000"/>
                </a:solidFill>
              </a:rPr>
              <a:t>Attack</a:t>
            </a:r>
            <a:r>
              <a:rPr lang="zh-CN" altLang="en-US" sz="1600" dirty="0" smtClean="0">
                <a:solidFill>
                  <a:srgbClr val="FF0000"/>
                </a:solidFill>
              </a:rPr>
              <a:t>上面，</a:t>
            </a:r>
            <a:r>
              <a:rPr lang="en-US" altLang="zh-CN" sz="1600" dirty="0" smtClean="0">
                <a:solidFill>
                  <a:srgbClr val="FF0000"/>
                </a:solidFill>
              </a:rPr>
              <a:t>Transferability</a:t>
            </a:r>
            <a:r>
              <a:rPr lang="zh-CN" altLang="en-US" sz="1600" dirty="0" smtClean="0">
                <a:solidFill>
                  <a:srgbClr val="FF0000"/>
                </a:solidFill>
              </a:rPr>
              <a:t>真的是不存在的嘛？还是说作者的实验方法有问题？</a:t>
            </a:r>
            <a:endParaRPr lang="zh-CN" altLang="en-US" sz="1600" dirty="0">
              <a:solidFill>
                <a:srgbClr val="FF0000"/>
              </a:solidFill>
            </a:endParaRPr>
          </a:p>
        </p:txBody>
      </p:sp>
    </p:spTree>
    <p:extLst>
      <p:ext uri="{BB962C8B-B14F-4D97-AF65-F5344CB8AC3E}">
        <p14:creationId xmlns:p14="http://schemas.microsoft.com/office/powerpoint/2010/main" val="3155389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res">
      <a:majorFont>
        <a:latin typeface="Microsoft YaHei UI"/>
        <a:ea typeface="楷体"/>
        <a:cs typeface=""/>
      </a:majorFont>
      <a:minorFont>
        <a:latin typeface="Microsoft YaHei UI"/>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4936</TotalTime>
  <Words>1085</Words>
  <Application>Microsoft Office PowerPoint</Application>
  <PresentationFormat>宽屏</PresentationFormat>
  <Paragraphs>94</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Microsoft YaHei UI</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116</cp:revision>
  <dcterms:created xsi:type="dcterms:W3CDTF">2020-08-22T03:27:46Z</dcterms:created>
  <dcterms:modified xsi:type="dcterms:W3CDTF">2020-09-22T02:25:58Z</dcterms:modified>
</cp:coreProperties>
</file>