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1" r:id="rId4"/>
    <p:sldId id="262" r:id="rId5"/>
    <p:sldId id="276" r:id="rId6"/>
    <p:sldId id="263" r:id="rId7"/>
    <p:sldId id="284"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8" r:id="rId22"/>
    <p:sldId id="279" r:id="rId23"/>
    <p:sldId id="280" r:id="rId24"/>
    <p:sldId id="281" r:id="rId25"/>
    <p:sldId id="282" r:id="rId26"/>
    <p:sldId id="283" r:id="rId27"/>
    <p:sldId id="259" r:id="rId28"/>
    <p:sldId id="258"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36.wmf"/><Relationship Id="rId7" Type="http://schemas.openxmlformats.org/officeDocument/2006/relationships/image" Target="../media/image40.wmf"/><Relationship Id="rId12" Type="http://schemas.openxmlformats.org/officeDocument/2006/relationships/image" Target="../media/image45.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11" Type="http://schemas.openxmlformats.org/officeDocument/2006/relationships/image" Target="../media/image44.wmf"/><Relationship Id="rId5" Type="http://schemas.openxmlformats.org/officeDocument/2006/relationships/image" Target="../media/image38.wmf"/><Relationship Id="rId10" Type="http://schemas.openxmlformats.org/officeDocument/2006/relationships/image" Target="../media/image43.wmf"/><Relationship Id="rId4" Type="http://schemas.openxmlformats.org/officeDocument/2006/relationships/image" Target="../media/image37.wmf"/><Relationship Id="rId9" Type="http://schemas.openxmlformats.org/officeDocument/2006/relationships/image" Target="../media/image4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D0E0C07-28AC-4BE7-BDF0-5FEDC2843362}" type="datetimeFigureOut">
              <a:rPr lang="zh-CN" altLang="en-US" smtClean="0"/>
              <a:t>2020/10/17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B091D-75E6-435D-9E25-B54B27D11914}" type="slidenum">
              <a:rPr lang="zh-CN" altLang="en-US" smtClean="0"/>
              <a:t>‹#›</a:t>
            </a:fld>
            <a:endParaRPr lang="zh-CN" altLang="en-US"/>
          </a:p>
        </p:txBody>
      </p:sp>
    </p:spTree>
    <p:extLst>
      <p:ext uri="{BB962C8B-B14F-4D97-AF65-F5344CB8AC3E}">
        <p14:creationId xmlns:p14="http://schemas.microsoft.com/office/powerpoint/2010/main" val="4286476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0E0C07-28AC-4BE7-BDF0-5FEDC2843362}" type="datetimeFigureOut">
              <a:rPr lang="zh-CN" altLang="en-US" smtClean="0"/>
              <a:t>2020/10/17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B091D-75E6-435D-9E25-B54B27D11914}" type="slidenum">
              <a:rPr lang="zh-CN" altLang="en-US" smtClean="0"/>
              <a:t>‹#›</a:t>
            </a:fld>
            <a:endParaRPr lang="zh-CN" altLang="en-US"/>
          </a:p>
        </p:txBody>
      </p:sp>
    </p:spTree>
    <p:extLst>
      <p:ext uri="{BB962C8B-B14F-4D97-AF65-F5344CB8AC3E}">
        <p14:creationId xmlns:p14="http://schemas.microsoft.com/office/powerpoint/2010/main" val="331807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0E0C07-28AC-4BE7-BDF0-5FEDC2843362}" type="datetimeFigureOut">
              <a:rPr lang="zh-CN" altLang="en-US" smtClean="0"/>
              <a:t>2020/10/17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B091D-75E6-435D-9E25-B54B27D11914}" type="slidenum">
              <a:rPr lang="zh-CN" altLang="en-US" smtClean="0"/>
              <a:t>‹#›</a:t>
            </a:fld>
            <a:endParaRPr lang="zh-CN" altLang="en-US"/>
          </a:p>
        </p:txBody>
      </p:sp>
    </p:spTree>
    <p:extLst>
      <p:ext uri="{BB962C8B-B14F-4D97-AF65-F5344CB8AC3E}">
        <p14:creationId xmlns:p14="http://schemas.microsoft.com/office/powerpoint/2010/main" val="3953272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8489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4805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0E0C07-28AC-4BE7-BDF0-5FEDC2843362}" type="datetimeFigureOut">
              <a:rPr lang="zh-CN" altLang="en-US" smtClean="0"/>
              <a:t>2020/10/17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B091D-75E6-435D-9E25-B54B27D11914}" type="slidenum">
              <a:rPr lang="zh-CN" altLang="en-US" smtClean="0"/>
              <a:t>‹#›</a:t>
            </a:fld>
            <a:endParaRPr lang="zh-CN" altLang="en-US"/>
          </a:p>
        </p:txBody>
      </p:sp>
    </p:spTree>
    <p:extLst>
      <p:ext uri="{BB962C8B-B14F-4D97-AF65-F5344CB8AC3E}">
        <p14:creationId xmlns:p14="http://schemas.microsoft.com/office/powerpoint/2010/main" val="4013945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D0E0C07-28AC-4BE7-BDF0-5FEDC2843362}" type="datetimeFigureOut">
              <a:rPr lang="zh-CN" altLang="en-US" smtClean="0"/>
              <a:t>2020/10/17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B091D-75E6-435D-9E25-B54B27D11914}" type="slidenum">
              <a:rPr lang="zh-CN" altLang="en-US" smtClean="0"/>
              <a:t>‹#›</a:t>
            </a:fld>
            <a:endParaRPr lang="zh-CN" altLang="en-US"/>
          </a:p>
        </p:txBody>
      </p:sp>
    </p:spTree>
    <p:extLst>
      <p:ext uri="{BB962C8B-B14F-4D97-AF65-F5344CB8AC3E}">
        <p14:creationId xmlns:p14="http://schemas.microsoft.com/office/powerpoint/2010/main" val="748425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D0E0C07-28AC-4BE7-BDF0-5FEDC2843362}" type="datetimeFigureOut">
              <a:rPr lang="zh-CN" altLang="en-US" smtClean="0"/>
              <a:t>2020/10/17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0B091D-75E6-435D-9E25-B54B27D11914}" type="slidenum">
              <a:rPr lang="zh-CN" altLang="en-US" smtClean="0"/>
              <a:t>‹#›</a:t>
            </a:fld>
            <a:endParaRPr lang="zh-CN" altLang="en-US"/>
          </a:p>
        </p:txBody>
      </p:sp>
    </p:spTree>
    <p:extLst>
      <p:ext uri="{BB962C8B-B14F-4D97-AF65-F5344CB8AC3E}">
        <p14:creationId xmlns:p14="http://schemas.microsoft.com/office/powerpoint/2010/main" val="1928322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D0E0C07-28AC-4BE7-BDF0-5FEDC2843362}" type="datetimeFigureOut">
              <a:rPr lang="zh-CN" altLang="en-US" smtClean="0"/>
              <a:t>2020/10/17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0B091D-75E6-435D-9E25-B54B27D11914}" type="slidenum">
              <a:rPr lang="zh-CN" altLang="en-US" smtClean="0"/>
              <a:t>‹#›</a:t>
            </a:fld>
            <a:endParaRPr lang="zh-CN" altLang="en-US"/>
          </a:p>
        </p:txBody>
      </p:sp>
    </p:spTree>
    <p:extLst>
      <p:ext uri="{BB962C8B-B14F-4D97-AF65-F5344CB8AC3E}">
        <p14:creationId xmlns:p14="http://schemas.microsoft.com/office/powerpoint/2010/main" val="3671168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D0E0C07-28AC-4BE7-BDF0-5FEDC2843362}" type="datetimeFigureOut">
              <a:rPr lang="zh-CN" altLang="en-US" smtClean="0"/>
              <a:t>2020/10/17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0B091D-75E6-435D-9E25-B54B27D11914}" type="slidenum">
              <a:rPr lang="zh-CN" altLang="en-US" smtClean="0"/>
              <a:t>‹#›</a:t>
            </a:fld>
            <a:endParaRPr lang="zh-CN" altLang="en-US"/>
          </a:p>
        </p:txBody>
      </p:sp>
    </p:spTree>
    <p:extLst>
      <p:ext uri="{BB962C8B-B14F-4D97-AF65-F5344CB8AC3E}">
        <p14:creationId xmlns:p14="http://schemas.microsoft.com/office/powerpoint/2010/main" val="1047897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D0E0C07-28AC-4BE7-BDF0-5FEDC2843362}" type="datetimeFigureOut">
              <a:rPr lang="zh-CN" altLang="en-US" smtClean="0"/>
              <a:t>2020/10/17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0B091D-75E6-435D-9E25-B54B27D11914}" type="slidenum">
              <a:rPr lang="zh-CN" altLang="en-US" smtClean="0"/>
              <a:t>‹#›</a:t>
            </a:fld>
            <a:endParaRPr lang="zh-CN" altLang="en-US"/>
          </a:p>
        </p:txBody>
      </p:sp>
    </p:spTree>
    <p:extLst>
      <p:ext uri="{BB962C8B-B14F-4D97-AF65-F5344CB8AC3E}">
        <p14:creationId xmlns:p14="http://schemas.microsoft.com/office/powerpoint/2010/main" val="4167946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D0E0C07-28AC-4BE7-BDF0-5FEDC2843362}" type="datetimeFigureOut">
              <a:rPr lang="zh-CN" altLang="en-US" smtClean="0"/>
              <a:t>2020/10/17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0B091D-75E6-435D-9E25-B54B27D11914}" type="slidenum">
              <a:rPr lang="zh-CN" altLang="en-US" smtClean="0"/>
              <a:t>‹#›</a:t>
            </a:fld>
            <a:endParaRPr lang="zh-CN" altLang="en-US"/>
          </a:p>
        </p:txBody>
      </p:sp>
    </p:spTree>
    <p:extLst>
      <p:ext uri="{BB962C8B-B14F-4D97-AF65-F5344CB8AC3E}">
        <p14:creationId xmlns:p14="http://schemas.microsoft.com/office/powerpoint/2010/main" val="1580015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D0E0C07-28AC-4BE7-BDF0-5FEDC2843362}" type="datetimeFigureOut">
              <a:rPr lang="zh-CN" altLang="en-US" smtClean="0"/>
              <a:t>2020/10/17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0B091D-75E6-435D-9E25-B54B27D11914}" type="slidenum">
              <a:rPr lang="zh-CN" altLang="en-US" smtClean="0"/>
              <a:t>‹#›</a:t>
            </a:fld>
            <a:endParaRPr lang="zh-CN" altLang="en-US"/>
          </a:p>
        </p:txBody>
      </p:sp>
    </p:spTree>
    <p:extLst>
      <p:ext uri="{BB962C8B-B14F-4D97-AF65-F5344CB8AC3E}">
        <p14:creationId xmlns:p14="http://schemas.microsoft.com/office/powerpoint/2010/main" val="1396170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0E0C07-28AC-4BE7-BDF0-5FEDC2843362}" type="datetimeFigureOut">
              <a:rPr lang="zh-CN" altLang="en-US" smtClean="0"/>
              <a:t>2020/10/17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0B091D-75E6-435D-9E25-B54B27D11914}" type="slidenum">
              <a:rPr lang="zh-CN" altLang="en-US" smtClean="0"/>
              <a:t>‹#›</a:t>
            </a:fld>
            <a:endParaRPr lang="zh-CN" altLang="en-US"/>
          </a:p>
        </p:txBody>
      </p:sp>
    </p:spTree>
    <p:extLst>
      <p:ext uri="{BB962C8B-B14F-4D97-AF65-F5344CB8AC3E}">
        <p14:creationId xmlns:p14="http://schemas.microsoft.com/office/powerpoint/2010/main" val="26274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coursera.org/lecture/lisan-youhua-suanfapian/3-3-2-hun-he-zheng-shu-xian-xing-gui-hua-PQhnK" TargetMode="Externa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blog.csdn.net/FrankieHello/article/details/105739610" TargetMode="External"/><Relationship Id="rId2" Type="http://schemas.openxmlformats.org/officeDocument/2006/relationships/image" Target="../media/image31.png"/><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zhuanlan.zhihu.com/p/40760105" TargetMode="External"/><Relationship Id="rId2" Type="http://schemas.openxmlformats.org/officeDocument/2006/relationships/hyperlink" Target="https://zhuanlan.zhihu.com/p/144318152" TargetMode="Externa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6.bin"/><Relationship Id="rId18" Type="http://schemas.openxmlformats.org/officeDocument/2006/relationships/image" Target="../media/image41.wmf"/><Relationship Id="rId26" Type="http://schemas.openxmlformats.org/officeDocument/2006/relationships/image" Target="../media/image45.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38.wmf"/><Relationship Id="rId17" Type="http://schemas.openxmlformats.org/officeDocument/2006/relationships/oleObject" Target="../embeddings/oleObject8.bin"/><Relationship Id="rId25" Type="http://schemas.openxmlformats.org/officeDocument/2006/relationships/oleObject" Target="../embeddings/oleObject12.bin"/><Relationship Id="rId2" Type="http://schemas.openxmlformats.org/officeDocument/2006/relationships/slideLayout" Target="../slideLayouts/slideLayout13.xml"/><Relationship Id="rId16" Type="http://schemas.openxmlformats.org/officeDocument/2006/relationships/image" Target="../media/image40.wmf"/><Relationship Id="rId20" Type="http://schemas.openxmlformats.org/officeDocument/2006/relationships/image" Target="../media/image42.wmf"/><Relationship Id="rId1" Type="http://schemas.openxmlformats.org/officeDocument/2006/relationships/vmlDrawing" Target="../drawings/vmlDrawing1.vml"/><Relationship Id="rId6" Type="http://schemas.openxmlformats.org/officeDocument/2006/relationships/image" Target="../media/image35.wmf"/><Relationship Id="rId11" Type="http://schemas.openxmlformats.org/officeDocument/2006/relationships/oleObject" Target="../embeddings/oleObject5.bin"/><Relationship Id="rId24" Type="http://schemas.openxmlformats.org/officeDocument/2006/relationships/image" Target="../media/image44.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46.png"/><Relationship Id="rId10" Type="http://schemas.openxmlformats.org/officeDocument/2006/relationships/image" Target="../media/image37.wmf"/><Relationship Id="rId19" Type="http://schemas.openxmlformats.org/officeDocument/2006/relationships/oleObject" Target="../embeddings/oleObject9.bin"/><Relationship Id="rId4" Type="http://schemas.openxmlformats.org/officeDocument/2006/relationships/image" Target="../media/image34.wmf"/><Relationship Id="rId9" Type="http://schemas.openxmlformats.org/officeDocument/2006/relationships/oleObject" Target="../embeddings/oleObject4.bin"/><Relationship Id="rId14" Type="http://schemas.openxmlformats.org/officeDocument/2006/relationships/image" Target="../media/image39.wmf"/><Relationship Id="rId22" Type="http://schemas.openxmlformats.org/officeDocument/2006/relationships/image" Target="../media/image43.wmf"/><Relationship Id="rId27" Type="http://schemas.openxmlformats.org/officeDocument/2006/relationships/oleObject" Target="../embeddings/oleObject13.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Interval_arithmetic" TargetMode="External"/><Relationship Id="rId2" Type="http://schemas.openxmlformats.org/officeDocument/2006/relationships/image" Target="../media/image10.png"/><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hyperlink" Target="https://www.jianshu.com/p/a0fc8a57f452"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25509" y="0"/>
            <a:ext cx="1466491" cy="5678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待更新</a:t>
            </a:r>
            <a:endParaRPr lang="en-US" altLang="zh-CN" sz="1400" b="1" dirty="0">
              <a:solidFill>
                <a:schemeClr val="tx1"/>
              </a:solidFill>
            </a:endParaRPr>
          </a:p>
          <a:p>
            <a:pPr algn="ctr"/>
            <a:r>
              <a:rPr lang="zh-CN" altLang="en-US" sz="1400" b="1" dirty="0">
                <a:solidFill>
                  <a:schemeClr val="tx1"/>
                </a:solidFill>
              </a:rPr>
              <a:t>更新论文信息</a:t>
            </a:r>
          </a:p>
        </p:txBody>
      </p:sp>
      <p:graphicFrame>
        <p:nvGraphicFramePr>
          <p:cNvPr id="13" name="表格 12"/>
          <p:cNvGraphicFramePr>
            <a:graphicFrameLocks noGrp="1"/>
          </p:cNvGraphicFramePr>
          <p:nvPr>
            <p:extLst>
              <p:ext uri="{D42A27DB-BD31-4B8C-83A1-F6EECF244321}">
                <p14:modId xmlns:p14="http://schemas.microsoft.com/office/powerpoint/2010/main" val="259958969"/>
              </p:ext>
            </p:extLst>
          </p:nvPr>
        </p:nvGraphicFramePr>
        <p:xfrm>
          <a:off x="1749246" y="3473622"/>
          <a:ext cx="8693509" cy="1854200"/>
        </p:xfrm>
        <a:graphic>
          <a:graphicData uri="http://schemas.openxmlformats.org/drawingml/2006/table">
            <a:tbl>
              <a:tblPr firstRow="1" bandRow="1">
                <a:tableStyleId>{0505E3EF-67EA-436B-97B2-0124C06EBD24}</a:tableStyleId>
              </a:tblPr>
              <a:tblGrid>
                <a:gridCol w="1988408">
                  <a:extLst>
                    <a:ext uri="{9D8B030D-6E8A-4147-A177-3AD203B41FA5}">
                      <a16:colId xmlns:a16="http://schemas.microsoft.com/office/drawing/2014/main" val="20000"/>
                    </a:ext>
                  </a:extLst>
                </a:gridCol>
                <a:gridCol w="6705101">
                  <a:extLst>
                    <a:ext uri="{9D8B030D-6E8A-4147-A177-3AD203B41FA5}">
                      <a16:colId xmlns:a16="http://schemas.microsoft.com/office/drawing/2014/main" val="20001"/>
                    </a:ext>
                  </a:extLst>
                </a:gridCol>
              </a:tblGrid>
              <a:tr h="370840">
                <a:tc>
                  <a:txBody>
                    <a:bodyPr/>
                    <a:lstStyle/>
                    <a:p>
                      <a:pPr algn="ctr"/>
                      <a:r>
                        <a:rPr lang="zh-CN" altLang="en-US" sz="1800" b="0" dirty="0"/>
                        <a:t>文章</a:t>
                      </a:r>
                    </a:p>
                  </a:txBody>
                  <a:tcPr anchor="ctr"/>
                </a:tc>
                <a:tc>
                  <a:txBody>
                    <a:bodyPr/>
                    <a:lstStyle/>
                    <a:p>
                      <a:pPr algn="ctr"/>
                      <a:r>
                        <a:rPr lang="en-US" altLang="zh-CN" sz="1400" b="0" dirty="0" err="1">
                          <a:latin typeface="Microsoft YaHei UI" panose="020B0503020204020204" pitchFamily="34" charset="-122"/>
                          <a:ea typeface="楷体" panose="02010609060101010101" pitchFamily="49" charset="-122"/>
                        </a:rPr>
                        <a:t>SoK</a:t>
                      </a:r>
                      <a:r>
                        <a:rPr lang="en-US" altLang="zh-CN" sz="1400" b="0" dirty="0">
                          <a:latin typeface="Microsoft YaHei UI" panose="020B0503020204020204" pitchFamily="34" charset="-122"/>
                          <a:ea typeface="楷体" panose="02010609060101010101" pitchFamily="49" charset="-122"/>
                        </a:rPr>
                        <a:t>: Certified Robustness for Deep Neural Networks</a:t>
                      </a:r>
                      <a:endParaRPr lang="zh-CN" altLang="en-US" sz="1400" b="0" dirty="0">
                        <a:latin typeface="Microsoft YaHei UI" panose="020B0503020204020204" pitchFamily="34" charset="-122"/>
                        <a:ea typeface="楷体" panose="02010609060101010101" pitchFamily="49" charset="-122"/>
                      </a:endParaRPr>
                    </a:p>
                  </a:txBody>
                  <a:tcPr anchor="ctr"/>
                </a:tc>
                <a:extLst>
                  <a:ext uri="{0D108BD9-81ED-4DB2-BD59-A6C34878D82A}">
                    <a16:rowId xmlns:a16="http://schemas.microsoft.com/office/drawing/2014/main" val="10000"/>
                  </a:ext>
                </a:extLst>
              </a:tr>
              <a:tr h="370840">
                <a:tc>
                  <a:txBody>
                    <a:bodyPr/>
                    <a:lstStyle/>
                    <a:p>
                      <a:pPr algn="ctr"/>
                      <a:r>
                        <a:rPr lang="en-US" altLang="zh-CN" sz="1800" b="0" dirty="0" err="1"/>
                        <a:t>arxiv</a:t>
                      </a:r>
                      <a:endParaRPr lang="zh-CN" altLang="en-US" sz="1800" b="0" dirty="0"/>
                    </a:p>
                  </a:txBody>
                  <a:tcPr anchor="ctr"/>
                </a:tc>
                <a:tc>
                  <a:txBody>
                    <a:bodyPr/>
                    <a:lstStyle/>
                    <a:p>
                      <a:pPr algn="ctr"/>
                      <a:r>
                        <a:rPr lang="en-US" altLang="zh-CN" sz="1400" b="0" dirty="0"/>
                        <a:t>https://arxiv.org/abs/2009.04131</a:t>
                      </a:r>
                      <a:endParaRPr lang="zh-CN" altLang="en-US" sz="1400" b="0" dirty="0"/>
                    </a:p>
                  </a:txBody>
                  <a:tcPr anchor="ctr"/>
                </a:tc>
                <a:extLst>
                  <a:ext uri="{0D108BD9-81ED-4DB2-BD59-A6C34878D82A}">
                    <a16:rowId xmlns:a16="http://schemas.microsoft.com/office/drawing/2014/main" val="10001"/>
                  </a:ext>
                </a:extLst>
              </a:tr>
              <a:tr h="370840">
                <a:tc>
                  <a:txBody>
                    <a:bodyPr/>
                    <a:lstStyle/>
                    <a:p>
                      <a:pPr algn="ctr"/>
                      <a:r>
                        <a:rPr lang="zh-CN" altLang="en-US" sz="1800" b="0" dirty="0"/>
                        <a:t>发表于</a:t>
                      </a:r>
                    </a:p>
                  </a:txBody>
                  <a:tcPr anchor="ctr"/>
                </a:tc>
                <a:tc>
                  <a:txBody>
                    <a:bodyPr/>
                    <a:lstStyle/>
                    <a:p>
                      <a:pPr algn="ctr"/>
                      <a:endParaRPr lang="zh-CN" altLang="en-US" sz="1400" b="0" dirty="0"/>
                    </a:p>
                  </a:txBody>
                  <a:tcPr anchor="ctr"/>
                </a:tc>
                <a:extLst>
                  <a:ext uri="{0D108BD9-81ED-4DB2-BD59-A6C34878D82A}">
                    <a16:rowId xmlns:a16="http://schemas.microsoft.com/office/drawing/2014/main" val="10002"/>
                  </a:ext>
                </a:extLst>
              </a:tr>
              <a:tr h="370840">
                <a:tc>
                  <a:txBody>
                    <a:bodyPr/>
                    <a:lstStyle/>
                    <a:p>
                      <a:pPr algn="ctr"/>
                      <a:endParaRPr lang="zh-CN" altLang="en-US" sz="1800" b="0" dirty="0"/>
                    </a:p>
                  </a:txBody>
                  <a:tcPr anchor="ctr"/>
                </a:tc>
                <a:tc>
                  <a:txBody>
                    <a:bodyPr/>
                    <a:lstStyle/>
                    <a:p>
                      <a:pPr algn="ctr"/>
                      <a:endParaRPr lang="zh-CN" altLang="en-US" sz="1400" b="0" dirty="0"/>
                    </a:p>
                  </a:txBody>
                  <a:tcPr anchor="ctr"/>
                </a:tc>
                <a:extLst>
                  <a:ext uri="{0D108BD9-81ED-4DB2-BD59-A6C34878D82A}">
                    <a16:rowId xmlns:a16="http://schemas.microsoft.com/office/drawing/2014/main" val="10003"/>
                  </a:ext>
                </a:extLst>
              </a:tr>
              <a:tr h="370840">
                <a:tc>
                  <a:txBody>
                    <a:bodyPr/>
                    <a:lstStyle/>
                    <a:p>
                      <a:pPr algn="ctr"/>
                      <a:endParaRPr lang="zh-CN" altLang="en-US" sz="1800" b="0"/>
                    </a:p>
                  </a:txBody>
                  <a:tcPr anchor="ctr"/>
                </a:tc>
                <a:tc>
                  <a:txBody>
                    <a:bodyPr/>
                    <a:lstStyle/>
                    <a:p>
                      <a:pPr algn="ctr"/>
                      <a:endParaRPr lang="zh-CN" altLang="en-US" sz="1400" b="0" dirty="0"/>
                    </a:p>
                  </a:txBody>
                  <a:tcPr anchor="ctr"/>
                </a:tc>
                <a:extLst>
                  <a:ext uri="{0D108BD9-81ED-4DB2-BD59-A6C34878D82A}">
                    <a16:rowId xmlns:a16="http://schemas.microsoft.com/office/drawing/2014/main" val="10004"/>
                  </a:ext>
                </a:extLst>
              </a:tr>
            </a:tbl>
          </a:graphicData>
        </a:graphic>
      </p:graphicFrame>
      <p:sp>
        <p:nvSpPr>
          <p:cNvPr id="14" name="文本框 13"/>
          <p:cNvSpPr txBox="1"/>
          <p:nvPr/>
        </p:nvSpPr>
        <p:spPr>
          <a:xfrm>
            <a:off x="0" y="5657671"/>
            <a:ext cx="12192000" cy="338554"/>
          </a:xfrm>
          <a:prstGeom prst="rect">
            <a:avLst/>
          </a:prstGeom>
          <a:noFill/>
        </p:spPr>
        <p:txBody>
          <a:bodyPr wrap="square" rtlCol="0">
            <a:spAutoFit/>
          </a:bodyPr>
          <a:lstStyle/>
          <a:p>
            <a:pPr latinLnBrk="1"/>
            <a:r>
              <a:rPr lang="zh-CN" altLang="en-US" sz="1600" dirty="0">
                <a:solidFill>
                  <a:srgbClr val="FF0000"/>
                </a:solidFill>
              </a:rPr>
              <a:t>总结在前：</a:t>
            </a:r>
            <a:endParaRPr lang="en-US" altLang="zh-CN" sz="1600" dirty="0">
              <a:solidFill>
                <a:srgbClr val="FF0000"/>
              </a:solidFill>
            </a:endParaRPr>
          </a:p>
        </p:txBody>
      </p:sp>
      <p:pic>
        <p:nvPicPr>
          <p:cNvPr id="2" name="图片 1"/>
          <p:cNvPicPr>
            <a:picLocks noChangeAspect="1"/>
          </p:cNvPicPr>
          <p:nvPr/>
        </p:nvPicPr>
        <p:blipFill>
          <a:blip r:embed="rId2"/>
          <a:stretch>
            <a:fillRect/>
          </a:stretch>
        </p:blipFill>
        <p:spPr>
          <a:xfrm>
            <a:off x="1561467" y="242438"/>
            <a:ext cx="9069066" cy="2629267"/>
          </a:xfrm>
          <a:prstGeom prst="rect">
            <a:avLst/>
          </a:prstGeom>
        </p:spPr>
      </p:pic>
    </p:spTree>
    <p:extLst>
      <p:ext uri="{BB962C8B-B14F-4D97-AF65-F5344CB8AC3E}">
        <p14:creationId xmlns:p14="http://schemas.microsoft.com/office/powerpoint/2010/main" val="3658208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4227" y="290655"/>
            <a:ext cx="10571705" cy="461665"/>
          </a:xfrm>
          <a:prstGeom prst="rect">
            <a:avLst/>
          </a:prstGeom>
          <a:noFill/>
        </p:spPr>
        <p:txBody>
          <a:bodyPr wrap="square" rtlCol="0">
            <a:spAutoFit/>
          </a:bodyPr>
          <a:lstStyle/>
          <a:p>
            <a:r>
              <a:rPr lang="en-US" altLang="zh-CN" sz="2400" dirty="0"/>
              <a:t>Taxonomy of Robustness Verification and Robust Training Approaches</a:t>
            </a:r>
            <a:endParaRPr lang="zh-CN" altLang="en-US" sz="2400" dirty="0"/>
          </a:p>
        </p:txBody>
      </p:sp>
      <p:sp>
        <p:nvSpPr>
          <p:cNvPr id="3" name="文本框 2"/>
          <p:cNvSpPr txBox="1"/>
          <p:nvPr/>
        </p:nvSpPr>
        <p:spPr>
          <a:xfrm>
            <a:off x="739302" y="793868"/>
            <a:ext cx="9612396" cy="784830"/>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en-US" altLang="zh-CN" dirty="0"/>
              <a:t>Complete Verification: </a:t>
            </a:r>
            <a:r>
              <a:rPr lang="zh-CN" altLang="en-US" sz="1600" dirty="0"/>
              <a:t>这类方法用来防御无穷级数限制的对抗样本和</a:t>
            </a:r>
            <a:r>
              <a:rPr lang="en-US" altLang="zh-CN" sz="1600" dirty="0" err="1"/>
              <a:t>ReLU</a:t>
            </a:r>
            <a:r>
              <a:rPr lang="zh-CN" altLang="en-US" sz="1600" dirty="0"/>
              <a:t>前馈神经网络</a:t>
            </a:r>
            <a:endParaRPr lang="en-US" altLang="zh-CN" dirty="0"/>
          </a:p>
          <a:p>
            <a:pPr marL="742950" lvl="1" indent="-285750">
              <a:lnSpc>
                <a:spcPct val="125000"/>
              </a:lnSpc>
              <a:buFont typeface="Arial" panose="020B0604020202020204" pitchFamily="34" charset="0"/>
              <a:buChar char="•"/>
            </a:pPr>
            <a:r>
              <a:rPr lang="en-US" altLang="zh-CN" dirty="0"/>
              <a:t>2. MILP-Based Approaches</a:t>
            </a:r>
          </a:p>
        </p:txBody>
      </p:sp>
      <p:sp>
        <p:nvSpPr>
          <p:cNvPr id="13" name="文本框 12"/>
          <p:cNvSpPr txBox="1"/>
          <p:nvPr/>
        </p:nvSpPr>
        <p:spPr>
          <a:xfrm>
            <a:off x="739302" y="1578698"/>
            <a:ext cx="9964508" cy="1646605"/>
          </a:xfrm>
          <a:prstGeom prst="rect">
            <a:avLst/>
          </a:prstGeom>
          <a:noFill/>
        </p:spPr>
        <p:txBody>
          <a:bodyPr wrap="square" rtlCol="0">
            <a:spAutoFit/>
          </a:bodyPr>
          <a:lstStyle/>
          <a:p>
            <a:pPr indent="288000">
              <a:spcBef>
                <a:spcPts val="200"/>
              </a:spcBef>
            </a:pPr>
            <a:r>
              <a:rPr lang="en-US" altLang="zh-CN" sz="1600" dirty="0"/>
              <a:t>Model robustness verification as a </a:t>
            </a:r>
            <a:r>
              <a:rPr lang="en-US" altLang="zh-CN" sz="1600" dirty="0">
                <a:solidFill>
                  <a:srgbClr val="0070C0"/>
                </a:solidFill>
                <a:hlinkClick r:id="rId2"/>
              </a:rPr>
              <a:t>mixed integer linear programming (MILP) problem</a:t>
            </a:r>
            <a:r>
              <a:rPr lang="en-US" altLang="zh-CN" sz="1600" dirty="0"/>
              <a:t>. Unlike LP, the MILP problem is able to model the verification without relaxation.</a:t>
            </a:r>
          </a:p>
          <a:p>
            <a:pPr indent="288000">
              <a:spcBef>
                <a:spcPts val="200"/>
              </a:spcBef>
            </a:pPr>
            <a:endParaRPr lang="en-US" altLang="zh-CN" sz="1600" dirty="0"/>
          </a:p>
          <a:p>
            <a:pPr indent="288000">
              <a:spcBef>
                <a:spcPts val="200"/>
              </a:spcBef>
            </a:pPr>
            <a:endParaRPr lang="en-US" altLang="zh-CN" sz="1600" dirty="0"/>
          </a:p>
          <a:p>
            <a:pPr indent="288000">
              <a:spcBef>
                <a:spcPts val="200"/>
              </a:spcBef>
            </a:pPr>
            <a:r>
              <a:rPr lang="en-US" altLang="zh-CN" sz="1600" i="1" u="sng" dirty="0"/>
              <a:t>Sherlock</a:t>
            </a:r>
            <a:r>
              <a:rPr lang="zh-CN" altLang="en-US" sz="1600" dirty="0"/>
              <a:t>通过解</a:t>
            </a:r>
            <a:r>
              <a:rPr lang="en-US" altLang="zh-CN" sz="1600" dirty="0"/>
              <a:t>MILP</a:t>
            </a:r>
            <a:r>
              <a:rPr lang="zh-CN" altLang="en-US" sz="1600" dirty="0"/>
              <a:t>问题，去寻找确切的</a:t>
            </a:r>
            <a:r>
              <a:rPr lang="en-US" altLang="zh-CN" sz="1600" dirty="0"/>
              <a:t>lower bound</a:t>
            </a:r>
            <a:r>
              <a:rPr lang="zh-CN" altLang="en-US" sz="1600" dirty="0"/>
              <a:t>和</a:t>
            </a:r>
            <a:r>
              <a:rPr lang="en-US" altLang="zh-CN" sz="1600" dirty="0"/>
              <a:t>upper bound. </a:t>
            </a:r>
            <a:r>
              <a:rPr lang="en-US" altLang="zh-CN" sz="1600" i="1" u="sng" dirty="0"/>
              <a:t>Reachability</a:t>
            </a:r>
            <a:r>
              <a:rPr lang="zh-CN" altLang="en-US" sz="1600" dirty="0"/>
              <a:t>和</a:t>
            </a:r>
            <a:r>
              <a:rPr lang="en-US" altLang="zh-CN" sz="1600" i="1" u="sng" dirty="0" err="1"/>
              <a:t>ChengMIP</a:t>
            </a:r>
            <a:r>
              <a:rPr lang="zh-CN" altLang="en-US" sz="1600" dirty="0"/>
              <a:t>则是用一个用如下方式来编码</a:t>
            </a:r>
            <a:r>
              <a:rPr lang="en-US" altLang="zh-CN" sz="1600" dirty="0" err="1"/>
              <a:t>ReLu</a:t>
            </a:r>
            <a:r>
              <a:rPr lang="zh-CN" altLang="en-US" sz="1600" dirty="0"/>
              <a:t>神经元（</a:t>
            </a:r>
            <a:r>
              <a:rPr lang="zh-CN" altLang="en-US" sz="1600" dirty="0">
                <a:solidFill>
                  <a:srgbClr val="0070C0"/>
                </a:solidFill>
              </a:rPr>
              <a:t>为什么这样编码神经元？为了可以直接使用</a:t>
            </a:r>
            <a:r>
              <a:rPr lang="en-US" altLang="zh-CN" sz="1600" dirty="0">
                <a:solidFill>
                  <a:srgbClr val="0070C0"/>
                </a:solidFill>
              </a:rPr>
              <a:t>MILP</a:t>
            </a:r>
            <a:r>
              <a:rPr lang="zh-CN" altLang="en-US" sz="1600" dirty="0">
                <a:solidFill>
                  <a:srgbClr val="0070C0"/>
                </a:solidFill>
              </a:rPr>
              <a:t>的方法进行求解</a:t>
            </a:r>
            <a:r>
              <a:rPr lang="zh-CN" altLang="en-US" sz="1600" dirty="0"/>
              <a:t>）。</a:t>
            </a:r>
          </a:p>
        </p:txBody>
      </p:sp>
      <p:pic>
        <p:nvPicPr>
          <p:cNvPr id="4" name="图片 3"/>
          <p:cNvPicPr>
            <a:picLocks noChangeAspect="1"/>
          </p:cNvPicPr>
          <p:nvPr/>
        </p:nvPicPr>
        <p:blipFill>
          <a:blip r:embed="rId3"/>
          <a:stretch>
            <a:fillRect/>
          </a:stretch>
        </p:blipFill>
        <p:spPr>
          <a:xfrm>
            <a:off x="3905058" y="3280405"/>
            <a:ext cx="3280881" cy="626835"/>
          </a:xfrm>
          <a:prstGeom prst="rect">
            <a:avLst/>
          </a:prstGeom>
        </p:spPr>
      </p:pic>
      <p:sp>
        <p:nvSpPr>
          <p:cNvPr id="14" name="文本框 13"/>
          <p:cNvSpPr txBox="1"/>
          <p:nvPr/>
        </p:nvSpPr>
        <p:spPr>
          <a:xfrm>
            <a:off x="739302" y="4153461"/>
            <a:ext cx="9964508" cy="856645"/>
          </a:xfrm>
          <a:prstGeom prst="rect">
            <a:avLst/>
          </a:prstGeom>
          <a:noFill/>
        </p:spPr>
        <p:txBody>
          <a:bodyPr wrap="square" rtlCol="0">
            <a:spAutoFit/>
          </a:bodyPr>
          <a:lstStyle/>
          <a:p>
            <a:pPr indent="288000">
              <a:spcBef>
                <a:spcPts val="200"/>
              </a:spcBef>
            </a:pPr>
            <a:r>
              <a:rPr lang="en-US" altLang="zh-CN" sz="1600" i="1" u="sng" dirty="0"/>
              <a:t>Bounded MILP</a:t>
            </a:r>
            <a:r>
              <a:rPr lang="zh-CN" altLang="en-US" sz="1600" dirty="0"/>
              <a:t>中对上一个编码方式做了改进，借助</a:t>
            </a:r>
            <a:r>
              <a:rPr lang="en-US" altLang="zh-CN" sz="1600" dirty="0"/>
              <a:t>lower bound</a:t>
            </a:r>
            <a:r>
              <a:rPr lang="zh-CN" altLang="en-US" sz="1600" dirty="0"/>
              <a:t>和</a:t>
            </a:r>
            <a:r>
              <a:rPr lang="en-US" altLang="zh-CN" sz="1600" dirty="0"/>
              <a:t>upper bound</a:t>
            </a:r>
            <a:r>
              <a:rPr lang="zh-CN" altLang="en-US" sz="1600" dirty="0"/>
              <a:t>。</a:t>
            </a:r>
            <a:endParaRPr lang="en-US" altLang="zh-CN" sz="1600" dirty="0"/>
          </a:p>
          <a:p>
            <a:pPr indent="288000">
              <a:spcBef>
                <a:spcPts val="200"/>
              </a:spcBef>
            </a:pPr>
            <a:r>
              <a:rPr lang="zh-CN" altLang="en-US" sz="1600" dirty="0"/>
              <a:t>借助</a:t>
            </a:r>
            <a:r>
              <a:rPr lang="en-US" altLang="zh-CN" sz="1600" dirty="0"/>
              <a:t>MILP solver</a:t>
            </a:r>
            <a:r>
              <a:rPr lang="zh-CN" altLang="en-US" sz="1600" dirty="0"/>
              <a:t>（</a:t>
            </a:r>
            <a:r>
              <a:rPr lang="en-US" altLang="zh-CN" sz="1600" dirty="0">
                <a:solidFill>
                  <a:srgbClr val="FF0000"/>
                </a:solidFill>
              </a:rPr>
              <a:t>solver</a:t>
            </a:r>
            <a:r>
              <a:rPr lang="zh-CN" altLang="en-US" sz="1600" dirty="0">
                <a:solidFill>
                  <a:srgbClr val="FF0000"/>
                </a:solidFill>
              </a:rPr>
              <a:t>都有哪些？</a:t>
            </a:r>
            <a:r>
              <a:rPr lang="zh-CN" altLang="en-US" sz="1600" dirty="0"/>
              <a:t>），对于模型鲁棒性的完备性验证可以在比较大的数据集中得以快速完成（模型都要借助不同的鲁棒性训练算法）。但是在正常训练的神经网络中，尚不能</a:t>
            </a:r>
            <a:r>
              <a:rPr lang="zh-CN" altLang="en-US" sz="1600" dirty="0">
                <a:solidFill>
                  <a:srgbClr val="0070C0"/>
                </a:solidFill>
              </a:rPr>
              <a:t>直接证明模型的鲁棒性</a:t>
            </a:r>
            <a:r>
              <a:rPr lang="zh-CN" altLang="en-US" sz="1600" dirty="0"/>
              <a:t>。</a:t>
            </a:r>
            <a:endParaRPr lang="en-US" altLang="zh-CN" sz="1600" dirty="0"/>
          </a:p>
        </p:txBody>
      </p:sp>
      <p:pic>
        <p:nvPicPr>
          <p:cNvPr id="6" name="图片 5"/>
          <p:cNvPicPr>
            <a:picLocks noChangeAspect="1"/>
          </p:cNvPicPr>
          <p:nvPr/>
        </p:nvPicPr>
        <p:blipFill>
          <a:blip r:embed="rId4"/>
          <a:stretch>
            <a:fillRect/>
          </a:stretch>
        </p:blipFill>
        <p:spPr>
          <a:xfrm>
            <a:off x="3225916" y="5412398"/>
            <a:ext cx="4639164" cy="705676"/>
          </a:xfrm>
          <a:prstGeom prst="rect">
            <a:avLst/>
          </a:prstGeom>
        </p:spPr>
      </p:pic>
    </p:spTree>
    <p:extLst>
      <p:ext uri="{BB962C8B-B14F-4D97-AF65-F5344CB8AC3E}">
        <p14:creationId xmlns:p14="http://schemas.microsoft.com/office/powerpoint/2010/main" val="2322556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4227" y="290655"/>
            <a:ext cx="10571705" cy="461665"/>
          </a:xfrm>
          <a:prstGeom prst="rect">
            <a:avLst/>
          </a:prstGeom>
          <a:noFill/>
        </p:spPr>
        <p:txBody>
          <a:bodyPr wrap="square" rtlCol="0">
            <a:spAutoFit/>
          </a:bodyPr>
          <a:lstStyle/>
          <a:p>
            <a:r>
              <a:rPr lang="en-US" altLang="zh-CN" sz="2400" dirty="0"/>
              <a:t>Taxonomy of Robustness Verification and Robust Training Approaches</a:t>
            </a:r>
            <a:endParaRPr lang="zh-CN" altLang="en-US" sz="2400" dirty="0"/>
          </a:p>
        </p:txBody>
      </p:sp>
      <p:sp>
        <p:nvSpPr>
          <p:cNvPr id="3" name="文本框 2"/>
          <p:cNvSpPr txBox="1"/>
          <p:nvPr/>
        </p:nvSpPr>
        <p:spPr>
          <a:xfrm>
            <a:off x="739302" y="793868"/>
            <a:ext cx="9612396" cy="784830"/>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en-US" altLang="zh-CN" dirty="0"/>
              <a:t>Complete Verification: </a:t>
            </a:r>
            <a:r>
              <a:rPr lang="zh-CN" altLang="en-US" sz="1600" dirty="0"/>
              <a:t>这类方法用来防御无穷级数限制的对抗样本和</a:t>
            </a:r>
            <a:r>
              <a:rPr lang="en-US" altLang="zh-CN" sz="1600" dirty="0" err="1"/>
              <a:t>ReLU</a:t>
            </a:r>
            <a:r>
              <a:rPr lang="zh-CN" altLang="en-US" sz="1600" dirty="0"/>
              <a:t>前馈神经网络</a:t>
            </a:r>
            <a:endParaRPr lang="en-US" altLang="zh-CN" dirty="0"/>
          </a:p>
          <a:p>
            <a:pPr marL="742950" lvl="1" indent="-285750">
              <a:lnSpc>
                <a:spcPct val="125000"/>
              </a:lnSpc>
              <a:buFont typeface="Arial" panose="020B0604020202020204" pitchFamily="34" charset="0"/>
              <a:buChar char="•"/>
            </a:pPr>
            <a:r>
              <a:rPr lang="en-US" altLang="zh-CN" dirty="0"/>
              <a:t>3. Other Approaches</a:t>
            </a:r>
          </a:p>
        </p:txBody>
      </p:sp>
      <p:sp>
        <p:nvSpPr>
          <p:cNvPr id="13" name="文本框 12"/>
          <p:cNvSpPr txBox="1"/>
          <p:nvPr/>
        </p:nvSpPr>
        <p:spPr>
          <a:xfrm>
            <a:off x="739302" y="1578698"/>
            <a:ext cx="9964508" cy="1102866"/>
          </a:xfrm>
          <a:prstGeom prst="rect">
            <a:avLst/>
          </a:prstGeom>
          <a:noFill/>
        </p:spPr>
        <p:txBody>
          <a:bodyPr wrap="square" rtlCol="0">
            <a:spAutoFit/>
          </a:bodyPr>
          <a:lstStyle/>
          <a:p>
            <a:pPr indent="288000">
              <a:spcBef>
                <a:spcPts val="200"/>
              </a:spcBef>
            </a:pPr>
            <a:r>
              <a:rPr lang="en-US" altLang="zh-CN" sz="1600" i="1" u="sng" dirty="0"/>
              <a:t>DLV</a:t>
            </a:r>
            <a:r>
              <a:rPr lang="en-US" altLang="zh-CN" sz="1600" dirty="0"/>
              <a:t> is a complex approach which propagates and back propagates the certified robust region layer by layer. (</a:t>
            </a:r>
            <a:r>
              <a:rPr lang="zh-CN" altLang="en-US" sz="1600" dirty="0">
                <a:solidFill>
                  <a:srgbClr val="FF0000"/>
                </a:solidFill>
              </a:rPr>
              <a:t>怎么做的呢？正向、反向传播？</a:t>
            </a:r>
            <a:r>
              <a:rPr lang="en-US" altLang="zh-CN" sz="1600" dirty="0"/>
              <a:t>)</a:t>
            </a:r>
          </a:p>
          <a:p>
            <a:pPr indent="288000">
              <a:spcBef>
                <a:spcPts val="200"/>
              </a:spcBef>
            </a:pPr>
            <a:r>
              <a:rPr lang="en-US" altLang="zh-CN" sz="1600" i="1" u="sng" dirty="0" err="1"/>
              <a:t>GeoCert</a:t>
            </a:r>
            <a:r>
              <a:rPr lang="en-US" altLang="zh-CN" sz="1600" dirty="0"/>
              <a:t> enlarges the certified robust region iteratively by consistently adding new linear regions overlapping               and verifying their robustness.</a:t>
            </a:r>
            <a:endParaRPr lang="zh-CN" altLang="en-US" sz="1600" dirty="0"/>
          </a:p>
        </p:txBody>
      </p:sp>
      <p:pic>
        <p:nvPicPr>
          <p:cNvPr id="5" name="图片 4"/>
          <p:cNvPicPr>
            <a:picLocks noChangeAspect="1"/>
          </p:cNvPicPr>
          <p:nvPr/>
        </p:nvPicPr>
        <p:blipFill>
          <a:blip r:embed="rId2"/>
          <a:stretch>
            <a:fillRect/>
          </a:stretch>
        </p:blipFill>
        <p:spPr>
          <a:xfrm>
            <a:off x="2149911" y="2433879"/>
            <a:ext cx="628738" cy="247685"/>
          </a:xfrm>
          <a:prstGeom prst="rect">
            <a:avLst/>
          </a:prstGeom>
        </p:spPr>
      </p:pic>
      <p:sp>
        <p:nvSpPr>
          <p:cNvPr id="9" name="文本框 8"/>
          <p:cNvSpPr txBox="1"/>
          <p:nvPr/>
        </p:nvSpPr>
        <p:spPr>
          <a:xfrm>
            <a:off x="739302" y="2904464"/>
            <a:ext cx="9612396" cy="407547"/>
          </a:xfrm>
          <a:prstGeom prst="rect">
            <a:avLst/>
          </a:prstGeom>
          <a:noFill/>
        </p:spPr>
        <p:txBody>
          <a:bodyPr wrap="square" rtlCol="0">
            <a:spAutoFit/>
          </a:bodyPr>
          <a:lstStyle/>
          <a:p>
            <a:pPr marL="742950" lvl="1" indent="-285750">
              <a:lnSpc>
                <a:spcPct val="125000"/>
              </a:lnSpc>
              <a:buFont typeface="Arial" panose="020B0604020202020204" pitchFamily="34" charset="0"/>
              <a:buChar char="•"/>
            </a:pPr>
            <a:r>
              <a:rPr lang="en-US" altLang="zh-CN" dirty="0"/>
              <a:t>Summary</a:t>
            </a:r>
          </a:p>
        </p:txBody>
      </p:sp>
      <p:sp>
        <p:nvSpPr>
          <p:cNvPr id="10" name="文本框 9"/>
          <p:cNvSpPr txBox="1"/>
          <p:nvPr/>
        </p:nvSpPr>
        <p:spPr>
          <a:xfrm>
            <a:off x="739302" y="3466394"/>
            <a:ext cx="9964508" cy="1102866"/>
          </a:xfrm>
          <a:prstGeom prst="rect">
            <a:avLst/>
          </a:prstGeom>
          <a:noFill/>
        </p:spPr>
        <p:txBody>
          <a:bodyPr wrap="square" rtlCol="0">
            <a:spAutoFit/>
          </a:bodyPr>
          <a:lstStyle/>
          <a:p>
            <a:pPr indent="288000">
              <a:spcBef>
                <a:spcPts val="200"/>
              </a:spcBef>
            </a:pPr>
            <a:r>
              <a:rPr lang="en-US" altLang="zh-CN" sz="1600" dirty="0"/>
              <a:t>Current complete verification approaches cannot scale up to common DNNs even on MNIST unless the DNN model is specially trained;</a:t>
            </a:r>
          </a:p>
          <a:p>
            <a:pPr indent="288000">
              <a:spcBef>
                <a:spcPts val="200"/>
              </a:spcBef>
            </a:pPr>
            <a:r>
              <a:rPr lang="en-US" altLang="zh-CN" sz="1600" dirty="0"/>
              <a:t>These approaches are useful and important when the DNN models are small such as those for aircraft control system.</a:t>
            </a:r>
            <a:endParaRPr lang="zh-CN" altLang="en-US" sz="1600" dirty="0"/>
          </a:p>
        </p:txBody>
      </p:sp>
    </p:spTree>
    <p:extLst>
      <p:ext uri="{BB962C8B-B14F-4D97-AF65-F5344CB8AC3E}">
        <p14:creationId xmlns:p14="http://schemas.microsoft.com/office/powerpoint/2010/main" val="2959215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4227" y="290655"/>
            <a:ext cx="10511320" cy="461665"/>
          </a:xfrm>
          <a:prstGeom prst="rect">
            <a:avLst/>
          </a:prstGeom>
          <a:noFill/>
        </p:spPr>
        <p:txBody>
          <a:bodyPr wrap="square" rtlCol="0">
            <a:spAutoFit/>
          </a:bodyPr>
          <a:lstStyle/>
          <a:p>
            <a:r>
              <a:rPr lang="en-US" altLang="zh-CN" sz="2400" dirty="0"/>
              <a:t>Taxonomy of Robustness Verification and Robust Training Approaches</a:t>
            </a:r>
            <a:endParaRPr lang="zh-CN" altLang="en-US" sz="2400" dirty="0"/>
          </a:p>
        </p:txBody>
      </p:sp>
      <p:sp>
        <p:nvSpPr>
          <p:cNvPr id="3" name="文本框 2"/>
          <p:cNvSpPr txBox="1"/>
          <p:nvPr/>
        </p:nvSpPr>
        <p:spPr>
          <a:xfrm>
            <a:off x="739302" y="793868"/>
            <a:ext cx="10216245" cy="784830"/>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en-US" altLang="zh-CN" dirty="0"/>
              <a:t>Incomplete Verification – </a:t>
            </a:r>
            <a:r>
              <a:rPr lang="en-US" altLang="zh-CN" b="1" dirty="0"/>
              <a:t>Linear Relaxation</a:t>
            </a:r>
            <a:r>
              <a:rPr lang="en-US" altLang="zh-CN" dirty="0"/>
              <a:t>: </a:t>
            </a:r>
            <a:r>
              <a:rPr lang="zh-CN" altLang="en-US" sz="1600" dirty="0"/>
              <a:t>这个算法运行效率高，可直接扩展到现有的</a:t>
            </a:r>
            <a:r>
              <a:rPr lang="en-US" altLang="zh-CN" sz="1600" dirty="0"/>
              <a:t>DNN</a:t>
            </a:r>
            <a:r>
              <a:rPr lang="zh-CN" altLang="en-US" sz="1600" dirty="0"/>
              <a:t>模型</a:t>
            </a:r>
            <a:endParaRPr lang="en-US" altLang="zh-CN" sz="1600" dirty="0"/>
          </a:p>
          <a:p>
            <a:pPr marL="742950" lvl="1" indent="-285750">
              <a:lnSpc>
                <a:spcPct val="125000"/>
              </a:lnSpc>
              <a:buFont typeface="Arial" panose="020B0604020202020204" pitchFamily="34" charset="0"/>
              <a:buChar char="•"/>
            </a:pPr>
            <a:r>
              <a:rPr lang="en-US" altLang="zh-CN" dirty="0"/>
              <a:t>Overview</a:t>
            </a:r>
            <a:r>
              <a:rPr lang="en-US" altLang="zh-CN" sz="1600" dirty="0"/>
              <a:t> </a:t>
            </a:r>
            <a:endParaRPr lang="en-US" altLang="zh-CN" dirty="0"/>
          </a:p>
        </p:txBody>
      </p:sp>
      <p:pic>
        <p:nvPicPr>
          <p:cNvPr id="4" name="图片 3"/>
          <p:cNvPicPr>
            <a:picLocks noChangeAspect="1"/>
          </p:cNvPicPr>
          <p:nvPr/>
        </p:nvPicPr>
        <p:blipFill>
          <a:blip r:embed="rId2"/>
          <a:stretch>
            <a:fillRect/>
          </a:stretch>
        </p:blipFill>
        <p:spPr>
          <a:xfrm>
            <a:off x="1446740" y="1520494"/>
            <a:ext cx="4530059" cy="1871868"/>
          </a:xfrm>
          <a:prstGeom prst="rect">
            <a:avLst/>
          </a:prstGeom>
        </p:spPr>
      </p:pic>
      <p:sp>
        <p:nvSpPr>
          <p:cNvPr id="6" name="文本框 5"/>
          <p:cNvSpPr txBox="1"/>
          <p:nvPr/>
        </p:nvSpPr>
        <p:spPr>
          <a:xfrm>
            <a:off x="739302" y="3450566"/>
            <a:ext cx="10216245" cy="407547"/>
          </a:xfrm>
          <a:prstGeom prst="rect">
            <a:avLst/>
          </a:prstGeom>
          <a:noFill/>
        </p:spPr>
        <p:txBody>
          <a:bodyPr wrap="square" rtlCol="0">
            <a:spAutoFit/>
          </a:bodyPr>
          <a:lstStyle/>
          <a:p>
            <a:pPr marL="742950" lvl="1" indent="-285750">
              <a:lnSpc>
                <a:spcPct val="125000"/>
              </a:lnSpc>
              <a:buFont typeface="Arial" panose="020B0604020202020204" pitchFamily="34" charset="0"/>
              <a:buChar char="•"/>
            </a:pPr>
            <a:r>
              <a:rPr lang="en-US" altLang="zh-CN" dirty="0"/>
              <a:t>1. Linear Programming</a:t>
            </a:r>
          </a:p>
        </p:txBody>
      </p:sp>
      <p:sp>
        <p:nvSpPr>
          <p:cNvPr id="7" name="文本框 6"/>
          <p:cNvSpPr txBox="1"/>
          <p:nvPr/>
        </p:nvSpPr>
        <p:spPr>
          <a:xfrm>
            <a:off x="739302" y="5645349"/>
            <a:ext cx="9964508" cy="584775"/>
          </a:xfrm>
          <a:prstGeom prst="rect">
            <a:avLst/>
          </a:prstGeom>
          <a:noFill/>
        </p:spPr>
        <p:txBody>
          <a:bodyPr wrap="square" rtlCol="0">
            <a:spAutoFit/>
          </a:bodyPr>
          <a:lstStyle/>
          <a:p>
            <a:pPr indent="288000">
              <a:spcBef>
                <a:spcPts val="200"/>
              </a:spcBef>
            </a:pPr>
            <a:r>
              <a:rPr lang="en-US" altLang="zh-CN" sz="1600" i="1" u="sng" dirty="0"/>
              <a:t>LP-full</a:t>
            </a:r>
            <a:r>
              <a:rPr lang="zh-CN" altLang="en-US" sz="1600" dirty="0"/>
              <a:t>方法仍然需要用上大量的时间来验证输入的鲁棒性，并且和</a:t>
            </a:r>
            <a:r>
              <a:rPr lang="en-US" altLang="zh-CN" sz="1600" dirty="0"/>
              <a:t>branch-and-bound</a:t>
            </a:r>
            <a:r>
              <a:rPr lang="zh-CN" altLang="en-US" sz="1600" dirty="0"/>
              <a:t>方法相比，它能够得到的鲁棒性边界也要小得多。</a:t>
            </a:r>
          </a:p>
        </p:txBody>
      </p:sp>
      <p:pic>
        <p:nvPicPr>
          <p:cNvPr id="8" name="图片 7"/>
          <p:cNvPicPr>
            <a:picLocks noChangeAspect="1"/>
          </p:cNvPicPr>
          <p:nvPr/>
        </p:nvPicPr>
        <p:blipFill>
          <a:blip r:embed="rId3"/>
          <a:stretch>
            <a:fillRect/>
          </a:stretch>
        </p:blipFill>
        <p:spPr>
          <a:xfrm>
            <a:off x="1446740" y="3858114"/>
            <a:ext cx="4530059" cy="1706979"/>
          </a:xfrm>
          <a:prstGeom prst="rect">
            <a:avLst/>
          </a:prstGeom>
        </p:spPr>
      </p:pic>
      <p:pic>
        <p:nvPicPr>
          <p:cNvPr id="9" name="图片 8"/>
          <p:cNvPicPr>
            <a:picLocks noChangeAspect="1"/>
          </p:cNvPicPr>
          <p:nvPr/>
        </p:nvPicPr>
        <p:blipFill>
          <a:blip r:embed="rId4"/>
          <a:stretch>
            <a:fillRect/>
          </a:stretch>
        </p:blipFill>
        <p:spPr>
          <a:xfrm>
            <a:off x="6228985" y="3858114"/>
            <a:ext cx="4698759" cy="1329028"/>
          </a:xfrm>
          <a:prstGeom prst="rect">
            <a:avLst/>
          </a:prstGeom>
        </p:spPr>
      </p:pic>
      <p:sp>
        <p:nvSpPr>
          <p:cNvPr id="10" name="矩形 9"/>
          <p:cNvSpPr/>
          <p:nvPr/>
        </p:nvSpPr>
        <p:spPr>
          <a:xfrm>
            <a:off x="6712866" y="2028410"/>
            <a:ext cx="3902487" cy="133752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zh-CN" altLang="en-US" sz="1600" dirty="0">
                <a:solidFill>
                  <a:srgbClr val="0070C0"/>
                </a:solidFill>
              </a:rPr>
              <a:t>这里提到的方法，都是分别对不同的</a:t>
            </a:r>
            <a:r>
              <a:rPr lang="en-US" altLang="zh-CN" sz="1600" dirty="0" err="1">
                <a:solidFill>
                  <a:srgbClr val="0070C0"/>
                </a:solidFill>
              </a:rPr>
              <a:t>ReLU</a:t>
            </a:r>
            <a:r>
              <a:rPr lang="zh-CN" altLang="en-US" sz="1600" dirty="0">
                <a:solidFill>
                  <a:srgbClr val="0070C0"/>
                </a:solidFill>
              </a:rPr>
              <a:t>单元放宽相关限制，使得</a:t>
            </a:r>
            <a:r>
              <a:rPr lang="en-US" altLang="zh-CN" sz="1600" dirty="0" err="1">
                <a:solidFill>
                  <a:srgbClr val="0070C0"/>
                </a:solidFill>
              </a:rPr>
              <a:t>ReLU</a:t>
            </a:r>
            <a:r>
              <a:rPr lang="zh-CN" altLang="en-US" sz="1600" dirty="0">
                <a:solidFill>
                  <a:srgbClr val="0070C0"/>
                </a:solidFill>
              </a:rPr>
              <a:t>的值域变得更加宽松。和前面的</a:t>
            </a:r>
            <a:r>
              <a:rPr lang="en-US" altLang="zh-CN" sz="1600" dirty="0">
                <a:solidFill>
                  <a:srgbClr val="0070C0"/>
                </a:solidFill>
              </a:rPr>
              <a:t>Complete Verification</a:t>
            </a:r>
            <a:r>
              <a:rPr lang="zh-CN" altLang="en-US" sz="1600" dirty="0">
                <a:solidFill>
                  <a:srgbClr val="0070C0"/>
                </a:solidFill>
              </a:rPr>
              <a:t>相比，这里少了</a:t>
            </a:r>
            <a:r>
              <a:rPr lang="en-US" altLang="zh-CN" sz="1600" dirty="0">
                <a:solidFill>
                  <a:srgbClr val="0070C0"/>
                </a:solidFill>
              </a:rPr>
              <a:t>divide-and-conquer</a:t>
            </a:r>
            <a:r>
              <a:rPr lang="zh-CN" altLang="en-US" sz="1600" dirty="0">
                <a:solidFill>
                  <a:srgbClr val="0070C0"/>
                </a:solidFill>
              </a:rPr>
              <a:t>过程</a:t>
            </a:r>
            <a:r>
              <a:rPr lang="en-US" altLang="zh-CN" sz="1600" dirty="0">
                <a:solidFill>
                  <a:srgbClr val="0070C0"/>
                </a:solidFill>
              </a:rPr>
              <a:t>.</a:t>
            </a:r>
            <a:endParaRPr lang="zh-CN" altLang="en-US" sz="1600" dirty="0">
              <a:solidFill>
                <a:srgbClr val="0070C0"/>
              </a:solidFill>
            </a:endParaRPr>
          </a:p>
        </p:txBody>
      </p:sp>
    </p:spTree>
    <p:extLst>
      <p:ext uri="{BB962C8B-B14F-4D97-AF65-F5344CB8AC3E}">
        <p14:creationId xmlns:p14="http://schemas.microsoft.com/office/powerpoint/2010/main" val="2665823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4227" y="290655"/>
            <a:ext cx="10511320" cy="461665"/>
          </a:xfrm>
          <a:prstGeom prst="rect">
            <a:avLst/>
          </a:prstGeom>
          <a:noFill/>
        </p:spPr>
        <p:txBody>
          <a:bodyPr wrap="square" rtlCol="0">
            <a:spAutoFit/>
          </a:bodyPr>
          <a:lstStyle/>
          <a:p>
            <a:r>
              <a:rPr lang="en-US" altLang="zh-CN" sz="2400" dirty="0"/>
              <a:t>Taxonomy of Robustness Verification and Robust Training Approaches</a:t>
            </a:r>
            <a:endParaRPr lang="zh-CN" altLang="en-US" sz="2400" dirty="0"/>
          </a:p>
        </p:txBody>
      </p:sp>
      <p:sp>
        <p:nvSpPr>
          <p:cNvPr id="3" name="文本框 2"/>
          <p:cNvSpPr txBox="1"/>
          <p:nvPr/>
        </p:nvSpPr>
        <p:spPr>
          <a:xfrm>
            <a:off x="739302" y="793868"/>
            <a:ext cx="10216245" cy="784830"/>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en-US" altLang="zh-CN" dirty="0"/>
              <a:t>Incomplete Verification – </a:t>
            </a:r>
            <a:r>
              <a:rPr lang="en-US" altLang="zh-CN" b="1" dirty="0"/>
              <a:t>Linear Relaxation</a:t>
            </a:r>
            <a:r>
              <a:rPr lang="en-US" altLang="zh-CN" dirty="0"/>
              <a:t>: </a:t>
            </a:r>
            <a:r>
              <a:rPr lang="zh-CN" altLang="en-US" sz="1600" dirty="0"/>
              <a:t>这个算法运行效率高，可直接扩展到现有的</a:t>
            </a:r>
            <a:r>
              <a:rPr lang="en-US" altLang="zh-CN" sz="1600" dirty="0"/>
              <a:t>DNN</a:t>
            </a:r>
            <a:r>
              <a:rPr lang="zh-CN" altLang="en-US" sz="1600" dirty="0"/>
              <a:t>模型</a:t>
            </a:r>
            <a:endParaRPr lang="en-US" altLang="zh-CN" sz="1600" dirty="0"/>
          </a:p>
          <a:p>
            <a:pPr marL="742950" lvl="1" indent="-285750">
              <a:lnSpc>
                <a:spcPct val="125000"/>
              </a:lnSpc>
              <a:buFont typeface="Arial" panose="020B0604020202020204" pitchFamily="34" charset="0"/>
              <a:buChar char="•"/>
            </a:pPr>
            <a:r>
              <a:rPr lang="en-US" altLang="zh-CN" dirty="0"/>
              <a:t>2. Linear Inequality Propagation</a:t>
            </a:r>
          </a:p>
        </p:txBody>
      </p:sp>
      <p:sp>
        <p:nvSpPr>
          <p:cNvPr id="7" name="文本框 6"/>
          <p:cNvSpPr txBox="1"/>
          <p:nvPr/>
        </p:nvSpPr>
        <p:spPr>
          <a:xfrm>
            <a:off x="739302" y="5761731"/>
            <a:ext cx="10506816" cy="830997"/>
          </a:xfrm>
          <a:prstGeom prst="rect">
            <a:avLst/>
          </a:prstGeom>
          <a:noFill/>
        </p:spPr>
        <p:txBody>
          <a:bodyPr wrap="square" rtlCol="0">
            <a:spAutoFit/>
          </a:bodyPr>
          <a:lstStyle/>
          <a:p>
            <a:pPr indent="288000">
              <a:spcBef>
                <a:spcPts val="200"/>
              </a:spcBef>
            </a:pPr>
            <a:r>
              <a:rPr lang="en-US" altLang="zh-CN" sz="1600" i="1" u="sng" dirty="0"/>
              <a:t>Fast-Lin</a:t>
            </a:r>
            <a:r>
              <a:rPr lang="en-US" altLang="zh-CN" sz="1600" dirty="0"/>
              <a:t>, </a:t>
            </a:r>
            <a:r>
              <a:rPr lang="en-US" altLang="zh-CN" sz="1600" i="1" u="sng" dirty="0"/>
              <a:t>CROWN</a:t>
            </a:r>
            <a:r>
              <a:rPr lang="en-US" altLang="zh-CN" sz="1600" dirty="0"/>
              <a:t>, </a:t>
            </a:r>
            <a:r>
              <a:rPr lang="en-US" altLang="zh-CN" sz="1600" i="1" u="sng" dirty="0" err="1"/>
              <a:t>DeepPoly</a:t>
            </a:r>
            <a:r>
              <a:rPr lang="zh-CN" altLang="en-US" sz="1600" dirty="0"/>
              <a:t>这三种方法，思想是在于用一个下界去替代</a:t>
            </a:r>
            <a:r>
              <a:rPr lang="en-US" altLang="zh-CN" sz="1600" dirty="0" err="1"/>
              <a:t>ReLU</a:t>
            </a:r>
            <a:r>
              <a:rPr lang="zh-CN" altLang="en-US" sz="1600" dirty="0"/>
              <a:t>产生的两条下界，整一个过程变成了迭代计算直接计算得到问题</a:t>
            </a:r>
            <a:r>
              <a:rPr lang="en-US" altLang="zh-CN" sz="1600" dirty="0"/>
              <a:t>1</a:t>
            </a:r>
            <a:r>
              <a:rPr lang="zh-CN" altLang="en-US" sz="1600" dirty="0"/>
              <a:t>的下界。这种方法相较于前面的，扩展到了更大的验证空间，可以在一些正常训练的模型中（</a:t>
            </a:r>
            <a:r>
              <a:rPr lang="en-US" altLang="zh-CN" sz="1600" dirty="0"/>
              <a:t>MNIST</a:t>
            </a:r>
            <a:r>
              <a:rPr lang="zh-CN" altLang="en-US" sz="1600" dirty="0"/>
              <a:t>等小模型）。算法的</a:t>
            </a:r>
            <a:r>
              <a:rPr lang="zh-CN" altLang="en-US" sz="1600" dirty="0">
                <a:solidFill>
                  <a:srgbClr val="0070C0"/>
                </a:solidFill>
              </a:rPr>
              <a:t>时间复杂度为</a:t>
            </a:r>
            <a:r>
              <a:rPr lang="en-US" altLang="zh-CN" sz="1600" dirty="0">
                <a:solidFill>
                  <a:srgbClr val="0070C0"/>
                </a:solidFill>
              </a:rPr>
              <a:t>O(l·n</a:t>
            </a:r>
            <a:r>
              <a:rPr lang="en-US" altLang="zh-CN" sz="1600" baseline="30000" dirty="0">
                <a:solidFill>
                  <a:srgbClr val="0070C0"/>
                </a:solidFill>
              </a:rPr>
              <a:t>3</a:t>
            </a:r>
            <a:r>
              <a:rPr lang="en-US" altLang="zh-CN" sz="1600" dirty="0">
                <a:solidFill>
                  <a:srgbClr val="0070C0"/>
                </a:solidFill>
              </a:rPr>
              <a:t>)</a:t>
            </a:r>
            <a:r>
              <a:rPr lang="zh-CN" altLang="en-US" sz="1600" dirty="0"/>
              <a:t>。</a:t>
            </a:r>
          </a:p>
        </p:txBody>
      </p:sp>
      <p:grpSp>
        <p:nvGrpSpPr>
          <p:cNvPr id="11" name="组合 10"/>
          <p:cNvGrpSpPr/>
          <p:nvPr/>
        </p:nvGrpSpPr>
        <p:grpSpPr>
          <a:xfrm>
            <a:off x="6633555" y="3376999"/>
            <a:ext cx="4612563" cy="2257448"/>
            <a:chOff x="6633555" y="2630210"/>
            <a:chExt cx="4321991" cy="2056811"/>
          </a:xfrm>
        </p:grpSpPr>
        <p:pic>
          <p:nvPicPr>
            <p:cNvPr id="5" name="图片 4"/>
            <p:cNvPicPr>
              <a:picLocks noChangeAspect="1"/>
            </p:cNvPicPr>
            <p:nvPr/>
          </p:nvPicPr>
          <p:blipFill>
            <a:blip r:embed="rId2"/>
            <a:stretch>
              <a:fillRect/>
            </a:stretch>
          </p:blipFill>
          <p:spPr>
            <a:xfrm>
              <a:off x="6633555" y="2630210"/>
              <a:ext cx="4321991" cy="2056811"/>
            </a:xfrm>
            <a:prstGeom prst="rect">
              <a:avLst/>
            </a:prstGeom>
          </p:spPr>
        </p:pic>
        <p:sp>
          <p:nvSpPr>
            <p:cNvPr id="10" name="矩形 9"/>
            <p:cNvSpPr/>
            <p:nvPr/>
          </p:nvSpPr>
          <p:spPr>
            <a:xfrm>
              <a:off x="7730836" y="2630210"/>
              <a:ext cx="3125586" cy="836197"/>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pic>
        <p:nvPicPr>
          <p:cNvPr id="13" name="图片 12"/>
          <p:cNvPicPr>
            <a:picLocks noChangeAspect="1"/>
          </p:cNvPicPr>
          <p:nvPr/>
        </p:nvPicPr>
        <p:blipFill>
          <a:blip r:embed="rId3"/>
          <a:stretch>
            <a:fillRect/>
          </a:stretch>
        </p:blipFill>
        <p:spPr>
          <a:xfrm>
            <a:off x="6633556" y="1675546"/>
            <a:ext cx="4612563" cy="1063798"/>
          </a:xfrm>
          <a:prstGeom prst="rect">
            <a:avLst/>
          </a:prstGeom>
        </p:spPr>
      </p:pic>
      <p:pic>
        <p:nvPicPr>
          <p:cNvPr id="14" name="图片 13"/>
          <p:cNvPicPr>
            <a:picLocks noChangeAspect="1"/>
          </p:cNvPicPr>
          <p:nvPr/>
        </p:nvPicPr>
        <p:blipFill>
          <a:blip r:embed="rId4"/>
          <a:stretch>
            <a:fillRect/>
          </a:stretch>
        </p:blipFill>
        <p:spPr>
          <a:xfrm>
            <a:off x="1151251" y="3306341"/>
            <a:ext cx="4607937" cy="2398765"/>
          </a:xfrm>
          <a:prstGeom prst="rect">
            <a:avLst/>
          </a:prstGeom>
        </p:spPr>
      </p:pic>
      <p:grpSp>
        <p:nvGrpSpPr>
          <p:cNvPr id="24" name="组合 23"/>
          <p:cNvGrpSpPr/>
          <p:nvPr/>
        </p:nvGrpSpPr>
        <p:grpSpPr>
          <a:xfrm>
            <a:off x="10236621" y="2739344"/>
            <a:ext cx="578238" cy="637655"/>
            <a:chOff x="8939836" y="2739344"/>
            <a:chExt cx="578238" cy="637655"/>
          </a:xfrm>
        </p:grpSpPr>
        <p:cxnSp>
          <p:nvCxnSpPr>
            <p:cNvPr id="16" name="直接箭头连接符 15"/>
            <p:cNvCxnSpPr>
              <a:stCxn id="13" idx="2"/>
            </p:cNvCxnSpPr>
            <p:nvPr/>
          </p:nvCxnSpPr>
          <p:spPr>
            <a:xfrm flipH="1">
              <a:off x="8939836" y="2739344"/>
              <a:ext cx="2" cy="637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8939836" y="2873505"/>
              <a:ext cx="578238" cy="307777"/>
            </a:xfrm>
            <a:prstGeom prst="rect">
              <a:avLst/>
            </a:prstGeom>
            <a:noFill/>
          </p:spPr>
          <p:txBody>
            <a:bodyPr wrap="square" rtlCol="0">
              <a:spAutoFit/>
            </a:bodyPr>
            <a:lstStyle/>
            <a:p>
              <a:r>
                <a:rPr lang="zh-CN" altLang="en-US" sz="1400" dirty="0">
                  <a:solidFill>
                    <a:srgbClr val="0070C0"/>
                  </a:solidFill>
                </a:rPr>
                <a:t>解释</a:t>
              </a:r>
            </a:p>
          </p:txBody>
        </p:sp>
      </p:grpSp>
      <p:grpSp>
        <p:nvGrpSpPr>
          <p:cNvPr id="25" name="组合 24"/>
          <p:cNvGrpSpPr/>
          <p:nvPr/>
        </p:nvGrpSpPr>
        <p:grpSpPr>
          <a:xfrm>
            <a:off x="5759188" y="4131425"/>
            <a:ext cx="874367" cy="714895"/>
            <a:chOff x="5759188" y="4131425"/>
            <a:chExt cx="874367" cy="714895"/>
          </a:xfrm>
        </p:grpSpPr>
        <p:cxnSp>
          <p:nvCxnSpPr>
            <p:cNvPr id="19" name="直接箭头连接符 18"/>
            <p:cNvCxnSpPr/>
            <p:nvPr/>
          </p:nvCxnSpPr>
          <p:spPr>
            <a:xfrm flipV="1">
              <a:off x="5759188" y="4131425"/>
              <a:ext cx="874367" cy="8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5759188" y="4846320"/>
              <a:ext cx="874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907252" y="4246078"/>
              <a:ext cx="578238" cy="523220"/>
            </a:xfrm>
            <a:prstGeom prst="rect">
              <a:avLst/>
            </a:prstGeom>
            <a:noFill/>
          </p:spPr>
          <p:txBody>
            <a:bodyPr wrap="square" rtlCol="0">
              <a:spAutoFit/>
            </a:bodyPr>
            <a:lstStyle/>
            <a:p>
              <a:r>
                <a:rPr lang="zh-CN" altLang="en-US" sz="1400" dirty="0">
                  <a:solidFill>
                    <a:srgbClr val="0070C0"/>
                  </a:solidFill>
                </a:rPr>
                <a:t>迭代运行</a:t>
              </a:r>
            </a:p>
          </p:txBody>
        </p:sp>
      </p:grpSp>
      <p:sp>
        <p:nvSpPr>
          <p:cNvPr id="23" name="矩形 22"/>
          <p:cNvSpPr/>
          <p:nvPr/>
        </p:nvSpPr>
        <p:spPr>
          <a:xfrm>
            <a:off x="3525507" y="2970779"/>
            <a:ext cx="5341730" cy="3394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accent5">
                    <a:lumMod val="75000"/>
                  </a:schemeClr>
                </a:solidFill>
              </a:rPr>
              <a:t>注意：这两步是迭代进行的，并且这边是矩阵的区间范围。</a:t>
            </a:r>
          </a:p>
        </p:txBody>
      </p:sp>
      <p:pic>
        <p:nvPicPr>
          <p:cNvPr id="4" name="图片 3"/>
          <p:cNvPicPr>
            <a:picLocks noChangeAspect="1"/>
          </p:cNvPicPr>
          <p:nvPr/>
        </p:nvPicPr>
        <p:blipFill>
          <a:blip r:embed="rId5"/>
          <a:stretch>
            <a:fillRect/>
          </a:stretch>
        </p:blipFill>
        <p:spPr>
          <a:xfrm>
            <a:off x="1151251" y="1617051"/>
            <a:ext cx="4607937" cy="1300558"/>
          </a:xfrm>
          <a:prstGeom prst="rect">
            <a:avLst/>
          </a:prstGeom>
        </p:spPr>
      </p:pic>
    </p:spTree>
    <p:extLst>
      <p:ext uri="{BB962C8B-B14F-4D97-AF65-F5344CB8AC3E}">
        <p14:creationId xmlns:p14="http://schemas.microsoft.com/office/powerpoint/2010/main" val="2286276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4227" y="290655"/>
            <a:ext cx="10511320" cy="461665"/>
          </a:xfrm>
          <a:prstGeom prst="rect">
            <a:avLst/>
          </a:prstGeom>
          <a:noFill/>
        </p:spPr>
        <p:txBody>
          <a:bodyPr wrap="square" rtlCol="0">
            <a:spAutoFit/>
          </a:bodyPr>
          <a:lstStyle/>
          <a:p>
            <a:r>
              <a:rPr lang="en-US" altLang="zh-CN" sz="2400" dirty="0"/>
              <a:t>Taxonomy of Robustness Verification and Robust Training Approaches</a:t>
            </a:r>
            <a:endParaRPr lang="zh-CN" altLang="en-US" sz="2400" dirty="0"/>
          </a:p>
        </p:txBody>
      </p:sp>
      <p:sp>
        <p:nvSpPr>
          <p:cNvPr id="3" name="文本框 2"/>
          <p:cNvSpPr txBox="1"/>
          <p:nvPr/>
        </p:nvSpPr>
        <p:spPr>
          <a:xfrm>
            <a:off x="739302" y="793868"/>
            <a:ext cx="10216245" cy="784830"/>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en-US" altLang="zh-CN" dirty="0"/>
              <a:t>Incomplete Verification – </a:t>
            </a:r>
            <a:r>
              <a:rPr lang="en-US" altLang="zh-CN" b="1" dirty="0"/>
              <a:t>Linear Relaxation</a:t>
            </a:r>
            <a:r>
              <a:rPr lang="en-US" altLang="zh-CN" dirty="0"/>
              <a:t>: </a:t>
            </a:r>
            <a:r>
              <a:rPr lang="zh-CN" altLang="en-US" sz="1600" dirty="0"/>
              <a:t>这个算法运行效率高，可直接扩展到现有的</a:t>
            </a:r>
            <a:r>
              <a:rPr lang="en-US" altLang="zh-CN" sz="1600" dirty="0"/>
              <a:t>DNN</a:t>
            </a:r>
            <a:r>
              <a:rPr lang="zh-CN" altLang="en-US" sz="1600" dirty="0"/>
              <a:t>模型</a:t>
            </a:r>
            <a:endParaRPr lang="en-US" altLang="zh-CN" sz="1600" dirty="0"/>
          </a:p>
          <a:p>
            <a:pPr marL="742950" lvl="1" indent="-285750">
              <a:lnSpc>
                <a:spcPct val="125000"/>
              </a:lnSpc>
              <a:buFont typeface="Arial" panose="020B0604020202020204" pitchFamily="34" charset="0"/>
              <a:buChar char="•"/>
            </a:pPr>
            <a:r>
              <a:rPr lang="en-US" altLang="zh-CN" dirty="0"/>
              <a:t>3.  </a:t>
            </a:r>
            <a:r>
              <a:rPr lang="en-US" altLang="zh-CN" dirty="0" err="1"/>
              <a:t>Zonotopes</a:t>
            </a:r>
            <a:endParaRPr lang="en-US" altLang="zh-CN" dirty="0"/>
          </a:p>
        </p:txBody>
      </p:sp>
      <p:sp>
        <p:nvSpPr>
          <p:cNvPr id="7" name="文本框 6"/>
          <p:cNvSpPr txBox="1"/>
          <p:nvPr/>
        </p:nvSpPr>
        <p:spPr>
          <a:xfrm>
            <a:off x="739302" y="5434098"/>
            <a:ext cx="10506816" cy="1349087"/>
          </a:xfrm>
          <a:prstGeom prst="rect">
            <a:avLst/>
          </a:prstGeom>
          <a:noFill/>
        </p:spPr>
        <p:txBody>
          <a:bodyPr wrap="square" rtlCol="0">
            <a:spAutoFit/>
          </a:bodyPr>
          <a:lstStyle/>
          <a:p>
            <a:pPr indent="288000">
              <a:spcBef>
                <a:spcPts val="200"/>
              </a:spcBef>
            </a:pPr>
            <a:r>
              <a:rPr lang="en-US" altLang="zh-CN" sz="1600" dirty="0" err="1"/>
              <a:t>Zonotope</a:t>
            </a:r>
            <a:r>
              <a:rPr lang="en-US" altLang="zh-CN" sz="1600" dirty="0"/>
              <a:t> is another type of over approximation that can be </a:t>
            </a:r>
            <a:r>
              <a:rPr lang="en-US" altLang="zh-CN" sz="1600" dirty="0">
                <a:solidFill>
                  <a:srgbClr val="0070C0"/>
                </a:solidFill>
              </a:rPr>
              <a:t>propagated layer by layer </a:t>
            </a:r>
            <a:r>
              <a:rPr lang="en-US" altLang="zh-CN" sz="1600" dirty="0"/>
              <a:t>efficiently.</a:t>
            </a:r>
          </a:p>
          <a:p>
            <a:pPr indent="288000">
              <a:spcBef>
                <a:spcPts val="200"/>
              </a:spcBef>
            </a:pPr>
            <a:r>
              <a:rPr lang="en-US" altLang="zh-CN" sz="1600" i="1" u="sng" dirty="0"/>
              <a:t>AI</a:t>
            </a:r>
            <a:r>
              <a:rPr lang="en-US" altLang="zh-CN" sz="1600" i="1" u="sng" baseline="30000" dirty="0"/>
              <a:t>2</a:t>
            </a:r>
            <a:r>
              <a:rPr lang="en-US" altLang="zh-CN" sz="1600" dirty="0"/>
              <a:t>, </a:t>
            </a:r>
            <a:r>
              <a:rPr lang="en-US" altLang="zh-CN" sz="1600" i="1" u="sng" dirty="0" err="1"/>
              <a:t>Diffai</a:t>
            </a:r>
            <a:r>
              <a:rPr lang="en-US" altLang="zh-CN" sz="1600" dirty="0"/>
              <a:t>, </a:t>
            </a:r>
            <a:r>
              <a:rPr lang="en-US" altLang="zh-CN" sz="1600" i="1" u="sng" dirty="0" err="1"/>
              <a:t>DeepZ</a:t>
            </a:r>
            <a:r>
              <a:rPr lang="en-US" altLang="zh-CN" sz="1600" dirty="0"/>
              <a:t>, </a:t>
            </a:r>
            <a:r>
              <a:rPr lang="en-US" altLang="zh-CN" sz="1600" i="1" u="sng" dirty="0"/>
              <a:t>Charon</a:t>
            </a:r>
            <a:r>
              <a:rPr lang="zh-CN" altLang="en-US" sz="1600" dirty="0"/>
              <a:t>和</a:t>
            </a:r>
            <a:r>
              <a:rPr lang="en-US" altLang="zh-CN" sz="1600" i="1" u="sng" dirty="0" err="1"/>
              <a:t>RefineZono</a:t>
            </a:r>
            <a:r>
              <a:rPr lang="zh-CN" altLang="en-US" sz="1600" dirty="0"/>
              <a:t>这几篇文章，大致的思想是用一个平行四边形的边界去限制</a:t>
            </a:r>
            <a:r>
              <a:rPr lang="en-US" altLang="zh-CN" sz="1600" dirty="0" err="1"/>
              <a:t>ReLU</a:t>
            </a:r>
            <a:r>
              <a:rPr lang="zh-CN" altLang="en-US" sz="1600" dirty="0"/>
              <a:t>单元的</a:t>
            </a:r>
            <a:r>
              <a:rPr lang="en-US" altLang="zh-CN" sz="1600" dirty="0"/>
              <a:t>lower bound</a:t>
            </a:r>
            <a:r>
              <a:rPr lang="zh-CN" altLang="en-US" sz="1600" dirty="0"/>
              <a:t>和</a:t>
            </a:r>
            <a:r>
              <a:rPr lang="en-US" altLang="zh-CN" sz="1600" dirty="0"/>
              <a:t>upper bound</a:t>
            </a:r>
            <a:r>
              <a:rPr lang="zh-CN" altLang="en-US" sz="1600" dirty="0"/>
              <a:t>。它和</a:t>
            </a:r>
            <a:r>
              <a:rPr lang="en-US" altLang="zh-CN" sz="1600" dirty="0"/>
              <a:t>Linear Inequality Propagation</a:t>
            </a:r>
            <a:r>
              <a:rPr lang="zh-CN" altLang="en-US" sz="1600" dirty="0"/>
              <a:t>在</a:t>
            </a:r>
            <a:r>
              <a:rPr lang="en-US" altLang="zh-CN" sz="1600" dirty="0" err="1"/>
              <a:t>ReLU</a:t>
            </a:r>
            <a:r>
              <a:rPr lang="zh-CN" altLang="en-US" sz="1600" dirty="0"/>
              <a:t>单元的处理上，不同点在于，</a:t>
            </a:r>
            <a:r>
              <a:rPr lang="zh-CN" altLang="en-US" sz="1600" dirty="0">
                <a:solidFill>
                  <a:srgbClr val="0070C0"/>
                </a:solidFill>
              </a:rPr>
              <a:t>它用的是平行四边形，只需要让下界</a:t>
            </a:r>
            <a:r>
              <a:rPr lang="en-US" altLang="zh-CN" sz="1600" dirty="0">
                <a:solidFill>
                  <a:srgbClr val="0070C0"/>
                </a:solidFill>
              </a:rPr>
              <a:t>l</a:t>
            </a:r>
            <a:r>
              <a:rPr lang="zh-CN" altLang="en-US" sz="1600" dirty="0">
                <a:solidFill>
                  <a:srgbClr val="0070C0"/>
                </a:solidFill>
              </a:rPr>
              <a:t>和上街</a:t>
            </a:r>
            <a:r>
              <a:rPr lang="en-US" altLang="zh-CN" sz="1600" dirty="0">
                <a:solidFill>
                  <a:srgbClr val="0070C0"/>
                </a:solidFill>
              </a:rPr>
              <a:t>u</a:t>
            </a:r>
            <a:r>
              <a:rPr lang="zh-CN" altLang="en-US" sz="1600" dirty="0">
                <a:solidFill>
                  <a:srgbClr val="0070C0"/>
                </a:solidFill>
              </a:rPr>
              <a:t>保证在平行四边形内即可</a:t>
            </a:r>
            <a:r>
              <a:rPr lang="zh-CN" altLang="en-US" sz="1600" dirty="0"/>
              <a:t>。而</a:t>
            </a:r>
            <a:r>
              <a:rPr lang="en-US" altLang="zh-CN" sz="1600" dirty="0"/>
              <a:t>Linear Inequality Propagation</a:t>
            </a:r>
            <a:r>
              <a:rPr lang="zh-CN" altLang="en-US" sz="1600" dirty="0"/>
              <a:t>则是固定上面一条边的。在算法时间复杂性和可扩展性上，</a:t>
            </a:r>
            <a:r>
              <a:rPr lang="en-US" altLang="zh-CN" sz="1600" dirty="0" err="1"/>
              <a:t>Zonotopes</a:t>
            </a:r>
            <a:r>
              <a:rPr lang="zh-CN" altLang="en-US" sz="1600" dirty="0"/>
              <a:t>和</a:t>
            </a:r>
            <a:r>
              <a:rPr lang="en-US" altLang="zh-CN" sz="1600" dirty="0"/>
              <a:t>Linear Inequality Propagation</a:t>
            </a:r>
            <a:r>
              <a:rPr lang="zh-CN" altLang="en-US" sz="1600" dirty="0"/>
              <a:t>相当。</a:t>
            </a:r>
          </a:p>
        </p:txBody>
      </p:sp>
      <p:pic>
        <p:nvPicPr>
          <p:cNvPr id="4" name="图片 3"/>
          <p:cNvPicPr>
            <a:picLocks noChangeAspect="1"/>
          </p:cNvPicPr>
          <p:nvPr/>
        </p:nvPicPr>
        <p:blipFill>
          <a:blip r:embed="rId2"/>
          <a:stretch>
            <a:fillRect/>
          </a:stretch>
        </p:blipFill>
        <p:spPr>
          <a:xfrm>
            <a:off x="739302" y="1940620"/>
            <a:ext cx="4456153" cy="1423029"/>
          </a:xfrm>
          <a:prstGeom prst="rect">
            <a:avLst/>
          </a:prstGeom>
        </p:spPr>
      </p:pic>
      <p:pic>
        <p:nvPicPr>
          <p:cNvPr id="6" name="图片 5"/>
          <p:cNvPicPr>
            <a:picLocks noChangeAspect="1"/>
          </p:cNvPicPr>
          <p:nvPr/>
        </p:nvPicPr>
        <p:blipFill>
          <a:blip r:embed="rId3"/>
          <a:stretch>
            <a:fillRect/>
          </a:stretch>
        </p:blipFill>
        <p:spPr>
          <a:xfrm>
            <a:off x="6147868" y="1940620"/>
            <a:ext cx="4807679" cy="1794142"/>
          </a:xfrm>
          <a:prstGeom prst="rect">
            <a:avLst/>
          </a:prstGeom>
        </p:spPr>
      </p:pic>
      <p:sp>
        <p:nvSpPr>
          <p:cNvPr id="26" name="矩形 25"/>
          <p:cNvSpPr/>
          <p:nvPr/>
        </p:nvSpPr>
        <p:spPr>
          <a:xfrm>
            <a:off x="2911262" y="4440834"/>
            <a:ext cx="5872323" cy="85603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600" dirty="0" err="1">
                <a:solidFill>
                  <a:srgbClr val="0070C0"/>
                </a:solidFill>
              </a:rPr>
              <a:t>Zonotopes</a:t>
            </a:r>
            <a:r>
              <a:rPr lang="zh-CN" altLang="en-US" sz="1600" dirty="0">
                <a:solidFill>
                  <a:srgbClr val="0070C0"/>
                </a:solidFill>
              </a:rPr>
              <a:t>和</a:t>
            </a:r>
            <a:r>
              <a:rPr lang="en-US" altLang="zh-CN" sz="1600" dirty="0">
                <a:solidFill>
                  <a:srgbClr val="0070C0"/>
                </a:solidFill>
              </a:rPr>
              <a:t>Linear Inequality Propagation</a:t>
            </a:r>
            <a:r>
              <a:rPr lang="zh-CN" altLang="en-US" sz="1600" dirty="0">
                <a:solidFill>
                  <a:srgbClr val="0070C0"/>
                </a:solidFill>
              </a:rPr>
              <a:t>相比，前者是在平行四边形范围内确定最大、最小值，而后者虽然画出来是一块四边形区域，但其实用的是线段来确定最大、最小值。</a:t>
            </a:r>
          </a:p>
        </p:txBody>
      </p:sp>
    </p:spTree>
    <p:extLst>
      <p:ext uri="{BB962C8B-B14F-4D97-AF65-F5344CB8AC3E}">
        <p14:creationId xmlns:p14="http://schemas.microsoft.com/office/powerpoint/2010/main" val="4143601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4227" y="290655"/>
            <a:ext cx="10511320" cy="461665"/>
          </a:xfrm>
          <a:prstGeom prst="rect">
            <a:avLst/>
          </a:prstGeom>
          <a:noFill/>
        </p:spPr>
        <p:txBody>
          <a:bodyPr wrap="square" rtlCol="0">
            <a:spAutoFit/>
          </a:bodyPr>
          <a:lstStyle/>
          <a:p>
            <a:r>
              <a:rPr lang="en-US" altLang="zh-CN" sz="2400" dirty="0"/>
              <a:t>Taxonomy of Robustness Verification and Robust Training Approaches</a:t>
            </a:r>
            <a:endParaRPr lang="zh-CN" altLang="en-US" sz="2400" dirty="0"/>
          </a:p>
        </p:txBody>
      </p:sp>
      <p:sp>
        <p:nvSpPr>
          <p:cNvPr id="3" name="文本框 2"/>
          <p:cNvSpPr txBox="1"/>
          <p:nvPr/>
        </p:nvSpPr>
        <p:spPr>
          <a:xfrm>
            <a:off x="739302" y="793868"/>
            <a:ext cx="10216245" cy="784830"/>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en-US" altLang="zh-CN" dirty="0"/>
              <a:t>Incomplete Verification – </a:t>
            </a:r>
            <a:r>
              <a:rPr lang="en-US" altLang="zh-CN" b="1" dirty="0"/>
              <a:t>Linear Relaxation</a:t>
            </a:r>
            <a:r>
              <a:rPr lang="en-US" altLang="zh-CN" dirty="0"/>
              <a:t>: </a:t>
            </a:r>
            <a:r>
              <a:rPr lang="zh-CN" altLang="en-US" sz="1600" dirty="0"/>
              <a:t>这个算法运行效率高，可直接扩展到现有的</a:t>
            </a:r>
            <a:r>
              <a:rPr lang="en-US" altLang="zh-CN" sz="1600" dirty="0"/>
              <a:t>DNN</a:t>
            </a:r>
            <a:r>
              <a:rPr lang="zh-CN" altLang="en-US" sz="1600" dirty="0"/>
              <a:t>模型</a:t>
            </a:r>
            <a:endParaRPr lang="en-US" altLang="zh-CN" sz="1600" dirty="0"/>
          </a:p>
          <a:p>
            <a:pPr marL="742950" lvl="1" indent="-285750">
              <a:lnSpc>
                <a:spcPct val="125000"/>
              </a:lnSpc>
              <a:buFont typeface="Arial" panose="020B0604020202020204" pitchFamily="34" charset="0"/>
              <a:buChar char="•"/>
            </a:pPr>
            <a:r>
              <a:rPr lang="en-US" altLang="zh-CN" dirty="0"/>
              <a:t>4.  Interval Bound Propagation</a:t>
            </a:r>
          </a:p>
        </p:txBody>
      </p:sp>
      <p:sp>
        <p:nvSpPr>
          <p:cNvPr id="9" name="矩形 8"/>
          <p:cNvSpPr/>
          <p:nvPr/>
        </p:nvSpPr>
        <p:spPr>
          <a:xfrm>
            <a:off x="7286725" y="3021397"/>
            <a:ext cx="2472417" cy="8560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accent5">
                    <a:lumMod val="75000"/>
                  </a:schemeClr>
                </a:solidFill>
              </a:rPr>
              <a:t>很干脆，只使用两个值来限制上下边界</a:t>
            </a:r>
          </a:p>
        </p:txBody>
      </p:sp>
      <p:grpSp>
        <p:nvGrpSpPr>
          <p:cNvPr id="6" name="组合 5"/>
          <p:cNvGrpSpPr/>
          <p:nvPr/>
        </p:nvGrpSpPr>
        <p:grpSpPr>
          <a:xfrm>
            <a:off x="1761768" y="1620246"/>
            <a:ext cx="4476168" cy="3658336"/>
            <a:chOff x="1761768" y="1620246"/>
            <a:chExt cx="4476168" cy="3658336"/>
          </a:xfrm>
        </p:grpSpPr>
        <p:pic>
          <p:nvPicPr>
            <p:cNvPr id="5" name="图片 4"/>
            <p:cNvPicPr>
              <a:picLocks noChangeAspect="1"/>
            </p:cNvPicPr>
            <p:nvPr/>
          </p:nvPicPr>
          <p:blipFill>
            <a:blip r:embed="rId2"/>
            <a:stretch>
              <a:fillRect/>
            </a:stretch>
          </p:blipFill>
          <p:spPr>
            <a:xfrm>
              <a:off x="1761768" y="1620246"/>
              <a:ext cx="4476168" cy="3658336"/>
            </a:xfrm>
            <a:prstGeom prst="rect">
              <a:avLst/>
            </a:prstGeom>
          </p:spPr>
        </p:pic>
        <p:sp>
          <p:nvSpPr>
            <p:cNvPr id="4" name="矩形 3"/>
            <p:cNvSpPr/>
            <p:nvPr/>
          </p:nvSpPr>
          <p:spPr>
            <a:xfrm>
              <a:off x="1761768" y="3125585"/>
              <a:ext cx="4414588" cy="3990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1761768" y="5576175"/>
            <a:ext cx="7265854" cy="8560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chemeClr val="accent5">
                    <a:lumMod val="75000"/>
                  </a:schemeClr>
                </a:solidFill>
              </a:rPr>
              <a:t>Linear Inequality Propagation, </a:t>
            </a:r>
            <a:r>
              <a:rPr lang="en-US" altLang="zh-CN" sz="1600" dirty="0" err="1">
                <a:solidFill>
                  <a:schemeClr val="accent5">
                    <a:lumMod val="75000"/>
                  </a:schemeClr>
                </a:solidFill>
              </a:rPr>
              <a:t>Zonotopes</a:t>
            </a:r>
            <a:r>
              <a:rPr lang="zh-CN" altLang="en-US" sz="1600" dirty="0">
                <a:solidFill>
                  <a:schemeClr val="accent5">
                    <a:lumMod val="75000"/>
                  </a:schemeClr>
                </a:solidFill>
              </a:rPr>
              <a:t>和</a:t>
            </a:r>
            <a:r>
              <a:rPr lang="en-US" altLang="zh-CN" sz="1600" dirty="0">
                <a:solidFill>
                  <a:schemeClr val="accent5">
                    <a:lumMod val="75000"/>
                  </a:schemeClr>
                </a:solidFill>
              </a:rPr>
              <a:t>Interval Bound Propagation</a:t>
            </a:r>
            <a:r>
              <a:rPr lang="zh-CN" altLang="en-US" sz="1600" dirty="0">
                <a:solidFill>
                  <a:schemeClr val="accent5">
                    <a:lumMod val="75000"/>
                  </a:schemeClr>
                </a:solidFill>
              </a:rPr>
              <a:t>这三种方法我觉得基本上就是一样的方法</a:t>
            </a:r>
            <a:r>
              <a:rPr lang="en-US" altLang="zh-CN" sz="1600" dirty="0">
                <a:solidFill>
                  <a:schemeClr val="accent5">
                    <a:lumMod val="75000"/>
                  </a:schemeClr>
                </a:solidFill>
              </a:rPr>
              <a:t>.</a:t>
            </a:r>
            <a:endParaRPr lang="zh-CN" altLang="en-US" sz="1600" dirty="0">
              <a:solidFill>
                <a:schemeClr val="accent5">
                  <a:lumMod val="75000"/>
                </a:schemeClr>
              </a:solidFill>
            </a:endParaRPr>
          </a:p>
        </p:txBody>
      </p:sp>
    </p:spTree>
    <p:extLst>
      <p:ext uri="{BB962C8B-B14F-4D97-AF65-F5344CB8AC3E}">
        <p14:creationId xmlns:p14="http://schemas.microsoft.com/office/powerpoint/2010/main" val="3560788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4227" y="290655"/>
            <a:ext cx="10511320" cy="461665"/>
          </a:xfrm>
          <a:prstGeom prst="rect">
            <a:avLst/>
          </a:prstGeom>
          <a:noFill/>
        </p:spPr>
        <p:txBody>
          <a:bodyPr wrap="square" rtlCol="0">
            <a:spAutoFit/>
          </a:bodyPr>
          <a:lstStyle/>
          <a:p>
            <a:r>
              <a:rPr lang="en-US" altLang="zh-CN" sz="2400" dirty="0"/>
              <a:t>Taxonomy of Robustness Verification and Robust Training Approaches</a:t>
            </a:r>
            <a:endParaRPr lang="zh-CN" altLang="en-US" sz="2400" dirty="0"/>
          </a:p>
        </p:txBody>
      </p:sp>
      <p:sp>
        <p:nvSpPr>
          <p:cNvPr id="3" name="文本框 2"/>
          <p:cNvSpPr txBox="1"/>
          <p:nvPr/>
        </p:nvSpPr>
        <p:spPr>
          <a:xfrm>
            <a:off x="739302" y="793868"/>
            <a:ext cx="10216245" cy="784830"/>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en-US" altLang="zh-CN" dirty="0"/>
              <a:t>Incomplete Verification – </a:t>
            </a:r>
            <a:r>
              <a:rPr lang="en-US" altLang="zh-CN" b="1" dirty="0"/>
              <a:t>Linear Relaxation</a:t>
            </a:r>
            <a:r>
              <a:rPr lang="en-US" altLang="zh-CN" dirty="0"/>
              <a:t>: </a:t>
            </a:r>
            <a:r>
              <a:rPr lang="zh-CN" altLang="en-US" sz="1600" dirty="0"/>
              <a:t>这个算法运行效率高，可直接扩展到现有的</a:t>
            </a:r>
            <a:r>
              <a:rPr lang="en-US" altLang="zh-CN" sz="1600" dirty="0"/>
              <a:t>DNN</a:t>
            </a:r>
            <a:r>
              <a:rPr lang="zh-CN" altLang="en-US" sz="1600" dirty="0"/>
              <a:t>模型</a:t>
            </a:r>
            <a:endParaRPr lang="en-US" altLang="zh-CN" sz="1600" dirty="0"/>
          </a:p>
          <a:p>
            <a:pPr marL="742950" lvl="1" indent="-285750">
              <a:lnSpc>
                <a:spcPct val="125000"/>
              </a:lnSpc>
              <a:buFont typeface="Arial" panose="020B0604020202020204" pitchFamily="34" charset="0"/>
              <a:buChar char="•"/>
            </a:pPr>
            <a:r>
              <a:rPr lang="en-US" altLang="zh-CN" dirty="0"/>
              <a:t>5.  Linear Dual</a:t>
            </a:r>
          </a:p>
        </p:txBody>
      </p:sp>
      <p:pic>
        <p:nvPicPr>
          <p:cNvPr id="4" name="图片 3"/>
          <p:cNvPicPr>
            <a:picLocks noChangeAspect="1"/>
          </p:cNvPicPr>
          <p:nvPr/>
        </p:nvPicPr>
        <p:blipFill>
          <a:blip r:embed="rId2"/>
          <a:stretch>
            <a:fillRect/>
          </a:stretch>
        </p:blipFill>
        <p:spPr>
          <a:xfrm>
            <a:off x="1612137" y="1812889"/>
            <a:ext cx="4645549" cy="3457379"/>
          </a:xfrm>
          <a:prstGeom prst="rect">
            <a:avLst/>
          </a:prstGeom>
        </p:spPr>
      </p:pic>
      <p:sp>
        <p:nvSpPr>
          <p:cNvPr id="7" name="矩形 6"/>
          <p:cNvSpPr/>
          <p:nvPr/>
        </p:nvSpPr>
        <p:spPr>
          <a:xfrm>
            <a:off x="6974996" y="2966805"/>
            <a:ext cx="3511508" cy="8560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accent5">
                    <a:lumMod val="75000"/>
                  </a:schemeClr>
                </a:solidFill>
              </a:rPr>
              <a:t>通过解最优化问题（</a:t>
            </a:r>
            <a:r>
              <a:rPr lang="en-US" altLang="zh-CN" sz="1600" dirty="0">
                <a:solidFill>
                  <a:schemeClr val="accent5">
                    <a:lumMod val="75000"/>
                  </a:schemeClr>
                </a:solidFill>
              </a:rPr>
              <a:t>LP problem</a:t>
            </a:r>
            <a:r>
              <a:rPr lang="zh-CN" altLang="en-US" sz="1600" dirty="0">
                <a:solidFill>
                  <a:schemeClr val="accent5">
                    <a:lumMod val="75000"/>
                  </a:schemeClr>
                </a:solidFill>
              </a:rPr>
              <a:t>）的对偶问题，固定部分对偶变量，可以使计算变成一个网络的前向传播</a:t>
            </a:r>
            <a:r>
              <a:rPr lang="en-US" altLang="zh-CN" sz="1600" dirty="0">
                <a:solidFill>
                  <a:schemeClr val="accent5">
                    <a:lumMod val="75000"/>
                  </a:schemeClr>
                </a:solidFill>
              </a:rPr>
              <a:t>.</a:t>
            </a:r>
          </a:p>
        </p:txBody>
      </p:sp>
    </p:spTree>
    <p:extLst>
      <p:ext uri="{BB962C8B-B14F-4D97-AF65-F5344CB8AC3E}">
        <p14:creationId xmlns:p14="http://schemas.microsoft.com/office/powerpoint/2010/main" val="3058207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4227" y="290655"/>
            <a:ext cx="10511320" cy="461665"/>
          </a:xfrm>
          <a:prstGeom prst="rect">
            <a:avLst/>
          </a:prstGeom>
          <a:noFill/>
        </p:spPr>
        <p:txBody>
          <a:bodyPr wrap="square" rtlCol="0">
            <a:spAutoFit/>
          </a:bodyPr>
          <a:lstStyle/>
          <a:p>
            <a:r>
              <a:rPr lang="en-US" altLang="zh-CN" sz="2400" dirty="0"/>
              <a:t>Taxonomy of Robustness Verification and Robust Training Approaches</a:t>
            </a:r>
            <a:endParaRPr lang="zh-CN" altLang="en-US" sz="2400" dirty="0"/>
          </a:p>
        </p:txBody>
      </p:sp>
      <p:sp>
        <p:nvSpPr>
          <p:cNvPr id="3" name="文本框 2"/>
          <p:cNvSpPr txBox="1"/>
          <p:nvPr/>
        </p:nvSpPr>
        <p:spPr>
          <a:xfrm>
            <a:off x="739302" y="793868"/>
            <a:ext cx="10216245" cy="784830"/>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en-US" altLang="zh-CN" dirty="0"/>
              <a:t>Incomplete Verification – </a:t>
            </a:r>
            <a:r>
              <a:rPr lang="en-US" altLang="zh-CN" b="1" dirty="0"/>
              <a:t>Linear Relaxation</a:t>
            </a:r>
            <a:r>
              <a:rPr lang="en-US" altLang="zh-CN" dirty="0"/>
              <a:t>: </a:t>
            </a:r>
            <a:r>
              <a:rPr lang="zh-CN" altLang="en-US" sz="1600" dirty="0"/>
              <a:t>这个算法运行效率高，可直接扩展到现有的</a:t>
            </a:r>
            <a:r>
              <a:rPr lang="en-US" altLang="zh-CN" sz="1600" dirty="0"/>
              <a:t>DNN</a:t>
            </a:r>
            <a:r>
              <a:rPr lang="zh-CN" altLang="en-US" sz="1600" dirty="0"/>
              <a:t>模型</a:t>
            </a:r>
            <a:endParaRPr lang="en-US" altLang="zh-CN" sz="1600" dirty="0"/>
          </a:p>
          <a:p>
            <a:pPr marL="742950" lvl="1" indent="-285750">
              <a:lnSpc>
                <a:spcPct val="125000"/>
              </a:lnSpc>
              <a:buFont typeface="Arial" panose="020B0604020202020204" pitchFamily="34" charset="0"/>
              <a:buChar char="•"/>
            </a:pPr>
            <a:r>
              <a:rPr lang="en-US" altLang="zh-CN" dirty="0"/>
              <a:t>6. Hybrid Approaches</a:t>
            </a:r>
          </a:p>
        </p:txBody>
      </p:sp>
      <p:pic>
        <p:nvPicPr>
          <p:cNvPr id="5" name="图片 4"/>
          <p:cNvPicPr>
            <a:picLocks noChangeAspect="1"/>
          </p:cNvPicPr>
          <p:nvPr/>
        </p:nvPicPr>
        <p:blipFill>
          <a:blip r:embed="rId2"/>
          <a:stretch>
            <a:fillRect/>
          </a:stretch>
        </p:blipFill>
        <p:spPr>
          <a:xfrm>
            <a:off x="1103541" y="1620244"/>
            <a:ext cx="4396841" cy="3741463"/>
          </a:xfrm>
          <a:prstGeom prst="rect">
            <a:avLst/>
          </a:prstGeom>
        </p:spPr>
      </p:pic>
      <p:sp>
        <p:nvSpPr>
          <p:cNvPr id="9" name="矩形 8"/>
          <p:cNvSpPr/>
          <p:nvPr/>
        </p:nvSpPr>
        <p:spPr>
          <a:xfrm>
            <a:off x="1103542" y="5660948"/>
            <a:ext cx="4396840" cy="85603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CN" sz="1600" dirty="0">
                <a:solidFill>
                  <a:srgbClr val="FF0000"/>
                </a:solidFill>
              </a:rPr>
              <a:t>Neuron’s linear combinations</a:t>
            </a:r>
            <a:r>
              <a:rPr lang="zh-CN" altLang="en-US" sz="1600" dirty="0">
                <a:solidFill>
                  <a:srgbClr val="FF0000"/>
                </a:solidFill>
              </a:rPr>
              <a:t>如何去利用</a:t>
            </a:r>
            <a:r>
              <a:rPr lang="en-US" altLang="zh-CN" sz="1600" dirty="0">
                <a:solidFill>
                  <a:srgbClr val="FF0000"/>
                </a:solidFill>
              </a:rPr>
              <a:t>?</a:t>
            </a:r>
          </a:p>
          <a:p>
            <a:r>
              <a:rPr lang="zh-CN" altLang="en-US" sz="1600" dirty="0">
                <a:solidFill>
                  <a:srgbClr val="FF0000"/>
                </a:solidFill>
              </a:rPr>
              <a:t>这几个方法是怎么相互结合起来的？</a:t>
            </a:r>
          </a:p>
        </p:txBody>
      </p:sp>
      <p:sp>
        <p:nvSpPr>
          <p:cNvPr id="10" name="文本框 9"/>
          <p:cNvSpPr txBox="1"/>
          <p:nvPr/>
        </p:nvSpPr>
        <p:spPr>
          <a:xfrm>
            <a:off x="5699887" y="1140116"/>
            <a:ext cx="5428743" cy="438582"/>
          </a:xfrm>
          <a:prstGeom prst="rect">
            <a:avLst/>
          </a:prstGeom>
          <a:noFill/>
        </p:spPr>
        <p:txBody>
          <a:bodyPr wrap="square" rtlCol="0">
            <a:spAutoFit/>
          </a:bodyPr>
          <a:lstStyle/>
          <a:p>
            <a:pPr marL="742950" lvl="1" indent="-285750">
              <a:lnSpc>
                <a:spcPct val="125000"/>
              </a:lnSpc>
              <a:buFont typeface="Arial" panose="020B0604020202020204" pitchFamily="34" charset="0"/>
              <a:buChar char="•"/>
            </a:pPr>
            <a:r>
              <a:rPr lang="en-US" altLang="zh-CN" dirty="0"/>
              <a:t>7. Beyond Feed-Forward </a:t>
            </a:r>
            <a:r>
              <a:rPr lang="en-US" altLang="zh-CN" dirty="0" err="1"/>
              <a:t>ReLU</a:t>
            </a:r>
            <a:r>
              <a:rPr lang="en-US" altLang="zh-CN" dirty="0"/>
              <a:t> Networks </a:t>
            </a:r>
          </a:p>
        </p:txBody>
      </p:sp>
      <p:sp>
        <p:nvSpPr>
          <p:cNvPr id="11" name="文本框 10"/>
          <p:cNvSpPr txBox="1"/>
          <p:nvPr/>
        </p:nvSpPr>
        <p:spPr>
          <a:xfrm>
            <a:off x="6426315" y="1620244"/>
            <a:ext cx="4702315" cy="338554"/>
          </a:xfrm>
          <a:prstGeom prst="rect">
            <a:avLst/>
          </a:prstGeom>
          <a:noFill/>
        </p:spPr>
        <p:txBody>
          <a:bodyPr wrap="square" rtlCol="0">
            <a:spAutoFit/>
          </a:bodyPr>
          <a:lstStyle/>
          <a:p>
            <a:pPr indent="288000">
              <a:spcBef>
                <a:spcPts val="200"/>
              </a:spcBef>
            </a:pPr>
            <a:r>
              <a:rPr lang="zh-CN" altLang="en-US" sz="1600" dirty="0"/>
              <a:t>针对不同网络结构的应用，但是作者没怎么提</a:t>
            </a:r>
            <a:r>
              <a:rPr lang="en-US" altLang="zh-CN" sz="1600" dirty="0"/>
              <a:t>.</a:t>
            </a:r>
            <a:endParaRPr lang="zh-CN" altLang="en-US" sz="1600" dirty="0"/>
          </a:p>
        </p:txBody>
      </p:sp>
      <p:pic>
        <p:nvPicPr>
          <p:cNvPr id="6" name="图片 5"/>
          <p:cNvPicPr>
            <a:picLocks noChangeAspect="1"/>
          </p:cNvPicPr>
          <p:nvPr/>
        </p:nvPicPr>
        <p:blipFill>
          <a:blip r:embed="rId3"/>
          <a:stretch>
            <a:fillRect/>
          </a:stretch>
        </p:blipFill>
        <p:spPr>
          <a:xfrm>
            <a:off x="6426315" y="2000344"/>
            <a:ext cx="4719938" cy="1765541"/>
          </a:xfrm>
          <a:prstGeom prst="rect">
            <a:avLst/>
          </a:prstGeom>
        </p:spPr>
      </p:pic>
    </p:spTree>
    <p:extLst>
      <p:ext uri="{BB962C8B-B14F-4D97-AF65-F5344CB8AC3E}">
        <p14:creationId xmlns:p14="http://schemas.microsoft.com/office/powerpoint/2010/main" val="3706334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4227" y="290655"/>
            <a:ext cx="10511320" cy="461665"/>
          </a:xfrm>
          <a:prstGeom prst="rect">
            <a:avLst/>
          </a:prstGeom>
          <a:noFill/>
        </p:spPr>
        <p:txBody>
          <a:bodyPr wrap="square" rtlCol="0">
            <a:spAutoFit/>
          </a:bodyPr>
          <a:lstStyle/>
          <a:p>
            <a:r>
              <a:rPr lang="en-US" altLang="zh-CN" sz="2400" dirty="0"/>
              <a:t>Taxonomy of Robustness Verification and Robust Training Approaches</a:t>
            </a:r>
            <a:endParaRPr lang="zh-CN" altLang="en-US" sz="2400" dirty="0"/>
          </a:p>
        </p:txBody>
      </p:sp>
      <p:sp>
        <p:nvSpPr>
          <p:cNvPr id="3" name="文本框 2"/>
          <p:cNvSpPr txBox="1"/>
          <p:nvPr/>
        </p:nvSpPr>
        <p:spPr>
          <a:xfrm>
            <a:off x="739302" y="793868"/>
            <a:ext cx="10216245" cy="784830"/>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en-US" altLang="zh-CN" dirty="0"/>
              <a:t>Incomplete Verification – </a:t>
            </a:r>
            <a:r>
              <a:rPr lang="en-US" altLang="zh-CN" b="1" dirty="0"/>
              <a:t>Linear Relaxation</a:t>
            </a:r>
            <a:r>
              <a:rPr lang="en-US" altLang="zh-CN" dirty="0"/>
              <a:t>: </a:t>
            </a:r>
            <a:r>
              <a:rPr lang="zh-CN" altLang="en-US" sz="1600" dirty="0"/>
              <a:t>这个算法运行效率高，可直接扩展到现有的</a:t>
            </a:r>
            <a:r>
              <a:rPr lang="en-US" altLang="zh-CN" sz="1600" dirty="0"/>
              <a:t>DNN</a:t>
            </a:r>
            <a:r>
              <a:rPr lang="zh-CN" altLang="en-US" sz="1600" dirty="0"/>
              <a:t>模型</a:t>
            </a:r>
            <a:endParaRPr lang="en-US" altLang="zh-CN" sz="1600" dirty="0"/>
          </a:p>
          <a:p>
            <a:pPr marL="742950" lvl="1" indent="-285750">
              <a:lnSpc>
                <a:spcPct val="125000"/>
              </a:lnSpc>
              <a:buFont typeface="Arial" panose="020B0604020202020204" pitchFamily="34" charset="0"/>
              <a:buChar char="•"/>
            </a:pPr>
            <a:r>
              <a:rPr lang="en-US" altLang="zh-CN" dirty="0"/>
              <a:t>8. Robust Training</a:t>
            </a:r>
            <a:r>
              <a:rPr lang="zh-CN" altLang="en-US" dirty="0"/>
              <a:t>：</a:t>
            </a:r>
            <a:r>
              <a:rPr lang="zh-CN" altLang="en-US" sz="1600" dirty="0"/>
              <a:t>目的是如何训练模型，才能在模型上得到更好的鲁棒性。</a:t>
            </a:r>
            <a:endParaRPr lang="en-US" altLang="zh-CN" dirty="0"/>
          </a:p>
        </p:txBody>
      </p:sp>
      <p:sp>
        <p:nvSpPr>
          <p:cNvPr id="6" name="文本框 5"/>
          <p:cNvSpPr txBox="1"/>
          <p:nvPr/>
        </p:nvSpPr>
        <p:spPr>
          <a:xfrm>
            <a:off x="865170" y="1620246"/>
            <a:ext cx="9964508" cy="984885"/>
          </a:xfrm>
          <a:prstGeom prst="rect">
            <a:avLst/>
          </a:prstGeom>
          <a:noFill/>
        </p:spPr>
        <p:txBody>
          <a:bodyPr wrap="square" rtlCol="0">
            <a:spAutoFit/>
          </a:bodyPr>
          <a:lstStyle/>
          <a:p>
            <a:pPr indent="288000">
              <a:spcBef>
                <a:spcPts val="200"/>
              </a:spcBef>
            </a:pPr>
            <a:r>
              <a:rPr lang="en-US" altLang="zh-CN" sz="1600" b="1" dirty="0"/>
              <a:t>Certified adversarial training.  </a:t>
            </a:r>
            <a:r>
              <a:rPr lang="en-US" altLang="zh-CN" sz="1400" dirty="0"/>
              <a:t>Robust Training</a:t>
            </a:r>
            <a:r>
              <a:rPr lang="zh-CN" altLang="en-US" sz="1400" dirty="0"/>
              <a:t>经常和</a:t>
            </a:r>
            <a:r>
              <a:rPr lang="en-US" altLang="zh-CN" sz="1400" dirty="0"/>
              <a:t>adversarial training</a:t>
            </a:r>
            <a:r>
              <a:rPr lang="zh-CN" altLang="en-US" sz="1400" dirty="0"/>
              <a:t>相结合。</a:t>
            </a:r>
            <a:r>
              <a:rPr lang="zh-CN" altLang="en-US" sz="1400" dirty="0">
                <a:solidFill>
                  <a:srgbClr val="FF0000"/>
                </a:solidFill>
              </a:rPr>
              <a:t>为什么由</a:t>
            </a:r>
            <a:r>
              <a:rPr lang="en-US" altLang="zh-CN" sz="1400" dirty="0">
                <a:solidFill>
                  <a:srgbClr val="FF0000"/>
                </a:solidFill>
              </a:rPr>
              <a:t>linear inequalities, relaxed dual linear problem</a:t>
            </a:r>
            <a:r>
              <a:rPr lang="zh-CN" altLang="en-US" sz="1400" dirty="0">
                <a:solidFill>
                  <a:srgbClr val="FF0000"/>
                </a:solidFill>
              </a:rPr>
              <a:t>和</a:t>
            </a:r>
            <a:r>
              <a:rPr lang="en-US" altLang="zh-CN" sz="1400" dirty="0">
                <a:solidFill>
                  <a:srgbClr val="FF0000"/>
                </a:solidFill>
              </a:rPr>
              <a:t>interval bound</a:t>
            </a:r>
            <a:r>
              <a:rPr lang="zh-CN" altLang="en-US" sz="1400" dirty="0">
                <a:solidFill>
                  <a:srgbClr val="FF0000"/>
                </a:solidFill>
              </a:rPr>
              <a:t>得到的认证边界时可导的？</a:t>
            </a:r>
            <a:r>
              <a:rPr lang="zh-CN" altLang="en-US" sz="1400" dirty="0"/>
              <a:t>可以用梯度下降的方法来优化这个边界，从而做到模型的鲁棒性。另外，鲁棒性的训练是在训练集上面训练的，但是检验则是在测试集上面验证的，</a:t>
            </a:r>
            <a:r>
              <a:rPr lang="zh-CN" altLang="en-US" sz="1400" dirty="0">
                <a:solidFill>
                  <a:srgbClr val="FF0000"/>
                </a:solidFill>
              </a:rPr>
              <a:t>学习方法却能学到这样的一个规则</a:t>
            </a:r>
            <a:r>
              <a:rPr lang="zh-CN" altLang="en-US" sz="1400" dirty="0"/>
              <a:t>。</a:t>
            </a:r>
          </a:p>
        </p:txBody>
      </p:sp>
      <p:pic>
        <p:nvPicPr>
          <p:cNvPr id="7" name="图片 6"/>
          <p:cNvPicPr>
            <a:picLocks noChangeAspect="1"/>
          </p:cNvPicPr>
          <p:nvPr/>
        </p:nvPicPr>
        <p:blipFill>
          <a:blip r:embed="rId2"/>
          <a:stretch>
            <a:fillRect/>
          </a:stretch>
        </p:blipFill>
        <p:spPr>
          <a:xfrm>
            <a:off x="1265988" y="2646679"/>
            <a:ext cx="4581436" cy="2691302"/>
          </a:xfrm>
          <a:prstGeom prst="rect">
            <a:avLst/>
          </a:prstGeom>
        </p:spPr>
      </p:pic>
      <p:pic>
        <p:nvPicPr>
          <p:cNvPr id="8" name="图片 7"/>
          <p:cNvPicPr>
            <a:picLocks noChangeAspect="1"/>
          </p:cNvPicPr>
          <p:nvPr/>
        </p:nvPicPr>
        <p:blipFill>
          <a:blip r:embed="rId3"/>
          <a:stretch>
            <a:fillRect/>
          </a:stretch>
        </p:blipFill>
        <p:spPr>
          <a:xfrm>
            <a:off x="6210099" y="2646679"/>
            <a:ext cx="4561390" cy="884111"/>
          </a:xfrm>
          <a:prstGeom prst="rect">
            <a:avLst/>
          </a:prstGeom>
        </p:spPr>
      </p:pic>
      <p:sp>
        <p:nvSpPr>
          <p:cNvPr id="10" name="文本框 9"/>
          <p:cNvSpPr txBox="1"/>
          <p:nvPr/>
        </p:nvSpPr>
        <p:spPr>
          <a:xfrm>
            <a:off x="865170" y="5537470"/>
            <a:ext cx="9964508" cy="553998"/>
          </a:xfrm>
          <a:prstGeom prst="rect">
            <a:avLst/>
          </a:prstGeom>
          <a:noFill/>
        </p:spPr>
        <p:txBody>
          <a:bodyPr wrap="square" rtlCol="0">
            <a:spAutoFit/>
          </a:bodyPr>
          <a:lstStyle/>
          <a:p>
            <a:pPr indent="288000">
              <a:spcBef>
                <a:spcPts val="200"/>
              </a:spcBef>
            </a:pPr>
            <a:r>
              <a:rPr lang="en-US" altLang="zh-CN" sz="1600" b="1" dirty="0"/>
              <a:t>Combine adversarial training with regular training loss.  </a:t>
            </a:r>
            <a:r>
              <a:rPr lang="zh-CN" altLang="en-US" sz="1400" dirty="0"/>
              <a:t>在模型训练的过程中，可以将正常的损失函数和对抗训练的损失函数相结合，这样在训练过程中，不仅可以提高模型的成功率，同样可以提高模型的验证鲁棒性。</a:t>
            </a:r>
          </a:p>
        </p:txBody>
      </p:sp>
    </p:spTree>
    <p:extLst>
      <p:ext uri="{BB962C8B-B14F-4D97-AF65-F5344CB8AC3E}">
        <p14:creationId xmlns:p14="http://schemas.microsoft.com/office/powerpoint/2010/main" val="779062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4227" y="290655"/>
            <a:ext cx="10511320" cy="461665"/>
          </a:xfrm>
          <a:prstGeom prst="rect">
            <a:avLst/>
          </a:prstGeom>
          <a:noFill/>
        </p:spPr>
        <p:txBody>
          <a:bodyPr wrap="square" rtlCol="0">
            <a:spAutoFit/>
          </a:bodyPr>
          <a:lstStyle/>
          <a:p>
            <a:r>
              <a:rPr lang="en-US" altLang="zh-CN" sz="2400" dirty="0"/>
              <a:t>Taxonomy of Robustness Verification and Robust Training Approaches</a:t>
            </a:r>
            <a:endParaRPr lang="zh-CN" altLang="en-US" sz="2400" dirty="0"/>
          </a:p>
        </p:txBody>
      </p:sp>
      <p:sp>
        <p:nvSpPr>
          <p:cNvPr id="3" name="文本框 2"/>
          <p:cNvSpPr txBox="1"/>
          <p:nvPr/>
        </p:nvSpPr>
        <p:spPr>
          <a:xfrm>
            <a:off x="739302" y="793868"/>
            <a:ext cx="10216245" cy="784830"/>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en-US" altLang="zh-CN" dirty="0"/>
              <a:t>Incomplete Verification – </a:t>
            </a:r>
            <a:r>
              <a:rPr lang="en-US" altLang="zh-CN" b="1" dirty="0"/>
              <a:t>Linear Relaxation</a:t>
            </a:r>
            <a:r>
              <a:rPr lang="en-US" altLang="zh-CN" dirty="0"/>
              <a:t>: </a:t>
            </a:r>
            <a:r>
              <a:rPr lang="zh-CN" altLang="en-US" sz="1600" dirty="0"/>
              <a:t>这个算法运行效率高，可直接扩展到现有的</a:t>
            </a:r>
            <a:r>
              <a:rPr lang="en-US" altLang="zh-CN" sz="1600" dirty="0"/>
              <a:t>DNN</a:t>
            </a:r>
            <a:r>
              <a:rPr lang="zh-CN" altLang="en-US" sz="1600" dirty="0"/>
              <a:t>模型</a:t>
            </a:r>
            <a:endParaRPr lang="en-US" altLang="zh-CN" sz="1600" dirty="0"/>
          </a:p>
          <a:p>
            <a:pPr marL="742950" lvl="1" indent="-285750">
              <a:lnSpc>
                <a:spcPct val="125000"/>
              </a:lnSpc>
              <a:buFont typeface="Arial" panose="020B0604020202020204" pitchFamily="34" charset="0"/>
              <a:buChar char="•"/>
            </a:pPr>
            <a:r>
              <a:rPr lang="en-US" altLang="zh-CN" dirty="0"/>
              <a:t>8. Robust Training</a:t>
            </a:r>
            <a:r>
              <a:rPr lang="zh-CN" altLang="en-US" dirty="0"/>
              <a:t>：</a:t>
            </a:r>
            <a:r>
              <a:rPr lang="zh-CN" altLang="en-US" sz="1600" dirty="0"/>
              <a:t>目的是如何训练模型，才能在模型上得到更好的鲁棒性。</a:t>
            </a:r>
            <a:endParaRPr lang="en-US" altLang="zh-CN" dirty="0"/>
          </a:p>
        </p:txBody>
      </p:sp>
      <p:sp>
        <p:nvSpPr>
          <p:cNvPr id="6" name="文本框 5"/>
          <p:cNvSpPr txBox="1"/>
          <p:nvPr/>
        </p:nvSpPr>
        <p:spPr>
          <a:xfrm>
            <a:off x="865170" y="1620246"/>
            <a:ext cx="9964508" cy="984885"/>
          </a:xfrm>
          <a:prstGeom prst="rect">
            <a:avLst/>
          </a:prstGeom>
          <a:noFill/>
        </p:spPr>
        <p:txBody>
          <a:bodyPr wrap="square" rtlCol="0">
            <a:spAutoFit/>
          </a:bodyPr>
          <a:lstStyle/>
          <a:p>
            <a:pPr indent="288000">
              <a:spcBef>
                <a:spcPts val="200"/>
              </a:spcBef>
            </a:pPr>
            <a:r>
              <a:rPr lang="en-US" altLang="zh-CN" sz="1600" b="1" dirty="0"/>
              <a:t>Penalize over-approximation or unstable neurons.  </a:t>
            </a:r>
            <a:r>
              <a:rPr lang="zh-CN" altLang="en-US" sz="1400" dirty="0"/>
              <a:t>大概的思想是，验证模型鲁棒性的过程中，只有在</a:t>
            </a:r>
            <a:r>
              <a:rPr lang="en-US" altLang="zh-CN" sz="1400" dirty="0"/>
              <a:t>unstable</a:t>
            </a:r>
            <a:r>
              <a:rPr lang="zh-CN" altLang="en-US" sz="1400" dirty="0"/>
              <a:t>神经元处才需要对其添加</a:t>
            </a:r>
            <a:r>
              <a:rPr lang="en-US" altLang="zh-CN" sz="1400" dirty="0"/>
              <a:t>over-approximation</a:t>
            </a:r>
            <a:r>
              <a:rPr lang="zh-CN" altLang="en-US" sz="1400" dirty="0"/>
              <a:t>操作，如果每个神经元都是</a:t>
            </a:r>
            <a:r>
              <a:rPr lang="en-US" altLang="zh-CN" sz="1400" dirty="0"/>
              <a:t>stable</a:t>
            </a:r>
            <a:r>
              <a:rPr lang="zh-CN" altLang="en-US" sz="1400" dirty="0"/>
              <a:t>的，那么就能够得到一个的取值边界。所以这个过程中，是</a:t>
            </a:r>
            <a:r>
              <a:rPr lang="en-US" altLang="zh-CN" sz="1400" dirty="0"/>
              <a:t>unstable</a:t>
            </a:r>
            <a:r>
              <a:rPr lang="zh-CN" altLang="en-US" sz="1400" dirty="0"/>
              <a:t>的神经元导致了大部分的模型不确定性，所以，可以在训练模型的过程中对</a:t>
            </a:r>
            <a:r>
              <a:rPr lang="en-US" altLang="zh-CN" sz="1400" dirty="0"/>
              <a:t>unstable</a:t>
            </a:r>
            <a:r>
              <a:rPr lang="zh-CN" altLang="en-US" sz="1400" dirty="0"/>
              <a:t>神经元添加一个正则化惩罚项。</a:t>
            </a:r>
            <a:r>
              <a:rPr lang="zh-CN" altLang="en-US" sz="1400" dirty="0">
                <a:solidFill>
                  <a:srgbClr val="FF0000"/>
                </a:solidFill>
              </a:rPr>
              <a:t>这样做是必须且有用的么？</a:t>
            </a:r>
          </a:p>
        </p:txBody>
      </p:sp>
      <p:sp>
        <p:nvSpPr>
          <p:cNvPr id="10" name="文本框 9"/>
          <p:cNvSpPr txBox="1"/>
          <p:nvPr/>
        </p:nvSpPr>
        <p:spPr>
          <a:xfrm>
            <a:off x="865170" y="2646679"/>
            <a:ext cx="9964508" cy="984885"/>
          </a:xfrm>
          <a:prstGeom prst="rect">
            <a:avLst/>
          </a:prstGeom>
          <a:noFill/>
        </p:spPr>
        <p:txBody>
          <a:bodyPr wrap="square" rtlCol="0">
            <a:spAutoFit/>
          </a:bodyPr>
          <a:lstStyle/>
          <a:p>
            <a:pPr indent="288000">
              <a:spcBef>
                <a:spcPts val="200"/>
              </a:spcBef>
            </a:pPr>
            <a:r>
              <a:rPr lang="en-US" altLang="zh-CN" sz="1600" b="1" dirty="0"/>
              <a:t>Transferability-based training. </a:t>
            </a:r>
            <a:r>
              <a:rPr lang="en-US" altLang="zh-CN" sz="1400" dirty="0"/>
              <a:t>An intriguing property of adversarial examples is that, they usually transfer from one model to another, though these models are trained independently. In </a:t>
            </a:r>
            <a:r>
              <a:rPr lang="en-US" altLang="zh-CN" sz="1400" i="1" u="sng" dirty="0" err="1"/>
              <a:t>Robustra</a:t>
            </a:r>
            <a:r>
              <a:rPr lang="en-US" altLang="zh-CN" sz="1400" dirty="0"/>
              <a:t>, a proxy of transferable adversarial space is used to boost the robustness of robust training in </a:t>
            </a:r>
            <a:r>
              <a:rPr lang="en-US" altLang="zh-CN" sz="1400" i="1" u="sng" dirty="0"/>
              <a:t>WK</a:t>
            </a:r>
            <a:r>
              <a:rPr lang="en-US" altLang="zh-CN" sz="1400" dirty="0"/>
              <a:t>. </a:t>
            </a:r>
            <a:r>
              <a:rPr lang="zh-CN" altLang="en-US" sz="1400" dirty="0">
                <a:solidFill>
                  <a:srgbClr val="FF0000"/>
                </a:solidFill>
              </a:rPr>
              <a:t>没太理解，迁移学习为什么能够加快鲁棒性的训练，在这边的意义是什么？以及如何去做？</a:t>
            </a:r>
          </a:p>
        </p:txBody>
      </p:sp>
      <p:sp>
        <p:nvSpPr>
          <p:cNvPr id="9" name="文本框 8"/>
          <p:cNvSpPr txBox="1"/>
          <p:nvPr/>
        </p:nvSpPr>
        <p:spPr>
          <a:xfrm>
            <a:off x="739302" y="3673112"/>
            <a:ext cx="10216245" cy="407547"/>
          </a:xfrm>
          <a:prstGeom prst="rect">
            <a:avLst/>
          </a:prstGeom>
          <a:noFill/>
        </p:spPr>
        <p:txBody>
          <a:bodyPr wrap="square" rtlCol="0">
            <a:spAutoFit/>
          </a:bodyPr>
          <a:lstStyle/>
          <a:p>
            <a:pPr marL="742950" lvl="1" indent="-285750">
              <a:lnSpc>
                <a:spcPct val="125000"/>
              </a:lnSpc>
              <a:buFont typeface="Arial" panose="020B0604020202020204" pitchFamily="34" charset="0"/>
              <a:buChar char="•"/>
            </a:pPr>
            <a:r>
              <a:rPr lang="en-US" altLang="zh-CN" dirty="0"/>
              <a:t>Summary</a:t>
            </a:r>
          </a:p>
        </p:txBody>
      </p:sp>
      <p:sp>
        <p:nvSpPr>
          <p:cNvPr id="11" name="文本框 10"/>
          <p:cNvSpPr txBox="1"/>
          <p:nvPr/>
        </p:nvSpPr>
        <p:spPr>
          <a:xfrm>
            <a:off x="865170" y="4122207"/>
            <a:ext cx="9964508" cy="1102866"/>
          </a:xfrm>
          <a:prstGeom prst="rect">
            <a:avLst/>
          </a:prstGeom>
          <a:noFill/>
        </p:spPr>
        <p:txBody>
          <a:bodyPr wrap="square" rtlCol="0">
            <a:spAutoFit/>
          </a:bodyPr>
          <a:lstStyle/>
          <a:p>
            <a:pPr indent="288000">
              <a:spcBef>
                <a:spcPts val="200"/>
              </a:spcBef>
            </a:pPr>
            <a:r>
              <a:rPr lang="en-US" altLang="zh-CN" sz="1600" dirty="0"/>
              <a:t>Incomplete verification</a:t>
            </a:r>
            <a:r>
              <a:rPr lang="zh-CN" altLang="en-US" sz="1600" dirty="0"/>
              <a:t>各个方法中，除了线性对偶方法，其他方法都可以通过迭代的方法计算每个神经元输出的上下界。而这些方法之间的差异则是使用了不同的</a:t>
            </a:r>
            <a:r>
              <a:rPr lang="en-US" altLang="zh-CN" sz="1600" dirty="0"/>
              <a:t>over-approximation</a:t>
            </a:r>
            <a:r>
              <a:rPr lang="zh-CN" altLang="en-US" sz="1600" dirty="0"/>
              <a:t>方法。</a:t>
            </a:r>
            <a:endParaRPr lang="en-US" altLang="zh-CN" sz="1600" dirty="0"/>
          </a:p>
          <a:p>
            <a:pPr indent="288000">
              <a:spcBef>
                <a:spcPts val="200"/>
              </a:spcBef>
            </a:pPr>
            <a:r>
              <a:rPr lang="zh-CN" altLang="en-US" sz="1600" dirty="0"/>
              <a:t>作者在文章中列出了理论上不同算法的</a:t>
            </a:r>
            <a:r>
              <a:rPr lang="en-US" altLang="zh-CN" sz="1600" dirty="0"/>
              <a:t>tightness</a:t>
            </a:r>
            <a:r>
              <a:rPr lang="zh-CN" altLang="en-US" sz="1600" dirty="0"/>
              <a:t>，可以发现，对于模型鲁棒性检验这个</a:t>
            </a:r>
            <a:r>
              <a:rPr lang="en-US" altLang="zh-CN" sz="1600" dirty="0"/>
              <a:t>NP-complete</a:t>
            </a:r>
            <a:r>
              <a:rPr lang="zh-CN" altLang="en-US" sz="1600" dirty="0"/>
              <a:t>问题，</a:t>
            </a:r>
            <a:r>
              <a:rPr lang="zh-CN" altLang="en-US" sz="1600" dirty="0">
                <a:solidFill>
                  <a:srgbClr val="0070C0"/>
                </a:solidFill>
              </a:rPr>
              <a:t>研究人员要解决的是如何能够更快地得出一个各大更精确的鲁棒边界</a:t>
            </a:r>
            <a:r>
              <a:rPr lang="zh-CN" altLang="en-US" sz="1600" dirty="0"/>
              <a:t>。</a:t>
            </a:r>
          </a:p>
        </p:txBody>
      </p:sp>
    </p:spTree>
    <p:extLst>
      <p:ext uri="{BB962C8B-B14F-4D97-AF65-F5344CB8AC3E}">
        <p14:creationId xmlns:p14="http://schemas.microsoft.com/office/powerpoint/2010/main" val="2164377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4227" y="290655"/>
            <a:ext cx="8657617" cy="461665"/>
          </a:xfrm>
          <a:prstGeom prst="rect">
            <a:avLst/>
          </a:prstGeom>
          <a:noFill/>
        </p:spPr>
        <p:txBody>
          <a:bodyPr wrap="square" rtlCol="0">
            <a:spAutoFit/>
          </a:bodyPr>
          <a:lstStyle/>
          <a:p>
            <a:r>
              <a:rPr lang="en-US" altLang="zh-CN" sz="2400" dirty="0"/>
              <a:t>Abstract</a:t>
            </a:r>
            <a:endParaRPr lang="zh-CN" altLang="en-US" sz="2400" dirty="0"/>
          </a:p>
        </p:txBody>
      </p:sp>
      <p:sp>
        <p:nvSpPr>
          <p:cNvPr id="3" name="文本框 2"/>
          <p:cNvSpPr txBox="1"/>
          <p:nvPr/>
        </p:nvSpPr>
        <p:spPr>
          <a:xfrm>
            <a:off x="739302" y="793868"/>
            <a:ext cx="11225536" cy="4208844"/>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en-US" altLang="zh-CN" dirty="0"/>
              <a:t>Different defense approaches</a:t>
            </a:r>
          </a:p>
          <a:p>
            <a:pPr marL="742950" lvl="1" indent="-285750">
              <a:lnSpc>
                <a:spcPct val="125000"/>
              </a:lnSpc>
              <a:buFont typeface="Arial" panose="020B0604020202020204" pitchFamily="34" charset="0"/>
              <a:buChar char="•"/>
            </a:pPr>
            <a:r>
              <a:rPr lang="en-US" altLang="zh-CN" sz="1600" dirty="0"/>
              <a:t>Empirical defenses: </a:t>
            </a:r>
            <a:r>
              <a:rPr lang="zh-CN" altLang="en-US" sz="1600" dirty="0"/>
              <a:t>根据已有的攻击，提出不同的防御方法，缺点在于会持续受到对抗攻击的影响；</a:t>
            </a:r>
            <a:endParaRPr lang="en-US" altLang="zh-CN" sz="1600" dirty="0"/>
          </a:p>
          <a:p>
            <a:pPr marL="742950" lvl="1" indent="-285750">
              <a:lnSpc>
                <a:spcPct val="125000"/>
              </a:lnSpc>
              <a:buFont typeface="Arial" panose="020B0604020202020204" pitchFamily="34" charset="0"/>
              <a:buChar char="•"/>
            </a:pPr>
            <a:r>
              <a:rPr lang="en-US" altLang="zh-CN" sz="1600" dirty="0"/>
              <a:t>Certifiably robust approaches: </a:t>
            </a:r>
            <a:r>
              <a:rPr lang="zh-CN" altLang="en-US" sz="1600" dirty="0"/>
              <a:t>从模型层面入手，证明输入在一定扰动范围内，都不会造成模型出现错误输出</a:t>
            </a:r>
            <a:r>
              <a:rPr lang="en-US" altLang="zh-CN" sz="1600" dirty="0"/>
              <a:t>.</a:t>
            </a:r>
          </a:p>
          <a:p>
            <a:pPr marL="1200150" lvl="2" indent="-285750">
              <a:lnSpc>
                <a:spcPct val="125000"/>
              </a:lnSpc>
              <a:buFont typeface="Arial" panose="020B0604020202020204" pitchFamily="34" charset="0"/>
              <a:buChar char="•"/>
            </a:pPr>
            <a:r>
              <a:rPr lang="en-US" altLang="zh-CN" sz="1600" dirty="0"/>
              <a:t>Deterministic verification</a:t>
            </a:r>
          </a:p>
          <a:p>
            <a:pPr marL="1200150" lvl="2" indent="-285750">
              <a:lnSpc>
                <a:spcPct val="125000"/>
              </a:lnSpc>
              <a:buFont typeface="Arial" panose="020B0604020202020204" pitchFamily="34" charset="0"/>
              <a:buChar char="•"/>
            </a:pPr>
            <a:r>
              <a:rPr lang="en-US" altLang="zh-CN" sz="1600" dirty="0"/>
              <a:t>Probabilistic verification</a:t>
            </a:r>
          </a:p>
          <a:p>
            <a:pPr marL="285750" indent="-285750">
              <a:lnSpc>
                <a:spcPct val="125000"/>
              </a:lnSpc>
              <a:buFont typeface="Arial" panose="020B0604020202020204" pitchFamily="34" charset="0"/>
              <a:buChar char="•"/>
            </a:pPr>
            <a:r>
              <a:rPr lang="en-US" altLang="zh-CN" dirty="0"/>
              <a:t>Contribution</a:t>
            </a:r>
          </a:p>
          <a:p>
            <a:pPr marL="742950" lvl="1" indent="-285750">
              <a:lnSpc>
                <a:spcPct val="125000"/>
              </a:lnSpc>
              <a:buFont typeface="Arial" panose="020B0604020202020204" pitchFamily="34" charset="0"/>
              <a:buChar char="•"/>
            </a:pPr>
            <a:r>
              <a:rPr lang="en-US" altLang="zh-CN" sz="1600" dirty="0"/>
              <a:t>provide a taxonomy for the robustness verification and training approaches, as well as discuss the detailed methodologies for representative algorithms;</a:t>
            </a:r>
          </a:p>
          <a:p>
            <a:pPr marL="742950" lvl="1" indent="-285750">
              <a:lnSpc>
                <a:spcPct val="125000"/>
              </a:lnSpc>
              <a:buFont typeface="Arial" panose="020B0604020202020204" pitchFamily="34" charset="0"/>
              <a:buChar char="•"/>
            </a:pPr>
            <a:r>
              <a:rPr lang="en-US" altLang="zh-CN" sz="1600" dirty="0"/>
              <a:t>reveal the fundamental connections among these approaches;</a:t>
            </a:r>
          </a:p>
          <a:p>
            <a:pPr marL="742950" lvl="1" indent="-285750">
              <a:lnSpc>
                <a:spcPct val="125000"/>
              </a:lnSpc>
              <a:buFont typeface="Arial" panose="020B0604020202020204" pitchFamily="34" charset="0"/>
              <a:buChar char="•"/>
            </a:pPr>
            <a:r>
              <a:rPr lang="en-US" altLang="zh-CN" sz="1600" dirty="0"/>
              <a:t>discuss current research progresses, theoretical barriers, main challenges, and several promising future directions for certified defenses for DNNs;</a:t>
            </a:r>
          </a:p>
          <a:p>
            <a:pPr marL="742950" lvl="1" indent="-285750">
              <a:lnSpc>
                <a:spcPct val="125000"/>
              </a:lnSpc>
              <a:buFont typeface="Arial" panose="020B0604020202020204" pitchFamily="34" charset="0"/>
              <a:buChar char="•"/>
            </a:pPr>
            <a:r>
              <a:rPr lang="en-US" altLang="zh-CN" sz="1600" dirty="0"/>
              <a:t>provide an open-sourced unified platform to evaluate 20+ representative verification and corresponding robust training approaches on a wide range of DNNs;</a:t>
            </a:r>
          </a:p>
        </p:txBody>
      </p:sp>
      <p:sp>
        <p:nvSpPr>
          <p:cNvPr id="4" name="矩形 3"/>
          <p:cNvSpPr/>
          <p:nvPr/>
        </p:nvSpPr>
        <p:spPr>
          <a:xfrm>
            <a:off x="6612114" y="5679730"/>
            <a:ext cx="5352724" cy="1162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zh-CN" altLang="en-US" sz="1600" dirty="0">
                <a:solidFill>
                  <a:schemeClr val="accent5">
                    <a:lumMod val="75000"/>
                  </a:schemeClr>
                </a:solidFill>
              </a:rPr>
              <a:t>现在的工作有哪些、大致分类（从思想层面）；</a:t>
            </a:r>
            <a:endParaRPr lang="en-US" altLang="zh-CN" sz="1600" dirty="0">
              <a:solidFill>
                <a:schemeClr val="accent5">
                  <a:lumMod val="75000"/>
                </a:schemeClr>
              </a:solidFill>
            </a:endParaRPr>
          </a:p>
          <a:p>
            <a:pPr marL="342900" indent="-342900">
              <a:buAutoNum type="arabicPeriod"/>
            </a:pPr>
            <a:r>
              <a:rPr lang="zh-CN" altLang="en-US" sz="1600" dirty="0">
                <a:solidFill>
                  <a:schemeClr val="accent5">
                    <a:lumMod val="75000"/>
                  </a:schemeClr>
                </a:solidFill>
              </a:rPr>
              <a:t>这些工作之间的联系和比较；</a:t>
            </a:r>
            <a:endParaRPr lang="en-US" altLang="zh-CN" sz="1600" dirty="0">
              <a:solidFill>
                <a:schemeClr val="accent5">
                  <a:lumMod val="75000"/>
                </a:schemeClr>
              </a:solidFill>
            </a:endParaRPr>
          </a:p>
          <a:p>
            <a:pPr marL="342900" indent="-342900">
              <a:buAutoNum type="arabicPeriod"/>
            </a:pPr>
            <a:r>
              <a:rPr lang="zh-CN" altLang="en-US" sz="1600" dirty="0">
                <a:solidFill>
                  <a:schemeClr val="accent5">
                    <a:lumMod val="75000"/>
                  </a:schemeClr>
                </a:solidFill>
              </a:rPr>
              <a:t>分析现在工作的一些挑战，以及未来可以怎么做什么；</a:t>
            </a:r>
            <a:endParaRPr lang="en-US" altLang="zh-CN" sz="1600" dirty="0">
              <a:solidFill>
                <a:schemeClr val="accent5">
                  <a:lumMod val="75000"/>
                </a:schemeClr>
              </a:solidFill>
            </a:endParaRPr>
          </a:p>
          <a:p>
            <a:pPr marL="342900" indent="-342900">
              <a:buAutoNum type="arabicPeriod"/>
            </a:pPr>
            <a:r>
              <a:rPr lang="zh-CN" altLang="en-US" sz="1600" dirty="0">
                <a:solidFill>
                  <a:schemeClr val="accent5">
                    <a:lumMod val="75000"/>
                  </a:schemeClr>
                </a:solidFill>
              </a:rPr>
              <a:t>开放了一个测试平台；</a:t>
            </a:r>
          </a:p>
        </p:txBody>
      </p:sp>
      <p:sp>
        <p:nvSpPr>
          <p:cNvPr id="5" name="矩形 4"/>
          <p:cNvSpPr/>
          <p:nvPr/>
        </p:nvSpPr>
        <p:spPr>
          <a:xfrm>
            <a:off x="8237914" y="1878540"/>
            <a:ext cx="3537724" cy="6319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zh-CN" altLang="en-US" sz="1600" dirty="0">
                <a:solidFill>
                  <a:srgbClr val="FF0000"/>
                </a:solidFill>
              </a:rPr>
              <a:t>这两种验证分别是基于怎样的原理？</a:t>
            </a:r>
            <a:endParaRPr lang="en-US" altLang="zh-CN" sz="1600" dirty="0">
              <a:solidFill>
                <a:srgbClr val="FF0000"/>
              </a:solidFill>
            </a:endParaRPr>
          </a:p>
          <a:p>
            <a:r>
              <a:rPr lang="zh-CN" altLang="en-US" sz="1600" dirty="0">
                <a:solidFill>
                  <a:srgbClr val="FF0000"/>
                </a:solidFill>
              </a:rPr>
              <a:t>在训练上需要如何配合？</a:t>
            </a:r>
          </a:p>
        </p:txBody>
      </p:sp>
    </p:spTree>
    <p:extLst>
      <p:ext uri="{BB962C8B-B14F-4D97-AF65-F5344CB8AC3E}">
        <p14:creationId xmlns:p14="http://schemas.microsoft.com/office/powerpoint/2010/main" val="3337623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4227" y="290655"/>
            <a:ext cx="10412195" cy="461665"/>
          </a:xfrm>
          <a:prstGeom prst="rect">
            <a:avLst/>
          </a:prstGeom>
          <a:noFill/>
        </p:spPr>
        <p:txBody>
          <a:bodyPr wrap="square" rtlCol="0">
            <a:spAutoFit/>
          </a:bodyPr>
          <a:lstStyle/>
          <a:p>
            <a:r>
              <a:rPr lang="en-US" altLang="zh-CN" sz="2400" dirty="0"/>
              <a:t>Taxonomy of Robustness Verification and Robust Training Approaches</a:t>
            </a:r>
            <a:endParaRPr lang="zh-CN" altLang="en-US" sz="2400" dirty="0"/>
          </a:p>
        </p:txBody>
      </p:sp>
      <p:sp>
        <p:nvSpPr>
          <p:cNvPr id="3" name="文本框 2"/>
          <p:cNvSpPr txBox="1"/>
          <p:nvPr/>
        </p:nvSpPr>
        <p:spPr>
          <a:xfrm>
            <a:off x="739302" y="793868"/>
            <a:ext cx="10241811" cy="407547"/>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en-US" altLang="zh-CN" dirty="0"/>
              <a:t>Incomplete Verification – </a:t>
            </a:r>
            <a:r>
              <a:rPr lang="en-US" altLang="zh-CN" b="1" dirty="0"/>
              <a:t>Certified Robustness Based on Semidefinite Programming</a:t>
            </a:r>
          </a:p>
        </p:txBody>
      </p:sp>
      <p:sp>
        <p:nvSpPr>
          <p:cNvPr id="6" name="文本框 5"/>
          <p:cNvSpPr txBox="1"/>
          <p:nvPr/>
        </p:nvSpPr>
        <p:spPr>
          <a:xfrm>
            <a:off x="739302" y="1242963"/>
            <a:ext cx="9964508" cy="584775"/>
          </a:xfrm>
          <a:prstGeom prst="rect">
            <a:avLst/>
          </a:prstGeom>
          <a:noFill/>
        </p:spPr>
        <p:txBody>
          <a:bodyPr wrap="square" rtlCol="0">
            <a:spAutoFit/>
          </a:bodyPr>
          <a:lstStyle/>
          <a:p>
            <a:pPr indent="288000">
              <a:spcBef>
                <a:spcPts val="200"/>
              </a:spcBef>
            </a:pPr>
            <a:r>
              <a:rPr lang="en-US" altLang="zh-CN" sz="1600" dirty="0"/>
              <a:t>Semidefinite Programming (SDP)</a:t>
            </a:r>
            <a:r>
              <a:rPr lang="zh-CN" altLang="en-US" sz="1600" dirty="0"/>
              <a:t>是一个多项式时间内可解的凸优化问题</a:t>
            </a:r>
            <a:r>
              <a:rPr lang="en-US" altLang="zh-CN" sz="1600" dirty="0"/>
              <a:t>. </a:t>
            </a:r>
            <a:r>
              <a:rPr lang="zh-CN" altLang="en-US" sz="1600" dirty="0"/>
              <a:t>尽管它在</a:t>
            </a:r>
            <a:r>
              <a:rPr lang="en-US" altLang="zh-CN" sz="1600" dirty="0"/>
              <a:t>tightness</a:t>
            </a:r>
            <a:r>
              <a:rPr lang="zh-CN" altLang="en-US" sz="1600" dirty="0"/>
              <a:t>上比</a:t>
            </a:r>
            <a:r>
              <a:rPr lang="en-US" altLang="zh-CN" sz="1600" dirty="0"/>
              <a:t>Linear Relaxations</a:t>
            </a:r>
            <a:r>
              <a:rPr lang="zh-CN" altLang="en-US" sz="1600" dirty="0"/>
              <a:t>更加稳固，但是它难以扩展到大的神经网络中去。</a:t>
            </a:r>
          </a:p>
        </p:txBody>
      </p:sp>
      <p:pic>
        <p:nvPicPr>
          <p:cNvPr id="4" name="图片 3"/>
          <p:cNvPicPr>
            <a:picLocks noChangeAspect="1"/>
          </p:cNvPicPr>
          <p:nvPr/>
        </p:nvPicPr>
        <p:blipFill>
          <a:blip r:embed="rId2"/>
          <a:stretch>
            <a:fillRect/>
          </a:stretch>
        </p:blipFill>
        <p:spPr>
          <a:xfrm>
            <a:off x="1103674" y="1869286"/>
            <a:ext cx="4324537" cy="4460177"/>
          </a:xfrm>
          <a:prstGeom prst="rect">
            <a:avLst/>
          </a:prstGeom>
        </p:spPr>
      </p:pic>
      <p:sp>
        <p:nvSpPr>
          <p:cNvPr id="7" name="矩形 6"/>
          <p:cNvSpPr/>
          <p:nvPr/>
        </p:nvSpPr>
        <p:spPr>
          <a:xfrm>
            <a:off x="7075923" y="3671357"/>
            <a:ext cx="3627887" cy="85603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600" dirty="0">
                <a:solidFill>
                  <a:srgbClr val="FF0000"/>
                </a:solidFill>
              </a:rPr>
              <a:t>什么是</a:t>
            </a:r>
            <a:r>
              <a:rPr lang="en-US" altLang="zh-CN" sz="1600" dirty="0">
                <a:solidFill>
                  <a:srgbClr val="FF0000"/>
                </a:solidFill>
              </a:rPr>
              <a:t>Semidefinite Programming</a:t>
            </a:r>
            <a:r>
              <a:rPr lang="zh-CN" altLang="en-US" sz="1600" dirty="0">
                <a:solidFill>
                  <a:srgbClr val="FF0000"/>
                </a:solidFill>
              </a:rPr>
              <a:t>，他们是怎么来解的？</a:t>
            </a:r>
          </a:p>
        </p:txBody>
      </p:sp>
    </p:spTree>
    <p:extLst>
      <p:ext uri="{BB962C8B-B14F-4D97-AF65-F5344CB8AC3E}">
        <p14:creationId xmlns:p14="http://schemas.microsoft.com/office/powerpoint/2010/main" val="1980313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4227" y="290655"/>
            <a:ext cx="10412195" cy="461665"/>
          </a:xfrm>
          <a:prstGeom prst="rect">
            <a:avLst/>
          </a:prstGeom>
          <a:noFill/>
        </p:spPr>
        <p:txBody>
          <a:bodyPr wrap="square" rtlCol="0">
            <a:spAutoFit/>
          </a:bodyPr>
          <a:lstStyle/>
          <a:p>
            <a:r>
              <a:rPr lang="en-US" altLang="zh-CN" sz="2400" dirty="0"/>
              <a:t>Taxonomy of Robustness Verification and Robust Training Approaches</a:t>
            </a:r>
            <a:endParaRPr lang="zh-CN" altLang="en-US" sz="2400" dirty="0"/>
          </a:p>
        </p:txBody>
      </p:sp>
      <p:sp>
        <p:nvSpPr>
          <p:cNvPr id="3" name="文本框 2"/>
          <p:cNvSpPr txBox="1"/>
          <p:nvPr/>
        </p:nvSpPr>
        <p:spPr>
          <a:xfrm>
            <a:off x="739302" y="793868"/>
            <a:ext cx="10241811" cy="407547"/>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en-US" altLang="zh-CN" dirty="0"/>
              <a:t>Incomplete Verification – </a:t>
            </a:r>
            <a:r>
              <a:rPr lang="en-US" altLang="zh-CN" b="1" dirty="0"/>
              <a:t>Certified Robustness Based on Lipschitz and Curvature</a:t>
            </a:r>
          </a:p>
        </p:txBody>
      </p:sp>
      <p:pic>
        <p:nvPicPr>
          <p:cNvPr id="4" name="图片 3"/>
          <p:cNvPicPr>
            <a:picLocks noChangeAspect="1"/>
          </p:cNvPicPr>
          <p:nvPr/>
        </p:nvPicPr>
        <p:blipFill>
          <a:blip r:embed="rId2"/>
          <a:stretch>
            <a:fillRect/>
          </a:stretch>
        </p:blipFill>
        <p:spPr>
          <a:xfrm>
            <a:off x="739302" y="1555324"/>
            <a:ext cx="4805287" cy="1147787"/>
          </a:xfrm>
          <a:prstGeom prst="rect">
            <a:avLst/>
          </a:prstGeom>
        </p:spPr>
      </p:pic>
      <p:sp>
        <p:nvSpPr>
          <p:cNvPr id="7" name="矩形 6"/>
          <p:cNvSpPr/>
          <p:nvPr/>
        </p:nvSpPr>
        <p:spPr>
          <a:xfrm>
            <a:off x="2088019" y="3650023"/>
            <a:ext cx="2107851" cy="8560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5">
                    <a:lumMod val="75000"/>
                  </a:schemeClr>
                </a:solidFill>
                <a:hlinkClick r:id="rId3"/>
              </a:rPr>
              <a:t>Lipschitz constant</a:t>
            </a:r>
            <a:endParaRPr lang="zh-CN" altLang="en-US" sz="1600" dirty="0">
              <a:solidFill>
                <a:schemeClr val="accent5">
                  <a:lumMod val="75000"/>
                </a:schemeClr>
              </a:solidFill>
            </a:endParaRPr>
          </a:p>
        </p:txBody>
      </p:sp>
      <p:pic>
        <p:nvPicPr>
          <p:cNvPr id="6" name="图片 5"/>
          <p:cNvPicPr>
            <a:picLocks noChangeAspect="1"/>
          </p:cNvPicPr>
          <p:nvPr/>
        </p:nvPicPr>
        <p:blipFill>
          <a:blip r:embed="rId4"/>
          <a:stretch>
            <a:fillRect/>
          </a:stretch>
        </p:blipFill>
        <p:spPr>
          <a:xfrm>
            <a:off x="6408793" y="1555324"/>
            <a:ext cx="4447629" cy="3972640"/>
          </a:xfrm>
          <a:prstGeom prst="rect">
            <a:avLst/>
          </a:prstGeom>
        </p:spPr>
      </p:pic>
    </p:spTree>
    <p:extLst>
      <p:ext uri="{BB962C8B-B14F-4D97-AF65-F5344CB8AC3E}">
        <p14:creationId xmlns:p14="http://schemas.microsoft.com/office/powerpoint/2010/main" val="3613961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4227" y="290655"/>
            <a:ext cx="10412195" cy="461665"/>
          </a:xfrm>
          <a:prstGeom prst="rect">
            <a:avLst/>
          </a:prstGeom>
          <a:noFill/>
        </p:spPr>
        <p:txBody>
          <a:bodyPr wrap="square" rtlCol="0">
            <a:spAutoFit/>
          </a:bodyPr>
          <a:lstStyle/>
          <a:p>
            <a:r>
              <a:rPr lang="en-US" altLang="zh-CN" sz="2400" dirty="0"/>
              <a:t>Taxonomy of Robustness Verification and Robust Training Approaches</a:t>
            </a:r>
            <a:endParaRPr lang="zh-CN" altLang="en-US" sz="2400" dirty="0"/>
          </a:p>
        </p:txBody>
      </p:sp>
      <p:sp>
        <p:nvSpPr>
          <p:cNvPr id="3" name="文本框 2"/>
          <p:cNvSpPr txBox="1"/>
          <p:nvPr/>
        </p:nvSpPr>
        <p:spPr>
          <a:xfrm>
            <a:off x="739302" y="793868"/>
            <a:ext cx="10241811" cy="4170372"/>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en-US" altLang="zh-CN" dirty="0"/>
              <a:t>Probabilistic Robustness Verification approaches: </a:t>
            </a:r>
            <a:r>
              <a:rPr lang="zh-CN" altLang="en-US" sz="1600" dirty="0"/>
              <a:t>通过</a:t>
            </a:r>
            <a:r>
              <a:rPr lang="zh-CN" altLang="en-US" sz="1600" dirty="0">
                <a:solidFill>
                  <a:srgbClr val="0070C0"/>
                </a:solidFill>
              </a:rPr>
              <a:t>随机噪声</a:t>
            </a:r>
            <a:r>
              <a:rPr lang="zh-CN" altLang="en-US" sz="1600" dirty="0"/>
              <a:t>来保证模型的鲁棒性</a:t>
            </a:r>
            <a:r>
              <a:rPr lang="en-US" altLang="zh-CN" dirty="0"/>
              <a:t>.</a:t>
            </a:r>
          </a:p>
          <a:p>
            <a:pPr marL="742950" lvl="1" indent="-285750">
              <a:lnSpc>
                <a:spcPct val="125000"/>
              </a:lnSpc>
              <a:buFont typeface="Arial" panose="020B0604020202020204" pitchFamily="34" charset="0"/>
              <a:buChar char="•"/>
            </a:pPr>
            <a:r>
              <a:rPr lang="en-US" altLang="zh-CN" dirty="0"/>
              <a:t>Smoothed Models: </a:t>
            </a:r>
            <a:r>
              <a:rPr lang="zh-CN" altLang="en-US" sz="1600" dirty="0"/>
              <a:t>指的是在训练过程中添加噪声，而在预测过程中则使用输入领域的最可能输入作为最终的模型输入。见</a:t>
            </a:r>
            <a:r>
              <a:rPr lang="en-US" altLang="zh-CN" sz="1600" dirty="0"/>
              <a:t>Definition 6</a:t>
            </a:r>
            <a:r>
              <a:rPr lang="en-US" altLang="zh-CN" dirty="0"/>
              <a:t>.</a:t>
            </a:r>
          </a:p>
          <a:p>
            <a:pPr marL="742950" lvl="1" indent="-285750">
              <a:lnSpc>
                <a:spcPct val="125000"/>
              </a:lnSpc>
              <a:buFont typeface="Arial" panose="020B0604020202020204" pitchFamily="34" charset="0"/>
              <a:buChar char="•"/>
            </a:pPr>
            <a:endParaRPr lang="en-US" altLang="zh-CN" dirty="0"/>
          </a:p>
          <a:p>
            <a:pPr marL="742950" lvl="1" indent="-285750">
              <a:lnSpc>
                <a:spcPct val="125000"/>
              </a:lnSpc>
              <a:buFont typeface="Arial" panose="020B0604020202020204" pitchFamily="34" charset="0"/>
              <a:buChar char="•"/>
            </a:pPr>
            <a:endParaRPr lang="en-US" altLang="zh-CN" dirty="0"/>
          </a:p>
          <a:p>
            <a:pPr marL="742950" lvl="1" indent="-285750">
              <a:lnSpc>
                <a:spcPct val="125000"/>
              </a:lnSpc>
              <a:buFont typeface="Arial" panose="020B0604020202020204" pitchFamily="34" charset="0"/>
              <a:buChar char="•"/>
            </a:pPr>
            <a:endParaRPr lang="en-US" altLang="zh-CN" dirty="0"/>
          </a:p>
          <a:p>
            <a:pPr marL="742950" lvl="1" indent="-285750">
              <a:lnSpc>
                <a:spcPct val="125000"/>
              </a:lnSpc>
              <a:buFont typeface="Arial" panose="020B0604020202020204" pitchFamily="34" charset="0"/>
              <a:buChar char="•"/>
            </a:pPr>
            <a:endParaRPr lang="en-US" altLang="zh-CN" dirty="0"/>
          </a:p>
          <a:p>
            <a:pPr marL="742950" lvl="1" indent="-285750">
              <a:lnSpc>
                <a:spcPct val="125000"/>
              </a:lnSpc>
              <a:buFont typeface="Arial" panose="020B0604020202020204" pitchFamily="34" charset="0"/>
              <a:buChar char="•"/>
            </a:pPr>
            <a:endParaRPr lang="en-US" altLang="zh-CN" dirty="0"/>
          </a:p>
          <a:p>
            <a:pPr marL="742950" lvl="1" indent="-285750">
              <a:lnSpc>
                <a:spcPct val="125000"/>
              </a:lnSpc>
              <a:buFont typeface="Arial" panose="020B0604020202020204" pitchFamily="34" charset="0"/>
              <a:buChar char="•"/>
            </a:pPr>
            <a:r>
              <a:rPr lang="en-US" altLang="zh-CN" dirty="0"/>
              <a:t>Overview: </a:t>
            </a:r>
            <a:r>
              <a:rPr lang="zh-CN" altLang="en-US" sz="1600" dirty="0"/>
              <a:t>如上定义的基于概率的鲁棒性验证方法并不能被准确计算，所以使用的都是一些近似估计的方法。现有的基于概率的鲁棒性验证方法都是一个黑盒验证方法，正式因为它黑盒的特性，这些方法可以被应用到大的网络结构中去，但是这种验证方法是一种不充分的方法</a:t>
            </a:r>
            <a:r>
              <a:rPr lang="en-US" altLang="zh-CN" sz="1600" dirty="0"/>
              <a:t>. </a:t>
            </a:r>
            <a:r>
              <a:rPr lang="zh-CN" altLang="en-US" sz="1600" dirty="0"/>
              <a:t>在这些方法之中，基于</a:t>
            </a:r>
            <a:r>
              <a:rPr lang="en-US" altLang="zh-CN" sz="1600" dirty="0" err="1"/>
              <a:t>Neyman</a:t>
            </a:r>
            <a:r>
              <a:rPr lang="en-US" altLang="zh-CN" sz="1600" dirty="0"/>
              <a:t>-Pearson</a:t>
            </a:r>
            <a:r>
              <a:rPr lang="zh-CN" altLang="en-US" sz="1600" dirty="0"/>
              <a:t>的验证方法的鲁棒性边界是最稳固的</a:t>
            </a:r>
            <a:r>
              <a:rPr lang="en-US" altLang="zh-CN" dirty="0"/>
              <a:t>.</a:t>
            </a:r>
          </a:p>
        </p:txBody>
      </p:sp>
      <p:pic>
        <p:nvPicPr>
          <p:cNvPr id="4" name="图片 3"/>
          <p:cNvPicPr>
            <a:picLocks noChangeAspect="1"/>
          </p:cNvPicPr>
          <p:nvPr/>
        </p:nvPicPr>
        <p:blipFill>
          <a:blip r:embed="rId2"/>
          <a:stretch>
            <a:fillRect/>
          </a:stretch>
        </p:blipFill>
        <p:spPr>
          <a:xfrm>
            <a:off x="3254045" y="1940413"/>
            <a:ext cx="4792557" cy="1607978"/>
          </a:xfrm>
          <a:prstGeom prst="rect">
            <a:avLst/>
          </a:prstGeom>
        </p:spPr>
      </p:pic>
    </p:spTree>
    <p:extLst>
      <p:ext uri="{BB962C8B-B14F-4D97-AF65-F5344CB8AC3E}">
        <p14:creationId xmlns:p14="http://schemas.microsoft.com/office/powerpoint/2010/main" val="3679553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4227" y="290655"/>
            <a:ext cx="10412195" cy="461665"/>
          </a:xfrm>
          <a:prstGeom prst="rect">
            <a:avLst/>
          </a:prstGeom>
          <a:noFill/>
        </p:spPr>
        <p:txBody>
          <a:bodyPr wrap="square" rtlCol="0">
            <a:spAutoFit/>
          </a:bodyPr>
          <a:lstStyle/>
          <a:p>
            <a:r>
              <a:rPr lang="en-US" altLang="zh-CN" sz="2400" dirty="0"/>
              <a:t>Taxonomy of Robustness Verification and Robust Training Approaches</a:t>
            </a:r>
            <a:endParaRPr lang="zh-CN" altLang="en-US" sz="2400" dirty="0"/>
          </a:p>
        </p:txBody>
      </p:sp>
      <p:sp>
        <p:nvSpPr>
          <p:cNvPr id="3" name="文本框 2"/>
          <p:cNvSpPr txBox="1"/>
          <p:nvPr/>
        </p:nvSpPr>
        <p:spPr>
          <a:xfrm>
            <a:off x="739302" y="793868"/>
            <a:ext cx="10241811" cy="784830"/>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en-US" altLang="zh-CN" dirty="0"/>
              <a:t>Probabilistic Robustness Verification approaches: </a:t>
            </a:r>
            <a:r>
              <a:rPr lang="zh-CN" altLang="en-US" sz="1600" dirty="0"/>
              <a:t>通过随机噪声来保证模型的鲁棒性</a:t>
            </a:r>
            <a:r>
              <a:rPr lang="en-US" altLang="zh-CN" dirty="0"/>
              <a:t>.</a:t>
            </a:r>
          </a:p>
          <a:p>
            <a:pPr marL="742950" lvl="1" indent="-285750">
              <a:lnSpc>
                <a:spcPct val="125000"/>
              </a:lnSpc>
              <a:buFont typeface="Arial" panose="020B0604020202020204" pitchFamily="34" charset="0"/>
              <a:buChar char="•"/>
            </a:pPr>
            <a:r>
              <a:rPr lang="en-US" altLang="zh-CN" dirty="0"/>
              <a:t>1. Motivation from Differential Privacy</a:t>
            </a:r>
          </a:p>
        </p:txBody>
      </p:sp>
      <p:sp>
        <p:nvSpPr>
          <p:cNvPr id="5" name="文本框 4"/>
          <p:cNvSpPr txBox="1"/>
          <p:nvPr/>
        </p:nvSpPr>
        <p:spPr>
          <a:xfrm>
            <a:off x="739302" y="1620246"/>
            <a:ext cx="9964508" cy="1374735"/>
          </a:xfrm>
          <a:prstGeom prst="rect">
            <a:avLst/>
          </a:prstGeom>
          <a:noFill/>
        </p:spPr>
        <p:txBody>
          <a:bodyPr wrap="square" rtlCol="0">
            <a:spAutoFit/>
          </a:bodyPr>
          <a:lstStyle/>
          <a:p>
            <a:pPr indent="288000">
              <a:spcBef>
                <a:spcPts val="200"/>
              </a:spcBef>
            </a:pPr>
            <a:r>
              <a:rPr lang="en-US" altLang="zh-CN" sz="1600" dirty="0"/>
              <a:t>Differential Privacy, </a:t>
            </a:r>
            <a:r>
              <a:rPr lang="zh-CN" altLang="en-US" sz="1600" dirty="0"/>
              <a:t>差异性隐私，目的是在个体的数据消失的情况下，模型的</a:t>
            </a:r>
            <a:r>
              <a:rPr lang="zh-CN" altLang="en-US" sz="1600" dirty="0">
                <a:solidFill>
                  <a:srgbClr val="0070C0"/>
                </a:solidFill>
              </a:rPr>
              <a:t>概率统计</a:t>
            </a:r>
            <a:r>
              <a:rPr lang="zh-CN" altLang="en-US" sz="1600" dirty="0"/>
              <a:t>也不会因此改变，从而实现保护个体的隐私。</a:t>
            </a:r>
            <a:endParaRPr lang="en-US" altLang="zh-CN" sz="1600" dirty="0"/>
          </a:p>
          <a:p>
            <a:pPr indent="288000">
              <a:spcBef>
                <a:spcPts val="200"/>
              </a:spcBef>
            </a:pPr>
            <a:r>
              <a:rPr lang="zh-CN" altLang="en-US" sz="1600" dirty="0"/>
              <a:t>接下来看看在</a:t>
            </a:r>
            <a:r>
              <a:rPr lang="en-US" altLang="zh-CN" sz="1600" dirty="0"/>
              <a:t>《</a:t>
            </a:r>
            <a:r>
              <a:rPr lang="en-US" altLang="zh-CN" sz="1600" dirty="0">
                <a:solidFill>
                  <a:srgbClr val="0070C0"/>
                </a:solidFill>
              </a:rPr>
              <a:t>Certified Robustness to Adversarial Examples with Differential Privacy</a:t>
            </a:r>
            <a:r>
              <a:rPr lang="en-US" altLang="zh-CN" sz="1600" dirty="0"/>
              <a:t>》</a:t>
            </a:r>
            <a:r>
              <a:rPr lang="zh-CN" altLang="en-US" sz="1600" dirty="0"/>
              <a:t>这篇文章中怎么来利用差异性隐私实现的模型鲁棒性。</a:t>
            </a:r>
            <a:endParaRPr lang="en-US" altLang="zh-CN" sz="1600" dirty="0"/>
          </a:p>
          <a:p>
            <a:pPr indent="288000">
              <a:spcBef>
                <a:spcPts val="200"/>
              </a:spcBef>
            </a:pPr>
            <a:endParaRPr lang="zh-CN" altLang="en-US" sz="1600" dirty="0"/>
          </a:p>
        </p:txBody>
      </p:sp>
      <p:sp>
        <p:nvSpPr>
          <p:cNvPr id="7" name="文本框 6"/>
          <p:cNvSpPr txBox="1"/>
          <p:nvPr/>
        </p:nvSpPr>
        <p:spPr>
          <a:xfrm>
            <a:off x="444227" y="5996226"/>
            <a:ext cx="8553124" cy="861774"/>
          </a:xfrm>
          <a:prstGeom prst="rect">
            <a:avLst/>
          </a:prstGeom>
          <a:noFill/>
        </p:spPr>
        <p:txBody>
          <a:bodyPr wrap="square" rtlCol="0">
            <a:spAutoFit/>
          </a:bodyPr>
          <a:lstStyle/>
          <a:p>
            <a:r>
              <a:rPr lang="zh-CN" altLang="en-US" sz="1600" dirty="0">
                <a:solidFill>
                  <a:schemeClr val="bg1">
                    <a:lumMod val="65000"/>
                  </a:schemeClr>
                </a:solidFill>
              </a:rPr>
              <a:t>参考文献：</a:t>
            </a:r>
            <a:endParaRPr lang="en-US" altLang="zh-CN" sz="1600" dirty="0">
              <a:solidFill>
                <a:schemeClr val="bg1">
                  <a:lumMod val="65000"/>
                </a:schemeClr>
              </a:solidFill>
            </a:endParaRPr>
          </a:p>
          <a:p>
            <a:r>
              <a:rPr lang="en-US" altLang="zh-CN" sz="1600" dirty="0">
                <a:solidFill>
                  <a:schemeClr val="bg1">
                    <a:lumMod val="65000"/>
                  </a:schemeClr>
                </a:solidFill>
                <a:hlinkClick r:id="rId2"/>
              </a:rPr>
              <a:t>https://zhuanlan.zhihu.com/p/144318152</a:t>
            </a:r>
            <a:endParaRPr lang="en-US" altLang="zh-CN" sz="1600" dirty="0">
              <a:solidFill>
                <a:schemeClr val="bg1">
                  <a:lumMod val="65000"/>
                </a:schemeClr>
              </a:solidFill>
            </a:endParaRPr>
          </a:p>
          <a:p>
            <a:r>
              <a:rPr lang="zh-CN" altLang="en-US" sz="1600" dirty="0">
                <a:hlinkClick r:id="rId3"/>
              </a:rPr>
              <a:t>https://zhuanlan.zhihu.com/p/40760105</a:t>
            </a:r>
            <a:endParaRPr lang="zh-CN" altLang="en-US" sz="1600" dirty="0">
              <a:solidFill>
                <a:schemeClr val="bg1">
                  <a:lumMod val="65000"/>
                </a:schemeClr>
              </a:solidFill>
            </a:endParaRPr>
          </a:p>
        </p:txBody>
      </p:sp>
    </p:spTree>
    <p:extLst>
      <p:ext uri="{BB962C8B-B14F-4D97-AF65-F5344CB8AC3E}">
        <p14:creationId xmlns:p14="http://schemas.microsoft.com/office/powerpoint/2010/main" val="4017549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4227" y="290655"/>
            <a:ext cx="10412195" cy="461665"/>
          </a:xfrm>
          <a:prstGeom prst="rect">
            <a:avLst/>
          </a:prstGeom>
          <a:noFill/>
        </p:spPr>
        <p:txBody>
          <a:bodyPr wrap="square" rtlCol="0">
            <a:spAutoFit/>
          </a:bodyPr>
          <a:lstStyle/>
          <a:p>
            <a:r>
              <a:rPr lang="en-US" altLang="zh-CN" sz="2400" dirty="0"/>
              <a:t>Taxonomy of Robustness Verification and Robust Training Approaches</a:t>
            </a:r>
            <a:endParaRPr lang="zh-CN" altLang="en-US" sz="2400" dirty="0"/>
          </a:p>
        </p:txBody>
      </p:sp>
      <p:sp>
        <p:nvSpPr>
          <p:cNvPr id="3" name="文本框 2"/>
          <p:cNvSpPr txBox="1"/>
          <p:nvPr/>
        </p:nvSpPr>
        <p:spPr>
          <a:xfrm>
            <a:off x="739302" y="793868"/>
            <a:ext cx="10241811" cy="784830"/>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en-US" altLang="zh-CN" dirty="0"/>
              <a:t>Probabilistic Robustness Verification approaches: </a:t>
            </a:r>
            <a:r>
              <a:rPr lang="zh-CN" altLang="en-US" sz="1600" dirty="0"/>
              <a:t>通过随机噪声来保证模型的鲁棒性</a:t>
            </a:r>
            <a:r>
              <a:rPr lang="en-US" altLang="zh-CN" dirty="0"/>
              <a:t>.</a:t>
            </a:r>
          </a:p>
          <a:p>
            <a:pPr marL="742950" lvl="1" indent="-285750">
              <a:lnSpc>
                <a:spcPct val="125000"/>
              </a:lnSpc>
              <a:buFont typeface="Arial" panose="020B0604020202020204" pitchFamily="34" charset="0"/>
              <a:buChar char="•"/>
            </a:pPr>
            <a:r>
              <a:rPr lang="en-US" altLang="zh-CN" dirty="0"/>
              <a:t>2. </a:t>
            </a:r>
            <a:r>
              <a:rPr lang="en-US" altLang="zh-CN" dirty="0" err="1"/>
              <a:t>Neyman</a:t>
            </a:r>
            <a:r>
              <a:rPr lang="en-US" altLang="zh-CN" dirty="0"/>
              <a:t>-Pearson Based approaches</a:t>
            </a:r>
          </a:p>
        </p:txBody>
      </p:sp>
      <p:grpSp>
        <p:nvGrpSpPr>
          <p:cNvPr id="30" name="组合 29"/>
          <p:cNvGrpSpPr/>
          <p:nvPr/>
        </p:nvGrpSpPr>
        <p:grpSpPr>
          <a:xfrm>
            <a:off x="4606265" y="2545055"/>
            <a:ext cx="2230581" cy="1841789"/>
            <a:chOff x="2385753" y="2655396"/>
            <a:chExt cx="2230581" cy="1841789"/>
          </a:xfrm>
        </p:grpSpPr>
        <p:grpSp>
          <p:nvGrpSpPr>
            <p:cNvPr id="11" name="组合 10"/>
            <p:cNvGrpSpPr/>
            <p:nvPr/>
          </p:nvGrpSpPr>
          <p:grpSpPr>
            <a:xfrm>
              <a:off x="2385753" y="3250276"/>
              <a:ext cx="1330036" cy="1246909"/>
              <a:chOff x="2385753" y="3250276"/>
              <a:chExt cx="1330036" cy="1246909"/>
            </a:xfrm>
          </p:grpSpPr>
          <p:sp>
            <p:nvSpPr>
              <p:cNvPr id="4" name="椭圆 3"/>
              <p:cNvSpPr/>
              <p:nvPr/>
            </p:nvSpPr>
            <p:spPr>
              <a:xfrm>
                <a:off x="2385753" y="3250276"/>
                <a:ext cx="1330036" cy="1246909"/>
              </a:xfrm>
              <a:prstGeom prst="ellipse">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027911" y="3850870"/>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12" name="组合 11"/>
            <p:cNvGrpSpPr/>
            <p:nvPr/>
          </p:nvGrpSpPr>
          <p:grpSpPr>
            <a:xfrm>
              <a:off x="3286298" y="3250276"/>
              <a:ext cx="1330036" cy="1246909"/>
              <a:chOff x="2385753" y="3250276"/>
              <a:chExt cx="1330036" cy="1246909"/>
            </a:xfrm>
          </p:grpSpPr>
          <p:sp>
            <p:nvSpPr>
              <p:cNvPr id="13" name="椭圆 12"/>
              <p:cNvSpPr/>
              <p:nvPr/>
            </p:nvSpPr>
            <p:spPr>
              <a:xfrm>
                <a:off x="2385753" y="3250276"/>
                <a:ext cx="1330036" cy="1246909"/>
              </a:xfrm>
              <a:prstGeom prst="ellipse">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4" name="椭圆 13"/>
              <p:cNvSpPr/>
              <p:nvPr/>
            </p:nvSpPr>
            <p:spPr>
              <a:xfrm>
                <a:off x="3027911" y="3850870"/>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aphicFrame>
          <p:nvGraphicFramePr>
            <p:cNvPr id="15" name="对象 14"/>
            <p:cNvGraphicFramePr>
              <a:graphicFrameLocks noChangeAspect="1"/>
            </p:cNvGraphicFramePr>
            <p:nvPr>
              <p:extLst>
                <p:ext uri="{D42A27DB-BD31-4B8C-83A1-F6EECF244321}">
                  <p14:modId xmlns:p14="http://schemas.microsoft.com/office/powerpoint/2010/main" val="1437369415"/>
                </p:ext>
              </p:extLst>
            </p:nvPr>
          </p:nvGraphicFramePr>
          <p:xfrm>
            <a:off x="4026301" y="3681381"/>
            <a:ext cx="322262" cy="338137"/>
          </p:xfrm>
          <a:graphic>
            <a:graphicData uri="http://schemas.openxmlformats.org/presentationml/2006/ole">
              <mc:AlternateContent xmlns:mc="http://schemas.openxmlformats.org/markup-compatibility/2006">
                <mc:Choice xmlns:v="urn:schemas-microsoft-com:vml" Requires="v">
                  <p:oleObj spid="_x0000_s2563" name="AxMath" r:id="rId3" imgW="180720" imgH="190800" progId="Equation.AxMath">
                    <p:embed/>
                  </p:oleObj>
                </mc:Choice>
                <mc:Fallback>
                  <p:oleObj name="AxMath" r:id="rId3" imgW="180720" imgH="190800" progId="Equation.AxMath">
                    <p:embed/>
                    <p:pic>
                      <p:nvPicPr>
                        <p:cNvPr id="0" name=""/>
                        <p:cNvPicPr/>
                        <p:nvPr/>
                      </p:nvPicPr>
                      <p:blipFill>
                        <a:blip r:embed="rId4"/>
                        <a:stretch>
                          <a:fillRect/>
                        </a:stretch>
                      </p:blipFill>
                      <p:spPr>
                        <a:xfrm>
                          <a:off x="4026301" y="3681381"/>
                          <a:ext cx="322262" cy="338137"/>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609041253"/>
                </p:ext>
              </p:extLst>
            </p:nvPr>
          </p:nvGraphicFramePr>
          <p:xfrm>
            <a:off x="2713038" y="3681413"/>
            <a:ext cx="247650" cy="338137"/>
          </p:xfrm>
          <a:graphic>
            <a:graphicData uri="http://schemas.openxmlformats.org/presentationml/2006/ole">
              <mc:AlternateContent xmlns:mc="http://schemas.openxmlformats.org/markup-compatibility/2006">
                <mc:Choice xmlns:v="urn:schemas-microsoft-com:vml" Requires="v">
                  <p:oleObj spid="_x0000_s2564" name="AxMath" r:id="rId5" imgW="140400" imgH="190800" progId="Equation.AxMath">
                    <p:embed/>
                  </p:oleObj>
                </mc:Choice>
                <mc:Fallback>
                  <p:oleObj name="AxMath" r:id="rId5" imgW="140400" imgH="190800" progId="Equation.AxMath">
                    <p:embed/>
                    <p:pic>
                      <p:nvPicPr>
                        <p:cNvPr id="0" name=""/>
                        <p:cNvPicPr/>
                        <p:nvPr/>
                      </p:nvPicPr>
                      <p:blipFill>
                        <a:blip r:embed="rId6"/>
                        <a:stretch>
                          <a:fillRect/>
                        </a:stretch>
                      </p:blipFill>
                      <p:spPr>
                        <a:xfrm>
                          <a:off x="2713038" y="3681413"/>
                          <a:ext cx="247650" cy="338137"/>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3926812699"/>
                </p:ext>
              </p:extLst>
            </p:nvPr>
          </p:nvGraphicFramePr>
          <p:xfrm>
            <a:off x="3424684" y="3896589"/>
            <a:ext cx="198437" cy="332591"/>
          </p:xfrm>
          <a:graphic>
            <a:graphicData uri="http://schemas.openxmlformats.org/presentationml/2006/ole">
              <mc:AlternateContent xmlns:mc="http://schemas.openxmlformats.org/markup-compatibility/2006">
                <mc:Choice xmlns:v="urn:schemas-microsoft-com:vml" Requires="v">
                  <p:oleObj spid="_x0000_s2565" name="AxMath" r:id="rId7" imgW="112680" imgH="189360" progId="Equation.AxMath">
                    <p:embed/>
                  </p:oleObj>
                </mc:Choice>
                <mc:Fallback>
                  <p:oleObj name="AxMath" r:id="rId7" imgW="112680" imgH="189360" progId="Equation.AxMath">
                    <p:embed/>
                    <p:pic>
                      <p:nvPicPr>
                        <p:cNvPr id="0" name=""/>
                        <p:cNvPicPr/>
                        <p:nvPr/>
                      </p:nvPicPr>
                      <p:blipFill>
                        <a:blip r:embed="rId8"/>
                        <a:stretch>
                          <a:fillRect/>
                        </a:stretch>
                      </p:blipFill>
                      <p:spPr>
                        <a:xfrm>
                          <a:off x="3424684" y="3896589"/>
                          <a:ext cx="198437" cy="332591"/>
                        </a:xfrm>
                        <a:prstGeom prst="rect">
                          <a:avLst/>
                        </a:prstGeom>
                      </p:spPr>
                    </p:pic>
                  </p:oleObj>
                </mc:Fallback>
              </mc:AlternateContent>
            </a:graphicData>
          </a:graphic>
        </p:graphicFrame>
        <p:sp>
          <p:nvSpPr>
            <p:cNvPr id="18" name="椭圆 17"/>
            <p:cNvSpPr/>
            <p:nvPr/>
          </p:nvSpPr>
          <p:spPr>
            <a:xfrm>
              <a:off x="2713037" y="3359217"/>
              <a:ext cx="434424" cy="320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336632" y="3578203"/>
              <a:ext cx="310598" cy="272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715790" y="4019549"/>
              <a:ext cx="563228" cy="4319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p:cNvCxnSpPr>
              <a:stCxn id="18" idx="0"/>
            </p:cNvCxnSpPr>
            <p:nvPr/>
          </p:nvCxnSpPr>
          <p:spPr>
            <a:xfrm flipH="1" flipV="1">
              <a:off x="2637322" y="3012707"/>
              <a:ext cx="292927" cy="346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9" idx="0"/>
            </p:cNvCxnSpPr>
            <p:nvPr/>
          </p:nvCxnSpPr>
          <p:spPr>
            <a:xfrm flipV="1">
              <a:off x="3491931" y="2985531"/>
              <a:ext cx="0" cy="592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0" idx="4"/>
            </p:cNvCxnSpPr>
            <p:nvPr/>
          </p:nvCxnSpPr>
          <p:spPr>
            <a:xfrm flipV="1">
              <a:off x="3997404" y="3012707"/>
              <a:ext cx="41171" cy="1438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7" name="对象 26"/>
            <p:cNvGraphicFramePr>
              <a:graphicFrameLocks noChangeAspect="1"/>
            </p:cNvGraphicFramePr>
            <p:nvPr>
              <p:extLst>
                <p:ext uri="{D42A27DB-BD31-4B8C-83A1-F6EECF244321}">
                  <p14:modId xmlns:p14="http://schemas.microsoft.com/office/powerpoint/2010/main" val="1715886246"/>
                </p:ext>
              </p:extLst>
            </p:nvPr>
          </p:nvGraphicFramePr>
          <p:xfrm>
            <a:off x="2542072" y="2671109"/>
            <a:ext cx="190500" cy="377825"/>
          </p:xfrm>
          <a:graphic>
            <a:graphicData uri="http://schemas.openxmlformats.org/presentationml/2006/ole">
              <mc:AlternateContent xmlns:mc="http://schemas.openxmlformats.org/markup-compatibility/2006">
                <mc:Choice xmlns:v="urn:schemas-microsoft-com:vml" Requires="v">
                  <p:oleObj spid="_x0000_s2566" name="AxMath" r:id="rId9" imgW="95040" imgH="189360" progId="Equation.AxMath">
                    <p:embed/>
                  </p:oleObj>
                </mc:Choice>
                <mc:Fallback>
                  <p:oleObj name="AxMath" r:id="rId9" imgW="95040" imgH="189360" progId="Equation.AxMath">
                    <p:embed/>
                    <p:pic>
                      <p:nvPicPr>
                        <p:cNvPr id="0" name=""/>
                        <p:cNvPicPr/>
                        <p:nvPr/>
                      </p:nvPicPr>
                      <p:blipFill>
                        <a:blip r:embed="rId10"/>
                        <a:stretch>
                          <a:fillRect/>
                        </a:stretch>
                      </p:blipFill>
                      <p:spPr>
                        <a:xfrm>
                          <a:off x="2542072" y="2671109"/>
                          <a:ext cx="190500" cy="377825"/>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315667835"/>
                </p:ext>
              </p:extLst>
            </p:nvPr>
          </p:nvGraphicFramePr>
          <p:xfrm>
            <a:off x="3435721" y="2671109"/>
            <a:ext cx="168275" cy="377825"/>
          </p:xfrm>
          <a:graphic>
            <a:graphicData uri="http://schemas.openxmlformats.org/presentationml/2006/ole">
              <mc:AlternateContent xmlns:mc="http://schemas.openxmlformats.org/markup-compatibility/2006">
                <mc:Choice xmlns:v="urn:schemas-microsoft-com:vml" Requires="v">
                  <p:oleObj spid="_x0000_s2567" name="AxMath" r:id="rId11" imgW="84240" imgH="189360" progId="Equation.AxMath">
                    <p:embed/>
                  </p:oleObj>
                </mc:Choice>
                <mc:Fallback>
                  <p:oleObj name="AxMath" r:id="rId11" imgW="84240" imgH="189360" progId="Equation.AxMath">
                    <p:embed/>
                    <p:pic>
                      <p:nvPicPr>
                        <p:cNvPr id="0" name=""/>
                        <p:cNvPicPr/>
                        <p:nvPr/>
                      </p:nvPicPr>
                      <p:blipFill>
                        <a:blip r:embed="rId12"/>
                        <a:stretch>
                          <a:fillRect/>
                        </a:stretch>
                      </p:blipFill>
                      <p:spPr>
                        <a:xfrm>
                          <a:off x="3435721" y="2671109"/>
                          <a:ext cx="168275" cy="377825"/>
                        </a:xfrm>
                        <a:prstGeom prst="rect">
                          <a:avLst/>
                        </a:prstGeom>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973632992"/>
                </p:ext>
              </p:extLst>
            </p:nvPr>
          </p:nvGraphicFramePr>
          <p:xfrm>
            <a:off x="3949927" y="2655396"/>
            <a:ext cx="161925" cy="355600"/>
          </p:xfrm>
          <a:graphic>
            <a:graphicData uri="http://schemas.openxmlformats.org/presentationml/2006/ole">
              <mc:AlternateContent xmlns:mc="http://schemas.openxmlformats.org/markup-compatibility/2006">
                <mc:Choice xmlns:v="urn:schemas-microsoft-com:vml" Requires="v">
                  <p:oleObj spid="_x0000_s2568" name="AxMath" r:id="rId13" imgW="86040" imgH="189360" progId="Equation.AxMath">
                    <p:embed/>
                  </p:oleObj>
                </mc:Choice>
                <mc:Fallback>
                  <p:oleObj name="AxMath" r:id="rId13" imgW="86040" imgH="189360" progId="Equation.AxMath">
                    <p:embed/>
                    <p:pic>
                      <p:nvPicPr>
                        <p:cNvPr id="0" name=""/>
                        <p:cNvPicPr/>
                        <p:nvPr/>
                      </p:nvPicPr>
                      <p:blipFill>
                        <a:blip r:embed="rId14"/>
                        <a:stretch>
                          <a:fillRect/>
                        </a:stretch>
                      </p:blipFill>
                      <p:spPr>
                        <a:xfrm>
                          <a:off x="3949927" y="2655396"/>
                          <a:ext cx="161925" cy="355600"/>
                        </a:xfrm>
                        <a:prstGeom prst="rect">
                          <a:avLst/>
                        </a:prstGeom>
                      </p:spPr>
                    </p:pic>
                  </p:oleObj>
                </mc:Fallback>
              </mc:AlternateContent>
            </a:graphicData>
          </a:graphic>
        </p:graphicFrame>
      </p:grpSp>
      <p:grpSp>
        <p:nvGrpSpPr>
          <p:cNvPr id="38" name="组合 37"/>
          <p:cNvGrpSpPr/>
          <p:nvPr/>
        </p:nvGrpSpPr>
        <p:grpSpPr>
          <a:xfrm>
            <a:off x="730189" y="1594291"/>
            <a:ext cx="9964508" cy="1085021"/>
            <a:chOff x="311888" y="1623773"/>
            <a:chExt cx="9964508" cy="1085021"/>
          </a:xfrm>
        </p:grpSpPr>
        <p:sp>
          <p:nvSpPr>
            <p:cNvPr id="7" name="文本框 6"/>
            <p:cNvSpPr txBox="1"/>
            <p:nvPr/>
          </p:nvSpPr>
          <p:spPr>
            <a:xfrm>
              <a:off x="311888" y="1623773"/>
              <a:ext cx="9964508" cy="1077218"/>
            </a:xfrm>
            <a:prstGeom prst="rect">
              <a:avLst/>
            </a:prstGeom>
            <a:noFill/>
          </p:spPr>
          <p:txBody>
            <a:bodyPr wrap="square" rtlCol="0">
              <a:spAutoFit/>
            </a:bodyPr>
            <a:lstStyle/>
            <a:p>
              <a:pPr indent="288000">
                <a:spcBef>
                  <a:spcPts val="200"/>
                </a:spcBef>
              </a:pPr>
              <a:r>
                <a:rPr lang="en-US" altLang="zh-CN" sz="1600" b="1" dirty="0"/>
                <a:t>1. Geometry Perspective</a:t>
              </a:r>
              <a:r>
                <a:rPr lang="en-US" altLang="zh-CN" sz="1600" dirty="0"/>
                <a:t>, </a:t>
              </a:r>
              <a:r>
                <a:rPr lang="zh-CN" altLang="en-US" sz="1600" dirty="0"/>
                <a:t>大致的思想是可以通过相邻点的最大概率来得到目标点的概率下界，从而通过下界是否大于</a:t>
              </a:r>
              <a:r>
                <a:rPr lang="en-US" altLang="zh-CN" sz="1600" dirty="0"/>
                <a:t>0.5</a:t>
              </a:r>
              <a:r>
                <a:rPr lang="zh-CN" altLang="en-US" sz="1600" dirty="0"/>
                <a:t>来判断是否保持相同类。示意图如下，（默认为均匀分布）</a:t>
              </a:r>
              <a:r>
                <a:rPr lang="en-US" altLang="zh-CN" sz="1600" dirty="0"/>
                <a:t>a</a:t>
              </a:r>
              <a:r>
                <a:rPr lang="zh-CN" altLang="en-US" sz="1600" dirty="0"/>
                <a:t>、</a:t>
              </a:r>
              <a:r>
                <a:rPr lang="en-US" altLang="zh-CN" sz="1600" dirty="0"/>
                <a:t>b</a:t>
              </a:r>
              <a:r>
                <a:rPr lang="zh-CN" altLang="en-US" sz="1600" dirty="0"/>
                <a:t>、</a:t>
              </a:r>
              <a:r>
                <a:rPr lang="en-US" altLang="zh-CN" sz="1600" dirty="0"/>
                <a:t>c</a:t>
              </a:r>
              <a:r>
                <a:rPr lang="zh-CN" altLang="en-US" sz="1600" dirty="0"/>
                <a:t>分别代表三个区域中分类为</a:t>
              </a:r>
              <a:r>
                <a:rPr lang="en-US" altLang="zh-CN" sz="1600" dirty="0"/>
                <a:t>C</a:t>
              </a:r>
              <a:r>
                <a:rPr lang="zh-CN" altLang="en-US" sz="1600" dirty="0"/>
                <a:t>的面积，    指            中分类为</a:t>
              </a:r>
              <a:r>
                <a:rPr lang="en-US" altLang="zh-CN" sz="1600" dirty="0"/>
                <a:t>C</a:t>
              </a:r>
              <a:r>
                <a:rPr lang="zh-CN" altLang="en-US" sz="1600" dirty="0"/>
                <a:t>的面积，即等于</a:t>
              </a:r>
              <a:r>
                <a:rPr lang="en-US" altLang="zh-CN" sz="1600" dirty="0" err="1"/>
                <a:t>a+b</a:t>
              </a:r>
              <a:r>
                <a:rPr lang="zh-CN" altLang="en-US" sz="1600" dirty="0"/>
                <a:t>；    指             中分类为</a:t>
              </a:r>
              <a:r>
                <a:rPr lang="en-US" altLang="zh-CN" sz="1600" dirty="0"/>
                <a:t>C</a:t>
              </a:r>
              <a:r>
                <a:rPr lang="zh-CN" altLang="en-US" sz="1600" dirty="0"/>
                <a:t>的面积，即等于</a:t>
              </a:r>
              <a:r>
                <a:rPr lang="en-US" altLang="zh-CN" sz="1600" dirty="0" err="1"/>
                <a:t>b+c</a:t>
              </a:r>
              <a:r>
                <a:rPr lang="zh-CN" altLang="en-US" sz="1600" dirty="0"/>
                <a:t>。故可以得到                                          ，如果             ，则     处的分类也为</a:t>
              </a:r>
              <a:r>
                <a:rPr lang="en-US" altLang="zh-CN" sz="1600" dirty="0"/>
                <a:t>C</a:t>
              </a:r>
              <a:r>
                <a:rPr lang="zh-CN" altLang="en-US" sz="1600" dirty="0"/>
                <a:t>。</a:t>
              </a:r>
            </a:p>
          </p:txBody>
        </p:sp>
        <p:graphicFrame>
          <p:nvGraphicFramePr>
            <p:cNvPr id="31" name="对象 30"/>
            <p:cNvGraphicFramePr>
              <a:graphicFrameLocks noChangeAspect="1"/>
            </p:cNvGraphicFramePr>
            <p:nvPr>
              <p:extLst>
                <p:ext uri="{D42A27DB-BD31-4B8C-83A1-F6EECF244321}">
                  <p14:modId xmlns:p14="http://schemas.microsoft.com/office/powerpoint/2010/main" val="2847161130"/>
                </p:ext>
              </p:extLst>
            </p:nvPr>
          </p:nvGraphicFramePr>
          <p:xfrm>
            <a:off x="1716304" y="2143679"/>
            <a:ext cx="274245" cy="307564"/>
          </p:xfrm>
          <a:graphic>
            <a:graphicData uri="http://schemas.openxmlformats.org/presentationml/2006/ole">
              <mc:AlternateContent xmlns:mc="http://schemas.openxmlformats.org/markup-compatibility/2006">
                <mc:Choice xmlns:v="urn:schemas-microsoft-com:vml" Requires="v">
                  <p:oleObj spid="_x0000_s2569" name="AxMath" r:id="rId15" imgW="170280" imgH="190800" progId="Equation.AxMath">
                    <p:embed/>
                  </p:oleObj>
                </mc:Choice>
                <mc:Fallback>
                  <p:oleObj name="AxMath" r:id="rId15" imgW="170280" imgH="190800" progId="Equation.AxMath">
                    <p:embed/>
                    <p:pic>
                      <p:nvPicPr>
                        <p:cNvPr id="0" name=""/>
                        <p:cNvPicPr/>
                        <p:nvPr/>
                      </p:nvPicPr>
                      <p:blipFill>
                        <a:blip r:embed="rId16"/>
                        <a:stretch>
                          <a:fillRect/>
                        </a:stretch>
                      </p:blipFill>
                      <p:spPr>
                        <a:xfrm>
                          <a:off x="1716304" y="2143679"/>
                          <a:ext cx="274245" cy="307564"/>
                        </a:xfrm>
                        <a:prstGeom prst="rect">
                          <a:avLst/>
                        </a:prstGeom>
                      </p:spPr>
                    </p:pic>
                  </p:oleObj>
                </mc:Fallback>
              </mc:AlternateContent>
            </a:graphicData>
          </a:graphic>
        </p:graphicFrame>
        <p:graphicFrame>
          <p:nvGraphicFramePr>
            <p:cNvPr id="32" name="对象 31"/>
            <p:cNvGraphicFramePr>
              <a:graphicFrameLocks noChangeAspect="1"/>
            </p:cNvGraphicFramePr>
            <p:nvPr>
              <p:extLst>
                <p:ext uri="{D42A27DB-BD31-4B8C-83A1-F6EECF244321}">
                  <p14:modId xmlns:p14="http://schemas.microsoft.com/office/powerpoint/2010/main" val="4291185327"/>
                </p:ext>
              </p:extLst>
            </p:nvPr>
          </p:nvGraphicFramePr>
          <p:xfrm>
            <a:off x="2253360" y="2145960"/>
            <a:ext cx="714191" cy="308178"/>
          </p:xfrm>
          <a:graphic>
            <a:graphicData uri="http://schemas.openxmlformats.org/presentationml/2006/ole">
              <mc:AlternateContent xmlns:mc="http://schemas.openxmlformats.org/markup-compatibility/2006">
                <mc:Choice xmlns:v="urn:schemas-microsoft-com:vml" Requires="v">
                  <p:oleObj spid="_x0000_s2570" name="AxMath" r:id="rId17" imgW="464040" imgH="199800" progId="Equation.AxMath">
                    <p:embed/>
                  </p:oleObj>
                </mc:Choice>
                <mc:Fallback>
                  <p:oleObj name="AxMath" r:id="rId17" imgW="464040" imgH="199800" progId="Equation.AxMath">
                    <p:embed/>
                    <p:pic>
                      <p:nvPicPr>
                        <p:cNvPr id="0" name=""/>
                        <p:cNvPicPr/>
                        <p:nvPr/>
                      </p:nvPicPr>
                      <p:blipFill>
                        <a:blip r:embed="rId18"/>
                        <a:stretch>
                          <a:fillRect/>
                        </a:stretch>
                      </p:blipFill>
                      <p:spPr>
                        <a:xfrm>
                          <a:off x="2253360" y="2145960"/>
                          <a:ext cx="714191" cy="308178"/>
                        </a:xfrm>
                        <a:prstGeom prst="rect">
                          <a:avLst/>
                        </a:prstGeom>
                      </p:spPr>
                    </p:pic>
                  </p:oleObj>
                </mc:Fallback>
              </mc:AlternateContent>
            </a:graphicData>
          </a:graphic>
        </p:graphicFrame>
        <p:graphicFrame>
          <p:nvGraphicFramePr>
            <p:cNvPr id="33" name="对象 32"/>
            <p:cNvGraphicFramePr>
              <a:graphicFrameLocks noChangeAspect="1"/>
            </p:cNvGraphicFramePr>
            <p:nvPr>
              <p:extLst>
                <p:ext uri="{D42A27DB-BD31-4B8C-83A1-F6EECF244321}">
                  <p14:modId xmlns:p14="http://schemas.microsoft.com/office/powerpoint/2010/main" val="2967639462"/>
                </p:ext>
              </p:extLst>
            </p:nvPr>
          </p:nvGraphicFramePr>
          <p:xfrm>
            <a:off x="5854063" y="2143679"/>
            <a:ext cx="338138" cy="307975"/>
          </p:xfrm>
          <a:graphic>
            <a:graphicData uri="http://schemas.openxmlformats.org/presentationml/2006/ole">
              <mc:AlternateContent xmlns:mc="http://schemas.openxmlformats.org/markup-compatibility/2006">
                <mc:Choice xmlns:v="urn:schemas-microsoft-com:vml" Requires="v">
                  <p:oleObj spid="_x0000_s2571" name="AxMath" r:id="rId19" imgW="210240" imgH="190800" progId="Equation.AxMath">
                    <p:embed/>
                  </p:oleObj>
                </mc:Choice>
                <mc:Fallback>
                  <p:oleObj name="AxMath" r:id="rId19" imgW="210240" imgH="190800" progId="Equation.AxMath">
                    <p:embed/>
                    <p:pic>
                      <p:nvPicPr>
                        <p:cNvPr id="0" name=""/>
                        <p:cNvPicPr/>
                        <p:nvPr/>
                      </p:nvPicPr>
                      <p:blipFill>
                        <a:blip r:embed="rId20"/>
                        <a:stretch>
                          <a:fillRect/>
                        </a:stretch>
                      </p:blipFill>
                      <p:spPr>
                        <a:xfrm>
                          <a:off x="5854063" y="2143679"/>
                          <a:ext cx="338138" cy="307975"/>
                        </a:xfrm>
                        <a:prstGeom prst="rect">
                          <a:avLst/>
                        </a:prstGeom>
                      </p:spPr>
                    </p:pic>
                  </p:oleObj>
                </mc:Fallback>
              </mc:AlternateContent>
            </a:graphicData>
          </a:graphic>
        </p:graphicFrame>
        <p:graphicFrame>
          <p:nvGraphicFramePr>
            <p:cNvPr id="34" name="对象 33"/>
            <p:cNvGraphicFramePr>
              <a:graphicFrameLocks noChangeAspect="1"/>
            </p:cNvGraphicFramePr>
            <p:nvPr>
              <p:extLst>
                <p:ext uri="{D42A27DB-BD31-4B8C-83A1-F6EECF244321}">
                  <p14:modId xmlns:p14="http://schemas.microsoft.com/office/powerpoint/2010/main" val="3437179274"/>
                </p:ext>
              </p:extLst>
            </p:nvPr>
          </p:nvGraphicFramePr>
          <p:xfrm>
            <a:off x="6376988" y="2143125"/>
            <a:ext cx="776287" cy="307975"/>
          </p:xfrm>
          <a:graphic>
            <a:graphicData uri="http://schemas.openxmlformats.org/presentationml/2006/ole">
              <mc:AlternateContent xmlns:mc="http://schemas.openxmlformats.org/markup-compatibility/2006">
                <mc:Choice xmlns:v="urn:schemas-microsoft-com:vml" Requires="v">
                  <p:oleObj spid="_x0000_s2572" name="AxMath" r:id="rId21" imgW="504720" imgH="199800" progId="Equation.AxMath">
                    <p:embed/>
                  </p:oleObj>
                </mc:Choice>
                <mc:Fallback>
                  <p:oleObj name="AxMath" r:id="rId21" imgW="504720" imgH="199800" progId="Equation.AxMath">
                    <p:embed/>
                    <p:pic>
                      <p:nvPicPr>
                        <p:cNvPr id="0" name=""/>
                        <p:cNvPicPr/>
                        <p:nvPr/>
                      </p:nvPicPr>
                      <p:blipFill>
                        <a:blip r:embed="rId22"/>
                        <a:stretch>
                          <a:fillRect/>
                        </a:stretch>
                      </p:blipFill>
                      <p:spPr>
                        <a:xfrm>
                          <a:off x="6376988" y="2143125"/>
                          <a:ext cx="776287" cy="307975"/>
                        </a:xfrm>
                        <a:prstGeom prst="rect">
                          <a:avLst/>
                        </a:prstGeom>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3697814532"/>
                </p:ext>
              </p:extLst>
            </p:nvPr>
          </p:nvGraphicFramePr>
          <p:xfrm>
            <a:off x="1455688" y="2389866"/>
            <a:ext cx="2529172" cy="318928"/>
          </p:xfrm>
          <a:graphic>
            <a:graphicData uri="http://schemas.openxmlformats.org/presentationml/2006/ole">
              <mc:AlternateContent xmlns:mc="http://schemas.openxmlformats.org/markup-compatibility/2006">
                <mc:Choice xmlns:v="urn:schemas-microsoft-com:vml" Requires="v">
                  <p:oleObj spid="_x0000_s2573" name="AxMath" r:id="rId23" imgW="1624320" imgH="204120" progId="Equation.AxMath">
                    <p:embed/>
                  </p:oleObj>
                </mc:Choice>
                <mc:Fallback>
                  <p:oleObj name="AxMath" r:id="rId23" imgW="1624320" imgH="204120" progId="Equation.AxMath">
                    <p:embed/>
                    <p:pic>
                      <p:nvPicPr>
                        <p:cNvPr id="0" name=""/>
                        <p:cNvPicPr/>
                        <p:nvPr/>
                      </p:nvPicPr>
                      <p:blipFill>
                        <a:blip r:embed="rId24"/>
                        <a:stretch>
                          <a:fillRect/>
                        </a:stretch>
                      </p:blipFill>
                      <p:spPr>
                        <a:xfrm>
                          <a:off x="1455688" y="2389866"/>
                          <a:ext cx="2529172" cy="318928"/>
                        </a:xfrm>
                        <a:prstGeom prst="rect">
                          <a:avLst/>
                        </a:prstGeom>
                      </p:spPr>
                    </p:pic>
                  </p:oleObj>
                </mc:Fallback>
              </mc:AlternateContent>
            </a:graphicData>
          </a:graphic>
        </p:graphicFrame>
        <p:graphicFrame>
          <p:nvGraphicFramePr>
            <p:cNvPr id="36" name="对象 35"/>
            <p:cNvGraphicFramePr>
              <a:graphicFrameLocks noChangeAspect="1"/>
            </p:cNvGraphicFramePr>
            <p:nvPr>
              <p:extLst>
                <p:ext uri="{D42A27DB-BD31-4B8C-83A1-F6EECF244321}">
                  <p14:modId xmlns:p14="http://schemas.microsoft.com/office/powerpoint/2010/main" val="3311655606"/>
                </p:ext>
              </p:extLst>
            </p:nvPr>
          </p:nvGraphicFramePr>
          <p:xfrm>
            <a:off x="4617617" y="2407743"/>
            <a:ext cx="785024" cy="273740"/>
          </p:xfrm>
          <a:graphic>
            <a:graphicData uri="http://schemas.openxmlformats.org/presentationml/2006/ole">
              <mc:AlternateContent xmlns:mc="http://schemas.openxmlformats.org/markup-compatibility/2006">
                <mc:Choice xmlns:v="urn:schemas-microsoft-com:vml" Requires="v">
                  <p:oleObj spid="_x0000_s2574" name="AxMath" r:id="rId25" imgW="550440" imgH="192240" progId="Equation.AxMath">
                    <p:embed/>
                  </p:oleObj>
                </mc:Choice>
                <mc:Fallback>
                  <p:oleObj name="AxMath" r:id="rId25" imgW="550440" imgH="192240" progId="Equation.AxMath">
                    <p:embed/>
                    <p:pic>
                      <p:nvPicPr>
                        <p:cNvPr id="0" name=""/>
                        <p:cNvPicPr/>
                        <p:nvPr/>
                      </p:nvPicPr>
                      <p:blipFill>
                        <a:blip r:embed="rId26"/>
                        <a:stretch>
                          <a:fillRect/>
                        </a:stretch>
                      </p:blipFill>
                      <p:spPr>
                        <a:xfrm>
                          <a:off x="4617617" y="2407743"/>
                          <a:ext cx="785024" cy="273740"/>
                        </a:xfrm>
                        <a:prstGeom prst="rect">
                          <a:avLst/>
                        </a:prstGeom>
                      </p:spPr>
                    </p:pic>
                  </p:oleObj>
                </mc:Fallback>
              </mc:AlternateContent>
            </a:graphicData>
          </a:graphic>
        </p:graphicFrame>
        <p:graphicFrame>
          <p:nvGraphicFramePr>
            <p:cNvPr id="37" name="对象 36"/>
            <p:cNvGraphicFramePr>
              <a:graphicFrameLocks noChangeAspect="1"/>
            </p:cNvGraphicFramePr>
            <p:nvPr>
              <p:extLst>
                <p:ext uri="{D42A27DB-BD31-4B8C-83A1-F6EECF244321}">
                  <p14:modId xmlns:p14="http://schemas.microsoft.com/office/powerpoint/2010/main" val="2564833706"/>
                </p:ext>
              </p:extLst>
            </p:nvPr>
          </p:nvGraphicFramePr>
          <p:xfrm>
            <a:off x="5775170" y="2351086"/>
            <a:ext cx="322262" cy="338137"/>
          </p:xfrm>
          <a:graphic>
            <a:graphicData uri="http://schemas.openxmlformats.org/presentationml/2006/ole">
              <mc:AlternateContent xmlns:mc="http://schemas.openxmlformats.org/markup-compatibility/2006">
                <mc:Choice xmlns:v="urn:schemas-microsoft-com:vml" Requires="v">
                  <p:oleObj spid="_x0000_s2575" name="AxMath" r:id="rId27" imgW="180720" imgH="190800" progId="Equation.AxMath">
                    <p:embed/>
                  </p:oleObj>
                </mc:Choice>
                <mc:Fallback>
                  <p:oleObj name="AxMath" r:id="rId27" imgW="180720" imgH="190800" progId="Equation.AxMath">
                    <p:embed/>
                    <p:pic>
                      <p:nvPicPr>
                        <p:cNvPr id="0" name=""/>
                        <p:cNvPicPr/>
                        <p:nvPr/>
                      </p:nvPicPr>
                      <p:blipFill>
                        <a:blip r:embed="rId4"/>
                        <a:stretch>
                          <a:fillRect/>
                        </a:stretch>
                      </p:blipFill>
                      <p:spPr>
                        <a:xfrm>
                          <a:off x="5775170" y="2351086"/>
                          <a:ext cx="322262" cy="338137"/>
                        </a:xfrm>
                        <a:prstGeom prst="rect">
                          <a:avLst/>
                        </a:prstGeom>
                      </p:spPr>
                    </p:pic>
                  </p:oleObj>
                </mc:Fallback>
              </mc:AlternateContent>
            </a:graphicData>
          </a:graphic>
        </p:graphicFrame>
      </p:grpSp>
      <p:sp>
        <p:nvSpPr>
          <p:cNvPr id="39" name="文本框 38"/>
          <p:cNvSpPr txBox="1"/>
          <p:nvPr/>
        </p:nvSpPr>
        <p:spPr>
          <a:xfrm>
            <a:off x="739302" y="4556318"/>
            <a:ext cx="9964508" cy="830997"/>
          </a:xfrm>
          <a:prstGeom prst="rect">
            <a:avLst/>
          </a:prstGeom>
          <a:noFill/>
        </p:spPr>
        <p:txBody>
          <a:bodyPr wrap="square" rtlCol="0">
            <a:spAutoFit/>
          </a:bodyPr>
          <a:lstStyle/>
          <a:p>
            <a:pPr indent="288000">
              <a:spcBef>
                <a:spcPts val="200"/>
              </a:spcBef>
            </a:pPr>
            <a:r>
              <a:rPr lang="en-US" altLang="zh-CN" sz="1600" b="1" dirty="0"/>
              <a:t>Likelihood Ratio</a:t>
            </a:r>
            <a:r>
              <a:rPr lang="zh-CN" altLang="en-US" sz="1600" dirty="0"/>
              <a:t>，上面默认使用的是均匀分布，但是实际情况下还可能使用</a:t>
            </a:r>
            <a:r>
              <a:rPr lang="en-US" altLang="zh-CN" sz="1600" dirty="0"/>
              <a:t>Gaussian</a:t>
            </a:r>
            <a:r>
              <a:rPr lang="zh-CN" altLang="en-US" sz="1600" dirty="0"/>
              <a:t>、</a:t>
            </a:r>
            <a:r>
              <a:rPr lang="en-US" altLang="zh-CN" sz="1600" dirty="0"/>
              <a:t>Laplace</a:t>
            </a:r>
            <a:r>
              <a:rPr lang="zh-CN" altLang="en-US" sz="1600" dirty="0"/>
              <a:t>分布等，这些分布在空间的任意位置的概率密度均大于</a:t>
            </a:r>
            <a:r>
              <a:rPr lang="en-US" altLang="zh-CN" sz="1600" dirty="0"/>
              <a:t>0</a:t>
            </a:r>
            <a:r>
              <a:rPr lang="zh-CN" altLang="en-US" sz="1600" dirty="0"/>
              <a:t>，所以定义了一个</a:t>
            </a:r>
            <a:r>
              <a:rPr lang="en-US" altLang="zh-CN" sz="1600" dirty="0"/>
              <a:t>Likelihood Ratio</a:t>
            </a:r>
            <a:r>
              <a:rPr lang="zh-CN" altLang="en-US" sz="1600" dirty="0"/>
              <a:t>来规定怎样的位置是</a:t>
            </a:r>
            <a:r>
              <a:rPr lang="en-US" altLang="zh-CN" sz="1600" dirty="0"/>
              <a:t>intersection</a:t>
            </a:r>
            <a:r>
              <a:rPr lang="zh-CN" altLang="en-US" sz="1600" dirty="0"/>
              <a:t>，即上面的</a:t>
            </a:r>
            <a:r>
              <a:rPr lang="el-GR" altLang="zh-CN" sz="1600" dirty="0"/>
              <a:t>β</a:t>
            </a:r>
            <a:r>
              <a:rPr lang="zh-CN" altLang="en-US" sz="1600" dirty="0"/>
              <a:t>，见</a:t>
            </a:r>
            <a:r>
              <a:rPr lang="en-US" altLang="zh-CN" sz="1600" dirty="0"/>
              <a:t>Definition 7</a:t>
            </a:r>
            <a:r>
              <a:rPr lang="zh-CN" altLang="en-US" sz="1600" dirty="0"/>
              <a:t>。当</a:t>
            </a:r>
            <a:r>
              <a:rPr lang="en-US" altLang="zh-CN" sz="1600" dirty="0"/>
              <a:t>likelihood ratio</a:t>
            </a:r>
            <a:r>
              <a:rPr lang="zh-CN" altLang="en-US" sz="1600" dirty="0"/>
              <a:t>靠近</a:t>
            </a:r>
            <a:r>
              <a:rPr lang="en-US" altLang="zh-CN" sz="1600" dirty="0"/>
              <a:t>1</a:t>
            </a:r>
            <a:r>
              <a:rPr lang="zh-CN" altLang="en-US" sz="1600" dirty="0"/>
              <a:t>时，我们说这是</a:t>
            </a:r>
            <a:r>
              <a:rPr lang="en-US" altLang="zh-CN" sz="1600" dirty="0"/>
              <a:t>intersection</a:t>
            </a:r>
            <a:r>
              <a:rPr lang="zh-CN" altLang="en-US" sz="1600" dirty="0"/>
              <a:t>。</a:t>
            </a:r>
          </a:p>
        </p:txBody>
      </p:sp>
      <p:pic>
        <p:nvPicPr>
          <p:cNvPr id="40" name="图片 39"/>
          <p:cNvPicPr>
            <a:picLocks noChangeAspect="1"/>
          </p:cNvPicPr>
          <p:nvPr/>
        </p:nvPicPr>
        <p:blipFill>
          <a:blip r:embed="rId28"/>
          <a:stretch>
            <a:fillRect/>
          </a:stretch>
        </p:blipFill>
        <p:spPr>
          <a:xfrm>
            <a:off x="3378952" y="5556789"/>
            <a:ext cx="4554562" cy="1022950"/>
          </a:xfrm>
          <a:prstGeom prst="rect">
            <a:avLst/>
          </a:prstGeom>
        </p:spPr>
      </p:pic>
    </p:spTree>
    <p:extLst>
      <p:ext uri="{BB962C8B-B14F-4D97-AF65-F5344CB8AC3E}">
        <p14:creationId xmlns:p14="http://schemas.microsoft.com/office/powerpoint/2010/main" val="3732056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4227" y="290655"/>
            <a:ext cx="10412195" cy="461665"/>
          </a:xfrm>
          <a:prstGeom prst="rect">
            <a:avLst/>
          </a:prstGeom>
          <a:noFill/>
        </p:spPr>
        <p:txBody>
          <a:bodyPr wrap="square" rtlCol="0">
            <a:spAutoFit/>
          </a:bodyPr>
          <a:lstStyle/>
          <a:p>
            <a:r>
              <a:rPr lang="en-US" altLang="zh-CN" sz="2400" dirty="0"/>
              <a:t>Taxonomy of Robustness Verification and Robust Training Approaches</a:t>
            </a:r>
            <a:endParaRPr lang="zh-CN" altLang="en-US" sz="2400" dirty="0"/>
          </a:p>
        </p:txBody>
      </p:sp>
      <p:sp>
        <p:nvSpPr>
          <p:cNvPr id="3" name="文本框 2"/>
          <p:cNvSpPr txBox="1"/>
          <p:nvPr/>
        </p:nvSpPr>
        <p:spPr>
          <a:xfrm>
            <a:off x="739302" y="793868"/>
            <a:ext cx="10241811" cy="784830"/>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en-US" altLang="zh-CN" dirty="0"/>
              <a:t>Probabilistic Robustness Verification approaches: </a:t>
            </a:r>
            <a:r>
              <a:rPr lang="zh-CN" altLang="en-US" sz="1600" dirty="0"/>
              <a:t>通过随机噪声来保证模型的鲁棒性</a:t>
            </a:r>
            <a:r>
              <a:rPr lang="en-US" altLang="zh-CN" dirty="0"/>
              <a:t>.</a:t>
            </a:r>
          </a:p>
          <a:p>
            <a:pPr marL="742950" lvl="1" indent="-285750">
              <a:lnSpc>
                <a:spcPct val="125000"/>
              </a:lnSpc>
              <a:buFont typeface="Arial" panose="020B0604020202020204" pitchFamily="34" charset="0"/>
              <a:buChar char="•"/>
            </a:pPr>
            <a:r>
              <a:rPr lang="en-US" altLang="zh-CN" dirty="0"/>
              <a:t>2. </a:t>
            </a:r>
            <a:r>
              <a:rPr lang="en-US" altLang="zh-CN" dirty="0" err="1"/>
              <a:t>Neyman</a:t>
            </a:r>
            <a:r>
              <a:rPr lang="en-US" altLang="zh-CN" dirty="0"/>
              <a:t>-Pearson Based approaches</a:t>
            </a:r>
          </a:p>
        </p:txBody>
      </p:sp>
      <p:sp>
        <p:nvSpPr>
          <p:cNvPr id="41" name="文本框 40"/>
          <p:cNvSpPr txBox="1"/>
          <p:nvPr/>
        </p:nvSpPr>
        <p:spPr>
          <a:xfrm>
            <a:off x="842556" y="1806047"/>
            <a:ext cx="9964508" cy="338554"/>
          </a:xfrm>
          <a:prstGeom prst="rect">
            <a:avLst/>
          </a:prstGeom>
          <a:noFill/>
        </p:spPr>
        <p:txBody>
          <a:bodyPr wrap="square" rtlCol="0">
            <a:spAutoFit/>
          </a:bodyPr>
          <a:lstStyle/>
          <a:p>
            <a:pPr indent="288000">
              <a:spcBef>
                <a:spcPts val="200"/>
              </a:spcBef>
            </a:pPr>
            <a:r>
              <a:rPr lang="en-US" altLang="zh-CN" sz="1600" dirty="0"/>
              <a:t>2. Optimization Perspective</a:t>
            </a:r>
            <a:r>
              <a:rPr lang="zh-CN" altLang="en-US" sz="1600" dirty="0"/>
              <a:t>，</a:t>
            </a:r>
          </a:p>
        </p:txBody>
      </p:sp>
      <p:sp>
        <p:nvSpPr>
          <p:cNvPr id="42" name="矩形 41"/>
          <p:cNvSpPr/>
          <p:nvPr/>
        </p:nvSpPr>
        <p:spPr>
          <a:xfrm>
            <a:off x="9805480" y="3255892"/>
            <a:ext cx="2107851" cy="85603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600" dirty="0">
                <a:solidFill>
                  <a:srgbClr val="FF0000"/>
                </a:solidFill>
              </a:rPr>
              <a:t>真的不知道这一块该咋整</a:t>
            </a:r>
            <a:r>
              <a:rPr lang="en-US" altLang="zh-CN" sz="1600" dirty="0">
                <a:solidFill>
                  <a:srgbClr val="FF0000"/>
                </a:solidFill>
              </a:rPr>
              <a:t>.</a:t>
            </a:r>
            <a:endParaRPr lang="zh-CN" altLang="en-US" sz="1600" dirty="0">
              <a:solidFill>
                <a:srgbClr val="FF0000"/>
              </a:solidFill>
            </a:endParaRPr>
          </a:p>
        </p:txBody>
      </p:sp>
    </p:spTree>
    <p:extLst>
      <p:ext uri="{BB962C8B-B14F-4D97-AF65-F5344CB8AC3E}">
        <p14:creationId xmlns:p14="http://schemas.microsoft.com/office/powerpoint/2010/main" val="62813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4227" y="290655"/>
            <a:ext cx="10412195" cy="461665"/>
          </a:xfrm>
          <a:prstGeom prst="rect">
            <a:avLst/>
          </a:prstGeom>
          <a:noFill/>
        </p:spPr>
        <p:txBody>
          <a:bodyPr wrap="square" rtlCol="0">
            <a:spAutoFit/>
          </a:bodyPr>
          <a:lstStyle/>
          <a:p>
            <a:r>
              <a:rPr lang="en-US" altLang="zh-CN" sz="2400" dirty="0"/>
              <a:t>Taxonomy of Robustness Verification and Robust Training Approaches</a:t>
            </a:r>
            <a:endParaRPr lang="zh-CN" altLang="en-US" sz="2400" dirty="0"/>
          </a:p>
        </p:txBody>
      </p:sp>
      <p:sp>
        <p:nvSpPr>
          <p:cNvPr id="3" name="文本框 2"/>
          <p:cNvSpPr txBox="1"/>
          <p:nvPr/>
        </p:nvSpPr>
        <p:spPr>
          <a:xfrm>
            <a:off x="739302" y="793868"/>
            <a:ext cx="10241811" cy="784830"/>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en-US" altLang="zh-CN" dirty="0"/>
              <a:t>Probabilistic Robustness Verification approaches: </a:t>
            </a:r>
            <a:r>
              <a:rPr lang="zh-CN" altLang="en-US" sz="1600" dirty="0"/>
              <a:t>通过随机噪声来保证模型的鲁棒性</a:t>
            </a:r>
            <a:r>
              <a:rPr lang="en-US" altLang="zh-CN" dirty="0"/>
              <a:t>.</a:t>
            </a:r>
          </a:p>
          <a:p>
            <a:pPr marL="742950" lvl="1" indent="-285750">
              <a:lnSpc>
                <a:spcPct val="125000"/>
              </a:lnSpc>
              <a:buFont typeface="Arial" panose="020B0604020202020204" pitchFamily="34" charset="0"/>
              <a:buChar char="•"/>
            </a:pPr>
            <a:r>
              <a:rPr lang="en-US" altLang="zh-CN" dirty="0"/>
              <a:t>3. General Verification Frameworks for Various Setting</a:t>
            </a:r>
          </a:p>
        </p:txBody>
      </p:sp>
      <p:sp>
        <p:nvSpPr>
          <p:cNvPr id="41" name="文本框 40"/>
          <p:cNvSpPr txBox="1"/>
          <p:nvPr/>
        </p:nvSpPr>
        <p:spPr>
          <a:xfrm>
            <a:off x="842556" y="1806047"/>
            <a:ext cx="9964508" cy="338554"/>
          </a:xfrm>
          <a:prstGeom prst="rect">
            <a:avLst/>
          </a:prstGeom>
          <a:noFill/>
        </p:spPr>
        <p:txBody>
          <a:bodyPr wrap="square" rtlCol="0">
            <a:spAutoFit/>
          </a:bodyPr>
          <a:lstStyle/>
          <a:p>
            <a:pPr indent="288000">
              <a:spcBef>
                <a:spcPts val="200"/>
              </a:spcBef>
            </a:pPr>
            <a:r>
              <a:rPr lang="en-US" altLang="zh-CN" sz="1600" dirty="0"/>
              <a:t>2. Optimization Perspective</a:t>
            </a:r>
            <a:r>
              <a:rPr lang="zh-CN" altLang="en-US" sz="1600" dirty="0"/>
              <a:t>，</a:t>
            </a:r>
          </a:p>
        </p:txBody>
      </p:sp>
    </p:spTree>
    <p:extLst>
      <p:ext uri="{BB962C8B-B14F-4D97-AF65-F5344CB8AC3E}">
        <p14:creationId xmlns:p14="http://schemas.microsoft.com/office/powerpoint/2010/main" val="2650494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4227" y="290655"/>
            <a:ext cx="8657617" cy="461665"/>
          </a:xfrm>
          <a:prstGeom prst="rect">
            <a:avLst/>
          </a:prstGeom>
          <a:noFill/>
        </p:spPr>
        <p:txBody>
          <a:bodyPr wrap="square" rtlCol="0">
            <a:spAutoFit/>
          </a:bodyPr>
          <a:lstStyle/>
          <a:p>
            <a:r>
              <a:rPr lang="zh-CN" altLang="en-US" sz="2400" dirty="0"/>
              <a:t>大标题</a:t>
            </a:r>
          </a:p>
        </p:txBody>
      </p:sp>
      <p:sp>
        <p:nvSpPr>
          <p:cNvPr id="3" name="文本框 2"/>
          <p:cNvSpPr txBox="1"/>
          <p:nvPr/>
        </p:nvSpPr>
        <p:spPr>
          <a:xfrm>
            <a:off x="739302" y="793868"/>
            <a:ext cx="5373761" cy="407547"/>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zh-CN" altLang="en-US" dirty="0"/>
              <a:t>左标题</a:t>
            </a:r>
            <a:endParaRPr lang="en-US" altLang="zh-CN" dirty="0"/>
          </a:p>
        </p:txBody>
      </p:sp>
      <p:sp>
        <p:nvSpPr>
          <p:cNvPr id="5" name="文本框 4"/>
          <p:cNvSpPr txBox="1"/>
          <p:nvPr/>
        </p:nvSpPr>
        <p:spPr>
          <a:xfrm>
            <a:off x="6738026" y="752320"/>
            <a:ext cx="5373761" cy="407547"/>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zh-CN" altLang="en-US" dirty="0"/>
              <a:t>右标题</a:t>
            </a:r>
            <a:endParaRPr lang="en-US" altLang="zh-CN" dirty="0"/>
          </a:p>
        </p:txBody>
      </p:sp>
    </p:spTree>
    <p:extLst>
      <p:ext uri="{BB962C8B-B14F-4D97-AF65-F5344CB8AC3E}">
        <p14:creationId xmlns:p14="http://schemas.microsoft.com/office/powerpoint/2010/main" val="3155389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4227" y="290655"/>
            <a:ext cx="8657617" cy="461665"/>
          </a:xfrm>
          <a:prstGeom prst="rect">
            <a:avLst/>
          </a:prstGeom>
          <a:noFill/>
        </p:spPr>
        <p:txBody>
          <a:bodyPr wrap="square" rtlCol="0">
            <a:spAutoFit/>
          </a:bodyPr>
          <a:lstStyle/>
          <a:p>
            <a:r>
              <a:rPr lang="zh-CN" altLang="en-US" sz="2400" dirty="0"/>
              <a:t>大标题</a:t>
            </a:r>
          </a:p>
        </p:txBody>
      </p:sp>
      <p:sp>
        <p:nvSpPr>
          <p:cNvPr id="3" name="文本框 2"/>
          <p:cNvSpPr txBox="1"/>
          <p:nvPr/>
        </p:nvSpPr>
        <p:spPr>
          <a:xfrm>
            <a:off x="330742" y="1037061"/>
            <a:ext cx="5373761" cy="407547"/>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zh-CN" altLang="en-US" dirty="0"/>
              <a:t>二标题</a:t>
            </a:r>
            <a:endParaRPr lang="en-US" altLang="zh-CN" dirty="0"/>
          </a:p>
        </p:txBody>
      </p:sp>
      <p:sp>
        <p:nvSpPr>
          <p:cNvPr id="4" name="文本框 3"/>
          <p:cNvSpPr txBox="1"/>
          <p:nvPr/>
        </p:nvSpPr>
        <p:spPr>
          <a:xfrm>
            <a:off x="842556" y="1414344"/>
            <a:ext cx="5048656" cy="369717"/>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zh-CN" altLang="en-US" sz="1600" dirty="0"/>
              <a:t>小标题</a:t>
            </a:r>
            <a:endParaRPr lang="en-US" altLang="zh-CN" sz="1600" dirty="0">
              <a:solidFill>
                <a:srgbClr val="FF0000"/>
              </a:solidFill>
            </a:endParaRPr>
          </a:p>
        </p:txBody>
      </p:sp>
      <p:sp>
        <p:nvSpPr>
          <p:cNvPr id="7" name="矩形 6"/>
          <p:cNvSpPr/>
          <p:nvPr/>
        </p:nvSpPr>
        <p:spPr>
          <a:xfrm>
            <a:off x="9805481" y="1887167"/>
            <a:ext cx="2107851" cy="8560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accent5">
                    <a:lumMod val="75000"/>
                  </a:schemeClr>
                </a:solidFill>
              </a:rPr>
              <a:t>提示框</a:t>
            </a:r>
          </a:p>
        </p:txBody>
      </p:sp>
      <p:sp>
        <p:nvSpPr>
          <p:cNvPr id="6" name="矩形 5"/>
          <p:cNvSpPr/>
          <p:nvPr/>
        </p:nvSpPr>
        <p:spPr>
          <a:xfrm>
            <a:off x="9805480" y="3255892"/>
            <a:ext cx="2107851" cy="85603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600" dirty="0">
                <a:solidFill>
                  <a:srgbClr val="FF0000"/>
                </a:solidFill>
              </a:rPr>
              <a:t>提问框</a:t>
            </a:r>
          </a:p>
        </p:txBody>
      </p:sp>
      <p:sp>
        <p:nvSpPr>
          <p:cNvPr id="8" name="文本框 7"/>
          <p:cNvSpPr txBox="1"/>
          <p:nvPr/>
        </p:nvSpPr>
        <p:spPr>
          <a:xfrm>
            <a:off x="842556" y="3302339"/>
            <a:ext cx="9964508" cy="338554"/>
          </a:xfrm>
          <a:prstGeom prst="rect">
            <a:avLst/>
          </a:prstGeom>
          <a:noFill/>
        </p:spPr>
        <p:txBody>
          <a:bodyPr wrap="square" rtlCol="0">
            <a:spAutoFit/>
          </a:bodyPr>
          <a:lstStyle/>
          <a:p>
            <a:pPr indent="288000">
              <a:spcBef>
                <a:spcPts val="200"/>
              </a:spcBef>
            </a:pPr>
            <a:r>
              <a:rPr lang="zh-CN" altLang="en-US" sz="1600" dirty="0"/>
              <a:t>一般文本框</a:t>
            </a:r>
          </a:p>
        </p:txBody>
      </p:sp>
      <p:sp>
        <p:nvSpPr>
          <p:cNvPr id="5" name="文本框 4"/>
          <p:cNvSpPr txBox="1"/>
          <p:nvPr/>
        </p:nvSpPr>
        <p:spPr>
          <a:xfrm>
            <a:off x="444227" y="5546785"/>
            <a:ext cx="8553124" cy="338554"/>
          </a:xfrm>
          <a:prstGeom prst="rect">
            <a:avLst/>
          </a:prstGeom>
          <a:noFill/>
        </p:spPr>
        <p:txBody>
          <a:bodyPr wrap="square" rtlCol="0">
            <a:spAutoFit/>
          </a:bodyPr>
          <a:lstStyle/>
          <a:p>
            <a:r>
              <a:rPr lang="zh-CN" altLang="en-US" sz="1600" dirty="0">
                <a:solidFill>
                  <a:schemeClr val="bg1">
                    <a:lumMod val="65000"/>
                  </a:schemeClr>
                </a:solidFill>
              </a:rPr>
              <a:t>参考文献</a:t>
            </a:r>
          </a:p>
        </p:txBody>
      </p:sp>
    </p:spTree>
    <p:extLst>
      <p:ext uri="{BB962C8B-B14F-4D97-AF65-F5344CB8AC3E}">
        <p14:creationId xmlns:p14="http://schemas.microsoft.com/office/powerpoint/2010/main" val="3213286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4227" y="290655"/>
            <a:ext cx="8657617" cy="461665"/>
          </a:xfrm>
          <a:prstGeom prst="rect">
            <a:avLst/>
          </a:prstGeom>
          <a:noFill/>
        </p:spPr>
        <p:txBody>
          <a:bodyPr wrap="square" rtlCol="0">
            <a:spAutoFit/>
          </a:bodyPr>
          <a:lstStyle/>
          <a:p>
            <a:r>
              <a:rPr lang="en-US" altLang="zh-CN" sz="2400" dirty="0"/>
              <a:t>Notations and Preliminaries</a:t>
            </a:r>
            <a:endParaRPr lang="zh-CN" altLang="en-US" sz="2400" dirty="0"/>
          </a:p>
        </p:txBody>
      </p:sp>
      <p:sp>
        <p:nvSpPr>
          <p:cNvPr id="3" name="文本框 2"/>
          <p:cNvSpPr txBox="1"/>
          <p:nvPr/>
        </p:nvSpPr>
        <p:spPr>
          <a:xfrm>
            <a:off x="739302" y="793868"/>
            <a:ext cx="10509543" cy="2785378"/>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en-US" altLang="zh-CN" dirty="0"/>
              <a:t>We mainly focus on existing works on the </a:t>
            </a:r>
            <a:r>
              <a:rPr lang="en-US" altLang="zh-CN" dirty="0">
                <a:solidFill>
                  <a:srgbClr val="0070C0"/>
                </a:solidFill>
              </a:rPr>
              <a:t>classification task</a:t>
            </a:r>
            <a:r>
              <a:rPr lang="en-US" altLang="zh-CN" dirty="0"/>
              <a:t> with neural networks, and mostly is </a:t>
            </a:r>
            <a:r>
              <a:rPr lang="en-US" altLang="zh-CN" dirty="0">
                <a:solidFill>
                  <a:srgbClr val="0070C0"/>
                </a:solidFill>
              </a:rPr>
              <a:t>feed-forward </a:t>
            </a:r>
            <a:r>
              <a:rPr lang="en-US" altLang="zh-CN" dirty="0" err="1">
                <a:solidFill>
                  <a:srgbClr val="0070C0"/>
                </a:solidFill>
              </a:rPr>
              <a:t>ReLU</a:t>
            </a:r>
            <a:r>
              <a:rPr lang="en-US" altLang="zh-CN" dirty="0">
                <a:solidFill>
                  <a:srgbClr val="0070C0"/>
                </a:solidFill>
              </a:rPr>
              <a:t> networks</a:t>
            </a:r>
            <a:r>
              <a:rPr lang="en-US" altLang="zh-CN" dirty="0"/>
              <a:t>.</a:t>
            </a:r>
          </a:p>
          <a:p>
            <a:pPr marL="285750" indent="-285750">
              <a:lnSpc>
                <a:spcPct val="125000"/>
              </a:lnSpc>
              <a:buFont typeface="Arial" panose="020B0604020202020204" pitchFamily="34" charset="0"/>
              <a:buChar char="•"/>
            </a:pPr>
            <a:r>
              <a:rPr lang="en-US" altLang="zh-CN" dirty="0"/>
              <a:t>Robustness verification: Robustness verification certifies the lower bound of model’s performance against any adversary under certain conditions. See Definition 3.</a:t>
            </a:r>
          </a:p>
          <a:p>
            <a:pPr marL="742950" lvl="1" indent="-285750">
              <a:lnSpc>
                <a:spcPct val="125000"/>
              </a:lnSpc>
              <a:buFont typeface="Arial" panose="020B0604020202020204" pitchFamily="34" charset="0"/>
              <a:buChar char="•"/>
            </a:pPr>
            <a:r>
              <a:rPr lang="en-US" altLang="zh-CN" sz="1600" dirty="0"/>
              <a:t>Deterministic verification</a:t>
            </a:r>
            <a:r>
              <a:rPr lang="zh-CN" altLang="en-US" sz="1600" dirty="0"/>
              <a:t>：</a:t>
            </a:r>
            <a:r>
              <a:rPr lang="zh-CN" altLang="en-US" sz="1400" dirty="0"/>
              <a:t>输入的领域内存在非目标分类的样本，即判定为非鲁棒</a:t>
            </a:r>
            <a:endParaRPr lang="en-US" altLang="zh-CN" sz="1200" dirty="0"/>
          </a:p>
          <a:p>
            <a:pPr marL="742950" lvl="1" indent="-285750">
              <a:lnSpc>
                <a:spcPct val="125000"/>
              </a:lnSpc>
              <a:buFont typeface="Arial" panose="020B0604020202020204" pitchFamily="34" charset="0"/>
              <a:buChar char="•"/>
            </a:pPr>
            <a:r>
              <a:rPr lang="en-US" altLang="zh-CN" sz="1600" dirty="0"/>
              <a:t>Probabilistic verification</a:t>
            </a:r>
            <a:r>
              <a:rPr lang="zh-CN" altLang="en-US" sz="1600" dirty="0"/>
              <a:t>：</a:t>
            </a:r>
            <a:r>
              <a:rPr lang="zh-CN" altLang="en-US" sz="1400" dirty="0"/>
              <a:t>以特定分布采样输入的领域，当其为非目标分类样本的概率大于阈值时，判断为非鲁棒</a:t>
            </a:r>
            <a:endParaRPr lang="en-US" altLang="zh-CN" sz="1400" dirty="0"/>
          </a:p>
          <a:p>
            <a:pPr marL="285750" indent="-285750">
              <a:lnSpc>
                <a:spcPct val="125000"/>
              </a:lnSpc>
              <a:buFont typeface="Arial" panose="020B0604020202020204" pitchFamily="34" charset="0"/>
              <a:buChar char="•"/>
            </a:pPr>
            <a:r>
              <a:rPr lang="en-US" altLang="zh-CN" dirty="0"/>
              <a:t>Moreover, the robustness verification can be modeled as an optimization problem. See Problem 1.</a:t>
            </a:r>
          </a:p>
        </p:txBody>
      </p:sp>
      <p:sp>
        <p:nvSpPr>
          <p:cNvPr id="7" name="矩形 6"/>
          <p:cNvSpPr/>
          <p:nvPr/>
        </p:nvSpPr>
        <p:spPr>
          <a:xfrm>
            <a:off x="5710294" y="5976762"/>
            <a:ext cx="4989361" cy="71038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sz="1600" dirty="0">
                <a:solidFill>
                  <a:srgbClr val="0070C0"/>
                </a:solidFill>
              </a:rPr>
              <a:t>最优化问题：对于输入的</a:t>
            </a:r>
            <a:r>
              <a:rPr lang="en-US" altLang="zh-CN" sz="1600" dirty="0">
                <a:solidFill>
                  <a:srgbClr val="0070C0"/>
                </a:solidFill>
              </a:rPr>
              <a:t>p</a:t>
            </a:r>
            <a:r>
              <a:rPr lang="zh-CN" altLang="en-US" sz="1600" dirty="0">
                <a:solidFill>
                  <a:srgbClr val="0070C0"/>
                </a:solidFill>
              </a:rPr>
              <a:t>级范数领域内，满足任何带噪的输入</a:t>
            </a:r>
            <a:r>
              <a:rPr lang="en-US" altLang="zh-CN" sz="1600" dirty="0">
                <a:solidFill>
                  <a:srgbClr val="0070C0"/>
                </a:solidFill>
              </a:rPr>
              <a:t>x</a:t>
            </a:r>
            <a:r>
              <a:rPr lang="zh-CN" altLang="en-US" sz="1600" dirty="0">
                <a:solidFill>
                  <a:srgbClr val="0070C0"/>
                </a:solidFill>
              </a:rPr>
              <a:t>都能够解码得到原始分类</a:t>
            </a:r>
            <a:r>
              <a:rPr lang="en-US" altLang="zh-CN" sz="1600" dirty="0">
                <a:solidFill>
                  <a:srgbClr val="0070C0"/>
                </a:solidFill>
              </a:rPr>
              <a:t>, </a:t>
            </a:r>
            <a:r>
              <a:rPr lang="zh-CN" altLang="en-US" sz="1600" dirty="0">
                <a:solidFill>
                  <a:srgbClr val="0070C0"/>
                </a:solidFill>
              </a:rPr>
              <a:t>即</a:t>
            </a:r>
            <a:r>
              <a:rPr lang="en-US" altLang="zh-CN" sz="1600" dirty="0">
                <a:solidFill>
                  <a:srgbClr val="0070C0"/>
                </a:solidFill>
              </a:rPr>
              <a:t>M</a:t>
            </a:r>
            <a:r>
              <a:rPr lang="zh-CN" altLang="en-US" sz="1600" dirty="0">
                <a:solidFill>
                  <a:srgbClr val="0070C0"/>
                </a:solidFill>
              </a:rPr>
              <a:t>的值大于零。</a:t>
            </a:r>
            <a:endParaRPr lang="zh-CN" altLang="en-US" sz="1600" dirty="0">
              <a:solidFill>
                <a:srgbClr val="FF0000"/>
              </a:solidFill>
            </a:endParaRPr>
          </a:p>
        </p:txBody>
      </p:sp>
      <p:pic>
        <p:nvPicPr>
          <p:cNvPr id="8" name="图片 7"/>
          <p:cNvPicPr>
            <a:picLocks noChangeAspect="1"/>
          </p:cNvPicPr>
          <p:nvPr/>
        </p:nvPicPr>
        <p:blipFill>
          <a:blip r:embed="rId2"/>
          <a:stretch>
            <a:fillRect/>
          </a:stretch>
        </p:blipFill>
        <p:spPr>
          <a:xfrm>
            <a:off x="739302" y="3849130"/>
            <a:ext cx="4784478" cy="1385624"/>
          </a:xfrm>
          <a:prstGeom prst="rect">
            <a:avLst/>
          </a:prstGeom>
        </p:spPr>
      </p:pic>
      <p:pic>
        <p:nvPicPr>
          <p:cNvPr id="10" name="图片 9"/>
          <p:cNvPicPr>
            <a:picLocks noChangeAspect="1"/>
          </p:cNvPicPr>
          <p:nvPr/>
        </p:nvPicPr>
        <p:blipFill>
          <a:blip r:embed="rId3"/>
          <a:stretch>
            <a:fillRect/>
          </a:stretch>
        </p:blipFill>
        <p:spPr>
          <a:xfrm>
            <a:off x="5710294" y="3842095"/>
            <a:ext cx="4989361" cy="2134667"/>
          </a:xfrm>
          <a:prstGeom prst="rect">
            <a:avLst/>
          </a:prstGeom>
        </p:spPr>
      </p:pic>
      <p:sp>
        <p:nvSpPr>
          <p:cNvPr id="11" name="矩形 10"/>
          <p:cNvSpPr/>
          <p:nvPr/>
        </p:nvSpPr>
        <p:spPr>
          <a:xfrm>
            <a:off x="739302" y="5831614"/>
            <a:ext cx="4175185" cy="8555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zh-CN" altLang="en-US" sz="1600" dirty="0">
                <a:solidFill>
                  <a:srgbClr val="FF0000"/>
                </a:solidFill>
              </a:rPr>
              <a:t>这边是在实数连续域上面证明一个输入的鲁棒性，而语音的输入则有所不同，是否可以做不同的讨论？</a:t>
            </a:r>
          </a:p>
        </p:txBody>
      </p:sp>
    </p:spTree>
    <p:extLst>
      <p:ext uri="{BB962C8B-B14F-4D97-AF65-F5344CB8AC3E}">
        <p14:creationId xmlns:p14="http://schemas.microsoft.com/office/powerpoint/2010/main" val="2477857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4227" y="290655"/>
            <a:ext cx="8657617" cy="461665"/>
          </a:xfrm>
          <a:prstGeom prst="rect">
            <a:avLst/>
          </a:prstGeom>
          <a:noFill/>
        </p:spPr>
        <p:txBody>
          <a:bodyPr wrap="square" rtlCol="0">
            <a:spAutoFit/>
          </a:bodyPr>
          <a:lstStyle/>
          <a:p>
            <a:r>
              <a:rPr lang="en-US" altLang="zh-CN" sz="2400" dirty="0"/>
              <a:t>Notations and Preliminaries</a:t>
            </a:r>
            <a:endParaRPr lang="zh-CN" altLang="en-US" sz="2400" dirty="0"/>
          </a:p>
        </p:txBody>
      </p:sp>
      <p:sp>
        <p:nvSpPr>
          <p:cNvPr id="3" name="文本框 2"/>
          <p:cNvSpPr txBox="1"/>
          <p:nvPr/>
        </p:nvSpPr>
        <p:spPr>
          <a:xfrm>
            <a:off x="739302" y="793868"/>
            <a:ext cx="11087513" cy="4939814"/>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en-US" altLang="zh-CN" dirty="0"/>
              <a:t>Based on Optimization Problem 1, It’s a </a:t>
            </a:r>
            <a:r>
              <a:rPr lang="en-US" altLang="zh-CN" dirty="0">
                <a:solidFill>
                  <a:srgbClr val="FF0000"/>
                </a:solidFill>
              </a:rPr>
              <a:t>NP-complete problem</a:t>
            </a:r>
            <a:r>
              <a:rPr lang="en-US" altLang="zh-CN" dirty="0"/>
              <a:t>. So now the algorithm aims to solve the relaxed problem, i.e., by </a:t>
            </a:r>
            <a:r>
              <a:rPr lang="en-US" altLang="zh-CN" dirty="0">
                <a:solidFill>
                  <a:srgbClr val="FF0000"/>
                </a:solidFill>
              </a:rPr>
              <a:t>computing the lower bound of M which is more tractable</a:t>
            </a:r>
            <a:r>
              <a:rPr lang="en-US" altLang="zh-CN" dirty="0"/>
              <a:t>.</a:t>
            </a:r>
          </a:p>
          <a:p>
            <a:pPr marL="285750" indent="-285750">
              <a:lnSpc>
                <a:spcPct val="125000"/>
              </a:lnSpc>
              <a:buFont typeface="Arial" panose="020B0604020202020204" pitchFamily="34" charset="0"/>
              <a:buChar char="•"/>
            </a:pPr>
            <a:endParaRPr lang="en-US" altLang="zh-CN" dirty="0"/>
          </a:p>
          <a:p>
            <a:pPr marL="285750" indent="-285750">
              <a:lnSpc>
                <a:spcPct val="125000"/>
              </a:lnSpc>
              <a:buFont typeface="Arial" panose="020B0604020202020204" pitchFamily="34" charset="0"/>
              <a:buChar char="•"/>
            </a:pPr>
            <a:endParaRPr lang="en-US" altLang="zh-CN" dirty="0"/>
          </a:p>
          <a:p>
            <a:pPr marL="285750" indent="-285750">
              <a:lnSpc>
                <a:spcPct val="125000"/>
              </a:lnSpc>
              <a:buFont typeface="Arial" panose="020B0604020202020204" pitchFamily="34" charset="0"/>
              <a:buChar char="•"/>
            </a:pPr>
            <a:endParaRPr lang="en-US" altLang="zh-CN" dirty="0"/>
          </a:p>
          <a:p>
            <a:pPr marL="285750" indent="-285750">
              <a:lnSpc>
                <a:spcPct val="125000"/>
              </a:lnSpc>
              <a:buFont typeface="Arial" panose="020B0604020202020204" pitchFamily="34" charset="0"/>
              <a:buChar char="•"/>
            </a:pPr>
            <a:r>
              <a:rPr lang="zh-CN" altLang="en-US" dirty="0"/>
              <a:t>在文章经常出现几个词，需要提前理解一下：</a:t>
            </a:r>
            <a:endParaRPr lang="en-US" altLang="zh-CN" dirty="0"/>
          </a:p>
          <a:p>
            <a:pPr marL="742950" lvl="1" indent="-285750">
              <a:lnSpc>
                <a:spcPct val="125000"/>
              </a:lnSpc>
              <a:buFont typeface="Arial" panose="020B0604020202020204" pitchFamily="34" charset="0"/>
              <a:buChar char="•"/>
            </a:pPr>
            <a:r>
              <a:rPr lang="en-US" altLang="zh-CN" dirty="0"/>
              <a:t>Efficiency: </a:t>
            </a:r>
            <a:r>
              <a:rPr lang="zh-CN" altLang="en-US" dirty="0"/>
              <a:t>就是模型能否快速地得出某个输入是否是鲁棒的；</a:t>
            </a:r>
            <a:endParaRPr lang="en-US" altLang="zh-CN" dirty="0"/>
          </a:p>
          <a:p>
            <a:pPr marL="742950" lvl="1" indent="-285750">
              <a:lnSpc>
                <a:spcPct val="125000"/>
              </a:lnSpc>
              <a:buFont typeface="Arial" panose="020B0604020202020204" pitchFamily="34" charset="0"/>
              <a:buChar char="•"/>
            </a:pPr>
            <a:r>
              <a:rPr lang="en-US" altLang="zh-CN" dirty="0"/>
              <a:t>Tightness: </a:t>
            </a:r>
            <a:r>
              <a:rPr lang="zh-CN" altLang="en-US" dirty="0"/>
              <a:t>结论的稳固性，其实指的是鲁棒性扰动的噪声大小。如果模型能够承受的噪声越大，那么它就鲁棒；</a:t>
            </a:r>
            <a:endParaRPr lang="en-US" altLang="zh-CN" dirty="0"/>
          </a:p>
          <a:p>
            <a:pPr marL="742950" lvl="1" indent="-285750">
              <a:lnSpc>
                <a:spcPct val="125000"/>
              </a:lnSpc>
              <a:buFont typeface="Arial" panose="020B0604020202020204" pitchFamily="34" charset="0"/>
              <a:buChar char="•"/>
            </a:pPr>
            <a:r>
              <a:rPr lang="en-US" altLang="zh-CN" dirty="0"/>
              <a:t>Over-approximation: </a:t>
            </a:r>
            <a:r>
              <a:rPr lang="zh-CN" altLang="en-US" dirty="0"/>
              <a:t>直译是过度近似，意思是使用怎样的方法去涵盖一个神经元的边界；</a:t>
            </a:r>
            <a:r>
              <a:rPr lang="zh-CN" altLang="en-US" dirty="0">
                <a:solidFill>
                  <a:srgbClr val="FF0000"/>
                </a:solidFill>
              </a:rPr>
              <a:t>什么是过拟合？</a:t>
            </a:r>
            <a:endParaRPr lang="en-US" altLang="zh-CN" dirty="0">
              <a:solidFill>
                <a:srgbClr val="FF0000"/>
              </a:solidFill>
            </a:endParaRPr>
          </a:p>
          <a:p>
            <a:pPr marL="742950" lvl="1" indent="-285750">
              <a:lnSpc>
                <a:spcPct val="125000"/>
              </a:lnSpc>
              <a:buFont typeface="Arial" panose="020B0604020202020204" pitchFamily="34" charset="0"/>
              <a:buChar char="•"/>
            </a:pPr>
            <a:r>
              <a:rPr lang="en-US" altLang="zh-CN" dirty="0"/>
              <a:t>Scalability: </a:t>
            </a:r>
            <a:r>
              <a:rPr lang="zh-CN" altLang="en-US" dirty="0"/>
              <a:t>可扩展性，由于鲁棒性验证是一个</a:t>
            </a:r>
            <a:r>
              <a:rPr lang="en-US" altLang="zh-CN" dirty="0"/>
              <a:t>NP-complete</a:t>
            </a:r>
            <a:r>
              <a:rPr lang="zh-CN" altLang="en-US" dirty="0"/>
              <a:t>问题，将验证方法应用在正常的网络模型中需要消耗的时间可能是幂指数型甚至不可接受的。所以用</a:t>
            </a:r>
            <a:r>
              <a:rPr lang="en-US" altLang="zh-CN" dirty="0"/>
              <a:t>Scalability</a:t>
            </a:r>
            <a:r>
              <a:rPr lang="zh-CN" altLang="en-US" dirty="0"/>
              <a:t>来描述一种验证方法可以应用到的最大神经网络结构。</a:t>
            </a:r>
            <a:endParaRPr lang="en-US" altLang="zh-CN" dirty="0"/>
          </a:p>
        </p:txBody>
      </p:sp>
      <p:sp>
        <p:nvSpPr>
          <p:cNvPr id="6" name="矩形 5"/>
          <p:cNvSpPr/>
          <p:nvPr/>
        </p:nvSpPr>
        <p:spPr>
          <a:xfrm>
            <a:off x="7323826" y="1620246"/>
            <a:ext cx="4175185" cy="8555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zh-CN" altLang="en-US" sz="1600" dirty="0">
                <a:solidFill>
                  <a:srgbClr val="FF0000"/>
                </a:solidFill>
              </a:rPr>
              <a:t>如何说明一个问题是一个</a:t>
            </a:r>
            <a:r>
              <a:rPr lang="en-US" altLang="zh-CN" sz="1600" dirty="0">
                <a:solidFill>
                  <a:srgbClr val="FF0000"/>
                </a:solidFill>
              </a:rPr>
              <a:t>NP-</a:t>
            </a:r>
            <a:r>
              <a:rPr lang="zh-CN" altLang="en-US" sz="1600" dirty="0">
                <a:solidFill>
                  <a:srgbClr val="FF0000"/>
                </a:solidFill>
              </a:rPr>
              <a:t>完备问题？</a:t>
            </a:r>
            <a:endParaRPr lang="en-US" altLang="zh-CN" sz="1600" dirty="0">
              <a:solidFill>
                <a:srgbClr val="FF0000"/>
              </a:solidFill>
            </a:endParaRPr>
          </a:p>
          <a:p>
            <a:r>
              <a:rPr lang="zh-CN" altLang="en-US" sz="1600" dirty="0">
                <a:solidFill>
                  <a:srgbClr val="FF0000"/>
                </a:solidFill>
              </a:rPr>
              <a:t>为什么计算</a:t>
            </a:r>
            <a:r>
              <a:rPr lang="en-US" altLang="zh-CN" sz="1600" dirty="0">
                <a:solidFill>
                  <a:srgbClr val="FF0000"/>
                </a:solidFill>
              </a:rPr>
              <a:t>M</a:t>
            </a:r>
            <a:r>
              <a:rPr lang="zh-CN" altLang="en-US" sz="1600" dirty="0">
                <a:solidFill>
                  <a:srgbClr val="FF0000"/>
                </a:solidFill>
              </a:rPr>
              <a:t>的下界就是</a:t>
            </a:r>
            <a:r>
              <a:rPr lang="en-US" altLang="zh-CN" sz="1600" dirty="0">
                <a:solidFill>
                  <a:srgbClr val="FF0000"/>
                </a:solidFill>
              </a:rPr>
              <a:t>relaxed problem?</a:t>
            </a:r>
          </a:p>
          <a:p>
            <a:r>
              <a:rPr lang="en-US" altLang="zh-CN" sz="1600" dirty="0">
                <a:solidFill>
                  <a:srgbClr val="FF0000"/>
                </a:solidFill>
              </a:rPr>
              <a:t>	</a:t>
            </a:r>
            <a:endParaRPr lang="zh-CN" altLang="en-US" sz="1600" dirty="0">
              <a:solidFill>
                <a:srgbClr val="FF0000"/>
              </a:solidFill>
            </a:endParaRPr>
          </a:p>
        </p:txBody>
      </p:sp>
    </p:spTree>
    <p:extLst>
      <p:ext uri="{BB962C8B-B14F-4D97-AF65-F5344CB8AC3E}">
        <p14:creationId xmlns:p14="http://schemas.microsoft.com/office/powerpoint/2010/main" val="3403735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4227" y="290655"/>
            <a:ext cx="10571705" cy="461665"/>
          </a:xfrm>
          <a:prstGeom prst="rect">
            <a:avLst/>
          </a:prstGeom>
          <a:noFill/>
        </p:spPr>
        <p:txBody>
          <a:bodyPr wrap="square" rtlCol="0">
            <a:spAutoFit/>
          </a:bodyPr>
          <a:lstStyle/>
          <a:p>
            <a:r>
              <a:rPr lang="en-US" altLang="zh-CN" sz="2400" dirty="0"/>
              <a:t>Taxonomy of Robustness Verification and Robust Training Approaches</a:t>
            </a:r>
            <a:endParaRPr lang="zh-CN" altLang="en-US" sz="2400" dirty="0"/>
          </a:p>
        </p:txBody>
      </p:sp>
      <p:sp>
        <p:nvSpPr>
          <p:cNvPr id="3" name="文本框 2"/>
          <p:cNvSpPr txBox="1"/>
          <p:nvPr/>
        </p:nvSpPr>
        <p:spPr>
          <a:xfrm>
            <a:off x="739302" y="793868"/>
            <a:ext cx="9612396" cy="407547"/>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en-US" altLang="zh-CN" dirty="0"/>
              <a:t>Overview</a:t>
            </a:r>
          </a:p>
        </p:txBody>
      </p:sp>
      <p:pic>
        <p:nvPicPr>
          <p:cNvPr id="9" name="图片 8"/>
          <p:cNvPicPr>
            <a:picLocks noChangeAspect="1"/>
          </p:cNvPicPr>
          <p:nvPr/>
        </p:nvPicPr>
        <p:blipFill>
          <a:blip r:embed="rId2"/>
          <a:stretch>
            <a:fillRect/>
          </a:stretch>
        </p:blipFill>
        <p:spPr>
          <a:xfrm>
            <a:off x="0" y="1776931"/>
            <a:ext cx="12192000" cy="3861523"/>
          </a:xfrm>
          <a:prstGeom prst="rect">
            <a:avLst/>
          </a:prstGeom>
        </p:spPr>
      </p:pic>
    </p:spTree>
    <p:extLst>
      <p:ext uri="{BB962C8B-B14F-4D97-AF65-F5344CB8AC3E}">
        <p14:creationId xmlns:p14="http://schemas.microsoft.com/office/powerpoint/2010/main" val="3456031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4227" y="290655"/>
            <a:ext cx="10571705" cy="461665"/>
          </a:xfrm>
          <a:prstGeom prst="rect">
            <a:avLst/>
          </a:prstGeom>
          <a:noFill/>
        </p:spPr>
        <p:txBody>
          <a:bodyPr wrap="square" rtlCol="0">
            <a:spAutoFit/>
          </a:bodyPr>
          <a:lstStyle/>
          <a:p>
            <a:r>
              <a:rPr lang="en-US" altLang="zh-CN" sz="2400" dirty="0"/>
              <a:t>Taxonomy of Robustness Verification and Robust Training Approaches</a:t>
            </a:r>
            <a:endParaRPr lang="zh-CN" altLang="en-US" sz="2400" dirty="0"/>
          </a:p>
        </p:txBody>
      </p:sp>
      <p:sp>
        <p:nvSpPr>
          <p:cNvPr id="3" name="文本框 2"/>
          <p:cNvSpPr txBox="1"/>
          <p:nvPr/>
        </p:nvSpPr>
        <p:spPr>
          <a:xfrm>
            <a:off x="739302" y="793868"/>
            <a:ext cx="9612396" cy="3554819"/>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en-US" altLang="zh-CN" dirty="0"/>
              <a:t>Complete Verification: </a:t>
            </a:r>
            <a:r>
              <a:rPr lang="zh-CN" altLang="en-US" sz="1600" dirty="0"/>
              <a:t>这类方法用来防御无穷级数限制的对抗样本和</a:t>
            </a:r>
            <a:r>
              <a:rPr lang="en-US" altLang="zh-CN" sz="1600" dirty="0" err="1"/>
              <a:t>ReLU</a:t>
            </a:r>
            <a:r>
              <a:rPr lang="zh-CN" altLang="en-US" sz="1600" dirty="0"/>
              <a:t>前馈神经网络</a:t>
            </a:r>
            <a:endParaRPr lang="en-US" altLang="zh-CN" dirty="0"/>
          </a:p>
          <a:p>
            <a:pPr marL="742950" lvl="1" indent="-285750">
              <a:lnSpc>
                <a:spcPct val="125000"/>
              </a:lnSpc>
              <a:buFont typeface="Arial" panose="020B0604020202020204" pitchFamily="34" charset="0"/>
              <a:buChar char="•"/>
            </a:pPr>
            <a:r>
              <a:rPr lang="en-US" altLang="zh-CN" dirty="0"/>
              <a:t>Neuron Classification: </a:t>
            </a:r>
            <a:r>
              <a:rPr lang="zh-CN" altLang="en-US" sz="1600" dirty="0"/>
              <a:t>用来对神经元作分类</a:t>
            </a:r>
            <a:r>
              <a:rPr lang="en-US" altLang="zh-CN" sz="1600" dirty="0"/>
              <a:t>——stable/unstable. </a:t>
            </a:r>
            <a:r>
              <a:rPr lang="zh-CN" altLang="en-US" sz="1600" dirty="0"/>
              <a:t>见</a:t>
            </a:r>
            <a:r>
              <a:rPr lang="en-US" altLang="zh-CN" sz="1600" dirty="0"/>
              <a:t>Definition 4.</a:t>
            </a:r>
          </a:p>
          <a:p>
            <a:pPr marL="742950" lvl="1" indent="-285750">
              <a:lnSpc>
                <a:spcPct val="125000"/>
              </a:lnSpc>
              <a:buFont typeface="Arial" panose="020B0604020202020204" pitchFamily="34" charset="0"/>
              <a:buChar char="•"/>
            </a:pPr>
            <a:endParaRPr lang="en-US" altLang="zh-CN" dirty="0"/>
          </a:p>
          <a:p>
            <a:pPr marL="742950" lvl="1" indent="-285750">
              <a:lnSpc>
                <a:spcPct val="125000"/>
              </a:lnSpc>
              <a:buFont typeface="Arial" panose="020B0604020202020204" pitchFamily="34" charset="0"/>
              <a:buChar char="•"/>
            </a:pPr>
            <a:endParaRPr lang="en-US" altLang="zh-CN" dirty="0"/>
          </a:p>
          <a:p>
            <a:pPr marL="742950" lvl="1" indent="-285750">
              <a:lnSpc>
                <a:spcPct val="125000"/>
              </a:lnSpc>
              <a:buFont typeface="Arial" panose="020B0604020202020204" pitchFamily="34" charset="0"/>
              <a:buChar char="•"/>
            </a:pPr>
            <a:endParaRPr lang="en-US" altLang="zh-CN" dirty="0"/>
          </a:p>
          <a:p>
            <a:pPr marL="742950" lvl="1" indent="-285750">
              <a:lnSpc>
                <a:spcPct val="125000"/>
              </a:lnSpc>
              <a:buFont typeface="Arial" panose="020B0604020202020204" pitchFamily="34" charset="0"/>
              <a:buChar char="•"/>
            </a:pPr>
            <a:endParaRPr lang="en-US" altLang="zh-CN" dirty="0"/>
          </a:p>
          <a:p>
            <a:pPr marL="742950" lvl="1" indent="-285750">
              <a:lnSpc>
                <a:spcPct val="125000"/>
              </a:lnSpc>
              <a:buFont typeface="Arial" panose="020B0604020202020204" pitchFamily="34" charset="0"/>
              <a:buChar char="•"/>
            </a:pPr>
            <a:endParaRPr lang="en-US" altLang="zh-CN" dirty="0"/>
          </a:p>
          <a:p>
            <a:pPr marL="742950" lvl="1" indent="-285750">
              <a:lnSpc>
                <a:spcPct val="125000"/>
              </a:lnSpc>
              <a:buFont typeface="Arial" panose="020B0604020202020204" pitchFamily="34" charset="0"/>
              <a:buChar char="•"/>
            </a:pPr>
            <a:endParaRPr lang="en-US" altLang="zh-CN" dirty="0"/>
          </a:p>
          <a:p>
            <a:pPr marL="742950" lvl="1" indent="-285750">
              <a:lnSpc>
                <a:spcPct val="125000"/>
              </a:lnSpc>
              <a:buFont typeface="Arial" panose="020B0604020202020204" pitchFamily="34" charset="0"/>
              <a:buChar char="•"/>
            </a:pPr>
            <a:endParaRPr lang="en-US" altLang="zh-CN" dirty="0"/>
          </a:p>
          <a:p>
            <a:pPr marL="742950" lvl="1" indent="-285750">
              <a:lnSpc>
                <a:spcPct val="125000"/>
              </a:lnSpc>
              <a:buFont typeface="Arial" panose="020B0604020202020204" pitchFamily="34" charset="0"/>
              <a:buChar char="•"/>
            </a:pPr>
            <a:r>
              <a:rPr lang="en-US" altLang="zh-CN" dirty="0"/>
              <a:t>Piecewise-Linear Property: </a:t>
            </a:r>
            <a:r>
              <a:rPr lang="en-US" altLang="zh-CN" sz="1600" dirty="0" err="1"/>
              <a:t>ReLU</a:t>
            </a:r>
            <a:r>
              <a:rPr lang="zh-CN" altLang="en-US" sz="1600" dirty="0"/>
              <a:t>神经网络分段线性的特点</a:t>
            </a:r>
            <a:r>
              <a:rPr lang="en-US" altLang="zh-CN" sz="1600" dirty="0"/>
              <a:t>.</a:t>
            </a:r>
          </a:p>
        </p:txBody>
      </p:sp>
      <p:pic>
        <p:nvPicPr>
          <p:cNvPr id="7" name="图片 6"/>
          <p:cNvPicPr>
            <a:picLocks noChangeAspect="1"/>
          </p:cNvPicPr>
          <p:nvPr/>
        </p:nvPicPr>
        <p:blipFill>
          <a:blip r:embed="rId2"/>
          <a:stretch>
            <a:fillRect/>
          </a:stretch>
        </p:blipFill>
        <p:spPr>
          <a:xfrm>
            <a:off x="1541597" y="1620246"/>
            <a:ext cx="4747060" cy="2207145"/>
          </a:xfrm>
          <a:prstGeom prst="rect">
            <a:avLst/>
          </a:prstGeom>
        </p:spPr>
      </p:pic>
      <p:pic>
        <p:nvPicPr>
          <p:cNvPr id="8" name="图片 7"/>
          <p:cNvPicPr>
            <a:picLocks noChangeAspect="1"/>
          </p:cNvPicPr>
          <p:nvPr/>
        </p:nvPicPr>
        <p:blipFill>
          <a:blip r:embed="rId3"/>
          <a:stretch>
            <a:fillRect/>
          </a:stretch>
        </p:blipFill>
        <p:spPr>
          <a:xfrm>
            <a:off x="1541597" y="4493752"/>
            <a:ext cx="4747060" cy="1132747"/>
          </a:xfrm>
          <a:prstGeom prst="rect">
            <a:avLst/>
          </a:prstGeom>
        </p:spPr>
      </p:pic>
      <p:pic>
        <p:nvPicPr>
          <p:cNvPr id="9" name="图片 8"/>
          <p:cNvPicPr>
            <a:picLocks noChangeAspect="1"/>
          </p:cNvPicPr>
          <p:nvPr/>
        </p:nvPicPr>
        <p:blipFill>
          <a:blip r:embed="rId4"/>
          <a:stretch>
            <a:fillRect/>
          </a:stretch>
        </p:blipFill>
        <p:spPr>
          <a:xfrm>
            <a:off x="6741622" y="1620246"/>
            <a:ext cx="4840742" cy="2087230"/>
          </a:xfrm>
          <a:prstGeom prst="rect">
            <a:avLst/>
          </a:prstGeom>
        </p:spPr>
      </p:pic>
    </p:spTree>
    <p:extLst>
      <p:ext uri="{BB962C8B-B14F-4D97-AF65-F5344CB8AC3E}">
        <p14:creationId xmlns:p14="http://schemas.microsoft.com/office/powerpoint/2010/main" val="3061044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4227" y="290655"/>
            <a:ext cx="10571705" cy="461665"/>
          </a:xfrm>
          <a:prstGeom prst="rect">
            <a:avLst/>
          </a:prstGeom>
          <a:noFill/>
        </p:spPr>
        <p:txBody>
          <a:bodyPr wrap="square" rtlCol="0">
            <a:spAutoFit/>
          </a:bodyPr>
          <a:lstStyle/>
          <a:p>
            <a:r>
              <a:rPr lang="en-US" altLang="zh-CN" sz="2400" dirty="0"/>
              <a:t>Taxonomy of Robustness Verification and Robust Training Approaches</a:t>
            </a:r>
            <a:endParaRPr lang="zh-CN" altLang="en-US" sz="2400" dirty="0"/>
          </a:p>
        </p:txBody>
      </p:sp>
      <p:sp>
        <p:nvSpPr>
          <p:cNvPr id="3" name="文本框 2"/>
          <p:cNvSpPr txBox="1"/>
          <p:nvPr/>
        </p:nvSpPr>
        <p:spPr>
          <a:xfrm>
            <a:off x="739302" y="793868"/>
            <a:ext cx="9612396" cy="784830"/>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en-US" altLang="zh-CN" dirty="0"/>
              <a:t>Complete Verification: </a:t>
            </a:r>
            <a:r>
              <a:rPr lang="zh-CN" altLang="en-US" sz="1600" dirty="0"/>
              <a:t>这类方法用来防御无穷级数限制的对抗样本和</a:t>
            </a:r>
            <a:r>
              <a:rPr lang="en-US" altLang="zh-CN" sz="1600" dirty="0" err="1"/>
              <a:t>ReLU</a:t>
            </a:r>
            <a:r>
              <a:rPr lang="zh-CN" altLang="en-US" sz="1600" dirty="0"/>
              <a:t>前馈神经网络</a:t>
            </a:r>
            <a:endParaRPr lang="en-US" altLang="zh-CN" dirty="0"/>
          </a:p>
          <a:p>
            <a:pPr marL="742950" lvl="1" indent="-285750">
              <a:lnSpc>
                <a:spcPct val="125000"/>
              </a:lnSpc>
              <a:buFont typeface="Arial" panose="020B0604020202020204" pitchFamily="34" charset="0"/>
              <a:buChar char="•"/>
            </a:pPr>
            <a:r>
              <a:rPr lang="en-US" altLang="zh-CN" dirty="0"/>
              <a:t>1. Branch-and-Bound</a:t>
            </a:r>
          </a:p>
        </p:txBody>
      </p:sp>
      <p:pic>
        <p:nvPicPr>
          <p:cNvPr id="4" name="图片 3"/>
          <p:cNvPicPr>
            <a:picLocks noChangeAspect="1"/>
          </p:cNvPicPr>
          <p:nvPr/>
        </p:nvPicPr>
        <p:blipFill>
          <a:blip r:embed="rId2"/>
          <a:stretch>
            <a:fillRect/>
          </a:stretch>
        </p:blipFill>
        <p:spPr>
          <a:xfrm>
            <a:off x="444227" y="1620246"/>
            <a:ext cx="3747329" cy="4436729"/>
          </a:xfrm>
          <a:prstGeom prst="rect">
            <a:avLst/>
          </a:prstGeom>
        </p:spPr>
      </p:pic>
      <p:pic>
        <p:nvPicPr>
          <p:cNvPr id="6" name="图片 5"/>
          <p:cNvPicPr>
            <a:picLocks noChangeAspect="1"/>
          </p:cNvPicPr>
          <p:nvPr/>
        </p:nvPicPr>
        <p:blipFill>
          <a:blip r:embed="rId3"/>
          <a:stretch>
            <a:fillRect/>
          </a:stretch>
        </p:blipFill>
        <p:spPr>
          <a:xfrm>
            <a:off x="4289367" y="1620246"/>
            <a:ext cx="7777942" cy="1720410"/>
          </a:xfrm>
          <a:prstGeom prst="rect">
            <a:avLst/>
          </a:prstGeom>
        </p:spPr>
      </p:pic>
      <p:sp>
        <p:nvSpPr>
          <p:cNvPr id="16" name="文本框 15"/>
          <p:cNvSpPr txBox="1"/>
          <p:nvPr/>
        </p:nvSpPr>
        <p:spPr>
          <a:xfrm>
            <a:off x="4289367" y="3838610"/>
            <a:ext cx="7777942" cy="1077218"/>
          </a:xfrm>
          <a:prstGeom prst="rect">
            <a:avLst/>
          </a:prstGeom>
          <a:noFill/>
        </p:spPr>
        <p:txBody>
          <a:bodyPr wrap="square" rtlCol="0">
            <a:spAutoFit/>
          </a:bodyPr>
          <a:lstStyle/>
          <a:p>
            <a:pPr indent="288000">
              <a:spcBef>
                <a:spcPts val="200"/>
              </a:spcBef>
            </a:pPr>
            <a:r>
              <a:rPr lang="en-US" altLang="zh-CN" sz="1600" dirty="0"/>
              <a:t>Branch-and-Bound</a:t>
            </a:r>
            <a:r>
              <a:rPr lang="zh-CN" altLang="en-US" sz="1600" dirty="0"/>
              <a:t>算法，就是首先使用松弛（见后）的方法，计算出最小化问题的上下界。如果此时的下界大于</a:t>
            </a:r>
            <a:r>
              <a:rPr lang="en-US" altLang="zh-CN" sz="1600" dirty="0"/>
              <a:t>0</a:t>
            </a:r>
            <a:r>
              <a:rPr lang="zh-CN" altLang="en-US" sz="1600" dirty="0"/>
              <a:t>，说明不可能出现反例；如果此时的上界小于</a:t>
            </a:r>
            <a:r>
              <a:rPr lang="en-US" altLang="zh-CN" sz="1600" dirty="0"/>
              <a:t>0</a:t>
            </a:r>
            <a:r>
              <a:rPr lang="zh-CN" altLang="en-US" sz="1600" dirty="0"/>
              <a:t>，说明一定存在反例；否则，分解输入空间，计算各个子空间的上下界，得到一个更加</a:t>
            </a:r>
            <a:r>
              <a:rPr lang="en-US" altLang="zh-CN" sz="1600" dirty="0"/>
              <a:t>tight</a:t>
            </a:r>
            <a:r>
              <a:rPr lang="zh-CN" altLang="en-US" sz="1600" dirty="0"/>
              <a:t>的上下界。（</a:t>
            </a:r>
            <a:r>
              <a:rPr lang="en-US" altLang="zh-CN" sz="1600" dirty="0">
                <a:solidFill>
                  <a:srgbClr val="0070C0"/>
                </a:solidFill>
              </a:rPr>
              <a:t>divide-and-conquer</a:t>
            </a:r>
            <a:r>
              <a:rPr lang="zh-CN" altLang="en-US" sz="1600" dirty="0">
                <a:solidFill>
                  <a:srgbClr val="0070C0"/>
                </a:solidFill>
              </a:rPr>
              <a:t>，逐步地添加限制，分别处理</a:t>
            </a:r>
            <a:r>
              <a:rPr lang="zh-CN" altLang="en-US" sz="1600" dirty="0"/>
              <a:t>）</a:t>
            </a:r>
          </a:p>
        </p:txBody>
      </p:sp>
      <p:sp>
        <p:nvSpPr>
          <p:cNvPr id="7" name="矩形 6">
            <a:extLst>
              <a:ext uri="{FF2B5EF4-FFF2-40B4-BE49-F238E27FC236}">
                <a16:creationId xmlns:a16="http://schemas.microsoft.com/office/drawing/2014/main" id="{3C360FEC-625D-4AE6-AE13-5B9E8BBAA030}"/>
              </a:ext>
            </a:extLst>
          </p:cNvPr>
          <p:cNvSpPr/>
          <p:nvPr/>
        </p:nvSpPr>
        <p:spPr>
          <a:xfrm>
            <a:off x="5892595" y="5413782"/>
            <a:ext cx="2107851" cy="85603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600">
                <a:solidFill>
                  <a:srgbClr val="FF0000"/>
                </a:solidFill>
              </a:rPr>
              <a:t>要对每个类都操作嘛？</a:t>
            </a:r>
            <a:endParaRPr lang="zh-CN" altLang="en-US" sz="1600" dirty="0">
              <a:solidFill>
                <a:srgbClr val="FF0000"/>
              </a:solidFill>
            </a:endParaRPr>
          </a:p>
        </p:txBody>
      </p:sp>
    </p:spTree>
    <p:extLst>
      <p:ext uri="{BB962C8B-B14F-4D97-AF65-F5344CB8AC3E}">
        <p14:creationId xmlns:p14="http://schemas.microsoft.com/office/powerpoint/2010/main" val="265286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4227" y="290655"/>
            <a:ext cx="10571705" cy="461665"/>
          </a:xfrm>
          <a:prstGeom prst="rect">
            <a:avLst/>
          </a:prstGeom>
          <a:noFill/>
        </p:spPr>
        <p:txBody>
          <a:bodyPr wrap="square" rtlCol="0">
            <a:spAutoFit/>
          </a:bodyPr>
          <a:lstStyle/>
          <a:p>
            <a:r>
              <a:rPr lang="en-US" altLang="zh-CN" sz="2400" dirty="0"/>
              <a:t>Taxonomy of Robustness Verification and Robust Training Approaches</a:t>
            </a:r>
            <a:endParaRPr lang="zh-CN" altLang="en-US" sz="2400" dirty="0"/>
          </a:p>
        </p:txBody>
      </p:sp>
      <p:sp>
        <p:nvSpPr>
          <p:cNvPr id="3" name="文本框 2"/>
          <p:cNvSpPr txBox="1"/>
          <p:nvPr/>
        </p:nvSpPr>
        <p:spPr>
          <a:xfrm>
            <a:off x="739302" y="793868"/>
            <a:ext cx="9612396" cy="784830"/>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en-US" altLang="zh-CN" dirty="0"/>
              <a:t>Complete Verification: </a:t>
            </a:r>
            <a:r>
              <a:rPr lang="zh-CN" altLang="en-US" sz="1600" dirty="0"/>
              <a:t>这类方法用来防御无穷级数限制的对抗样本和</a:t>
            </a:r>
            <a:r>
              <a:rPr lang="en-US" altLang="zh-CN" sz="1600" dirty="0" err="1"/>
              <a:t>ReLU</a:t>
            </a:r>
            <a:r>
              <a:rPr lang="zh-CN" altLang="en-US" sz="1600" dirty="0"/>
              <a:t>前馈神经网络</a:t>
            </a:r>
            <a:endParaRPr lang="en-US" altLang="zh-CN" dirty="0"/>
          </a:p>
          <a:p>
            <a:pPr marL="742950" lvl="1" indent="-285750">
              <a:lnSpc>
                <a:spcPct val="125000"/>
              </a:lnSpc>
              <a:buFont typeface="Arial" panose="020B0604020202020204" pitchFamily="34" charset="0"/>
              <a:buChar char="•"/>
            </a:pPr>
            <a:r>
              <a:rPr lang="en-US" altLang="zh-CN" dirty="0"/>
              <a:t>1. Branch-and-Bound</a:t>
            </a:r>
          </a:p>
        </p:txBody>
      </p:sp>
      <p:sp>
        <p:nvSpPr>
          <p:cNvPr id="9" name="文本框 8"/>
          <p:cNvSpPr txBox="1"/>
          <p:nvPr/>
        </p:nvSpPr>
        <p:spPr>
          <a:xfrm>
            <a:off x="6127154" y="6273225"/>
            <a:ext cx="4576656" cy="584775"/>
          </a:xfrm>
          <a:prstGeom prst="rect">
            <a:avLst/>
          </a:prstGeom>
          <a:noFill/>
        </p:spPr>
        <p:txBody>
          <a:bodyPr wrap="square" rtlCol="0">
            <a:spAutoFit/>
          </a:bodyPr>
          <a:lstStyle/>
          <a:p>
            <a:r>
              <a:rPr lang="zh-CN" altLang="en-US" sz="1600" dirty="0">
                <a:solidFill>
                  <a:srgbClr val="0070C0"/>
                </a:solidFill>
              </a:rPr>
              <a:t>定义</a:t>
            </a:r>
            <a:r>
              <a:rPr lang="en-US" altLang="zh-CN" sz="1600" dirty="0">
                <a:solidFill>
                  <a:srgbClr val="0070C0"/>
                </a:solidFill>
              </a:rPr>
              <a:t>5</a:t>
            </a:r>
            <a:r>
              <a:rPr lang="zh-CN" altLang="en-US" sz="1600" dirty="0">
                <a:solidFill>
                  <a:srgbClr val="0070C0"/>
                </a:solidFill>
              </a:rPr>
              <a:t>中仅讨论了上下界在零点不同侧得情况，若在同侧，那么这个神经元便是在</a:t>
            </a:r>
            <a:r>
              <a:rPr lang="en-US" altLang="zh-CN" sz="1600" dirty="0">
                <a:solidFill>
                  <a:srgbClr val="0070C0"/>
                </a:solidFill>
              </a:rPr>
              <a:t>stable</a:t>
            </a:r>
            <a:r>
              <a:rPr lang="zh-CN" altLang="en-US" sz="1600" dirty="0">
                <a:solidFill>
                  <a:srgbClr val="0070C0"/>
                </a:solidFill>
              </a:rPr>
              <a:t>的</a:t>
            </a:r>
          </a:p>
        </p:txBody>
      </p:sp>
      <p:grpSp>
        <p:nvGrpSpPr>
          <p:cNvPr id="12" name="组合 11"/>
          <p:cNvGrpSpPr/>
          <p:nvPr/>
        </p:nvGrpSpPr>
        <p:grpSpPr>
          <a:xfrm>
            <a:off x="6127154" y="4097546"/>
            <a:ext cx="4576656" cy="2167890"/>
            <a:chOff x="6213415" y="3933645"/>
            <a:chExt cx="4576656" cy="2167890"/>
          </a:xfrm>
        </p:grpSpPr>
        <p:pic>
          <p:nvPicPr>
            <p:cNvPr id="10" name="图片 9"/>
            <p:cNvPicPr>
              <a:picLocks noChangeAspect="1"/>
            </p:cNvPicPr>
            <p:nvPr/>
          </p:nvPicPr>
          <p:blipFill>
            <a:blip r:embed="rId2"/>
            <a:stretch>
              <a:fillRect/>
            </a:stretch>
          </p:blipFill>
          <p:spPr>
            <a:xfrm>
              <a:off x="6213415" y="3933645"/>
              <a:ext cx="4576656" cy="2167890"/>
            </a:xfrm>
            <a:prstGeom prst="rect">
              <a:avLst/>
            </a:prstGeom>
          </p:spPr>
        </p:pic>
        <p:sp>
          <p:nvSpPr>
            <p:cNvPr id="11" name="矩形 10"/>
            <p:cNvSpPr/>
            <p:nvPr/>
          </p:nvSpPr>
          <p:spPr>
            <a:xfrm>
              <a:off x="6349043" y="4011282"/>
              <a:ext cx="940278" cy="810883"/>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sp>
        <p:nvSpPr>
          <p:cNvPr id="13" name="文本框 12"/>
          <p:cNvSpPr txBox="1"/>
          <p:nvPr/>
        </p:nvSpPr>
        <p:spPr>
          <a:xfrm>
            <a:off x="739302" y="1536704"/>
            <a:ext cx="9964508" cy="1102866"/>
          </a:xfrm>
          <a:prstGeom prst="rect">
            <a:avLst/>
          </a:prstGeom>
          <a:noFill/>
        </p:spPr>
        <p:txBody>
          <a:bodyPr wrap="square" rtlCol="0">
            <a:spAutoFit/>
          </a:bodyPr>
          <a:lstStyle/>
          <a:p>
            <a:pPr indent="288000">
              <a:spcBef>
                <a:spcPts val="200"/>
              </a:spcBef>
            </a:pPr>
            <a:r>
              <a:rPr lang="en-US" altLang="zh-CN" sz="1600" i="1" u="sng" dirty="0"/>
              <a:t>Planet</a:t>
            </a:r>
            <a:r>
              <a:rPr lang="zh-CN" altLang="en-US" sz="1600" dirty="0"/>
              <a:t>提出了关键的</a:t>
            </a:r>
            <a:r>
              <a:rPr lang="en-US" altLang="zh-CN" sz="1600" dirty="0" err="1"/>
              <a:t>ReLU</a:t>
            </a:r>
            <a:r>
              <a:rPr lang="en-US" altLang="zh-CN" sz="1600" dirty="0"/>
              <a:t> Polytope</a:t>
            </a:r>
            <a:r>
              <a:rPr lang="zh-CN" altLang="en-US" sz="1600" dirty="0"/>
              <a:t>替代</a:t>
            </a:r>
            <a:r>
              <a:rPr lang="en-US" altLang="zh-CN" sz="1600" dirty="0" err="1"/>
              <a:t>ReLU</a:t>
            </a:r>
            <a:r>
              <a:rPr lang="zh-CN" altLang="en-US" sz="1600" dirty="0"/>
              <a:t>神经元的方法。</a:t>
            </a:r>
            <a:endParaRPr lang="en-US" altLang="zh-CN" sz="1600" dirty="0"/>
          </a:p>
          <a:p>
            <a:pPr indent="288000">
              <a:spcBef>
                <a:spcPts val="200"/>
              </a:spcBef>
            </a:pPr>
            <a:r>
              <a:rPr lang="zh-CN" altLang="en-US" sz="1600" dirty="0"/>
              <a:t>其中计算</a:t>
            </a:r>
            <a:r>
              <a:rPr lang="en-US" altLang="zh-CN" sz="1600" dirty="0"/>
              <a:t>lower bound</a:t>
            </a:r>
            <a:r>
              <a:rPr lang="zh-CN" altLang="en-US" sz="1600" dirty="0"/>
              <a:t>和</a:t>
            </a:r>
            <a:r>
              <a:rPr lang="en-US" altLang="zh-CN" sz="1600" dirty="0"/>
              <a:t>upper bound</a:t>
            </a:r>
            <a:r>
              <a:rPr lang="zh-CN" altLang="en-US" sz="1600" dirty="0"/>
              <a:t>的过程是一个</a:t>
            </a:r>
            <a:r>
              <a:rPr lang="en-US" altLang="zh-CN" sz="1600" dirty="0">
                <a:solidFill>
                  <a:srgbClr val="0070C0"/>
                </a:solidFill>
              </a:rPr>
              <a:t>NP-complete</a:t>
            </a:r>
            <a:r>
              <a:rPr lang="zh-CN" altLang="en-US" sz="1600" dirty="0">
                <a:solidFill>
                  <a:srgbClr val="0070C0"/>
                </a:solidFill>
              </a:rPr>
              <a:t>问题</a:t>
            </a:r>
            <a:r>
              <a:rPr lang="zh-CN" altLang="en-US" sz="1600" dirty="0"/>
              <a:t>，常见的做法是迭代算法</a:t>
            </a:r>
            <a:r>
              <a:rPr lang="en-US" altLang="zh-CN" sz="1600" dirty="0"/>
              <a:t>(</a:t>
            </a:r>
            <a:r>
              <a:rPr lang="en-US" altLang="zh-CN" sz="1600" dirty="0">
                <a:solidFill>
                  <a:srgbClr val="0070C0"/>
                </a:solidFill>
                <a:hlinkClick r:id="rId3"/>
              </a:rPr>
              <a:t>Iterative algorithm</a:t>
            </a:r>
            <a:r>
              <a:rPr lang="en-US" altLang="zh-CN" sz="1600" dirty="0">
                <a:solidFill>
                  <a:srgbClr val="0070C0"/>
                </a:solidFill>
              </a:rPr>
              <a:t>, </a:t>
            </a:r>
            <a:r>
              <a:rPr lang="zh-CN" altLang="en-US" sz="1600" dirty="0">
                <a:solidFill>
                  <a:srgbClr val="0070C0"/>
                </a:solidFill>
              </a:rPr>
              <a:t>计算得到的并非稳定边界</a:t>
            </a:r>
            <a:r>
              <a:rPr lang="en-US" altLang="zh-CN" sz="1600" dirty="0"/>
              <a:t>)</a:t>
            </a:r>
            <a:r>
              <a:rPr lang="zh-CN" altLang="en-US" sz="1600" dirty="0"/>
              <a:t>：通过上一层的</a:t>
            </a:r>
            <a:r>
              <a:rPr lang="en-US" altLang="zh-CN" sz="1600" dirty="0"/>
              <a:t>relaxed linear bound</a:t>
            </a:r>
            <a:r>
              <a:rPr lang="zh-CN" altLang="en-US" sz="1600" dirty="0"/>
              <a:t>去计算。替换所有的</a:t>
            </a:r>
            <a:r>
              <a:rPr lang="en-US" altLang="zh-CN" sz="1600" dirty="0" err="1"/>
              <a:t>ReLU</a:t>
            </a:r>
            <a:r>
              <a:rPr lang="zh-CN" altLang="en-US" sz="1600" dirty="0"/>
              <a:t>神经元后，就可以通过</a:t>
            </a:r>
            <a:r>
              <a:rPr lang="en-US" altLang="zh-CN" sz="1600" dirty="0">
                <a:solidFill>
                  <a:srgbClr val="0070C0"/>
                </a:solidFill>
                <a:hlinkClick r:id="rId4"/>
              </a:rPr>
              <a:t>linear programming(LP)</a:t>
            </a:r>
            <a:r>
              <a:rPr lang="zh-CN" altLang="en-US" sz="1600" dirty="0"/>
              <a:t>来验证输入的鲁棒性。</a:t>
            </a:r>
          </a:p>
        </p:txBody>
      </p:sp>
      <p:grpSp>
        <p:nvGrpSpPr>
          <p:cNvPr id="6" name="组合 5"/>
          <p:cNvGrpSpPr/>
          <p:nvPr/>
        </p:nvGrpSpPr>
        <p:grpSpPr>
          <a:xfrm>
            <a:off x="739302" y="4426491"/>
            <a:ext cx="4566627" cy="2431509"/>
            <a:chOff x="739302" y="4426491"/>
            <a:chExt cx="4566627" cy="2431509"/>
          </a:xfrm>
        </p:grpSpPr>
        <p:pic>
          <p:nvPicPr>
            <p:cNvPr id="5" name="图片 4"/>
            <p:cNvPicPr>
              <a:picLocks noChangeAspect="1"/>
            </p:cNvPicPr>
            <p:nvPr/>
          </p:nvPicPr>
          <p:blipFill>
            <a:blip r:embed="rId5"/>
            <a:stretch>
              <a:fillRect/>
            </a:stretch>
          </p:blipFill>
          <p:spPr>
            <a:xfrm>
              <a:off x="739302" y="4426491"/>
              <a:ext cx="4566627" cy="2431509"/>
            </a:xfrm>
            <a:prstGeom prst="rect">
              <a:avLst/>
            </a:prstGeom>
          </p:spPr>
        </p:pic>
        <p:sp>
          <p:nvSpPr>
            <p:cNvPr id="15" name="矩形 14"/>
            <p:cNvSpPr/>
            <p:nvPr/>
          </p:nvSpPr>
          <p:spPr>
            <a:xfrm>
              <a:off x="1088967" y="6143105"/>
              <a:ext cx="3807229" cy="440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816931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4227" y="290655"/>
            <a:ext cx="10571705" cy="461665"/>
          </a:xfrm>
          <a:prstGeom prst="rect">
            <a:avLst/>
          </a:prstGeom>
          <a:noFill/>
        </p:spPr>
        <p:txBody>
          <a:bodyPr wrap="square" rtlCol="0">
            <a:spAutoFit/>
          </a:bodyPr>
          <a:lstStyle/>
          <a:p>
            <a:r>
              <a:rPr lang="en-US" altLang="zh-CN" sz="2400" dirty="0"/>
              <a:t>Taxonomy of Robustness Verification and Robust Training Approaches</a:t>
            </a:r>
            <a:endParaRPr lang="zh-CN" altLang="en-US" sz="2400" dirty="0"/>
          </a:p>
        </p:txBody>
      </p:sp>
      <p:sp>
        <p:nvSpPr>
          <p:cNvPr id="3" name="文本框 2"/>
          <p:cNvSpPr txBox="1"/>
          <p:nvPr/>
        </p:nvSpPr>
        <p:spPr>
          <a:xfrm>
            <a:off x="739302" y="793868"/>
            <a:ext cx="9612396" cy="784830"/>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en-US" altLang="zh-CN" dirty="0"/>
              <a:t>Complete Verification: </a:t>
            </a:r>
            <a:r>
              <a:rPr lang="zh-CN" altLang="en-US" sz="1600" dirty="0"/>
              <a:t>这类方法用来防御无穷级数限制的对抗样本和</a:t>
            </a:r>
            <a:r>
              <a:rPr lang="en-US" altLang="zh-CN" sz="1600" dirty="0" err="1"/>
              <a:t>ReLU</a:t>
            </a:r>
            <a:r>
              <a:rPr lang="zh-CN" altLang="en-US" sz="1600" dirty="0"/>
              <a:t>前馈神经网络</a:t>
            </a:r>
            <a:endParaRPr lang="en-US" altLang="zh-CN" dirty="0"/>
          </a:p>
          <a:p>
            <a:pPr marL="742950" lvl="1" indent="-285750">
              <a:lnSpc>
                <a:spcPct val="125000"/>
              </a:lnSpc>
              <a:buFont typeface="Arial" panose="020B0604020202020204" pitchFamily="34" charset="0"/>
              <a:buChar char="•"/>
            </a:pPr>
            <a:r>
              <a:rPr lang="en-US" altLang="zh-CN" dirty="0"/>
              <a:t>1. Branch-and-Bound</a:t>
            </a:r>
          </a:p>
        </p:txBody>
      </p:sp>
      <p:grpSp>
        <p:nvGrpSpPr>
          <p:cNvPr id="4" name="组合 3"/>
          <p:cNvGrpSpPr/>
          <p:nvPr/>
        </p:nvGrpSpPr>
        <p:grpSpPr>
          <a:xfrm>
            <a:off x="739302" y="3769742"/>
            <a:ext cx="9964508" cy="2760454"/>
            <a:chOff x="739302" y="4097546"/>
            <a:chExt cx="9964508" cy="2760454"/>
          </a:xfrm>
        </p:grpSpPr>
        <p:pic>
          <p:nvPicPr>
            <p:cNvPr id="5" name="图片 4"/>
            <p:cNvPicPr>
              <a:picLocks noChangeAspect="1"/>
            </p:cNvPicPr>
            <p:nvPr/>
          </p:nvPicPr>
          <p:blipFill>
            <a:blip r:embed="rId2"/>
            <a:stretch>
              <a:fillRect/>
            </a:stretch>
          </p:blipFill>
          <p:spPr>
            <a:xfrm>
              <a:off x="739302" y="4426491"/>
              <a:ext cx="4566627" cy="2431509"/>
            </a:xfrm>
            <a:prstGeom prst="rect">
              <a:avLst/>
            </a:prstGeom>
          </p:spPr>
        </p:pic>
        <p:sp>
          <p:nvSpPr>
            <p:cNvPr id="9" name="文本框 8"/>
            <p:cNvSpPr txBox="1"/>
            <p:nvPr/>
          </p:nvSpPr>
          <p:spPr>
            <a:xfrm>
              <a:off x="6127154" y="6273225"/>
              <a:ext cx="4576656" cy="584775"/>
            </a:xfrm>
            <a:prstGeom prst="rect">
              <a:avLst/>
            </a:prstGeom>
            <a:noFill/>
          </p:spPr>
          <p:txBody>
            <a:bodyPr wrap="square" rtlCol="0">
              <a:spAutoFit/>
            </a:bodyPr>
            <a:lstStyle/>
            <a:p>
              <a:r>
                <a:rPr lang="zh-CN" altLang="en-US" sz="1600" dirty="0">
                  <a:solidFill>
                    <a:srgbClr val="0070C0"/>
                  </a:solidFill>
                </a:rPr>
                <a:t>定义</a:t>
              </a:r>
              <a:r>
                <a:rPr lang="en-US" altLang="zh-CN" sz="1600" dirty="0">
                  <a:solidFill>
                    <a:srgbClr val="0070C0"/>
                  </a:solidFill>
                </a:rPr>
                <a:t>5</a:t>
              </a:r>
              <a:r>
                <a:rPr lang="zh-CN" altLang="en-US" sz="1600" dirty="0">
                  <a:solidFill>
                    <a:srgbClr val="0070C0"/>
                  </a:solidFill>
                </a:rPr>
                <a:t>中仅讨论了上下界在零点不同侧的情况，若在同侧，那么这个神经元便是在</a:t>
              </a:r>
              <a:r>
                <a:rPr lang="en-US" altLang="zh-CN" sz="1600" dirty="0">
                  <a:solidFill>
                    <a:srgbClr val="0070C0"/>
                  </a:solidFill>
                </a:rPr>
                <a:t>stable</a:t>
              </a:r>
              <a:r>
                <a:rPr lang="zh-CN" altLang="en-US" sz="1600" dirty="0">
                  <a:solidFill>
                    <a:srgbClr val="0070C0"/>
                  </a:solidFill>
                </a:rPr>
                <a:t>的</a:t>
              </a:r>
            </a:p>
          </p:txBody>
        </p:sp>
        <p:grpSp>
          <p:nvGrpSpPr>
            <p:cNvPr id="12" name="组合 11"/>
            <p:cNvGrpSpPr/>
            <p:nvPr/>
          </p:nvGrpSpPr>
          <p:grpSpPr>
            <a:xfrm>
              <a:off x="6127154" y="4097546"/>
              <a:ext cx="4576656" cy="2167890"/>
              <a:chOff x="6213415" y="3933645"/>
              <a:chExt cx="4576656" cy="2167890"/>
            </a:xfrm>
          </p:grpSpPr>
          <p:pic>
            <p:nvPicPr>
              <p:cNvPr id="10" name="图片 9"/>
              <p:cNvPicPr>
                <a:picLocks noChangeAspect="1"/>
              </p:cNvPicPr>
              <p:nvPr/>
            </p:nvPicPr>
            <p:blipFill>
              <a:blip r:embed="rId3"/>
              <a:stretch>
                <a:fillRect/>
              </a:stretch>
            </p:blipFill>
            <p:spPr>
              <a:xfrm>
                <a:off x="6213415" y="3933645"/>
                <a:ext cx="4576656" cy="2167890"/>
              </a:xfrm>
              <a:prstGeom prst="rect">
                <a:avLst/>
              </a:prstGeom>
            </p:spPr>
          </p:pic>
          <p:sp>
            <p:nvSpPr>
              <p:cNvPr id="11" name="矩形 10"/>
              <p:cNvSpPr/>
              <p:nvPr/>
            </p:nvSpPr>
            <p:spPr>
              <a:xfrm>
                <a:off x="6349043" y="4011282"/>
                <a:ext cx="940278" cy="810883"/>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grpSp>
      <p:sp>
        <p:nvSpPr>
          <p:cNvPr id="13" name="文本框 12"/>
          <p:cNvSpPr txBox="1"/>
          <p:nvPr/>
        </p:nvSpPr>
        <p:spPr>
          <a:xfrm>
            <a:off x="739302" y="1947729"/>
            <a:ext cx="9964508" cy="1349087"/>
          </a:xfrm>
          <a:prstGeom prst="rect">
            <a:avLst/>
          </a:prstGeom>
          <a:noFill/>
        </p:spPr>
        <p:txBody>
          <a:bodyPr wrap="square" rtlCol="0">
            <a:spAutoFit/>
          </a:bodyPr>
          <a:lstStyle/>
          <a:p>
            <a:pPr indent="288000">
              <a:spcBef>
                <a:spcPts val="200"/>
              </a:spcBef>
            </a:pPr>
            <a:r>
              <a:rPr lang="en-US" altLang="zh-CN" sz="1600" i="1" u="sng" dirty="0" err="1"/>
              <a:t>BaB</a:t>
            </a:r>
            <a:r>
              <a:rPr lang="en-US" altLang="zh-CN" sz="1600" dirty="0"/>
              <a:t>, </a:t>
            </a:r>
            <a:r>
              <a:rPr lang="en-US" altLang="zh-CN" sz="1600" i="1" u="sng" dirty="0" err="1"/>
              <a:t>BaBSR</a:t>
            </a:r>
            <a:r>
              <a:rPr lang="en-US" altLang="zh-CN" sz="1600" dirty="0"/>
              <a:t>, </a:t>
            </a:r>
            <a:r>
              <a:rPr lang="en-US" altLang="zh-CN" sz="1600" i="1" u="sng" dirty="0" err="1"/>
              <a:t>Reluval</a:t>
            </a:r>
            <a:r>
              <a:rPr lang="en-US" altLang="zh-CN" sz="1600" dirty="0"/>
              <a:t>, </a:t>
            </a:r>
            <a:r>
              <a:rPr lang="en-US" altLang="zh-CN" sz="1600" i="1" u="sng" dirty="0" err="1"/>
              <a:t>Neurify</a:t>
            </a:r>
            <a:r>
              <a:rPr lang="en-US" altLang="zh-CN" sz="1600" dirty="0"/>
              <a:t>, </a:t>
            </a:r>
            <a:r>
              <a:rPr lang="en-US" altLang="zh-CN" sz="1600" i="1" u="sng" dirty="0"/>
              <a:t>AI</a:t>
            </a:r>
            <a:r>
              <a:rPr lang="en-US" altLang="zh-CN" sz="1600" i="1" u="sng" baseline="30000" dirty="0"/>
              <a:t>2</a:t>
            </a:r>
            <a:r>
              <a:rPr lang="en-US" altLang="zh-CN" sz="1600" dirty="0"/>
              <a:t>, </a:t>
            </a:r>
            <a:r>
              <a:rPr lang="en-US" altLang="zh-CN" sz="1600" i="1" u="sng" dirty="0" err="1"/>
              <a:t>Reluplex</a:t>
            </a:r>
            <a:r>
              <a:rPr lang="zh-CN" altLang="en-US" sz="1600" dirty="0"/>
              <a:t>这些方法都和</a:t>
            </a:r>
            <a:r>
              <a:rPr lang="en-US" altLang="zh-CN" sz="1600" i="1" u="sng" dirty="0"/>
              <a:t>Planet</a:t>
            </a:r>
            <a:r>
              <a:rPr lang="zh-CN" altLang="en-US" sz="1600" dirty="0"/>
              <a:t>的一样，使用了</a:t>
            </a:r>
            <a:r>
              <a:rPr lang="en-US" altLang="zh-CN" sz="1600" dirty="0"/>
              <a:t>Branch-and-Bound</a:t>
            </a:r>
            <a:r>
              <a:rPr lang="zh-CN" altLang="en-US" sz="1600" dirty="0"/>
              <a:t>思想。其中</a:t>
            </a:r>
            <a:r>
              <a:rPr lang="en-US" altLang="zh-CN" sz="1600" i="1" u="sng" dirty="0" err="1"/>
              <a:t>BaB</a:t>
            </a:r>
            <a:r>
              <a:rPr lang="en-US" altLang="zh-CN" sz="1600" dirty="0"/>
              <a:t>, </a:t>
            </a:r>
            <a:r>
              <a:rPr lang="en-US" altLang="zh-CN" sz="1600" i="1" u="sng" dirty="0" err="1"/>
              <a:t>BaBSR</a:t>
            </a:r>
            <a:r>
              <a:rPr lang="zh-CN" altLang="en-US" sz="1600" dirty="0"/>
              <a:t>是对</a:t>
            </a:r>
            <a:r>
              <a:rPr lang="zh-CN" altLang="en-US" sz="1600" dirty="0">
                <a:solidFill>
                  <a:srgbClr val="FF0000"/>
                </a:solidFill>
              </a:rPr>
              <a:t>计算</a:t>
            </a:r>
            <a:r>
              <a:rPr lang="en-US" altLang="zh-CN" sz="1600" dirty="0">
                <a:solidFill>
                  <a:srgbClr val="FF0000"/>
                </a:solidFill>
              </a:rPr>
              <a:t>lower bound</a:t>
            </a:r>
            <a:r>
              <a:rPr lang="zh-CN" altLang="en-US" sz="1600" dirty="0">
                <a:solidFill>
                  <a:srgbClr val="FF0000"/>
                </a:solidFill>
              </a:rPr>
              <a:t>和</a:t>
            </a:r>
            <a:r>
              <a:rPr lang="en-US" altLang="zh-CN" sz="1600" dirty="0">
                <a:solidFill>
                  <a:srgbClr val="FF0000"/>
                </a:solidFill>
              </a:rPr>
              <a:t>upper bound</a:t>
            </a:r>
            <a:r>
              <a:rPr lang="zh-CN" altLang="en-US" sz="1600" dirty="0">
                <a:solidFill>
                  <a:srgbClr val="FF0000"/>
                </a:solidFill>
              </a:rPr>
              <a:t>的优化</a:t>
            </a:r>
            <a:r>
              <a:rPr lang="zh-CN" altLang="en-US" sz="1600" dirty="0"/>
              <a:t>；</a:t>
            </a:r>
            <a:r>
              <a:rPr lang="en-US" altLang="zh-CN" sz="1600" i="1" u="sng" dirty="0" err="1"/>
              <a:t>Reluval</a:t>
            </a:r>
            <a:r>
              <a:rPr lang="zh-CN" altLang="en-US" sz="1600" dirty="0"/>
              <a:t>和</a:t>
            </a:r>
            <a:r>
              <a:rPr lang="en-US" altLang="zh-CN" sz="1600" i="1" u="sng" dirty="0" err="1"/>
              <a:t>Neurify</a:t>
            </a:r>
            <a:r>
              <a:rPr lang="zh-CN" altLang="en-US" sz="1600" dirty="0"/>
              <a:t>其原理和</a:t>
            </a:r>
            <a:r>
              <a:rPr lang="en-US" altLang="zh-CN" sz="1600" i="1" u="sng" dirty="0"/>
              <a:t>Planet</a:t>
            </a:r>
            <a:r>
              <a:rPr lang="zh-CN" altLang="en-US" sz="1600" dirty="0"/>
              <a:t>是一样的，只是在</a:t>
            </a:r>
            <a:r>
              <a:rPr lang="en-US" altLang="zh-CN" sz="1600" dirty="0">
                <a:solidFill>
                  <a:srgbClr val="0070C0"/>
                </a:solidFill>
              </a:rPr>
              <a:t>over-approximation</a:t>
            </a:r>
            <a:r>
              <a:rPr lang="zh-CN" altLang="en-US" sz="1600" dirty="0"/>
              <a:t>和</a:t>
            </a:r>
            <a:r>
              <a:rPr lang="en-US" altLang="zh-CN" sz="1600" dirty="0">
                <a:solidFill>
                  <a:srgbClr val="0070C0"/>
                </a:solidFill>
              </a:rPr>
              <a:t>split policies</a:t>
            </a:r>
            <a:r>
              <a:rPr lang="zh-CN" altLang="en-US" sz="1600" dirty="0"/>
              <a:t>上面有所不同。</a:t>
            </a:r>
            <a:r>
              <a:rPr lang="en-US" altLang="zh-CN" sz="1600" dirty="0"/>
              <a:t> </a:t>
            </a:r>
            <a:r>
              <a:rPr lang="en-US" altLang="zh-CN" sz="1600" i="1" u="sng" dirty="0"/>
              <a:t>AI</a:t>
            </a:r>
            <a:r>
              <a:rPr lang="en-US" altLang="zh-CN" sz="1600" i="1" u="sng" baseline="30000" dirty="0"/>
              <a:t>2</a:t>
            </a:r>
            <a:r>
              <a:rPr lang="zh-CN" altLang="en-US" sz="1600" dirty="0"/>
              <a:t>则提取了</a:t>
            </a:r>
            <a:r>
              <a:rPr lang="en-US" altLang="zh-CN" sz="1600" dirty="0">
                <a:solidFill>
                  <a:srgbClr val="FF0000"/>
                </a:solidFill>
              </a:rPr>
              <a:t>polyhedrons</a:t>
            </a:r>
            <a:r>
              <a:rPr lang="en-US" altLang="zh-CN" sz="1600" dirty="0"/>
              <a:t>, </a:t>
            </a:r>
            <a:r>
              <a:rPr lang="en-US" altLang="zh-CN" sz="1600" i="1" u="sng" dirty="0" err="1"/>
              <a:t>Reluplex</a:t>
            </a:r>
            <a:r>
              <a:rPr lang="zh-CN" altLang="en-US" sz="1600" dirty="0"/>
              <a:t>在</a:t>
            </a:r>
            <a:r>
              <a:rPr lang="en-US" altLang="zh-CN" sz="1600" dirty="0">
                <a:solidFill>
                  <a:srgbClr val="0070C0"/>
                </a:solidFill>
              </a:rPr>
              <a:t>simplex method</a:t>
            </a:r>
            <a:r>
              <a:rPr lang="zh-CN" altLang="en-US" sz="1600" dirty="0"/>
              <a:t>上面做了修改。</a:t>
            </a:r>
            <a:endParaRPr lang="en-US" altLang="zh-CN" sz="1600" dirty="0"/>
          </a:p>
          <a:p>
            <a:pPr indent="288000">
              <a:spcBef>
                <a:spcPts val="200"/>
              </a:spcBef>
            </a:pPr>
            <a:r>
              <a:rPr lang="zh-CN" altLang="en-US" sz="1600" dirty="0"/>
              <a:t>但是</a:t>
            </a:r>
            <a:r>
              <a:rPr lang="en-US" altLang="zh-CN" sz="1600" dirty="0"/>
              <a:t>Branch-and-Bound</a:t>
            </a:r>
            <a:r>
              <a:rPr lang="zh-CN" altLang="en-US" sz="1600" dirty="0"/>
              <a:t>方法受到</a:t>
            </a:r>
            <a:r>
              <a:rPr lang="zh-CN" altLang="en-US" sz="1600" dirty="0">
                <a:solidFill>
                  <a:srgbClr val="0070C0"/>
                </a:solidFill>
              </a:rPr>
              <a:t>计算效率</a:t>
            </a:r>
            <a:r>
              <a:rPr lang="zh-CN" altLang="en-US" sz="1600" dirty="0"/>
              <a:t>的影响，所以很难用在大的数据集和大的。</a:t>
            </a:r>
          </a:p>
        </p:txBody>
      </p:sp>
      <p:cxnSp>
        <p:nvCxnSpPr>
          <p:cNvPr id="7" name="直接箭头连接符 6"/>
          <p:cNvCxnSpPr/>
          <p:nvPr/>
        </p:nvCxnSpPr>
        <p:spPr>
          <a:xfrm>
            <a:off x="5305929" y="4488873"/>
            <a:ext cx="8212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477972" y="4592077"/>
            <a:ext cx="578238" cy="307777"/>
          </a:xfrm>
          <a:prstGeom prst="rect">
            <a:avLst/>
          </a:prstGeom>
          <a:noFill/>
        </p:spPr>
        <p:txBody>
          <a:bodyPr wrap="square" rtlCol="0">
            <a:spAutoFit/>
          </a:bodyPr>
          <a:lstStyle/>
          <a:p>
            <a:r>
              <a:rPr lang="zh-CN" altLang="en-US" sz="1400" dirty="0">
                <a:solidFill>
                  <a:srgbClr val="0070C0"/>
                </a:solidFill>
              </a:rPr>
              <a:t>解释</a:t>
            </a:r>
          </a:p>
        </p:txBody>
      </p:sp>
    </p:spTree>
    <p:extLst>
      <p:ext uri="{BB962C8B-B14F-4D97-AF65-F5344CB8AC3E}">
        <p14:creationId xmlns:p14="http://schemas.microsoft.com/office/powerpoint/2010/main" val="236766753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res">
      <a:majorFont>
        <a:latin typeface="Microsoft YaHei UI"/>
        <a:ea typeface="楷体"/>
        <a:cs typeface=""/>
      </a:majorFont>
      <a:minorFont>
        <a:latin typeface="Microsoft YaHei UI"/>
        <a:ea typeface="楷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9969</TotalTime>
  <Words>3117</Words>
  <Application>Microsoft Office PowerPoint</Application>
  <PresentationFormat>宽屏</PresentationFormat>
  <Paragraphs>190</Paragraphs>
  <Slides>28</Slides>
  <Notes>0</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3" baseType="lpstr">
      <vt:lpstr>Microsoft YaHei UI</vt:lpstr>
      <vt:lpstr>楷体</vt:lpstr>
      <vt:lpstr>Arial</vt:lpstr>
      <vt:lpstr>Office 主题</vt:lpstr>
      <vt:lpstr>AxMath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章 江山</cp:lastModifiedBy>
  <cp:revision>337</cp:revision>
  <dcterms:created xsi:type="dcterms:W3CDTF">2020-08-22T03:27:46Z</dcterms:created>
  <dcterms:modified xsi:type="dcterms:W3CDTF">2020-10-18T07:14:18Z</dcterms:modified>
</cp:coreProperties>
</file>