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notesMasterIdLst>
    <p:notesMasterId r:id="rId14"/>
  </p:notesMasterIdLst>
  <p:sldIdLst>
    <p:sldId id="263" r:id="rId5"/>
    <p:sldId id="262" r:id="rId6"/>
    <p:sldId id="257" r:id="rId7"/>
    <p:sldId id="261" r:id="rId8"/>
    <p:sldId id="260" r:id="rId9"/>
    <p:sldId id="273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392D-1DA6-4796-A72C-7A5C287E810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C33ABB-E557-4C08-BDD2-76DCE846F377}">
      <dgm:prSet custT="1"/>
      <dgm:spPr/>
      <dgm:t>
        <a:bodyPr/>
        <a:lstStyle/>
        <a:p>
          <a:r>
            <a:rPr lang="en-IN" sz="2100" b="0" i="0" dirty="0">
              <a:latin typeface="Arial" panose="020B0604020202020204" pitchFamily="34" charset="0"/>
              <a:cs typeface="Arial" panose="020B0604020202020204" pitchFamily="34" charset="0"/>
            </a:rPr>
            <a:t>The objective of the study is to analyse the flight booking dataset obtained from a website to conduct various statistical hypothesis tests in order to get meaningful information from it.</a:t>
          </a:r>
          <a:endParaRPr lang="en-US" sz="2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88AE85-3337-4FE8-8250-F18CC038F40C}" type="parTrans" cxnId="{E7239CB8-07E3-4650-9E61-FFB907ED6D9D}">
      <dgm:prSet/>
      <dgm:spPr/>
      <dgm:t>
        <a:bodyPr/>
        <a:lstStyle/>
        <a:p>
          <a:endParaRPr lang="en-US"/>
        </a:p>
      </dgm:t>
    </dgm:pt>
    <dgm:pt modelId="{AB5D5E82-8B09-4C8B-8F84-378A4043A409}" type="sibTrans" cxnId="{E7239CB8-07E3-4650-9E61-FFB907ED6D9D}">
      <dgm:prSet/>
      <dgm:spPr/>
      <dgm:t>
        <a:bodyPr/>
        <a:lstStyle/>
        <a:p>
          <a:endParaRPr lang="en-US"/>
        </a:p>
      </dgm:t>
    </dgm:pt>
    <dgm:pt modelId="{5A2325E9-7E0B-4CE9-9D4D-519E27354166}">
      <dgm:prSet custT="1"/>
      <dgm:spPr>
        <a:solidFill>
          <a:schemeClr val="accent2"/>
        </a:solidFill>
      </dgm:spPr>
      <dgm:t>
        <a:bodyPr/>
        <a:lstStyle/>
        <a:p>
          <a:r>
            <a:rPr lang="en-IN" sz="21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Airline companies use complex algorithms to calculate flight prices given various conditions present at that particular time. </a:t>
          </a:r>
          <a:endParaRPr lang="en-US" sz="2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777CBB-0D93-471E-A782-DAB8F688FD56}" type="parTrans" cxnId="{FF0AE8D4-2A65-474F-BD6F-AF41D574943D}">
      <dgm:prSet/>
      <dgm:spPr/>
      <dgm:t>
        <a:bodyPr/>
        <a:lstStyle/>
        <a:p>
          <a:endParaRPr lang="en-US"/>
        </a:p>
      </dgm:t>
    </dgm:pt>
    <dgm:pt modelId="{41068323-5642-4662-AF20-CFCBEE0E8D69}" type="sibTrans" cxnId="{FF0AE8D4-2A65-474F-BD6F-AF41D574943D}">
      <dgm:prSet/>
      <dgm:spPr/>
      <dgm:t>
        <a:bodyPr/>
        <a:lstStyle/>
        <a:p>
          <a:endParaRPr lang="en-US"/>
        </a:p>
      </dgm:t>
    </dgm:pt>
    <dgm:pt modelId="{E514683C-B508-4B43-B795-383DD3056FBF}" type="pres">
      <dgm:prSet presAssocID="{E303392D-1DA6-4796-A72C-7A5C287E8107}" presName="linear" presStyleCnt="0">
        <dgm:presLayoutVars>
          <dgm:animLvl val="lvl"/>
          <dgm:resizeHandles val="exact"/>
        </dgm:presLayoutVars>
      </dgm:prSet>
      <dgm:spPr/>
    </dgm:pt>
    <dgm:pt modelId="{0CB300FF-E839-4CB5-A95A-C7DFB6D9D7BE}" type="pres">
      <dgm:prSet presAssocID="{5BC33ABB-E557-4C08-BDD2-76DCE846F3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88F0BF-39EA-4391-8DAA-B4B2239AD04C}" type="pres">
      <dgm:prSet presAssocID="{AB5D5E82-8B09-4C8B-8F84-378A4043A409}" presName="spacer" presStyleCnt="0"/>
      <dgm:spPr/>
    </dgm:pt>
    <dgm:pt modelId="{6FBD2179-86ED-4A9A-9346-CB98F330F004}" type="pres">
      <dgm:prSet presAssocID="{5A2325E9-7E0B-4CE9-9D4D-519E273541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87EC07-CD7A-4086-B8B1-21E7A480D6DC}" type="presOf" srcId="{5A2325E9-7E0B-4CE9-9D4D-519E27354166}" destId="{6FBD2179-86ED-4A9A-9346-CB98F330F004}" srcOrd="0" destOrd="0" presId="urn:microsoft.com/office/officeart/2005/8/layout/vList2"/>
    <dgm:cxn modelId="{DB3D3A20-30F8-4738-860A-86A7BB23E4BD}" type="presOf" srcId="{5BC33ABB-E557-4C08-BDD2-76DCE846F377}" destId="{0CB300FF-E839-4CB5-A95A-C7DFB6D9D7BE}" srcOrd="0" destOrd="0" presId="urn:microsoft.com/office/officeart/2005/8/layout/vList2"/>
    <dgm:cxn modelId="{E7239CB8-07E3-4650-9E61-FFB907ED6D9D}" srcId="{E303392D-1DA6-4796-A72C-7A5C287E8107}" destId="{5BC33ABB-E557-4C08-BDD2-76DCE846F377}" srcOrd="0" destOrd="0" parTransId="{F688AE85-3337-4FE8-8250-F18CC038F40C}" sibTransId="{AB5D5E82-8B09-4C8B-8F84-378A4043A409}"/>
    <dgm:cxn modelId="{8232BCC0-908F-47C0-90C7-B02AB1E93EB6}" type="presOf" srcId="{E303392D-1DA6-4796-A72C-7A5C287E8107}" destId="{E514683C-B508-4B43-B795-383DD3056FBF}" srcOrd="0" destOrd="0" presId="urn:microsoft.com/office/officeart/2005/8/layout/vList2"/>
    <dgm:cxn modelId="{FF0AE8D4-2A65-474F-BD6F-AF41D574943D}" srcId="{E303392D-1DA6-4796-A72C-7A5C287E8107}" destId="{5A2325E9-7E0B-4CE9-9D4D-519E27354166}" srcOrd="1" destOrd="0" parTransId="{51777CBB-0D93-471E-A782-DAB8F688FD56}" sibTransId="{41068323-5642-4662-AF20-CFCBEE0E8D69}"/>
    <dgm:cxn modelId="{F8670DEA-9CB3-4280-8660-D9E8714ADECC}" type="presParOf" srcId="{E514683C-B508-4B43-B795-383DD3056FBF}" destId="{0CB300FF-E839-4CB5-A95A-C7DFB6D9D7BE}" srcOrd="0" destOrd="0" presId="urn:microsoft.com/office/officeart/2005/8/layout/vList2"/>
    <dgm:cxn modelId="{88DB4D73-1A92-42EB-98D3-3FBD5C7CF723}" type="presParOf" srcId="{E514683C-B508-4B43-B795-383DD3056FBF}" destId="{FB88F0BF-39EA-4391-8DAA-B4B2239AD04C}" srcOrd="1" destOrd="0" presId="urn:microsoft.com/office/officeart/2005/8/layout/vList2"/>
    <dgm:cxn modelId="{98B6B175-DEF2-434D-9C92-7CB4D4A8961F}" type="presParOf" srcId="{E514683C-B508-4B43-B795-383DD3056FBF}" destId="{6FBD2179-86ED-4A9A-9346-CB98F330F00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F3838-BF32-4054-959F-53EA327048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A645B2-2FAB-4035-963B-DD588ED3E319}">
      <dgm:prSet custT="1"/>
      <dgm:spPr/>
      <dgm:t>
        <a:bodyPr/>
        <a:lstStyle/>
        <a:p>
          <a:pPr>
            <a:defRPr cap="all"/>
          </a:pPr>
          <a:r>
            <a:rPr lang="en-IN" sz="3000" b="1" dirty="0">
              <a:latin typeface="Arial" panose="020B0604020202020204" pitchFamily="34" charset="0"/>
              <a:cs typeface="Arial" panose="020B0604020202020204" pitchFamily="34" charset="0"/>
            </a:rPr>
            <a:t>SNOWFLAKE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3FA6CC-20E7-4262-8AF2-7E4F7BAA9C6B}" type="parTrans" cxnId="{DB17C811-D9F9-487C-8D2D-895EB58A4D3B}">
      <dgm:prSet/>
      <dgm:spPr/>
      <dgm:t>
        <a:bodyPr/>
        <a:lstStyle/>
        <a:p>
          <a:endParaRPr lang="en-US"/>
        </a:p>
      </dgm:t>
    </dgm:pt>
    <dgm:pt modelId="{A81E7A7F-0DC1-49E7-8CEE-49607AE55531}" type="sibTrans" cxnId="{DB17C811-D9F9-487C-8D2D-895EB58A4D3B}">
      <dgm:prSet/>
      <dgm:spPr/>
      <dgm:t>
        <a:bodyPr/>
        <a:lstStyle/>
        <a:p>
          <a:endParaRPr lang="en-US"/>
        </a:p>
      </dgm:t>
    </dgm:pt>
    <dgm:pt modelId="{A7AAC298-3B79-433F-AB31-6EBF33AABB16}">
      <dgm:prSet custT="1"/>
      <dgm:spPr/>
      <dgm:t>
        <a:bodyPr/>
        <a:lstStyle/>
        <a:p>
          <a:pPr>
            <a:defRPr cap="all"/>
          </a:pPr>
          <a:r>
            <a:rPr lang="en-IN" sz="3000" b="1" dirty="0">
              <a:latin typeface="Arial" panose="020B0604020202020204" pitchFamily="34" charset="0"/>
              <a:cs typeface="Arial" panose="020B0604020202020204" pitchFamily="34" charset="0"/>
            </a:rPr>
            <a:t>CLOUD (AWS)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DC33D-ACAE-4D3A-8F16-E5B7CA943DEC}" type="parTrans" cxnId="{8E7EBCB7-18EB-48B8-9CD5-6AC403520423}">
      <dgm:prSet/>
      <dgm:spPr/>
      <dgm:t>
        <a:bodyPr/>
        <a:lstStyle/>
        <a:p>
          <a:endParaRPr lang="en-US"/>
        </a:p>
      </dgm:t>
    </dgm:pt>
    <dgm:pt modelId="{358CA62E-5123-408E-9756-9403A4363083}" type="sibTrans" cxnId="{8E7EBCB7-18EB-48B8-9CD5-6AC403520423}">
      <dgm:prSet/>
      <dgm:spPr/>
      <dgm:t>
        <a:bodyPr/>
        <a:lstStyle/>
        <a:p>
          <a:endParaRPr lang="en-US"/>
        </a:p>
      </dgm:t>
    </dgm:pt>
    <dgm:pt modelId="{2401C1ED-8C63-4246-98E5-BB4B0B1189CC}" type="pres">
      <dgm:prSet presAssocID="{71AF3838-BF32-4054-959F-53EA327048BA}" presName="root" presStyleCnt="0">
        <dgm:presLayoutVars>
          <dgm:dir/>
          <dgm:resizeHandles val="exact"/>
        </dgm:presLayoutVars>
      </dgm:prSet>
      <dgm:spPr/>
    </dgm:pt>
    <dgm:pt modelId="{F0366269-9FAE-444E-9DF1-AEE78580D67C}" type="pres">
      <dgm:prSet presAssocID="{3FA645B2-2FAB-4035-963B-DD588ED3E319}" presName="compNode" presStyleCnt="0"/>
      <dgm:spPr/>
    </dgm:pt>
    <dgm:pt modelId="{6D2967B7-9FCC-4670-9524-7A76062E185A}" type="pres">
      <dgm:prSet presAssocID="{3FA645B2-2FAB-4035-963B-DD588ED3E31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67E6AE-F652-4165-B884-BD587BFE1BB6}" type="pres">
      <dgm:prSet presAssocID="{3FA645B2-2FAB-4035-963B-DD588ED3E3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0488F382-FB2D-4DD1-82B3-2F0AF9AC86FE}" type="pres">
      <dgm:prSet presAssocID="{3FA645B2-2FAB-4035-963B-DD588ED3E319}" presName="spaceRect" presStyleCnt="0"/>
      <dgm:spPr/>
    </dgm:pt>
    <dgm:pt modelId="{5E60997D-7170-4CD8-A622-E197A197A9CE}" type="pres">
      <dgm:prSet presAssocID="{3FA645B2-2FAB-4035-963B-DD588ED3E319}" presName="textRect" presStyleLbl="revTx" presStyleIdx="0" presStyleCnt="2">
        <dgm:presLayoutVars>
          <dgm:chMax val="1"/>
          <dgm:chPref val="1"/>
        </dgm:presLayoutVars>
      </dgm:prSet>
      <dgm:spPr/>
    </dgm:pt>
    <dgm:pt modelId="{293D0117-3D7D-45FD-A7C2-7C627FFF5D10}" type="pres">
      <dgm:prSet presAssocID="{A81E7A7F-0DC1-49E7-8CEE-49607AE55531}" presName="sibTrans" presStyleCnt="0"/>
      <dgm:spPr/>
    </dgm:pt>
    <dgm:pt modelId="{33B970A3-6D3E-4E51-935C-98F3B01BBE0D}" type="pres">
      <dgm:prSet presAssocID="{A7AAC298-3B79-433F-AB31-6EBF33AABB16}" presName="compNode" presStyleCnt="0"/>
      <dgm:spPr/>
    </dgm:pt>
    <dgm:pt modelId="{D4792C53-E9BC-4640-B31B-DB29CB8FFD85}" type="pres">
      <dgm:prSet presAssocID="{A7AAC298-3B79-433F-AB31-6EBF33AABB1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accent2"/>
        </a:solidFill>
      </dgm:spPr>
    </dgm:pt>
    <dgm:pt modelId="{B251FE40-EDB3-4FD5-AA81-6ED8CDE23FB5}" type="pres">
      <dgm:prSet presAssocID="{A7AAC298-3B79-433F-AB31-6EBF33AABB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AF03D36-DFF4-4BB6-AD9D-D5A846F26362}" type="pres">
      <dgm:prSet presAssocID="{A7AAC298-3B79-433F-AB31-6EBF33AABB16}" presName="spaceRect" presStyleCnt="0"/>
      <dgm:spPr/>
    </dgm:pt>
    <dgm:pt modelId="{D367D5DE-4123-492E-A9F4-E472D44CD7FE}" type="pres">
      <dgm:prSet presAssocID="{A7AAC298-3B79-433F-AB31-6EBF33AABB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B46B09-2B29-4AAC-B4ED-ED88E451BC52}" type="presOf" srcId="{A7AAC298-3B79-433F-AB31-6EBF33AABB16}" destId="{D367D5DE-4123-492E-A9F4-E472D44CD7FE}" srcOrd="0" destOrd="0" presId="urn:microsoft.com/office/officeart/2018/5/layout/IconLeafLabelList"/>
    <dgm:cxn modelId="{DB17C811-D9F9-487C-8D2D-895EB58A4D3B}" srcId="{71AF3838-BF32-4054-959F-53EA327048BA}" destId="{3FA645B2-2FAB-4035-963B-DD588ED3E319}" srcOrd="0" destOrd="0" parTransId="{823FA6CC-20E7-4262-8AF2-7E4F7BAA9C6B}" sibTransId="{A81E7A7F-0DC1-49E7-8CEE-49607AE55531}"/>
    <dgm:cxn modelId="{ADD86864-DF71-4CE9-A0E5-6D9227753551}" type="presOf" srcId="{3FA645B2-2FAB-4035-963B-DD588ED3E319}" destId="{5E60997D-7170-4CD8-A622-E197A197A9CE}" srcOrd="0" destOrd="0" presId="urn:microsoft.com/office/officeart/2018/5/layout/IconLeafLabelList"/>
    <dgm:cxn modelId="{8E7EBCB7-18EB-48B8-9CD5-6AC403520423}" srcId="{71AF3838-BF32-4054-959F-53EA327048BA}" destId="{A7AAC298-3B79-433F-AB31-6EBF33AABB16}" srcOrd="1" destOrd="0" parTransId="{D05DC33D-ACAE-4D3A-8F16-E5B7CA943DEC}" sibTransId="{358CA62E-5123-408E-9756-9403A4363083}"/>
    <dgm:cxn modelId="{383B9DCD-C072-4F3C-90BC-F9CE3EA2C22F}" type="presOf" srcId="{71AF3838-BF32-4054-959F-53EA327048BA}" destId="{2401C1ED-8C63-4246-98E5-BB4B0B1189CC}" srcOrd="0" destOrd="0" presId="urn:microsoft.com/office/officeart/2018/5/layout/IconLeafLabelList"/>
    <dgm:cxn modelId="{D235BF3B-E379-43FD-B291-C76DD6811456}" type="presParOf" srcId="{2401C1ED-8C63-4246-98E5-BB4B0B1189CC}" destId="{F0366269-9FAE-444E-9DF1-AEE78580D67C}" srcOrd="0" destOrd="0" presId="urn:microsoft.com/office/officeart/2018/5/layout/IconLeafLabelList"/>
    <dgm:cxn modelId="{000F3206-97E8-4B9A-A31E-FD809D456436}" type="presParOf" srcId="{F0366269-9FAE-444E-9DF1-AEE78580D67C}" destId="{6D2967B7-9FCC-4670-9524-7A76062E185A}" srcOrd="0" destOrd="0" presId="urn:microsoft.com/office/officeart/2018/5/layout/IconLeafLabelList"/>
    <dgm:cxn modelId="{43D8DAB8-1025-4DCC-9EA2-9048A38D1D3B}" type="presParOf" srcId="{F0366269-9FAE-444E-9DF1-AEE78580D67C}" destId="{4C67E6AE-F652-4165-B884-BD587BFE1BB6}" srcOrd="1" destOrd="0" presId="urn:microsoft.com/office/officeart/2018/5/layout/IconLeafLabelList"/>
    <dgm:cxn modelId="{72D76CD1-276E-4721-9C62-962400EE0E29}" type="presParOf" srcId="{F0366269-9FAE-444E-9DF1-AEE78580D67C}" destId="{0488F382-FB2D-4DD1-82B3-2F0AF9AC86FE}" srcOrd="2" destOrd="0" presId="urn:microsoft.com/office/officeart/2018/5/layout/IconLeafLabelList"/>
    <dgm:cxn modelId="{15E15DEB-DE78-4B1B-BF98-261718FAFC2E}" type="presParOf" srcId="{F0366269-9FAE-444E-9DF1-AEE78580D67C}" destId="{5E60997D-7170-4CD8-A622-E197A197A9CE}" srcOrd="3" destOrd="0" presId="urn:microsoft.com/office/officeart/2018/5/layout/IconLeafLabelList"/>
    <dgm:cxn modelId="{F9A2FAA4-2BF3-4738-93EE-F3B5FB6C9F92}" type="presParOf" srcId="{2401C1ED-8C63-4246-98E5-BB4B0B1189CC}" destId="{293D0117-3D7D-45FD-A7C2-7C627FFF5D10}" srcOrd="1" destOrd="0" presId="urn:microsoft.com/office/officeart/2018/5/layout/IconLeafLabelList"/>
    <dgm:cxn modelId="{2BD67A76-932C-46DB-800D-EAC386495B35}" type="presParOf" srcId="{2401C1ED-8C63-4246-98E5-BB4B0B1189CC}" destId="{33B970A3-6D3E-4E51-935C-98F3B01BBE0D}" srcOrd="2" destOrd="0" presId="urn:microsoft.com/office/officeart/2018/5/layout/IconLeafLabelList"/>
    <dgm:cxn modelId="{BB7E9F27-9824-42CB-AD22-ACAC57B794EA}" type="presParOf" srcId="{33B970A3-6D3E-4E51-935C-98F3B01BBE0D}" destId="{D4792C53-E9BC-4640-B31B-DB29CB8FFD85}" srcOrd="0" destOrd="0" presId="urn:microsoft.com/office/officeart/2018/5/layout/IconLeafLabelList"/>
    <dgm:cxn modelId="{BB06D5C9-F018-45CE-ACBE-DE883EF3BC19}" type="presParOf" srcId="{33B970A3-6D3E-4E51-935C-98F3B01BBE0D}" destId="{B251FE40-EDB3-4FD5-AA81-6ED8CDE23FB5}" srcOrd="1" destOrd="0" presId="urn:microsoft.com/office/officeart/2018/5/layout/IconLeafLabelList"/>
    <dgm:cxn modelId="{45DFA991-7371-4E5A-89B4-CD79C30642EE}" type="presParOf" srcId="{33B970A3-6D3E-4E51-935C-98F3B01BBE0D}" destId="{9AF03D36-DFF4-4BB6-AD9D-D5A846F26362}" srcOrd="2" destOrd="0" presId="urn:microsoft.com/office/officeart/2018/5/layout/IconLeafLabelList"/>
    <dgm:cxn modelId="{BD2330FD-75AA-4E5E-9A8A-5021B3167B0B}" type="presParOf" srcId="{33B970A3-6D3E-4E51-935C-98F3B01BBE0D}" destId="{D367D5DE-4123-492E-A9F4-E472D44CD7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6F418-37D3-4758-9BE8-1F8268C1F8BF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0119D2-AB17-4FB1-8A3E-F66F51063A9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/>
            <a:t>Created </a:t>
          </a:r>
          <a:r>
            <a:rPr lang="en-IN" b="0" i="0" dirty="0"/>
            <a:t>a python Script to split the file into multiple files.</a:t>
          </a:r>
          <a:endParaRPr lang="en-US" dirty="0"/>
        </a:p>
      </dgm:t>
    </dgm:pt>
    <dgm:pt modelId="{F6626BAF-9CB3-47E3-B377-9A3F600D29F7}" type="parTrans" cxnId="{D68F3D8C-B6F6-4D5B-9AE5-7439BED34493}">
      <dgm:prSet/>
      <dgm:spPr/>
      <dgm:t>
        <a:bodyPr/>
        <a:lstStyle/>
        <a:p>
          <a:endParaRPr lang="en-US"/>
        </a:p>
      </dgm:t>
    </dgm:pt>
    <dgm:pt modelId="{B16C6CD7-B299-4E20-9DA2-2EA19D357BB9}" type="sibTrans" cxnId="{D68F3D8C-B6F6-4D5B-9AE5-7439BED34493}">
      <dgm:prSet/>
      <dgm:spPr/>
      <dgm:t>
        <a:bodyPr/>
        <a:lstStyle/>
        <a:p>
          <a:endParaRPr lang="en-US"/>
        </a:p>
      </dgm:t>
    </dgm:pt>
    <dgm:pt modelId="{1BF56921-C443-4BDC-819C-167628D830D6}">
      <dgm:prSet/>
      <dgm:spPr/>
      <dgm:t>
        <a:bodyPr/>
        <a:lstStyle/>
        <a:p>
          <a:r>
            <a:rPr lang="en-IN" b="0" i="0" dirty="0"/>
            <a:t>Created an External Stage to load the data .</a:t>
          </a:r>
          <a:endParaRPr lang="en-US" dirty="0"/>
        </a:p>
      </dgm:t>
    </dgm:pt>
    <dgm:pt modelId="{360E3787-6D84-4EF0-87AD-A63E53939348}" type="parTrans" cxnId="{41FA74E3-784B-4733-8430-38A8D31C2115}">
      <dgm:prSet/>
      <dgm:spPr/>
      <dgm:t>
        <a:bodyPr/>
        <a:lstStyle/>
        <a:p>
          <a:endParaRPr lang="en-US"/>
        </a:p>
      </dgm:t>
    </dgm:pt>
    <dgm:pt modelId="{9DB4769E-19B9-40B0-AAFC-37B8A1735399}" type="sibTrans" cxnId="{41FA74E3-784B-4733-8430-38A8D31C2115}">
      <dgm:prSet/>
      <dgm:spPr/>
      <dgm:t>
        <a:bodyPr/>
        <a:lstStyle/>
        <a:p>
          <a:endParaRPr lang="en-US"/>
        </a:p>
      </dgm:t>
    </dgm:pt>
    <dgm:pt modelId="{D3E08C73-F3AC-4B9B-91F9-6D9C55FAFA1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b="0" i="0" dirty="0"/>
            <a:t>Loaded the data from the External Stage to the respective Table.</a:t>
          </a:r>
          <a:endParaRPr lang="en-US" dirty="0"/>
        </a:p>
      </dgm:t>
    </dgm:pt>
    <dgm:pt modelId="{890B7114-5F87-46EB-B6E5-3E9421BB9725}" type="parTrans" cxnId="{E04FFDAB-1E15-4EC1-ACAB-1D76EF7BD15D}">
      <dgm:prSet/>
      <dgm:spPr/>
      <dgm:t>
        <a:bodyPr/>
        <a:lstStyle/>
        <a:p>
          <a:endParaRPr lang="en-US"/>
        </a:p>
      </dgm:t>
    </dgm:pt>
    <dgm:pt modelId="{2CBBA69D-A020-45FC-9C80-79E2921A2FC3}" type="sibTrans" cxnId="{E04FFDAB-1E15-4EC1-ACAB-1D76EF7BD15D}">
      <dgm:prSet/>
      <dgm:spPr/>
      <dgm:t>
        <a:bodyPr/>
        <a:lstStyle/>
        <a:p>
          <a:endParaRPr lang="en-US"/>
        </a:p>
      </dgm:t>
    </dgm:pt>
    <dgm:pt modelId="{B08948A4-9923-4371-9484-8E1A9360CC2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0" i="0" dirty="0"/>
            <a:t>Created a scheduler to schedule the job at 12:00 AM IST hours every Thursday to perform a task.  </a:t>
          </a:r>
          <a:endParaRPr lang="en-US" dirty="0"/>
        </a:p>
      </dgm:t>
    </dgm:pt>
    <dgm:pt modelId="{D4A36DE8-FE7A-48FE-8CFE-60A0E43583EB}" type="parTrans" cxnId="{A1993878-6D18-4B03-85DE-491BFE599271}">
      <dgm:prSet/>
      <dgm:spPr/>
      <dgm:t>
        <a:bodyPr/>
        <a:lstStyle/>
        <a:p>
          <a:endParaRPr lang="en-US"/>
        </a:p>
      </dgm:t>
    </dgm:pt>
    <dgm:pt modelId="{14214274-5764-46FC-AE9D-758847D4539C}" type="sibTrans" cxnId="{A1993878-6D18-4B03-85DE-491BFE599271}">
      <dgm:prSet/>
      <dgm:spPr/>
      <dgm:t>
        <a:bodyPr/>
        <a:lstStyle/>
        <a:p>
          <a:endParaRPr lang="en-US"/>
        </a:p>
      </dgm:t>
    </dgm:pt>
    <dgm:pt modelId="{80523D02-2647-4115-9C0C-6E0537FBC19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0" i="0" dirty="0"/>
            <a:t>Created an alternative of the above step for auto ingestion.</a:t>
          </a:r>
          <a:endParaRPr lang="en-US" dirty="0"/>
        </a:p>
      </dgm:t>
    </dgm:pt>
    <dgm:pt modelId="{DD113E1B-657C-420C-B31A-F281DCBED975}" type="parTrans" cxnId="{4DCE21AC-D9F0-496E-89B1-7A500FDE9251}">
      <dgm:prSet/>
      <dgm:spPr/>
      <dgm:t>
        <a:bodyPr/>
        <a:lstStyle/>
        <a:p>
          <a:endParaRPr lang="en-US"/>
        </a:p>
      </dgm:t>
    </dgm:pt>
    <dgm:pt modelId="{62FE132F-BCC1-4434-A67F-AE2657BBC012}" type="sibTrans" cxnId="{4DCE21AC-D9F0-496E-89B1-7A500FDE9251}">
      <dgm:prSet/>
      <dgm:spPr/>
      <dgm:t>
        <a:bodyPr/>
        <a:lstStyle/>
        <a:p>
          <a:endParaRPr lang="en-US"/>
        </a:p>
      </dgm:t>
    </dgm:pt>
    <dgm:pt modelId="{CA87DEF6-3504-44EF-A605-79A5A5B4179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0" i="0" dirty="0"/>
            <a:t>Implemented SCD 2 in for the above data flow. </a:t>
          </a:r>
          <a:endParaRPr lang="en-US" dirty="0"/>
        </a:p>
      </dgm:t>
    </dgm:pt>
    <dgm:pt modelId="{DDCDBA10-30C4-4FD5-9699-3A2461908054}" type="parTrans" cxnId="{EBDC6417-AD38-4454-8623-241D09494815}">
      <dgm:prSet/>
      <dgm:spPr/>
      <dgm:t>
        <a:bodyPr/>
        <a:lstStyle/>
        <a:p>
          <a:endParaRPr lang="en-US"/>
        </a:p>
      </dgm:t>
    </dgm:pt>
    <dgm:pt modelId="{3300712D-8211-4A96-A6DF-B8CD66290BF8}" type="sibTrans" cxnId="{EBDC6417-AD38-4454-8623-241D09494815}">
      <dgm:prSet/>
      <dgm:spPr/>
      <dgm:t>
        <a:bodyPr/>
        <a:lstStyle/>
        <a:p>
          <a:endParaRPr lang="en-US"/>
        </a:p>
      </dgm:t>
    </dgm:pt>
    <dgm:pt modelId="{CD458297-674B-4915-9D6F-D725859E6FD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b="0" i="0" dirty="0"/>
            <a:t>Implement Row Level and Column Level Security on the above dataset. </a:t>
          </a:r>
          <a:endParaRPr lang="en-US" dirty="0"/>
        </a:p>
      </dgm:t>
    </dgm:pt>
    <dgm:pt modelId="{655BFDF2-53B9-48B0-853F-D78A3894962F}" type="parTrans" cxnId="{7398CEE5-A1E0-4FEB-B6F6-18FB9D6F3226}">
      <dgm:prSet/>
      <dgm:spPr/>
      <dgm:t>
        <a:bodyPr/>
        <a:lstStyle/>
        <a:p>
          <a:endParaRPr lang="en-US"/>
        </a:p>
      </dgm:t>
    </dgm:pt>
    <dgm:pt modelId="{41561D17-E8E6-44B4-BE7B-0FB8C79BE416}" type="sibTrans" cxnId="{7398CEE5-A1E0-4FEB-B6F6-18FB9D6F3226}">
      <dgm:prSet/>
      <dgm:spPr/>
      <dgm:t>
        <a:bodyPr/>
        <a:lstStyle/>
        <a:p>
          <a:endParaRPr lang="en-US"/>
        </a:p>
      </dgm:t>
    </dgm:pt>
    <dgm:pt modelId="{A6544AB8-3700-4A35-9241-EB54A34210FD}" type="pres">
      <dgm:prSet presAssocID="{37B6F418-37D3-4758-9BE8-1F8268C1F8BF}" presName="diagram" presStyleCnt="0">
        <dgm:presLayoutVars>
          <dgm:dir/>
          <dgm:resizeHandles val="exact"/>
        </dgm:presLayoutVars>
      </dgm:prSet>
      <dgm:spPr/>
    </dgm:pt>
    <dgm:pt modelId="{0BA1F24B-0B0A-45CD-A93E-7061D3E6665D}" type="pres">
      <dgm:prSet presAssocID="{2C0119D2-AB17-4FB1-8A3E-F66F51063A90}" presName="node" presStyleLbl="node1" presStyleIdx="0" presStyleCnt="7">
        <dgm:presLayoutVars>
          <dgm:bulletEnabled val="1"/>
        </dgm:presLayoutVars>
      </dgm:prSet>
      <dgm:spPr/>
    </dgm:pt>
    <dgm:pt modelId="{47143548-7692-46CD-8AF8-49CD99A55165}" type="pres">
      <dgm:prSet presAssocID="{B16C6CD7-B299-4E20-9DA2-2EA19D357BB9}" presName="sibTrans" presStyleCnt="0"/>
      <dgm:spPr/>
    </dgm:pt>
    <dgm:pt modelId="{16F576C5-9898-4948-8013-AD4A909C3A18}" type="pres">
      <dgm:prSet presAssocID="{1BF56921-C443-4BDC-819C-167628D830D6}" presName="node" presStyleLbl="node1" presStyleIdx="1" presStyleCnt="7">
        <dgm:presLayoutVars>
          <dgm:bulletEnabled val="1"/>
        </dgm:presLayoutVars>
      </dgm:prSet>
      <dgm:spPr/>
    </dgm:pt>
    <dgm:pt modelId="{FD5A2A8E-F96F-4182-9A5B-DEEAF3E9FEEB}" type="pres">
      <dgm:prSet presAssocID="{9DB4769E-19B9-40B0-AAFC-37B8A1735399}" presName="sibTrans" presStyleCnt="0"/>
      <dgm:spPr/>
    </dgm:pt>
    <dgm:pt modelId="{1E282E70-0F0D-46D3-8DA6-3F666013730F}" type="pres">
      <dgm:prSet presAssocID="{D3E08C73-F3AC-4B9B-91F9-6D9C55FAFA1E}" presName="node" presStyleLbl="node1" presStyleIdx="2" presStyleCnt="7">
        <dgm:presLayoutVars>
          <dgm:bulletEnabled val="1"/>
        </dgm:presLayoutVars>
      </dgm:prSet>
      <dgm:spPr/>
    </dgm:pt>
    <dgm:pt modelId="{2E06CC38-C4AD-4D3B-BD30-CD182AE435EF}" type="pres">
      <dgm:prSet presAssocID="{2CBBA69D-A020-45FC-9C80-79E2921A2FC3}" presName="sibTrans" presStyleCnt="0"/>
      <dgm:spPr/>
    </dgm:pt>
    <dgm:pt modelId="{FEEBAA57-E990-4D2D-87E2-C30497721663}" type="pres">
      <dgm:prSet presAssocID="{B08948A4-9923-4371-9484-8E1A9360CC25}" presName="node" presStyleLbl="node1" presStyleIdx="3" presStyleCnt="7">
        <dgm:presLayoutVars>
          <dgm:bulletEnabled val="1"/>
        </dgm:presLayoutVars>
      </dgm:prSet>
      <dgm:spPr/>
    </dgm:pt>
    <dgm:pt modelId="{CCBB12DE-74A2-4CE8-BBA1-7D2DC01A6702}" type="pres">
      <dgm:prSet presAssocID="{14214274-5764-46FC-AE9D-758847D4539C}" presName="sibTrans" presStyleCnt="0"/>
      <dgm:spPr/>
    </dgm:pt>
    <dgm:pt modelId="{59FD75F2-537C-4DC3-92F3-4C030C21F420}" type="pres">
      <dgm:prSet presAssocID="{80523D02-2647-4115-9C0C-6E0537FBC195}" presName="node" presStyleLbl="node1" presStyleIdx="4" presStyleCnt="7">
        <dgm:presLayoutVars>
          <dgm:bulletEnabled val="1"/>
        </dgm:presLayoutVars>
      </dgm:prSet>
      <dgm:spPr/>
    </dgm:pt>
    <dgm:pt modelId="{1F02D8E8-2F93-4F17-AEB5-ABCDBFB4B370}" type="pres">
      <dgm:prSet presAssocID="{62FE132F-BCC1-4434-A67F-AE2657BBC012}" presName="sibTrans" presStyleCnt="0"/>
      <dgm:spPr/>
    </dgm:pt>
    <dgm:pt modelId="{C68E9958-6B3C-4C25-A123-06CF9EEAAE41}" type="pres">
      <dgm:prSet presAssocID="{CA87DEF6-3504-44EF-A605-79A5A5B41797}" presName="node" presStyleLbl="node1" presStyleIdx="5" presStyleCnt="7">
        <dgm:presLayoutVars>
          <dgm:bulletEnabled val="1"/>
        </dgm:presLayoutVars>
      </dgm:prSet>
      <dgm:spPr/>
    </dgm:pt>
    <dgm:pt modelId="{8B08C14C-0832-4675-9A9E-D5A5A4212738}" type="pres">
      <dgm:prSet presAssocID="{3300712D-8211-4A96-A6DF-B8CD66290BF8}" presName="sibTrans" presStyleCnt="0"/>
      <dgm:spPr/>
    </dgm:pt>
    <dgm:pt modelId="{05B2919E-BD95-4A0A-9A83-291FAB2415B1}" type="pres">
      <dgm:prSet presAssocID="{CD458297-674B-4915-9D6F-D725859E6FDB}" presName="node" presStyleLbl="node1" presStyleIdx="6" presStyleCnt="7">
        <dgm:presLayoutVars>
          <dgm:bulletEnabled val="1"/>
        </dgm:presLayoutVars>
      </dgm:prSet>
      <dgm:spPr/>
    </dgm:pt>
  </dgm:ptLst>
  <dgm:cxnLst>
    <dgm:cxn modelId="{EBDC6417-AD38-4454-8623-241D09494815}" srcId="{37B6F418-37D3-4758-9BE8-1F8268C1F8BF}" destId="{CA87DEF6-3504-44EF-A605-79A5A5B41797}" srcOrd="5" destOrd="0" parTransId="{DDCDBA10-30C4-4FD5-9699-3A2461908054}" sibTransId="{3300712D-8211-4A96-A6DF-B8CD66290BF8}"/>
    <dgm:cxn modelId="{693D8A21-C2BB-4FAF-B9EE-02DD9C80893F}" type="presOf" srcId="{37B6F418-37D3-4758-9BE8-1F8268C1F8BF}" destId="{A6544AB8-3700-4A35-9241-EB54A34210FD}" srcOrd="0" destOrd="0" presId="urn:microsoft.com/office/officeart/2005/8/layout/default"/>
    <dgm:cxn modelId="{7AFA2055-722D-4578-90BD-FBCCE2B8FDC5}" type="presOf" srcId="{B08948A4-9923-4371-9484-8E1A9360CC25}" destId="{FEEBAA57-E990-4D2D-87E2-C30497721663}" srcOrd="0" destOrd="0" presId="urn:microsoft.com/office/officeart/2005/8/layout/default"/>
    <dgm:cxn modelId="{A1993878-6D18-4B03-85DE-491BFE599271}" srcId="{37B6F418-37D3-4758-9BE8-1F8268C1F8BF}" destId="{B08948A4-9923-4371-9484-8E1A9360CC25}" srcOrd="3" destOrd="0" parTransId="{D4A36DE8-FE7A-48FE-8CFE-60A0E43583EB}" sibTransId="{14214274-5764-46FC-AE9D-758847D4539C}"/>
    <dgm:cxn modelId="{D961E584-93E3-40BF-8D6A-4E62C6988F7C}" type="presOf" srcId="{2C0119D2-AB17-4FB1-8A3E-F66F51063A90}" destId="{0BA1F24B-0B0A-45CD-A93E-7061D3E6665D}" srcOrd="0" destOrd="0" presId="urn:microsoft.com/office/officeart/2005/8/layout/default"/>
    <dgm:cxn modelId="{D68F3D8C-B6F6-4D5B-9AE5-7439BED34493}" srcId="{37B6F418-37D3-4758-9BE8-1F8268C1F8BF}" destId="{2C0119D2-AB17-4FB1-8A3E-F66F51063A90}" srcOrd="0" destOrd="0" parTransId="{F6626BAF-9CB3-47E3-B377-9A3F600D29F7}" sibTransId="{B16C6CD7-B299-4E20-9DA2-2EA19D357BB9}"/>
    <dgm:cxn modelId="{E04FFDAB-1E15-4EC1-ACAB-1D76EF7BD15D}" srcId="{37B6F418-37D3-4758-9BE8-1F8268C1F8BF}" destId="{D3E08C73-F3AC-4B9B-91F9-6D9C55FAFA1E}" srcOrd="2" destOrd="0" parTransId="{890B7114-5F87-46EB-B6E5-3E9421BB9725}" sibTransId="{2CBBA69D-A020-45FC-9C80-79E2921A2FC3}"/>
    <dgm:cxn modelId="{4DCE21AC-D9F0-496E-89B1-7A500FDE9251}" srcId="{37B6F418-37D3-4758-9BE8-1F8268C1F8BF}" destId="{80523D02-2647-4115-9C0C-6E0537FBC195}" srcOrd="4" destOrd="0" parTransId="{DD113E1B-657C-420C-B31A-F281DCBED975}" sibTransId="{62FE132F-BCC1-4434-A67F-AE2657BBC012}"/>
    <dgm:cxn modelId="{81E1C9CF-DE60-4C07-ABD8-3A89A673238F}" type="presOf" srcId="{D3E08C73-F3AC-4B9B-91F9-6D9C55FAFA1E}" destId="{1E282E70-0F0D-46D3-8DA6-3F666013730F}" srcOrd="0" destOrd="0" presId="urn:microsoft.com/office/officeart/2005/8/layout/default"/>
    <dgm:cxn modelId="{6ADBFED0-EAE9-462F-96D6-B33C5A01BFB1}" type="presOf" srcId="{CD458297-674B-4915-9D6F-D725859E6FDB}" destId="{05B2919E-BD95-4A0A-9A83-291FAB2415B1}" srcOrd="0" destOrd="0" presId="urn:microsoft.com/office/officeart/2005/8/layout/default"/>
    <dgm:cxn modelId="{E82861D9-ABF9-4122-95F3-1D5B6453D281}" type="presOf" srcId="{1BF56921-C443-4BDC-819C-167628D830D6}" destId="{16F576C5-9898-4948-8013-AD4A909C3A18}" srcOrd="0" destOrd="0" presId="urn:microsoft.com/office/officeart/2005/8/layout/default"/>
    <dgm:cxn modelId="{41FA74E3-784B-4733-8430-38A8D31C2115}" srcId="{37B6F418-37D3-4758-9BE8-1F8268C1F8BF}" destId="{1BF56921-C443-4BDC-819C-167628D830D6}" srcOrd="1" destOrd="0" parTransId="{360E3787-6D84-4EF0-87AD-A63E53939348}" sibTransId="{9DB4769E-19B9-40B0-AAFC-37B8A1735399}"/>
    <dgm:cxn modelId="{7398CEE5-A1E0-4FEB-B6F6-18FB9D6F3226}" srcId="{37B6F418-37D3-4758-9BE8-1F8268C1F8BF}" destId="{CD458297-674B-4915-9D6F-D725859E6FDB}" srcOrd="6" destOrd="0" parTransId="{655BFDF2-53B9-48B0-853F-D78A3894962F}" sibTransId="{41561D17-E8E6-44B4-BE7B-0FB8C79BE416}"/>
    <dgm:cxn modelId="{2BA8A8F5-CE6C-4E7F-8D51-435122CAAC8B}" type="presOf" srcId="{80523D02-2647-4115-9C0C-6E0537FBC195}" destId="{59FD75F2-537C-4DC3-92F3-4C030C21F420}" srcOrd="0" destOrd="0" presId="urn:microsoft.com/office/officeart/2005/8/layout/default"/>
    <dgm:cxn modelId="{74640DFB-B3C8-4CBB-B0CC-D4CACCB870C3}" type="presOf" srcId="{CA87DEF6-3504-44EF-A605-79A5A5B41797}" destId="{C68E9958-6B3C-4C25-A123-06CF9EEAAE41}" srcOrd="0" destOrd="0" presId="urn:microsoft.com/office/officeart/2005/8/layout/default"/>
    <dgm:cxn modelId="{4A4A01DD-1069-4E3C-BB55-C99E41F47207}" type="presParOf" srcId="{A6544AB8-3700-4A35-9241-EB54A34210FD}" destId="{0BA1F24B-0B0A-45CD-A93E-7061D3E6665D}" srcOrd="0" destOrd="0" presId="urn:microsoft.com/office/officeart/2005/8/layout/default"/>
    <dgm:cxn modelId="{D3BAD19E-606D-423E-9BEE-187B6D156164}" type="presParOf" srcId="{A6544AB8-3700-4A35-9241-EB54A34210FD}" destId="{47143548-7692-46CD-8AF8-49CD99A55165}" srcOrd="1" destOrd="0" presId="urn:microsoft.com/office/officeart/2005/8/layout/default"/>
    <dgm:cxn modelId="{34B96F02-9AEC-49D5-9453-49ED121D7541}" type="presParOf" srcId="{A6544AB8-3700-4A35-9241-EB54A34210FD}" destId="{16F576C5-9898-4948-8013-AD4A909C3A18}" srcOrd="2" destOrd="0" presId="urn:microsoft.com/office/officeart/2005/8/layout/default"/>
    <dgm:cxn modelId="{2E773882-BF45-4764-B9D0-8272C922CF40}" type="presParOf" srcId="{A6544AB8-3700-4A35-9241-EB54A34210FD}" destId="{FD5A2A8E-F96F-4182-9A5B-DEEAF3E9FEEB}" srcOrd="3" destOrd="0" presId="urn:microsoft.com/office/officeart/2005/8/layout/default"/>
    <dgm:cxn modelId="{E6FD769C-936A-4ED0-96A2-7E0646E6E6D7}" type="presParOf" srcId="{A6544AB8-3700-4A35-9241-EB54A34210FD}" destId="{1E282E70-0F0D-46D3-8DA6-3F666013730F}" srcOrd="4" destOrd="0" presId="urn:microsoft.com/office/officeart/2005/8/layout/default"/>
    <dgm:cxn modelId="{0876CCC3-7D5A-4060-B4E3-AFD0B50FD0E9}" type="presParOf" srcId="{A6544AB8-3700-4A35-9241-EB54A34210FD}" destId="{2E06CC38-C4AD-4D3B-BD30-CD182AE435EF}" srcOrd="5" destOrd="0" presId="urn:microsoft.com/office/officeart/2005/8/layout/default"/>
    <dgm:cxn modelId="{4F08BDF7-1D0A-4CA2-BDA3-7E4976CF3E72}" type="presParOf" srcId="{A6544AB8-3700-4A35-9241-EB54A34210FD}" destId="{FEEBAA57-E990-4D2D-87E2-C30497721663}" srcOrd="6" destOrd="0" presId="urn:microsoft.com/office/officeart/2005/8/layout/default"/>
    <dgm:cxn modelId="{D0ED6B3D-AA43-4B93-BCB0-B154E8439EDC}" type="presParOf" srcId="{A6544AB8-3700-4A35-9241-EB54A34210FD}" destId="{CCBB12DE-74A2-4CE8-BBA1-7D2DC01A6702}" srcOrd="7" destOrd="0" presId="urn:microsoft.com/office/officeart/2005/8/layout/default"/>
    <dgm:cxn modelId="{6BE151B4-2134-41BB-8B11-435127E9725B}" type="presParOf" srcId="{A6544AB8-3700-4A35-9241-EB54A34210FD}" destId="{59FD75F2-537C-4DC3-92F3-4C030C21F420}" srcOrd="8" destOrd="0" presId="urn:microsoft.com/office/officeart/2005/8/layout/default"/>
    <dgm:cxn modelId="{2942EC66-ABEA-4A3E-B9D4-B524B5F0B877}" type="presParOf" srcId="{A6544AB8-3700-4A35-9241-EB54A34210FD}" destId="{1F02D8E8-2F93-4F17-AEB5-ABCDBFB4B370}" srcOrd="9" destOrd="0" presId="urn:microsoft.com/office/officeart/2005/8/layout/default"/>
    <dgm:cxn modelId="{3DE61677-B393-47B2-B553-7CC64FD2175F}" type="presParOf" srcId="{A6544AB8-3700-4A35-9241-EB54A34210FD}" destId="{C68E9958-6B3C-4C25-A123-06CF9EEAAE41}" srcOrd="10" destOrd="0" presId="urn:microsoft.com/office/officeart/2005/8/layout/default"/>
    <dgm:cxn modelId="{7461B0DD-EFE1-451A-A9F3-1B0E6DECDD9D}" type="presParOf" srcId="{A6544AB8-3700-4A35-9241-EB54A34210FD}" destId="{8B08C14C-0832-4675-9A9E-D5A5A4212738}" srcOrd="11" destOrd="0" presId="urn:microsoft.com/office/officeart/2005/8/layout/default"/>
    <dgm:cxn modelId="{AB400B0E-EB63-4DE4-96C4-17BF2B9D6FD0}" type="presParOf" srcId="{A6544AB8-3700-4A35-9241-EB54A34210FD}" destId="{05B2919E-BD95-4A0A-9A83-291FAB2415B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300FF-E839-4CB5-A95A-C7DFB6D9D7BE}">
      <dsp:nvSpPr>
        <dsp:cNvPr id="0" name=""/>
        <dsp:cNvSpPr/>
      </dsp:nvSpPr>
      <dsp:spPr>
        <a:xfrm>
          <a:off x="0" y="911070"/>
          <a:ext cx="6692813" cy="14069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objective of the study is to analyse the flight booking dataset obtained from a website to conduct various statistical hypothesis tests in order to get meaningful information from it.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680" y="979750"/>
        <a:ext cx="6555453" cy="1269564"/>
      </dsp:txXfrm>
    </dsp:sp>
    <dsp:sp modelId="{6FBD2179-86ED-4A9A-9346-CB98F330F004}">
      <dsp:nvSpPr>
        <dsp:cNvPr id="0" name=""/>
        <dsp:cNvSpPr/>
      </dsp:nvSpPr>
      <dsp:spPr>
        <a:xfrm>
          <a:off x="0" y="2505195"/>
          <a:ext cx="6692813" cy="140692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Airline companies use complex algorithms to calculate flight prices given various conditions present at that particular time. </a:t>
          </a:r>
          <a:endParaRPr lang="en-US" sz="2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680" y="2573875"/>
        <a:ext cx="6555453" cy="1269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967B7-9FCC-4670-9524-7A76062E185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7E6AE-F652-4165-B884-BD587BFE1BB6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0997D-7170-4CD8-A622-E197A197A9CE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b="1" kern="1200" dirty="0">
              <a:latin typeface="Arial" panose="020B0604020202020204" pitchFamily="34" charset="0"/>
              <a:cs typeface="Arial" panose="020B0604020202020204" pitchFamily="34" charset="0"/>
            </a:rPr>
            <a:t>SNOWFLAKE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066" y="3126741"/>
        <a:ext cx="3600000" cy="720000"/>
      </dsp:txXfrm>
    </dsp:sp>
    <dsp:sp modelId="{D4792C53-E9BC-4640-B31B-DB29CB8FFD85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FE40-EDB3-4FD5-AA81-6ED8CDE23FB5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D5DE-4123-492E-A9F4-E472D44CD7FE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b="1" kern="1200" dirty="0">
              <a:latin typeface="Arial" panose="020B0604020202020204" pitchFamily="34" charset="0"/>
              <a:cs typeface="Arial" panose="020B0604020202020204" pitchFamily="34" charset="0"/>
            </a:rPr>
            <a:t>CLOUD (AWS)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4066" y="312674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1F24B-0B0A-45CD-A93E-7061D3E6665D}">
      <dsp:nvSpPr>
        <dsp:cNvPr id="0" name=""/>
        <dsp:cNvSpPr/>
      </dsp:nvSpPr>
      <dsp:spPr>
        <a:xfrm>
          <a:off x="0" y="320090"/>
          <a:ext cx="2091504" cy="1254902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Created </a:t>
          </a:r>
          <a:r>
            <a:rPr lang="en-IN" sz="1600" b="0" i="0" kern="1200" dirty="0"/>
            <a:t>a python Script to split the file into multiple files.</a:t>
          </a:r>
          <a:endParaRPr lang="en-US" sz="1600" kern="1200" dirty="0"/>
        </a:p>
      </dsp:txBody>
      <dsp:txXfrm>
        <a:off x="0" y="320090"/>
        <a:ext cx="2091504" cy="1254902"/>
      </dsp:txXfrm>
    </dsp:sp>
    <dsp:sp modelId="{16F576C5-9898-4948-8013-AD4A909C3A18}">
      <dsp:nvSpPr>
        <dsp:cNvPr id="0" name=""/>
        <dsp:cNvSpPr/>
      </dsp:nvSpPr>
      <dsp:spPr>
        <a:xfrm>
          <a:off x="2300654" y="320090"/>
          <a:ext cx="2091504" cy="1254902"/>
        </a:xfrm>
        <a:prstGeom prst="rect">
          <a:avLst/>
        </a:prstGeom>
        <a:gradFill rotWithShape="0">
          <a:gsLst>
            <a:gs pos="0">
              <a:schemeClr val="accent2">
                <a:hueOff val="-452075"/>
                <a:satOff val="-276"/>
                <a:lumOff val="1078"/>
                <a:alphaOff val="0"/>
                <a:tint val="96000"/>
                <a:lumMod val="100000"/>
              </a:schemeClr>
            </a:gs>
            <a:gs pos="78000">
              <a:schemeClr val="accent2">
                <a:hueOff val="-452075"/>
                <a:satOff val="-276"/>
                <a:lumOff val="10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Created an External Stage to load the data .</a:t>
          </a:r>
          <a:endParaRPr lang="en-US" sz="1600" kern="1200" dirty="0"/>
        </a:p>
      </dsp:txBody>
      <dsp:txXfrm>
        <a:off x="2300654" y="320090"/>
        <a:ext cx="2091504" cy="1254902"/>
      </dsp:txXfrm>
    </dsp:sp>
    <dsp:sp modelId="{1E282E70-0F0D-46D3-8DA6-3F666013730F}">
      <dsp:nvSpPr>
        <dsp:cNvPr id="0" name=""/>
        <dsp:cNvSpPr/>
      </dsp:nvSpPr>
      <dsp:spPr>
        <a:xfrm>
          <a:off x="4601309" y="320090"/>
          <a:ext cx="2091504" cy="1254902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Loaded the data from the External Stage to the respective Table.</a:t>
          </a:r>
          <a:endParaRPr lang="en-US" sz="1600" kern="1200" dirty="0"/>
        </a:p>
      </dsp:txBody>
      <dsp:txXfrm>
        <a:off x="4601309" y="320090"/>
        <a:ext cx="2091504" cy="1254902"/>
      </dsp:txXfrm>
    </dsp:sp>
    <dsp:sp modelId="{FEEBAA57-E990-4D2D-87E2-C30497721663}">
      <dsp:nvSpPr>
        <dsp:cNvPr id="0" name=""/>
        <dsp:cNvSpPr/>
      </dsp:nvSpPr>
      <dsp:spPr>
        <a:xfrm>
          <a:off x="0" y="1784143"/>
          <a:ext cx="2091504" cy="125490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Created a scheduler to schedule the job at 12:00 AM IST hours every Thursday to perform a task.  </a:t>
          </a:r>
          <a:endParaRPr lang="en-US" sz="1600" kern="1200" dirty="0"/>
        </a:p>
      </dsp:txBody>
      <dsp:txXfrm>
        <a:off x="0" y="1784143"/>
        <a:ext cx="2091504" cy="1254902"/>
      </dsp:txXfrm>
    </dsp:sp>
    <dsp:sp modelId="{59FD75F2-537C-4DC3-92F3-4C030C21F420}">
      <dsp:nvSpPr>
        <dsp:cNvPr id="0" name=""/>
        <dsp:cNvSpPr/>
      </dsp:nvSpPr>
      <dsp:spPr>
        <a:xfrm>
          <a:off x="2300654" y="1784143"/>
          <a:ext cx="2091504" cy="125490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Created an alternative of the above step for auto ingestion.</a:t>
          </a:r>
          <a:endParaRPr lang="en-US" sz="1600" kern="1200" dirty="0"/>
        </a:p>
      </dsp:txBody>
      <dsp:txXfrm>
        <a:off x="2300654" y="1784143"/>
        <a:ext cx="2091504" cy="1254902"/>
      </dsp:txXfrm>
    </dsp:sp>
    <dsp:sp modelId="{C68E9958-6B3C-4C25-A123-06CF9EEAAE41}">
      <dsp:nvSpPr>
        <dsp:cNvPr id="0" name=""/>
        <dsp:cNvSpPr/>
      </dsp:nvSpPr>
      <dsp:spPr>
        <a:xfrm>
          <a:off x="4601309" y="1784143"/>
          <a:ext cx="2091504" cy="125490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Implemented SCD 2 in for the above data flow. </a:t>
          </a:r>
          <a:endParaRPr lang="en-US" sz="1600" kern="1200" dirty="0"/>
        </a:p>
      </dsp:txBody>
      <dsp:txXfrm>
        <a:off x="4601309" y="1784143"/>
        <a:ext cx="2091504" cy="1254902"/>
      </dsp:txXfrm>
    </dsp:sp>
    <dsp:sp modelId="{05B2919E-BD95-4A0A-9A83-291FAB2415B1}">
      <dsp:nvSpPr>
        <dsp:cNvPr id="0" name=""/>
        <dsp:cNvSpPr/>
      </dsp:nvSpPr>
      <dsp:spPr>
        <a:xfrm>
          <a:off x="2300654" y="3248196"/>
          <a:ext cx="2091504" cy="1254902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Implement Row Level and Column Level Security on the above dataset. </a:t>
          </a:r>
          <a:endParaRPr lang="en-US" sz="1600" kern="1200" dirty="0"/>
        </a:p>
      </dsp:txBody>
      <dsp:txXfrm>
        <a:off x="2300654" y="3248196"/>
        <a:ext cx="2091504" cy="125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C4E6E-D487-4242-817E-9FCA30EA3C93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34A1B-FE43-487C-A05A-0C04267DEB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5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1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71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8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8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6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23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3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0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6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2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97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4C74-F955-490F-919A-4277C7ADF887}" type="datetimeFigureOut">
              <a:rPr lang="en-IN" smtClean="0"/>
              <a:t>30-10-2022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3F008E-E00C-4847-9106-0367402854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5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2549"/>
            <a:ext cx="9125518" cy="1314451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</a:t>
            </a:r>
            <a:b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Price Prediction Analysis</a:t>
            </a:r>
            <a:b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324-081B-4969-A556-77066B28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69" y="3238500"/>
            <a:ext cx="10912855" cy="36195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4: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	     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Sayali Anil Katolkar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            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 Mahendra Sonawane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            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Kanchan Vinod Kumawat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	     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Bhumika Yadav 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                     </a:t>
            </a:r>
            <a:r>
              <a:rPr lang="sv-SE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Sandhya M </a:t>
            </a:r>
            <a:r>
              <a:rPr lang="sv-SE" sz="2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lang="sv-SE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Priyanshi Shukla</a:t>
            </a:r>
            <a:r>
              <a:rPr lang="sv-SE" sz="2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	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7357-D59A-4803-B64D-EB99B21F0FCC}"/>
              </a:ext>
            </a:extLst>
          </p:cNvPr>
          <p:cNvSpPr txBox="1"/>
          <p:nvPr/>
        </p:nvSpPr>
        <p:spPr>
          <a:xfrm>
            <a:off x="1695450" y="227355"/>
            <a:ext cx="716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  <a:ea typeface="+mj-ea"/>
                <a:cs typeface="+mj-cs"/>
              </a:rPr>
              <a:t>SPRINT-1 EVALUATION</a:t>
            </a:r>
          </a:p>
        </p:txBody>
      </p:sp>
    </p:spTree>
    <p:extLst>
      <p:ext uri="{BB962C8B-B14F-4D97-AF65-F5344CB8AC3E}">
        <p14:creationId xmlns:p14="http://schemas.microsoft.com/office/powerpoint/2010/main" val="13486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72" name="Rectangle 106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9" name="Isosceles Triangle 107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3" name="Isosceles Triangle 108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</a:p>
        </p:txBody>
      </p:sp>
      <p:pic>
        <p:nvPicPr>
          <p:cNvPr id="7" name="Picture 6" descr="A picture containing text, plane, aircraft, airplane&#10;&#10;Description automatically generated">
            <a:extLst>
              <a:ext uri="{FF2B5EF4-FFF2-40B4-BE49-F238E27FC236}">
                <a16:creationId xmlns:a16="http://schemas.microsoft.com/office/drawing/2014/main" id="{30BE428E-31A6-47D3-ACB7-6A9F597F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316423"/>
            <a:ext cx="3856774" cy="23140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324-081B-4969-A556-77066B28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N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4" name="Rectangle 1153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0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Isosceles Triangle 1160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3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4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5" name="Isosceles Triangle 1164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b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55" name="Content Placeholder 2">
            <a:extLst>
              <a:ext uri="{FF2B5EF4-FFF2-40B4-BE49-F238E27FC236}">
                <a16:creationId xmlns:a16="http://schemas.microsoft.com/office/drawing/2014/main" id="{17286F19-8718-5885-5DC1-F0119E82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1352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880" y="187981"/>
            <a:ext cx="4042753" cy="92231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324-081B-4969-A556-77066B28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2" y="1381125"/>
            <a:ext cx="6143846" cy="4972050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project is to develop </a:t>
            </a:r>
            <a:r>
              <a:rPr lang="en-IN" sz="23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to predict the price of the flight</a:t>
            </a:r>
            <a:r>
              <a:rPr lang="en-IN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text, plane, aircraft, airplane&#10;&#10;Description automatically generated">
            <a:extLst>
              <a:ext uri="{FF2B5EF4-FFF2-40B4-BE49-F238E27FC236}">
                <a16:creationId xmlns:a16="http://schemas.microsoft.com/office/drawing/2014/main" id="{20C9EFF2-BE43-4E6C-A8AB-5A5115DD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3050513"/>
            <a:ext cx="5244091" cy="31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6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EB2F4EF6-0414-8318-0436-225230EBA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2284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5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30" y="442410"/>
            <a:ext cx="5981701" cy="828675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324-081B-4969-A556-77066B28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95400"/>
            <a:ext cx="11153774" cy="5095875"/>
          </a:xfrm>
        </p:spPr>
        <p:txBody>
          <a:bodyPr>
            <a:norm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2060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E22AC2-3C9B-442E-8A3E-17CCA4A9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566485"/>
            <a:ext cx="6991350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US" altLang="en-US" sz="1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US" altLang="en-US" sz="1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881A148-109A-487C-A925-07458ED7E7C6}"/>
              </a:ext>
            </a:extLst>
          </p:cNvPr>
          <p:cNvSpPr/>
          <p:nvPr/>
        </p:nvSpPr>
        <p:spPr>
          <a:xfrm>
            <a:off x="70464" y="2635167"/>
            <a:ext cx="1994080" cy="1704975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Heterogenous sources (Data set)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E615C2-B733-42BC-885A-0095C6189C5F}"/>
              </a:ext>
            </a:extLst>
          </p:cNvPr>
          <p:cNvSpPr/>
          <p:nvPr/>
        </p:nvSpPr>
        <p:spPr>
          <a:xfrm>
            <a:off x="4421767" y="3273343"/>
            <a:ext cx="704851" cy="5429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3F7FB961-12E3-4DCF-A39A-E0E34F03C619}"/>
              </a:ext>
            </a:extLst>
          </p:cNvPr>
          <p:cNvSpPr/>
          <p:nvPr/>
        </p:nvSpPr>
        <p:spPr>
          <a:xfrm>
            <a:off x="2916925" y="2729541"/>
            <a:ext cx="1435893" cy="1597818"/>
          </a:xfrm>
          <a:prstGeom prst="flowChartDelay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Transform</a:t>
            </a:r>
          </a:p>
          <a:p>
            <a:pPr algn="ctr"/>
            <a:r>
              <a:rPr lang="en-IN" dirty="0"/>
              <a:t>Load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A3A5A04-F2E3-484F-8D9B-B65EE1857517}"/>
              </a:ext>
            </a:extLst>
          </p:cNvPr>
          <p:cNvSpPr/>
          <p:nvPr/>
        </p:nvSpPr>
        <p:spPr>
          <a:xfrm>
            <a:off x="2128731" y="3300412"/>
            <a:ext cx="736997" cy="5429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9" name="Picture 5" descr="3d Realistic Snowflake Icon vector illustration. 8323512 Vector Art at  Vecteezy">
            <a:extLst>
              <a:ext uri="{FF2B5EF4-FFF2-40B4-BE49-F238E27FC236}">
                <a16:creationId xmlns:a16="http://schemas.microsoft.com/office/drawing/2014/main" id="{B44D1758-A8D8-450C-811E-4086772A1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9613" r="16968" b="9743"/>
          <a:stretch/>
        </p:blipFill>
        <p:spPr bwMode="auto">
          <a:xfrm>
            <a:off x="5201305" y="2800182"/>
            <a:ext cx="1352553" cy="13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5BDDD-7274-4883-BA2D-B2C8897455DD}"/>
              </a:ext>
            </a:extLst>
          </p:cNvPr>
          <p:cNvSpPr txBox="1"/>
          <p:nvPr/>
        </p:nvSpPr>
        <p:spPr>
          <a:xfrm>
            <a:off x="5233131" y="4080765"/>
            <a:ext cx="139541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EC3CC2-262A-49E7-88DB-8E66C4AE6E4D}"/>
              </a:ext>
            </a:extLst>
          </p:cNvPr>
          <p:cNvSpPr/>
          <p:nvPr/>
        </p:nvSpPr>
        <p:spPr>
          <a:xfrm>
            <a:off x="6533668" y="3187617"/>
            <a:ext cx="704851" cy="5429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A0480A-BE53-433D-A2BA-F3896113275A}"/>
              </a:ext>
            </a:extLst>
          </p:cNvPr>
          <p:cNvSpPr/>
          <p:nvPr/>
        </p:nvSpPr>
        <p:spPr>
          <a:xfrm>
            <a:off x="7318270" y="2294649"/>
            <a:ext cx="1035136" cy="25003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Y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392FE9-7182-4C41-82CC-48D610B76B7A}"/>
              </a:ext>
            </a:extLst>
          </p:cNvPr>
          <p:cNvSpPr/>
          <p:nvPr/>
        </p:nvSpPr>
        <p:spPr>
          <a:xfrm>
            <a:off x="8424292" y="3235242"/>
            <a:ext cx="704851" cy="5429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2FBF302A-3E20-4E4A-A124-892CCA031CB6}"/>
              </a:ext>
            </a:extLst>
          </p:cNvPr>
          <p:cNvSpPr/>
          <p:nvPr/>
        </p:nvSpPr>
        <p:spPr>
          <a:xfrm>
            <a:off x="9199961" y="2560456"/>
            <a:ext cx="1994080" cy="1704975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8449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Isosceles Triangle 1044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32" name="TextBox 8">
            <a:extLst>
              <a:ext uri="{FF2B5EF4-FFF2-40B4-BE49-F238E27FC236}">
                <a16:creationId xmlns:a16="http://schemas.microsoft.com/office/drawing/2014/main" id="{467CC304-8C9D-8248-B447-A8507973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04058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3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581025"/>
            <a:ext cx="5602486" cy="828675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324-081B-4969-A556-77066B28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304926"/>
            <a:ext cx="9039225" cy="4872038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None/>
            </a:pPr>
            <a:endParaRPr lang="en-IN" sz="2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en-IN" sz="2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this project, we learned to use and implement AWS S3 for creating Bucket, Policies, Role and Event notification.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saw how to apply  </a:t>
            </a:r>
            <a:r>
              <a:rPr lang="en-IN" sz="2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xternal staging , Integration , Column,Row Level Security and many more using Snowflake.</a:t>
            </a:r>
          </a:p>
          <a:p>
            <a:pPr marL="0" indent="0" algn="ctr">
              <a:buClr>
                <a:srgbClr val="002060"/>
              </a:buClr>
              <a:buNone/>
            </a:pPr>
            <a:endParaRPr lang="en-IN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9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4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2" name="Isosceles Triangle 105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F7F507-8AF9-4A3E-813F-C4F6A3B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20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4eb40-9918-4ecf-b9ca-64c519ae940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9" ma:contentTypeDescription="Create a new document." ma:contentTypeScope="" ma:versionID="4ed9b567a940761bcd891c2a6bb422e7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2cecdcba263aeb0e2c948b17d34fa386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3F4B9F-61D9-4986-A720-F1E8CE50BB36}">
  <ds:schemaRefs>
    <ds:schemaRef ds:uri="http://schemas.microsoft.com/office/2006/metadata/properties"/>
    <ds:schemaRef ds:uri="http://schemas.microsoft.com/office/infopath/2007/PartnerControls"/>
    <ds:schemaRef ds:uri="2b84eb40-9918-4ecf-b9ca-64c519ae940e"/>
  </ds:schemaRefs>
</ds:datastoreItem>
</file>

<file path=customXml/itemProps2.xml><?xml version="1.0" encoding="utf-8"?>
<ds:datastoreItem xmlns:ds="http://schemas.openxmlformats.org/officeDocument/2006/customXml" ds:itemID="{0E2BA588-5163-46CA-B523-5B57F4EE4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EB169F-913B-4458-A61C-72959BC09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4eb40-9918-4ecf-b9ca-64c519ae9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4391</TotalTime>
  <Words>293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Trebuchet MS</vt:lpstr>
      <vt:lpstr>Wingdings</vt:lpstr>
      <vt:lpstr>Wingdings 3</vt:lpstr>
      <vt:lpstr>Facet</vt:lpstr>
      <vt:lpstr>Project Title: Flight Price Prediction Analysis </vt:lpstr>
      <vt:lpstr>PRESENTATION OUTLINE</vt:lpstr>
      <vt:lpstr> Introduction</vt:lpstr>
      <vt:lpstr>Problem Statement</vt:lpstr>
      <vt:lpstr>Technology Used</vt:lpstr>
      <vt:lpstr>Project Flow</vt:lpstr>
      <vt:lpstr>Implementation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NAME:  INVENTORY MANAGEMENT </dc:title>
  <dc:creator>Tank, Chhanak</dc:creator>
  <cp:lastModifiedBy>Aditi Sonawane</cp:lastModifiedBy>
  <cp:revision>6</cp:revision>
  <dcterms:created xsi:type="dcterms:W3CDTF">2022-10-14T09:10:42Z</dcterms:created>
  <dcterms:modified xsi:type="dcterms:W3CDTF">2022-10-30T07:52:17Z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0x010100C1E609119D9AB8469F2ED02F232E0765</vt:lpwstr>
  </property>
</Properties>
</file>