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7" r:id="rId25"/>
    <p:sldId id="286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94698" autoAdjust="0"/>
  </p:normalViewPr>
  <p:slideViewPr>
    <p:cSldViewPr snapToGrid="0">
      <p:cViewPr varScale="1">
        <p:scale>
          <a:sx n="68" d="100"/>
          <a:sy n="68" d="100"/>
        </p:scale>
        <p:origin x="-73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E2B77-2288-43A0-968F-02F4308426F4}" type="datetimeFigureOut">
              <a:rPr lang="zh-TW" altLang="en-US" smtClean="0"/>
              <a:t>2019/10/4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12126-386C-441B-B157-C8234150539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12126-386C-441B-B157-C82341505395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AF07C-6C2A-4A0F-92F0-D81DACFE5301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62721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TW" altLang="en-US" dirty="0" smtClean="0"/>
              <a:t>膽囊的功能如下：</a:t>
            </a:r>
          </a:p>
          <a:p>
            <a:pPr fontAlgn="base"/>
            <a:r>
              <a:rPr lang="zh-TW" altLang="en-US" b="1" dirty="0" smtClean="0">
                <a:solidFill>
                  <a:srgbClr val="FF0000"/>
                </a:solidFill>
              </a:rPr>
              <a:t>儲存</a:t>
            </a:r>
            <a:r>
              <a:rPr lang="zh-TW" altLang="en-US" dirty="0" smtClean="0">
                <a:solidFill>
                  <a:srgbClr val="FF0000"/>
                </a:solidFill>
              </a:rPr>
              <a:t>濃縮膽汁</a:t>
            </a:r>
            <a:r>
              <a:rPr lang="zh-TW" altLang="en-US" dirty="0" smtClean="0"/>
              <a:t>在消化期間，通過神經調節，使膽總管括約肌收縮，膽囊擴張，膽道內產生壓力梯度。肝膽汁因壓力差進入膽囊。</a:t>
            </a:r>
            <a:r>
              <a:rPr lang="zh-TW" altLang="en-US" dirty="0" smtClean="0">
                <a:solidFill>
                  <a:srgbClr val="FF0000"/>
                </a:solidFill>
              </a:rPr>
              <a:t>膽汁儲存主要發生在夜間空腹時</a:t>
            </a:r>
            <a:r>
              <a:rPr lang="zh-TW" altLang="en-US" dirty="0" smtClean="0"/>
              <a:t>，但括約肌的關閉不完全，仍有部分膽汁進入小腸。</a:t>
            </a:r>
          </a:p>
          <a:p>
            <a:pPr fontAlgn="base"/>
            <a:r>
              <a:rPr lang="zh-TW" altLang="en-US" dirty="0" smtClean="0"/>
              <a:t>膽囊容積約</a:t>
            </a:r>
            <a:r>
              <a:rPr lang="en-US" altLang="zh-TW" dirty="0" smtClean="0"/>
              <a:t>50</a:t>
            </a:r>
            <a:r>
              <a:rPr lang="zh-TW" altLang="en-US" dirty="0" smtClean="0"/>
              <a:t>毫升，它藉助其濃縮功能，增加了膽汁的儲存。通過吸收膽汁中的</a:t>
            </a:r>
            <a:r>
              <a:rPr lang="en-US" altLang="zh-TW" dirty="0" smtClean="0"/>
              <a:t>90%</a:t>
            </a:r>
            <a:r>
              <a:rPr lang="zh-TW" altLang="en-US" dirty="0" smtClean="0"/>
              <a:t>的水分，約可儲存</a:t>
            </a:r>
            <a:r>
              <a:rPr lang="en-US" altLang="zh-TW" dirty="0" smtClean="0"/>
              <a:t>500%</a:t>
            </a:r>
            <a:r>
              <a:rPr lang="zh-TW" altLang="en-US" dirty="0" smtClean="0"/>
              <a:t>毫升膽汁，將大部分膽汁酸池儲存其中。</a:t>
            </a:r>
          </a:p>
          <a:p>
            <a:pPr fontAlgn="base"/>
            <a:r>
              <a:rPr lang="zh-TW" altLang="en-US" dirty="0" smtClean="0"/>
              <a:t>膽囊粘膜可吸收游離</a:t>
            </a:r>
            <a:r>
              <a:rPr lang="zh-TW" altLang="en-US" dirty="0" smtClean="0">
                <a:solidFill>
                  <a:srgbClr val="FF0000"/>
                </a:solidFill>
              </a:rPr>
              <a:t>膽紅素、游離膽汁酸和卵磷脂</a:t>
            </a:r>
            <a:r>
              <a:rPr lang="zh-TW" altLang="en-US" dirty="0" smtClean="0"/>
              <a:t>，但對</a:t>
            </a:r>
            <a:r>
              <a:rPr lang="zh-TW" altLang="en-US" dirty="0" smtClean="0">
                <a:solidFill>
                  <a:srgbClr val="FF0000"/>
                </a:solidFill>
              </a:rPr>
              <a:t>膽固醇</a:t>
            </a:r>
            <a:r>
              <a:rPr lang="zh-TW" altLang="en-US" dirty="0" smtClean="0"/>
              <a:t>的吸收很有限。對結合膽紅素和結合膽汁酸幾乎無吸收作用。</a:t>
            </a:r>
          </a:p>
          <a:p>
            <a:pPr fontAlgn="base"/>
            <a:r>
              <a:rPr lang="zh-TW" altLang="en-US" dirty="0" smtClean="0"/>
              <a:t>排空膽汁膽囊排空也需要膽囊和膽總管括約肌的互相作用。膽汁排空時膽囊平滑肌收縮，括約肌鬆弛。</a:t>
            </a:r>
          </a:p>
          <a:p>
            <a:pPr fontAlgn="base"/>
            <a:r>
              <a:rPr lang="zh-TW" altLang="en-US" dirty="0" smtClean="0"/>
              <a:t>膽囊最大排出量約</a:t>
            </a:r>
            <a:r>
              <a:rPr lang="en-US" altLang="zh-TW" dirty="0" smtClean="0"/>
              <a:t>27</a:t>
            </a:r>
            <a:r>
              <a:rPr lang="zh-TW" altLang="en-US" dirty="0" smtClean="0"/>
              <a:t>毫升，最小</a:t>
            </a:r>
            <a:r>
              <a:rPr lang="en-US" altLang="zh-TW" dirty="0" smtClean="0"/>
              <a:t>8</a:t>
            </a:r>
            <a:r>
              <a:rPr lang="zh-TW" altLang="en-US" dirty="0" smtClean="0"/>
              <a:t>毫升，很少完全排空。</a:t>
            </a:r>
          </a:p>
          <a:p>
            <a:r>
              <a:rPr lang="zh-TW" altLang="en-US" dirty="0" smtClean="0"/>
              <a:t>調節膽道壓力膽囊有調節膽道內壓的作用，膽總管阻塞</a:t>
            </a:r>
            <a:r>
              <a:rPr lang="en-US" altLang="zh-TW" dirty="0" smtClean="0"/>
              <a:t>4</a:t>
            </a:r>
            <a:r>
              <a:rPr lang="zh-TW" altLang="en-US" dirty="0" smtClean="0"/>
              <a:t>小時膽道內壓井不增高。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AF07C-6C2A-4A0F-92F0-D81DACFE5301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64065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/>
              <a:t>膽汁由</a:t>
            </a:r>
            <a:r>
              <a:rPr lang="zh-TW" altLang="en-US" sz="1200" dirty="0" smtClean="0">
                <a:solidFill>
                  <a:srgbClr val="FF0000"/>
                </a:solidFill>
              </a:rPr>
              <a:t>肝臟</a:t>
            </a:r>
            <a:r>
              <a:rPr lang="zh-TW" altLang="en-US" sz="1200" dirty="0" smtClean="0"/>
              <a:t>細胞分泌而來。肝細胞是人體很大的代謝工廠，當血液循環流到肝臟，肝細胞會把血液中的</a:t>
            </a:r>
            <a:r>
              <a:rPr lang="zh-TW" altLang="en-US" sz="1200" dirty="0" smtClean="0">
                <a:solidFill>
                  <a:srgbClr val="FF0000"/>
                </a:solidFill>
              </a:rPr>
              <a:t>養分、藥物、代謝物、毒物</a:t>
            </a:r>
            <a:r>
              <a:rPr lang="zh-TW" altLang="en-US" sz="1200" dirty="0" smtClean="0"/>
              <a:t>等，在肝細胞裡運作後所形成的廢物送到膽管，經由膽道、膽囊把膽汁的各種成分濃縮混合後，就形成了最後排出的膽汁。</a:t>
            </a:r>
          </a:p>
          <a:p>
            <a:r>
              <a:rPr lang="zh-TW" altLang="en-US" sz="1200" dirty="0" smtClean="0"/>
              <a:t>膽汁具有</a:t>
            </a:r>
            <a:r>
              <a:rPr lang="zh-TW" altLang="en-US" sz="1200" dirty="0" smtClean="0">
                <a:solidFill>
                  <a:srgbClr val="FF0000"/>
                </a:solidFill>
              </a:rPr>
              <a:t>消化</a:t>
            </a:r>
            <a:r>
              <a:rPr lang="zh-TW" altLang="en-US" sz="1200" dirty="0" smtClean="0"/>
              <a:t>及</a:t>
            </a:r>
            <a:r>
              <a:rPr lang="zh-TW" altLang="en-US" sz="1200" dirty="0" smtClean="0">
                <a:solidFill>
                  <a:srgbClr val="FF0000"/>
                </a:solidFill>
              </a:rPr>
              <a:t>排洩</a:t>
            </a:r>
            <a:r>
              <a:rPr lang="zh-TW" altLang="en-US" sz="1200" dirty="0" smtClean="0"/>
              <a:t>功能。膽汁是一種複合成分，膽汁中的膽汁酸，能消化</a:t>
            </a:r>
            <a:r>
              <a:rPr lang="zh-TW" altLang="en-US" sz="1200" dirty="0" smtClean="0">
                <a:solidFill>
                  <a:srgbClr val="FF0000"/>
                </a:solidFill>
              </a:rPr>
              <a:t>脂肪</a:t>
            </a:r>
            <a:r>
              <a:rPr lang="zh-TW" altLang="en-US" sz="1200" dirty="0" smtClean="0"/>
              <a:t>及</a:t>
            </a:r>
            <a:r>
              <a:rPr lang="zh-TW" altLang="en-US" sz="1200" dirty="0" smtClean="0">
                <a:solidFill>
                  <a:srgbClr val="FF0000"/>
                </a:solidFill>
              </a:rPr>
              <a:t>脂溶性維生素</a:t>
            </a:r>
            <a:r>
              <a:rPr lang="zh-TW" altLang="en-US" sz="1200" dirty="0" smtClean="0"/>
              <a:t>；膽汁中的膽紅素，是血紅素的代謝物之一；另外，膽汁也是一種身體的排洩管道，讓身體的脂質、膽固醇、藥物、毒物等的代謝物由此排出，一旦膽汁滯留，膽紅素也是形成黃疸顏色的原因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AF07C-6C2A-4A0F-92F0-D81DACFE5301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99265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/>
              <a:t>在正常生理下，膽囊的主要作用，是</a:t>
            </a:r>
            <a:r>
              <a:rPr lang="zh-TW" altLang="en-US" sz="1200" dirty="0" smtClean="0">
                <a:solidFill>
                  <a:srgbClr val="FF0000"/>
                </a:solidFill>
              </a:rPr>
              <a:t>儲存</a:t>
            </a:r>
            <a:r>
              <a:rPr lang="zh-TW" altLang="en-US" sz="1200" dirty="0" smtClean="0"/>
              <a:t>膽汁，以及依生理狀況，將膽汁送到腸道，幫助消化吸收。</a:t>
            </a:r>
            <a:endParaRPr lang="en-US" altLang="zh-TW" sz="1200" dirty="0" smtClean="0"/>
          </a:p>
          <a:p>
            <a:r>
              <a:rPr lang="zh-TW" altLang="en-US" sz="1200" dirty="0" smtClean="0"/>
              <a:t>膽汁是肝臟分泌的，所以切除膽囊</a:t>
            </a:r>
            <a:r>
              <a:rPr lang="zh-TW" altLang="en-US" sz="1200" dirty="0" smtClean="0">
                <a:solidFill>
                  <a:srgbClr val="FF0000"/>
                </a:solidFill>
              </a:rPr>
              <a:t>不會</a:t>
            </a:r>
            <a:r>
              <a:rPr lang="zh-TW" altLang="en-US" sz="1200" dirty="0" smtClean="0"/>
              <a:t>影響肝功能，也不至於沒有膽汁。相反的，將有病的膽囊切除，還可以避免膽結石的一些併發症，造成肝損害。</a:t>
            </a:r>
            <a:endParaRPr lang="en-US" altLang="zh-TW" sz="1200" dirty="0" smtClean="0"/>
          </a:p>
          <a:p>
            <a:pPr fontAlgn="base"/>
            <a:r>
              <a:rPr lang="zh-TW" altLang="en-US" sz="1200" dirty="0" smtClean="0"/>
              <a:t>通過對因膽囊疾病進行膽囊切除的患者術後的長期隨訪，我們發現其生活品量是明顯</a:t>
            </a:r>
            <a:r>
              <a:rPr lang="zh-TW" altLang="en-US" sz="1200" dirty="0" smtClean="0">
                <a:solidFill>
                  <a:srgbClr val="FF0000"/>
                </a:solidFill>
              </a:rPr>
              <a:t>提高</a:t>
            </a:r>
            <a:r>
              <a:rPr lang="zh-TW" altLang="en-US" sz="1200" dirty="0" smtClean="0"/>
              <a:t>的。從長遠來說，切除的受益遠遠高過不切除的受益。膽囊結石患者可以免除膽囊炎、膽囊結石轉化為膽管結石等後患，膽囊多發性息肉或大息肉患者可以</a:t>
            </a:r>
            <a:r>
              <a:rPr lang="zh-TW" altLang="en-US" sz="1200" dirty="0" smtClean="0">
                <a:solidFill>
                  <a:srgbClr val="FF0000"/>
                </a:solidFill>
              </a:rPr>
              <a:t>去除</a:t>
            </a:r>
            <a:r>
              <a:rPr lang="zh-TW" altLang="en-US" sz="1200" dirty="0" smtClean="0"/>
              <a:t>轉化為膽囊癌的隱憂。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AF07C-6C2A-4A0F-92F0-D81DACFE5301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9651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64F5652-168B-4362-AB6B-444472BC785D}" type="datetimeFigureOut">
              <a:rPr lang="zh-TW" altLang="en-US" smtClean="0"/>
              <a:pPr/>
              <a:t>2019/10/4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58BB699-2069-4A97-9FC7-8E13D4270B3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11685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5652-168B-4362-AB6B-444472BC785D}" type="datetimeFigureOut">
              <a:rPr lang="zh-TW" altLang="en-US" smtClean="0"/>
              <a:pPr/>
              <a:t>2019/10/4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B699-2069-4A97-9FC7-8E13D4270B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9405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5652-168B-4362-AB6B-444472BC785D}" type="datetimeFigureOut">
              <a:rPr lang="zh-TW" altLang="en-US" smtClean="0"/>
              <a:pPr/>
              <a:t>2019/10/4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B699-2069-4A97-9FC7-8E13D4270B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73037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5652-168B-4362-AB6B-444472BC785D}" type="datetimeFigureOut">
              <a:rPr lang="zh-TW" altLang="en-US" smtClean="0"/>
              <a:pPr/>
              <a:t>2019/10/4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B699-2069-4A97-9FC7-8E13D4270B3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924969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5652-168B-4362-AB6B-444472BC785D}" type="datetimeFigureOut">
              <a:rPr lang="zh-TW" altLang="en-US" smtClean="0"/>
              <a:pPr/>
              <a:t>2019/10/4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B699-2069-4A97-9FC7-8E13D4270B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76101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5652-168B-4362-AB6B-444472BC785D}" type="datetimeFigureOut">
              <a:rPr lang="zh-TW" altLang="en-US" smtClean="0"/>
              <a:pPr/>
              <a:t>2019/10/4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B699-2069-4A97-9FC7-8E13D4270B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40774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5652-168B-4362-AB6B-444472BC785D}" type="datetimeFigureOut">
              <a:rPr lang="zh-TW" altLang="en-US" smtClean="0"/>
              <a:pPr/>
              <a:t>2019/10/4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B699-2069-4A97-9FC7-8E13D4270B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44689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5652-168B-4362-AB6B-444472BC785D}" type="datetimeFigureOut">
              <a:rPr lang="zh-TW" altLang="en-US" smtClean="0"/>
              <a:pPr/>
              <a:t>2019/10/4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B699-2069-4A97-9FC7-8E13D4270B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96188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5652-168B-4362-AB6B-444472BC785D}" type="datetimeFigureOut">
              <a:rPr lang="zh-TW" altLang="en-US" smtClean="0"/>
              <a:pPr/>
              <a:t>2019/10/4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B699-2069-4A97-9FC7-8E13D4270B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2227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5652-168B-4362-AB6B-444472BC785D}" type="datetimeFigureOut">
              <a:rPr lang="zh-TW" altLang="en-US" smtClean="0"/>
              <a:pPr/>
              <a:t>2019/10/4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B699-2069-4A97-9FC7-8E13D4270B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2470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5652-168B-4362-AB6B-444472BC785D}" type="datetimeFigureOut">
              <a:rPr lang="zh-TW" altLang="en-US" smtClean="0"/>
              <a:pPr/>
              <a:t>2019/10/4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B699-2069-4A97-9FC7-8E13D4270B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01547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5652-168B-4362-AB6B-444472BC785D}" type="datetimeFigureOut">
              <a:rPr lang="zh-TW" altLang="en-US" smtClean="0"/>
              <a:pPr/>
              <a:t>2019/10/4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B699-2069-4A97-9FC7-8E13D4270B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0100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5652-168B-4362-AB6B-444472BC785D}" type="datetimeFigureOut">
              <a:rPr lang="zh-TW" altLang="en-US" smtClean="0"/>
              <a:pPr/>
              <a:t>2019/10/4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B699-2069-4A97-9FC7-8E13D4270B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2444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5652-168B-4362-AB6B-444472BC785D}" type="datetimeFigureOut">
              <a:rPr lang="zh-TW" altLang="en-US" smtClean="0"/>
              <a:pPr/>
              <a:t>2019/10/4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B699-2069-4A97-9FC7-8E13D4270B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28079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5652-168B-4362-AB6B-444472BC785D}" type="datetimeFigureOut">
              <a:rPr lang="zh-TW" altLang="en-US" smtClean="0"/>
              <a:pPr/>
              <a:t>2019/10/4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B699-2069-4A97-9FC7-8E13D4270B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1449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5652-168B-4362-AB6B-444472BC785D}" type="datetimeFigureOut">
              <a:rPr lang="zh-TW" altLang="en-US" smtClean="0"/>
              <a:pPr/>
              <a:t>2019/10/4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B699-2069-4A97-9FC7-8E13D4270B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58213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5652-168B-4362-AB6B-444472BC785D}" type="datetimeFigureOut">
              <a:rPr lang="zh-TW" altLang="en-US" smtClean="0"/>
              <a:pPr/>
              <a:t>2019/10/4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B699-2069-4A97-9FC7-8E13D4270B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3034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64F5652-168B-4362-AB6B-444472BC785D}" type="datetimeFigureOut">
              <a:rPr lang="zh-TW" altLang="en-US" smtClean="0"/>
              <a:pPr/>
              <a:t>2019/10/4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58BB699-2069-4A97-9FC7-8E13D4270B3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2813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9OfivoSVS8" TargetMode="Externa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hyperlink" Target="http://cht.a-hospital.com/w/%E8%83%86%E6%B1%81%E9%85%B8" TargetMode="External"/><Relationship Id="rId7" Type="http://schemas.openxmlformats.org/officeDocument/2006/relationships/hyperlink" Target="http://cht.a-hospital.com/w/%E7%A7%AF%E8%81%9A" TargetMode="External"/><Relationship Id="rId2" Type="http://schemas.openxmlformats.org/officeDocument/2006/relationships/hyperlink" Target="http://cht.a-hospital.com/w/%E8%83%86%E5%9B%BA%E9%86%87%E7%BB%93%E7%9F%B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t.a-hospital.com/w/%E8%83%86%E6%B1%81" TargetMode="External"/><Relationship Id="rId5" Type="http://schemas.openxmlformats.org/officeDocument/2006/relationships/hyperlink" Target="http://cht.a-hospital.com/w/%E7%BB%93%E7%9F%B3" TargetMode="External"/><Relationship Id="rId4" Type="http://schemas.openxmlformats.org/officeDocument/2006/relationships/hyperlink" Target="http://cht.a-hospital.com/w/%E5%8D%B5%E7%A3%B7%E8%84%82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cht.a-hospital.com/w/%E7%BB%A7%E5%8F%91%E6%80%A7" TargetMode="External"/><Relationship Id="rId13" Type="http://schemas.openxmlformats.org/officeDocument/2006/relationships/hyperlink" Target="http://cht.a-hospital.com/w/%E8%83%86%E7%AE%A1%E7%99%8C" TargetMode="External"/><Relationship Id="rId18" Type="http://schemas.openxmlformats.org/officeDocument/2006/relationships/hyperlink" Target="http://cht.a-hospital.com/w/%E6%BA%83%E7%96%A1%E6%80%A7%E7%BB%93%E8%82%A0%E7%82%8E" TargetMode="External"/><Relationship Id="rId3" Type="http://schemas.openxmlformats.org/officeDocument/2006/relationships/hyperlink" Target="http://cht.a-hospital.com/w/%E8%83%86%E5%9B%8A%E7%99%8C" TargetMode="External"/><Relationship Id="rId21" Type="http://schemas.openxmlformats.org/officeDocument/2006/relationships/hyperlink" Target="http://cht.a-hospital.com/w/%E8%85%BA%E7%99%8C" TargetMode="External"/><Relationship Id="rId7" Type="http://schemas.openxmlformats.org/officeDocument/2006/relationships/hyperlink" Target="http://cht.a-hospital.com/w/%E8%83%86%E7%A2%B1" TargetMode="External"/><Relationship Id="rId12" Type="http://schemas.openxmlformats.org/officeDocument/2006/relationships/hyperlink" Target="http://cht.a-hospital.com/w/%E6%81%B6%E6%80%A7%E8%82%BF%E7%98%A4" TargetMode="External"/><Relationship Id="rId17" Type="http://schemas.openxmlformats.org/officeDocument/2006/relationships/hyperlink" Target="http://cht.a-hospital.com/index.php?title=%E7%A1%AC%E5%8C%96%E6%80%A7%E8%83%86%E7%AE%A1%E7%82%8E&amp;action=edit&amp;redlink=1" TargetMode="External"/><Relationship Id="rId2" Type="http://schemas.openxmlformats.org/officeDocument/2006/relationships/hyperlink" Target="http://cht.a-hospital.com/w/%E7%99%8C%E5%8F%98" TargetMode="External"/><Relationship Id="rId16" Type="http://schemas.openxmlformats.org/officeDocument/2006/relationships/hyperlink" Target="http://cht.a-hospital.com/w/%E5%90%B8%E8%99%AB" TargetMode="External"/><Relationship Id="rId20" Type="http://schemas.openxmlformats.org/officeDocument/2006/relationships/hyperlink" Target="http://cht.a-hospital.com/w/%E8%83%86%E5%9B%8A%E7%82%8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t.a-hospital.com/w/%E8%83%86%E9%85%B8" TargetMode="External"/><Relationship Id="rId11" Type="http://schemas.openxmlformats.org/officeDocument/2006/relationships/hyperlink" Target="http://cht.a-hospital.com/w/%E8%83%86%E7%AE%A1" TargetMode="External"/><Relationship Id="rId5" Type="http://schemas.openxmlformats.org/officeDocument/2006/relationships/hyperlink" Target="http://cht.a-hospital.com/w/%E6%85%A2%E6%80%A7%E7%82%8E%E7%97%87" TargetMode="External"/><Relationship Id="rId15" Type="http://schemas.openxmlformats.org/officeDocument/2006/relationships/hyperlink" Target="http://cht.a-hospital.com/w/%E7%96%BC%E7%97%9B" TargetMode="External"/><Relationship Id="rId10" Type="http://schemas.openxmlformats.org/officeDocument/2006/relationships/hyperlink" Target="http://cht.a-hospital.com/w/%E7%BB%A7%E5%8F%91%E6%80%A7%E6%84%9F%E6%9F%93" TargetMode="External"/><Relationship Id="rId19" Type="http://schemas.openxmlformats.org/officeDocument/2006/relationships/hyperlink" Target="http://cht.a-hospital.com/w/%E4%B8%B4%E5%BA%8A%E8%A1%A8%E7%8E%B0" TargetMode="External"/><Relationship Id="rId4" Type="http://schemas.openxmlformats.org/officeDocument/2006/relationships/hyperlink" Target="http://cht.a-hospital.com/w/%E8%83%86%E5%9B%8A" TargetMode="External"/><Relationship Id="rId9" Type="http://schemas.openxmlformats.org/officeDocument/2006/relationships/hyperlink" Target="http://cht.a-hospital.com/w/%E8%83%86%E7%AE%A1%E7%BB%93%E7%9F%B3" TargetMode="External"/><Relationship Id="rId14" Type="http://schemas.openxmlformats.org/officeDocument/2006/relationships/hyperlink" Target="http://cht.a-hospital.com/w/%E9%BB%84%E7%96%B8" TargetMode="External"/><Relationship Id="rId22" Type="http://schemas.openxmlformats.org/officeDocument/2006/relationships/hyperlink" Target="http://cht.a-hospital.com/w/%E7%94%9F%E5%AD%98%E7%8E%87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cht.a-hospital.com/w/%E8%82%9D%E8%84%8F" TargetMode="External"/><Relationship Id="rId13" Type="http://schemas.openxmlformats.org/officeDocument/2006/relationships/hyperlink" Target="http://cht.a-hospital.com/w/%E7%BB%93%E8%82%A0" TargetMode="External"/><Relationship Id="rId3" Type="http://schemas.openxmlformats.org/officeDocument/2006/relationships/hyperlink" Target="http://cht.a-hospital.com/w/%E8%83%86%E5%9B%8A%E7%BB%93%E7%9F%B3" TargetMode="External"/><Relationship Id="rId7" Type="http://schemas.openxmlformats.org/officeDocument/2006/relationships/hyperlink" Target="http://cht.a-hospital.com/w/%E9%B9%85%E5%8E%BB%E6%B0%A7%E8%83%86%E9%85%B8" TargetMode="External"/><Relationship Id="rId12" Type="http://schemas.openxmlformats.org/officeDocument/2006/relationships/hyperlink" Target="http://cht.a-hospital.com/w/%E8%B0%B7%E4%B8%99%E8%BD%AC%E6%B0%A8%E9%85%B6" TargetMode="External"/><Relationship Id="rId2" Type="http://schemas.openxmlformats.org/officeDocument/2006/relationships/hyperlink" Target="http://cht.a-hospital.com/w/%E8%83%86%E9%85%B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t.a-hospital.com/w/%E8%83%86%E5%9B%BA%E9%86%87" TargetMode="External"/><Relationship Id="rId11" Type="http://schemas.openxmlformats.org/officeDocument/2006/relationships/hyperlink" Target="http://cht.a-hospital.com/w/%E6%AF%92%E6%80%A7%E5%8F%8D%E5%BA%94" TargetMode="External"/><Relationship Id="rId5" Type="http://schemas.openxmlformats.org/officeDocument/2006/relationships/hyperlink" Target="http://cht.a-hospital.com/w/%E8%83%86%E6%B1%81%E9%85%B8" TargetMode="External"/><Relationship Id="rId10" Type="http://schemas.openxmlformats.org/officeDocument/2006/relationships/hyperlink" Target="http://cht.a-hospital.com/w/%E7%BB%93%E7%9F%B3" TargetMode="External"/><Relationship Id="rId4" Type="http://schemas.openxmlformats.org/officeDocument/2006/relationships/hyperlink" Target="http://cht.a-hospital.com/w/%E8%83%86%E6%B1%81" TargetMode="External"/><Relationship Id="rId9" Type="http://schemas.openxmlformats.org/officeDocument/2006/relationships/hyperlink" Target="http://cht.a-hospital.com/w/%E8%83%86%E5%9B%BA%E9%86%87%E7%BB%93%E7%9F%B3" TargetMode="External"/><Relationship Id="rId14" Type="http://schemas.openxmlformats.org/officeDocument/2006/relationships/hyperlink" Target="http://cht.a-hospital.com/w/%E8%85%B9%E6%B3%B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ht.a-hospital.com/w/%E8%83%86%E7%9F%B3%E7%97%87" TargetMode="External"/><Relationship Id="rId2" Type="http://schemas.openxmlformats.org/officeDocument/2006/relationships/hyperlink" Target="http://cht.a-hospital.com/w/%E7%94%98%E6%B2%B9%E5%8D%95%E9%85%A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t.a-hospital.com/w/B%E5%9E%8B%E8%B6%85%E5%A3%B0" TargetMode="External"/><Relationship Id="rId5" Type="http://schemas.openxmlformats.org/officeDocument/2006/relationships/hyperlink" Target="http://cht.a-hospital.com/w/%E6%99%B6%E4%BD%93" TargetMode="External"/><Relationship Id="rId4" Type="http://schemas.openxmlformats.org/officeDocument/2006/relationships/hyperlink" Target="http://cht.a-hospital.com/w/%E7%A2%8E%E7%9F%B3%E6%9C%BA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cht.a-hospital.com/w/%E5%88%A9%E6%B9%BF" TargetMode="External"/><Relationship Id="rId3" Type="http://schemas.openxmlformats.org/officeDocument/2006/relationships/hyperlink" Target="http://cht.a-hospital.com/w/%E8%83%86%E5%9B%8A%E7%99%8C" TargetMode="External"/><Relationship Id="rId7" Type="http://schemas.openxmlformats.org/officeDocument/2006/relationships/hyperlink" Target="http://cht.a-hospital.com/index.php?title=%E6%B8%85%E8%83%86&amp;action=edit&amp;redlink=1" TargetMode="External"/><Relationship Id="rId2" Type="http://schemas.openxmlformats.org/officeDocument/2006/relationships/hyperlink" Target="http://cht.a-hospital.com/w/%E8%83%86%E7%9F%B3%E7%97%8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t.a-hospital.com/w/%E8%94%AC%E8%8F%9C" TargetMode="External"/><Relationship Id="rId5" Type="http://schemas.openxmlformats.org/officeDocument/2006/relationships/hyperlink" Target="http://cht.a-hospital.com/w/%E7%BB%B4%E7%94%9F%E7%B4%A0A" TargetMode="External"/><Relationship Id="rId10" Type="http://schemas.openxmlformats.org/officeDocument/2006/relationships/hyperlink" Target="http://cht.a-hospital.com/w/%E5%A6%8A%E5%A8%A0" TargetMode="External"/><Relationship Id="rId4" Type="http://schemas.openxmlformats.org/officeDocument/2006/relationships/hyperlink" Target="http://cht.a-hospital.com/w/%E8%83%86%E6%B1%81%E6%B7%A4%E7%A7%AF" TargetMode="External"/><Relationship Id="rId9" Type="http://schemas.openxmlformats.org/officeDocument/2006/relationships/hyperlink" Target="http://cht.a-hospital.com/w/%E7%BB%93%E7%9F%B3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w.answers.yahoo.com/question/index?qid=20110208000015KK07384" TargetMode="External"/><Relationship Id="rId2" Type="http://schemas.openxmlformats.org/officeDocument/2006/relationships/hyperlink" Target="https://tw.answers.yahoo.com/question/index?qid=20050128000010KK0103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knews.cc/health/okpl4o.html" TargetMode="External"/><Relationship Id="rId5" Type="http://schemas.openxmlformats.org/officeDocument/2006/relationships/hyperlink" Target="https://kknews.cc/zh-tw/health/ovejj6m.html" TargetMode="External"/><Relationship Id="rId4" Type="http://schemas.openxmlformats.org/officeDocument/2006/relationships/hyperlink" Target="https://www.liver.org.tw/journalView.php?cat=10&amp;sid=146&amp;page=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kknews.cc/health/apjmvg.html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.gov.hk/hepatitis/big5/hep_01_set.htm" TargetMode="Externa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肝膽功能與疾病介紹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05050146</a:t>
            </a:r>
            <a:r>
              <a:rPr lang="zh-TW" altLang="en-US" dirty="0" smtClean="0"/>
              <a:t>    許揚      </a:t>
            </a:r>
            <a:r>
              <a:rPr lang="en-US" altLang="zh-TW" dirty="0" smtClean="0"/>
              <a:t>05050554</a:t>
            </a:r>
            <a:r>
              <a:rPr lang="zh-TW" altLang="en-US" dirty="0" smtClean="0"/>
              <a:t>  鄒學緯</a:t>
            </a:r>
            <a:endParaRPr lang="en-US" altLang="zh-TW" dirty="0" smtClean="0"/>
          </a:p>
          <a:p>
            <a:r>
              <a:rPr lang="en-US" altLang="zh-TW" dirty="0" smtClean="0"/>
              <a:t>05050084</a:t>
            </a:r>
            <a:r>
              <a:rPr lang="zh-TW" altLang="en-US" dirty="0" smtClean="0"/>
              <a:t>李易</a:t>
            </a:r>
            <a:r>
              <a:rPr lang="zh-TW" altLang="en-US" dirty="0" smtClean="0"/>
              <a:t>軒  魏齊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78412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影片欣賞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sz="quarter" idx="13"/>
          </p:nvPr>
        </p:nvSpPr>
        <p:spPr/>
        <p:txBody>
          <a:bodyPr vert="horz"/>
          <a:lstStyle/>
          <a:p>
            <a:r>
              <a:rPr lang="en-US" altLang="zh-TW" dirty="0" smtClean="0">
                <a:hlinkClick r:id="rId2"/>
              </a:rPr>
              <a:t>https://www.youtube.com/watch?v=59OfivoSVS8</a:t>
            </a:r>
            <a:endParaRPr lang="en-US" altLang="zh-TW" dirty="0" smtClean="0"/>
          </a:p>
          <a:p>
            <a:r>
              <a:rPr lang="en-US" altLang="zh-TW" dirty="0" smtClean="0"/>
              <a:t>https://create.kahoot.it/share/enter-kahoot-title/ffe8bfda-117b-432c-b7e6-f3ba85d7d812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07435" y="188641"/>
            <a:ext cx="10363200" cy="1470025"/>
          </a:xfrm>
        </p:spPr>
        <p:txBody>
          <a:bodyPr/>
          <a:lstStyle/>
          <a:p>
            <a:r>
              <a:rPr lang="zh-TW" altLang="en-US" dirty="0" smtClean="0"/>
              <a:t>膽的構造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99456" y="1628800"/>
            <a:ext cx="7200800" cy="3295636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膽囊是一個有彈性的囊，和膽管系統相連，在非消化期間，由</a:t>
            </a:r>
            <a:r>
              <a:rPr lang="zh-TW" altLang="en-US" sz="2800" dirty="0">
                <a:solidFill>
                  <a:srgbClr val="FF0000"/>
                </a:solidFill>
                <a:latin typeface="+mn-ea"/>
              </a:rPr>
              <a:t>肝細胞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不斷分泌的膽汁流膽囊內貯存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。</a:t>
            </a:r>
            <a:endParaRPr lang="en-US" altLang="zh-TW" sz="2800" dirty="0" smtClean="0">
              <a:solidFill>
                <a:schemeClr val="tx1"/>
              </a:solidFill>
              <a:latin typeface="+mn-ea"/>
            </a:endParaRPr>
          </a:p>
          <a:p>
            <a:pPr algn="l"/>
            <a:endParaRPr lang="en-US" altLang="zh-TW" sz="2800" dirty="0" smtClean="0">
              <a:solidFill>
                <a:schemeClr val="tx1"/>
              </a:solidFill>
              <a:latin typeface="+mn-ea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膽管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是一個</a:t>
            </a:r>
            <a:r>
              <a:rPr lang="zh-TW" altLang="en-US" sz="2800" dirty="0">
                <a:solidFill>
                  <a:srgbClr val="FF0000"/>
                </a:solidFill>
                <a:latin typeface="+mn-ea"/>
              </a:rPr>
              <a:t>管狀構造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，位於肝臟與十二指腸間，如同地下水道一樣，肝臟每天所製造的膽汁，須透過膽管通道輸送到十二指腸，幫助</a:t>
            </a:r>
            <a:r>
              <a:rPr lang="zh-TW" altLang="en-US" sz="2800" dirty="0">
                <a:solidFill>
                  <a:srgbClr val="FF0000"/>
                </a:solidFill>
                <a:latin typeface="+mn-ea"/>
              </a:rPr>
              <a:t>消化，分解</a:t>
            </a:r>
            <a:r>
              <a:rPr lang="zh-TW" altLang="en-US" sz="2800" dirty="0" smtClean="0">
                <a:solidFill>
                  <a:srgbClr val="FF0000"/>
                </a:solidFill>
                <a:latin typeface="+mn-ea"/>
              </a:rPr>
              <a:t>脂肪</a:t>
            </a:r>
            <a:r>
              <a:rPr lang="zh-TW" altLang="en-US" sz="2800" dirty="0" smtClean="0">
                <a:solidFill>
                  <a:schemeClr val="tx1"/>
                </a:solidFill>
                <a:latin typeface="+mn-ea"/>
              </a:rPr>
              <a:t>。</a:t>
            </a:r>
            <a:endParaRPr lang="zh-TW" altLang="en-US" sz="2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 descr="C:\Users\Administrator.USER-20190125SC\Downloads\3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69780" y="1560808"/>
            <a:ext cx="4022220" cy="433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8996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膽的功能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911424" y="1628800"/>
            <a:ext cx="9601067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zh-TW" altLang="en-US" dirty="0"/>
              <a:t>膽囊有濃縮和儲存膽汁之</a:t>
            </a:r>
            <a:r>
              <a:rPr lang="zh-TW" altLang="en-US" dirty="0" smtClean="0"/>
              <a:t>用：</a:t>
            </a:r>
            <a:endParaRPr lang="en-US" altLang="zh-TW" dirty="0" smtClean="0"/>
          </a:p>
          <a:p>
            <a:pPr marL="0" indent="0" fontAlgn="base">
              <a:buNone/>
            </a:pPr>
            <a:endParaRPr lang="en-US" altLang="zh-TW" sz="2400" dirty="0" smtClean="0"/>
          </a:p>
          <a:p>
            <a:pPr fontAlgn="base"/>
            <a:endParaRPr lang="en-US" altLang="zh-TW" sz="2400" dirty="0" smtClean="0"/>
          </a:p>
          <a:p>
            <a:pPr fontAlgn="base"/>
            <a:r>
              <a:rPr lang="zh-TW" altLang="en-US" sz="2400" dirty="0" smtClean="0"/>
              <a:t>通過神經調節，使膽總管括約肌收縮，膽囊擴張，膽道內產生壓力梯度，</a:t>
            </a:r>
            <a:r>
              <a:rPr lang="zh-TW" altLang="en-US" sz="2400" dirty="0" smtClean="0">
                <a:solidFill>
                  <a:srgbClr val="FF0000"/>
                </a:solidFill>
              </a:rPr>
              <a:t>膽汁儲存主要發生在夜間空腹時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fontAlgn="base"/>
            <a:endParaRPr lang="en-US" altLang="zh-TW" sz="2400" dirty="0"/>
          </a:p>
          <a:p>
            <a:pPr fontAlgn="base"/>
            <a:endParaRPr lang="zh-TW" altLang="en-US" dirty="0" smtClean="0"/>
          </a:p>
          <a:p>
            <a:pPr fontAlgn="base"/>
            <a:endParaRPr lang="en-US" altLang="zh-TW" sz="2400" dirty="0" smtClean="0"/>
          </a:p>
          <a:p>
            <a:pPr fontAlgn="base"/>
            <a:endParaRPr lang="en-US" altLang="zh-TW" sz="2400" dirty="0" smtClean="0"/>
          </a:p>
          <a:p>
            <a:pPr fontAlgn="base"/>
            <a:endParaRPr lang="en-US" altLang="zh-TW" sz="2400" dirty="0" smtClean="0"/>
          </a:p>
        </p:txBody>
      </p:sp>
      <p:pic>
        <p:nvPicPr>
          <p:cNvPr id="1026" name="Picture 2" descr="C:\Users\Administrator.USER-20190125SC\Downloads\下載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52117" y="4365104"/>
            <a:ext cx="4267696" cy="224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376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膽汁的形成及功能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TW" altLang="en-US" sz="2400" dirty="0" smtClean="0"/>
              <a:t>在</a:t>
            </a:r>
            <a:r>
              <a:rPr lang="zh-TW" altLang="en-US" sz="2400" dirty="0"/>
              <a:t>肝細胞裡運作後所形成的廢物送到</a:t>
            </a:r>
            <a:r>
              <a:rPr lang="zh-TW" altLang="en-US" sz="2400" dirty="0">
                <a:solidFill>
                  <a:srgbClr val="FF0000"/>
                </a:solidFill>
              </a:rPr>
              <a:t>膽管</a:t>
            </a:r>
            <a:r>
              <a:rPr lang="zh-TW" altLang="en-US" sz="2400" dirty="0"/>
              <a:t>，經由膽道、膽囊把膽汁的各種成分</a:t>
            </a:r>
            <a:r>
              <a:rPr lang="zh-TW" altLang="en-US" sz="2400" dirty="0">
                <a:solidFill>
                  <a:srgbClr val="FF0000"/>
                </a:solidFill>
              </a:rPr>
              <a:t>濃縮混合</a:t>
            </a:r>
            <a:r>
              <a:rPr lang="zh-TW" altLang="en-US" sz="2400" dirty="0"/>
              <a:t>後，就形成了最後排出的膽汁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膽汁</a:t>
            </a:r>
            <a:r>
              <a:rPr lang="zh-TW" altLang="en-US" dirty="0"/>
              <a:t>具消化及排洩功能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>
                <a:solidFill>
                  <a:srgbClr val="FF0000"/>
                </a:solidFill>
              </a:rPr>
              <a:t>肝臟</a:t>
            </a:r>
            <a:r>
              <a:rPr lang="zh-TW" altLang="en-US" sz="2400" dirty="0"/>
              <a:t>持續分泌出膽汁，存放於膽囊內，然後在進食時把膽汁經膽總管釋放入小腸幫助</a:t>
            </a:r>
            <a:r>
              <a:rPr lang="zh-TW" altLang="en-US" sz="2400" dirty="0">
                <a:solidFill>
                  <a:srgbClr val="FF0000"/>
                </a:solidFill>
              </a:rPr>
              <a:t>消化</a:t>
            </a:r>
            <a:r>
              <a:rPr lang="zh-TW" altLang="en-US" sz="2400" dirty="0"/>
              <a:t>。</a:t>
            </a:r>
          </a:p>
          <a:p>
            <a:endParaRPr lang="zh-TW" altLang="en-US" sz="2400" dirty="0"/>
          </a:p>
          <a:p>
            <a:endParaRPr lang="zh-TW" altLang="en-US" dirty="0"/>
          </a:p>
        </p:txBody>
      </p:sp>
      <p:pic>
        <p:nvPicPr>
          <p:cNvPr id="2050" name="Picture 2" descr="C:\Users\Administrator.USER-20190125SC\Downloads\120549846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88288" y="5301208"/>
            <a:ext cx="3386667" cy="140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951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 smtClean="0"/>
              <a:t>膽囊切除對身體有影響嗎？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623392" y="1556793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TW" altLang="en-US" sz="2400" dirty="0"/>
              <a:t>在正常生理下，膽囊的主要作用，是</a:t>
            </a:r>
            <a:r>
              <a:rPr lang="zh-TW" altLang="en-US" sz="2400" dirty="0">
                <a:solidFill>
                  <a:srgbClr val="FF0000"/>
                </a:solidFill>
              </a:rPr>
              <a:t>儲存</a:t>
            </a:r>
            <a:r>
              <a:rPr lang="zh-TW" altLang="en-US" sz="2400" dirty="0" smtClean="0"/>
              <a:t>膽汁，</a:t>
            </a:r>
            <a:r>
              <a:rPr lang="zh-TW" altLang="en-US" sz="2400" dirty="0"/>
              <a:t>幫助消化吸收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膽汁</a:t>
            </a:r>
            <a:r>
              <a:rPr lang="zh-TW" altLang="en-US" sz="2400" dirty="0"/>
              <a:t>是</a:t>
            </a:r>
            <a:r>
              <a:rPr lang="zh-TW" altLang="en-US" sz="2400" dirty="0">
                <a:solidFill>
                  <a:srgbClr val="FF0000"/>
                </a:solidFill>
              </a:rPr>
              <a:t>肝臟</a:t>
            </a:r>
            <a:r>
              <a:rPr lang="zh-TW" altLang="en-US" sz="2400" dirty="0"/>
              <a:t>分泌的，所以切除膽囊</a:t>
            </a:r>
            <a:r>
              <a:rPr lang="zh-TW" altLang="en-US" sz="2400" dirty="0">
                <a:solidFill>
                  <a:srgbClr val="FF0000"/>
                </a:solidFill>
              </a:rPr>
              <a:t>不會</a:t>
            </a:r>
            <a:r>
              <a:rPr lang="zh-TW" altLang="en-US" sz="2400" dirty="0"/>
              <a:t>影響</a:t>
            </a:r>
            <a:r>
              <a:rPr lang="zh-TW" altLang="en-US" sz="2400" dirty="0" smtClean="0"/>
              <a:t>肝功能。</a:t>
            </a:r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切除的受益遠遠高過不切除的受益。</a:t>
            </a:r>
            <a:endParaRPr lang="zh-TW" altLang="en-US" sz="2400" dirty="0"/>
          </a:p>
        </p:txBody>
      </p:sp>
      <p:pic>
        <p:nvPicPr>
          <p:cNvPr id="3074" name="Picture 2" descr="C:\Users\Administrator.USER-20190125SC\Downloads\imag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96267" y="5157192"/>
            <a:ext cx="2007724" cy="131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714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32710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疾病成因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838200" y="250666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r>
              <a:rPr lang="zh-TW" altLang="en-US" dirty="0" smtClean="0"/>
              <a:t>膽結石</a:t>
            </a:r>
            <a:br>
              <a:rPr lang="zh-TW" altLang="en-US" dirty="0" smtClean="0"/>
            </a:br>
            <a:r>
              <a:rPr lang="zh-TW" altLang="en-US" dirty="0">
                <a:hlinkClick r:id="rId2" tooltip="膽固醇結石"/>
              </a:rPr>
              <a:t>膽固醇結石</a:t>
            </a:r>
            <a:r>
              <a:rPr lang="en-US" altLang="zh-TW" dirty="0"/>
              <a:t>----</a:t>
            </a:r>
            <a:r>
              <a:rPr lang="zh-TW" altLang="en-US" dirty="0"/>
              <a:t>膽固醇結石形成的基礎為膽汁中膽固醇、</a:t>
            </a:r>
            <a:r>
              <a:rPr lang="zh-TW" altLang="en-US" dirty="0">
                <a:hlinkClick r:id="rId3" tooltip="膽汁酸"/>
              </a:rPr>
              <a:t>膽汁酸</a:t>
            </a:r>
            <a:r>
              <a:rPr lang="zh-TW" altLang="en-US" dirty="0"/>
              <a:t>以及</a:t>
            </a:r>
            <a:r>
              <a:rPr lang="zh-TW" altLang="en-US" dirty="0">
                <a:hlinkClick r:id="rId4" tooltip="卵磷脂"/>
              </a:rPr>
              <a:t>卵磷脂</a:t>
            </a:r>
            <a:r>
              <a:rPr lang="zh-TW" altLang="en-US" dirty="0"/>
              <a:t>等成分的比例失調，導致膽汁中的膽固醇呈過飽和狀態而發生成晶、析出、結聚、成石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作為</a:t>
            </a:r>
            <a:r>
              <a:rPr lang="zh-TW" altLang="en-US" dirty="0">
                <a:hlinkClick r:id="rId5" tooltip="結石"/>
              </a:rPr>
              <a:t>結石</a:t>
            </a:r>
            <a:r>
              <a:rPr lang="zh-TW" altLang="en-US" dirty="0"/>
              <a:t>形成的一般規律，它們具有</a:t>
            </a:r>
            <a:r>
              <a:rPr lang="zh-TW" altLang="en-US" dirty="0">
                <a:hlinkClick r:id="rId6" tooltip="膽汁"/>
              </a:rPr>
              <a:t>膽汁</a:t>
            </a:r>
            <a:r>
              <a:rPr lang="zh-TW" altLang="en-US" dirty="0"/>
              <a:t>成分的析出、沉澱、成核及</a:t>
            </a:r>
            <a:r>
              <a:rPr lang="zh-TW" altLang="en-US" dirty="0">
                <a:hlinkClick r:id="rId7" tooltip="積聚"/>
              </a:rPr>
              <a:t>積聚</a:t>
            </a:r>
            <a:r>
              <a:rPr lang="zh-TW" altLang="en-US" dirty="0"/>
              <a:t>增長等基本過程。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81658" y="223236"/>
            <a:ext cx="3963539" cy="246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5090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4294967295"/>
          </p:nvPr>
        </p:nvSpPr>
        <p:spPr bwMode="auto">
          <a:xfrm>
            <a:off x="630655" y="996851"/>
            <a:ext cx="10297682" cy="48359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膽結石的併發症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1.</a:t>
            </a:r>
            <a:r>
              <a:rPr kumimoji="0" lang="zh-TW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膽結石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可能會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cs typeface="Arial" panose="020B0604020202020204" pitchFamily="34" charset="0"/>
                <a:hlinkClick r:id="rId2" tooltip="癌變"/>
              </a:rPr>
              <a:t>癌變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。膽結石是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cs typeface="Arial" panose="020B0604020202020204" pitchFamily="34" charset="0"/>
                <a:hlinkClick r:id="rId3" tooltip="膽囊癌"/>
              </a:rPr>
              <a:t>膽囊癌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發病誘因。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cs typeface="Arial" panose="020B0604020202020204" pitchFamily="34" charset="0"/>
                <a:hlinkClick r:id="rId4" tooltip="膽囊"/>
              </a:rPr>
              <a:t>膽囊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長期受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cs typeface="Arial" panose="020B0604020202020204" pitchFamily="34" charset="0"/>
                <a:hlinkClick r:id="rId5" tooltip="慢性炎症"/>
              </a:rPr>
              <a:t>慢性炎症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和膽結石內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cs typeface="Arial" panose="020B0604020202020204" pitchFamily="34" charset="0"/>
                <a:hlinkClick r:id="rId6" tooltip="膽酸"/>
              </a:rPr>
              <a:t>膽酸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、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cs typeface="Arial" panose="020B0604020202020204" pitchFamily="34" charset="0"/>
                <a:hlinkClick r:id="rId7" tooltip="膽鹼"/>
              </a:rPr>
              <a:t>膽鹼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的刺激，容易使膽囊粘膜發生癌變。由於膽囊癌患者往往都有膽結石，因此診斷時經常誤診。</a:t>
            </a:r>
            <a:endParaRPr kumimoji="0" 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2.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cs typeface="Arial" panose="020B0604020202020204" pitchFamily="34" charset="0"/>
                <a:hlinkClick r:id="rId8" tooltip="繼發性"/>
              </a:rPr>
              <a:t>繼發性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cs typeface="Arial" panose="020B0604020202020204" pitchFamily="34" charset="0"/>
                <a:hlinkClick r:id="rId9" tooltip="膽管結石"/>
              </a:rPr>
              <a:t>膽管結石</a:t>
            </a:r>
            <a:endParaRPr kumimoji="0" 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3.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cs typeface="Arial" panose="020B0604020202020204" pitchFamily="34" charset="0"/>
                <a:hlinkClick r:id="rId10" tooltip="繼發性感染"/>
              </a:rPr>
              <a:t>繼發性感染</a:t>
            </a:r>
            <a:endParaRPr kumimoji="0" 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cs typeface="Arial" panose="020B0604020202020204" pitchFamily="34" charset="0"/>
                <a:hlinkClick r:id="rId11" tooltip="膽管"/>
              </a:rPr>
              <a:t>膽管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內的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cs typeface="Arial" panose="020B0604020202020204" pitchFamily="34" charset="0"/>
                <a:hlinkClick r:id="rId12" tooltip="惡性腫瘤"/>
              </a:rPr>
              <a:t>惡性腫瘤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cs typeface="Arial" panose="020B0604020202020204" pitchFamily="34" charset="0"/>
                <a:hlinkClick r:id="rId13" tooltip="膽管癌"/>
              </a:rPr>
              <a:t>膽管癌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可沿著膽管樹發生在任何部位，發病高峰年齡在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60-65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歲，主要表現為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cs typeface="Arial" panose="020B0604020202020204" pitchFamily="34" charset="0"/>
                <a:hlinkClick r:id="rId14" tooltip="黃疸"/>
              </a:rPr>
              <a:t>黃疸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、偶爾伴有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cs typeface="Arial" panose="020B0604020202020204" pitchFamily="34" charset="0"/>
                <a:hlinkClick r:id="rId15" tooltip="疼痛"/>
              </a:rPr>
              <a:t>疼痛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和體重丟失。膽管癌的危險因素包括華枝睾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cs typeface="Arial" panose="020B0604020202020204" pitchFamily="34" charset="0"/>
                <a:hlinkClick r:id="rId16" tooltip="吸蟲"/>
              </a:rPr>
              <a:t>吸蟲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、先天性膽管囊性擴張症、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A55858"/>
                </a:solidFill>
                <a:effectLst/>
                <a:cs typeface="Arial" panose="020B0604020202020204" pitchFamily="34" charset="0"/>
                <a:hlinkClick r:id="rId17" tooltip="硬化性膽管炎 （頁面未存在）"/>
              </a:rPr>
              <a:t>硬化性膽管炎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、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cs typeface="Arial" panose="020B0604020202020204" pitchFamily="34" charset="0"/>
                <a:hlinkClick r:id="rId18" tooltip="潰瘍性結腸炎"/>
              </a:rPr>
              <a:t>潰瘍性結腸炎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。膽囊癌的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cs typeface="Arial" panose="020B0604020202020204" pitchFamily="34" charset="0"/>
                <a:hlinkClick r:id="rId19" tooltip="臨床表現"/>
              </a:rPr>
              <a:t>臨床表現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和診斷與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cs typeface="Arial" panose="020B0604020202020204" pitchFamily="34" charset="0"/>
                <a:hlinkClick r:id="rId20" tooltip="膽囊炎"/>
              </a:rPr>
              <a:t>膽囊炎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相似，常常在膽囊切除時偶然發現，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90%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膽囊癌是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cs typeface="Arial" panose="020B0604020202020204" pitchFamily="34" charset="0"/>
                <a:hlinkClick r:id="rId21" tooltip="腺癌"/>
              </a:rPr>
              <a:t>腺癌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。一年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B0080"/>
                </a:solidFill>
                <a:effectLst/>
                <a:cs typeface="Arial" panose="020B0604020202020204" pitchFamily="34" charset="0"/>
                <a:hlinkClick r:id="rId22" tooltip="生存率"/>
              </a:rPr>
              <a:t>生存率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僅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14%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。</a:t>
            </a:r>
            <a:endParaRPr kumimoji="0" 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019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838200" y="315310"/>
            <a:ext cx="10515600" cy="586165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TW" altLang="en-US" dirty="0" smtClean="0"/>
              <a:t>膽囊炎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膽管內結石堵塞更嚴重可引起膽囊腫大，這種情況被稱為膽囊炎而且，如果不及時治療，可導致嚴重的併發症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急</a:t>
            </a:r>
            <a:r>
              <a:rPr lang="en-US" altLang="zh-TW" dirty="0" smtClean="0"/>
              <a:t>(</a:t>
            </a:r>
            <a:r>
              <a:rPr lang="zh-TW" altLang="en-US" dirty="0" smtClean="0"/>
              <a:t>慢</a:t>
            </a:r>
            <a:r>
              <a:rPr lang="en-US" altLang="zh-TW" dirty="0" smtClean="0"/>
              <a:t>)</a:t>
            </a:r>
            <a:r>
              <a:rPr lang="zh-TW" altLang="en-US" dirty="0" smtClean="0"/>
              <a:t>性膽囊炎</a:t>
            </a:r>
            <a:endParaRPr lang="en-US" altLang="zh-TW" dirty="0" smtClean="0"/>
          </a:p>
          <a:p>
            <a:pPr fontAlgn="base"/>
            <a:r>
              <a:rPr lang="zh-TW" altLang="en-US" dirty="0" smtClean="0"/>
              <a:t>會突然疼痛、噁心</a:t>
            </a:r>
            <a:r>
              <a:rPr lang="zh-TW" altLang="en-US" dirty="0"/>
              <a:t>、</a:t>
            </a:r>
            <a:r>
              <a:rPr lang="zh-TW" altLang="en-US" dirty="0" smtClean="0"/>
              <a:t>嘔吐、和</a:t>
            </a:r>
            <a:r>
              <a:rPr lang="zh-TW" altLang="en-US" dirty="0"/>
              <a:t>發燒。疼痛會持續</a:t>
            </a:r>
            <a:r>
              <a:rPr lang="en-US" altLang="zh-TW" dirty="0"/>
              <a:t>6</a:t>
            </a:r>
            <a:r>
              <a:rPr lang="zh-TW" altLang="en-US" dirty="0"/>
              <a:t>到</a:t>
            </a:r>
            <a:r>
              <a:rPr lang="en-US" altLang="zh-TW" dirty="0"/>
              <a:t>12</a:t>
            </a:r>
            <a:r>
              <a:rPr lang="zh-TW" altLang="en-US" dirty="0"/>
              <a:t>個小時，或更長的時間，急性膽囊炎發作通常會在一周內，如果不是，它可能是一個更嚴重的跡象。</a:t>
            </a:r>
          </a:p>
          <a:p>
            <a:pPr fontAlgn="base"/>
            <a:r>
              <a:rPr lang="zh-TW" altLang="en-US" dirty="0" smtClean="0"/>
              <a:t>百分之</a:t>
            </a:r>
            <a:r>
              <a:rPr lang="en-US" altLang="zh-TW" dirty="0"/>
              <a:t>95</a:t>
            </a:r>
            <a:r>
              <a:rPr lang="zh-TW" altLang="en-US" dirty="0"/>
              <a:t>急性膽囊炎是</a:t>
            </a:r>
            <a:r>
              <a:rPr lang="zh-TW" altLang="en-US" dirty="0" smtClean="0"/>
              <a:t>膽結石</a:t>
            </a:r>
            <a:r>
              <a:rPr lang="zh-TW" altLang="en-US" dirty="0"/>
              <a:t>所致，</a:t>
            </a:r>
            <a:r>
              <a:rPr lang="zh-TW" altLang="en-US" dirty="0" smtClean="0"/>
              <a:t>然而急性</a:t>
            </a:r>
            <a:r>
              <a:rPr lang="zh-TW" altLang="en-US" dirty="0"/>
              <a:t>膽囊炎</a:t>
            </a:r>
            <a:r>
              <a:rPr lang="zh-TW" altLang="en-US" dirty="0" smtClean="0"/>
              <a:t>可不能與</a:t>
            </a:r>
            <a:r>
              <a:rPr lang="zh-TW" altLang="en-US" dirty="0"/>
              <a:t>膽結石</a:t>
            </a:r>
            <a:r>
              <a:rPr lang="zh-TW" altLang="en-US" dirty="0" smtClean="0"/>
              <a:t>的所發生的條件相比。</a:t>
            </a:r>
            <a:endParaRPr lang="zh-TW" altLang="en-US" dirty="0"/>
          </a:p>
          <a:p>
            <a:pPr fontAlgn="base"/>
            <a:r>
              <a:rPr lang="zh-TW" altLang="en-US" dirty="0" smtClean="0"/>
              <a:t>急性</a:t>
            </a:r>
            <a:r>
              <a:rPr lang="zh-TW" altLang="en-US" dirty="0"/>
              <a:t>膽囊炎</a:t>
            </a:r>
            <a:r>
              <a:rPr lang="zh-TW" altLang="en-US" dirty="0" smtClean="0"/>
              <a:t>，不管有沒有膽結石，</a:t>
            </a:r>
            <a:r>
              <a:rPr lang="zh-TW" altLang="en-US" dirty="0"/>
              <a:t>它</a:t>
            </a:r>
            <a:r>
              <a:rPr lang="zh-TW" altLang="en-US" dirty="0" smtClean="0"/>
              <a:t>可以以大</a:t>
            </a:r>
            <a:r>
              <a:rPr lang="zh-TW" altLang="en-US" dirty="0"/>
              <a:t>手術</a:t>
            </a:r>
            <a:r>
              <a:rPr lang="zh-TW" altLang="en-US" dirty="0" smtClean="0"/>
              <a:t>或重大疾病</a:t>
            </a:r>
            <a:r>
              <a:rPr lang="zh-TW" altLang="en-US" dirty="0"/>
              <a:t>後出現，或是</a:t>
            </a:r>
            <a:r>
              <a:rPr lang="zh-TW" altLang="en-US" dirty="0" smtClean="0"/>
              <a:t>感染、免疫</a:t>
            </a:r>
            <a:r>
              <a:rPr lang="zh-TW" altLang="en-US" dirty="0"/>
              <a:t>系統薄弱</a:t>
            </a:r>
            <a:r>
              <a:rPr lang="zh-TW" altLang="en-US" dirty="0" smtClean="0"/>
              <a:t>的能產</a:t>
            </a:r>
            <a:r>
              <a:rPr lang="zh-TW" altLang="en-US" dirty="0"/>
              <a:t>生</a:t>
            </a:r>
            <a:r>
              <a:rPr lang="zh-TW" altLang="en-US" dirty="0" smtClean="0"/>
              <a:t>。</a:t>
            </a:r>
            <a:r>
              <a:rPr lang="zh-TW" altLang="en-US" dirty="0"/>
              <a:t>與此形成膽囊炎變得</a:t>
            </a:r>
            <a:r>
              <a:rPr lang="zh-TW" altLang="en-US" dirty="0" smtClean="0"/>
              <a:t>非常嚴</a:t>
            </a:r>
            <a:r>
              <a:rPr lang="zh-TW" altLang="en-US" dirty="0"/>
              <a:t>重</a:t>
            </a:r>
            <a:r>
              <a:rPr lang="zh-TW" altLang="en-US" dirty="0" smtClean="0"/>
              <a:t>，也可能導致</a:t>
            </a:r>
            <a:r>
              <a:rPr lang="zh-TW" altLang="en-US" dirty="0"/>
              <a:t>膽囊破裂。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86046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838200" y="740979"/>
            <a:ext cx="10515600" cy="5435984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base"/>
            <a:r>
              <a:rPr lang="zh-TW" altLang="en-US" dirty="0"/>
              <a:t>慢性膽囊炎是膽囊長期炎症的結果</a:t>
            </a:r>
            <a:r>
              <a:rPr lang="zh-TW" altLang="en-US" dirty="0" smtClean="0"/>
              <a:t>，但是是</a:t>
            </a:r>
            <a:r>
              <a:rPr lang="zh-TW" altLang="en-US" dirty="0"/>
              <a:t>造成膽囊結石或急性膽囊炎之前。</a:t>
            </a:r>
          </a:p>
          <a:p>
            <a:pPr fontAlgn="base"/>
            <a:r>
              <a:rPr lang="zh-TW" altLang="en-US" dirty="0"/>
              <a:t>這種類型的膽囊炎反覆發作的人會經歷身體上的疼痛和突然的炎症，他們也會經歷急性膽囊炎患者痛苦少的人相比，很少會經歷發燒。</a:t>
            </a:r>
          </a:p>
          <a:p>
            <a:pPr fontAlgn="base"/>
            <a:r>
              <a:rPr lang="zh-TW" altLang="en-US" dirty="0"/>
              <a:t>膽囊炎會有一些嚴重的併發症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 fontAlgn="base">
              <a:buNone/>
            </a:pPr>
            <a:r>
              <a:rPr lang="zh-TW" altLang="en-US" dirty="0" smtClean="0"/>
              <a:t>這些</a:t>
            </a:r>
            <a:r>
              <a:rPr lang="zh-TW" altLang="en-US" dirty="0"/>
              <a:t>措施包括：</a:t>
            </a:r>
          </a:p>
          <a:p>
            <a:pPr marL="0" indent="0" fontAlgn="base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膽囊</a:t>
            </a:r>
            <a:r>
              <a:rPr lang="zh-TW" altLang="en-US" dirty="0"/>
              <a:t>感染：如果膽囊炎是由積聚的膽汁膽汁可能成為感染引起的。</a:t>
            </a:r>
          </a:p>
          <a:p>
            <a:pPr marL="0" indent="0" fontAlgn="base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膽囊</a:t>
            </a:r>
            <a:r>
              <a:rPr lang="zh-TW" altLang="en-US" dirty="0"/>
              <a:t>組織死亡：如果不治療，膽囊炎會引起膽囊組織死亡，壞死</a:t>
            </a:r>
            <a:r>
              <a:rPr lang="zh-TW" altLang="en-US" dirty="0" smtClean="0"/>
              <a:t>組織可</a:t>
            </a:r>
            <a:r>
              <a:rPr lang="zh-TW" altLang="en-US" dirty="0"/>
              <a:t>導致膽囊撕裂或破裂。</a:t>
            </a:r>
          </a:p>
          <a:p>
            <a:pPr marL="0" indent="0" fontAlgn="base"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破膽：也</a:t>
            </a:r>
            <a:r>
              <a:rPr lang="zh-TW" altLang="en-US" dirty="0"/>
              <a:t>可以通過膽囊腫脹或感染引起的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67995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疾病治療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zh-TW" altLang="en-US" dirty="0" smtClean="0"/>
              <a:t>   膽結石</a:t>
            </a:r>
            <a:endParaRPr lang="en-US" altLang="zh-TW" dirty="0" smtClean="0"/>
          </a:p>
          <a:p>
            <a:pPr fontAlgn="base"/>
            <a:r>
              <a:rPr lang="en-US" altLang="zh-TW" dirty="0" smtClean="0"/>
              <a:t>1</a:t>
            </a:r>
            <a:r>
              <a:rPr lang="en-US" altLang="zh-TW" dirty="0"/>
              <a:t>.</a:t>
            </a:r>
            <a:r>
              <a:rPr lang="zh-TW" altLang="en-US" dirty="0"/>
              <a:t>溶石療法</a:t>
            </a:r>
            <a:r>
              <a:rPr lang="en-US" altLang="zh-TW" dirty="0"/>
              <a:t>(</a:t>
            </a:r>
            <a:r>
              <a:rPr lang="zh-TW" altLang="en-US" dirty="0"/>
              <a:t>口服</a:t>
            </a:r>
            <a:r>
              <a:rPr lang="zh-TW" altLang="en-US" dirty="0">
                <a:hlinkClick r:id="rId2" tooltip="膽酸"/>
              </a:rPr>
              <a:t>膽酸</a:t>
            </a:r>
            <a:r>
              <a:rPr lang="zh-TW" altLang="en-US" dirty="0"/>
              <a:t>等藥物溶石</a:t>
            </a:r>
            <a:r>
              <a:rPr lang="en-US" altLang="zh-TW" dirty="0"/>
              <a:t>) </a:t>
            </a:r>
            <a:r>
              <a:rPr lang="zh-TW" altLang="en-US" dirty="0"/>
              <a:t>：形成</a:t>
            </a:r>
            <a:r>
              <a:rPr lang="zh-TW" altLang="en-US" dirty="0">
                <a:hlinkClick r:id="rId3" tooltip="膽囊結石"/>
              </a:rPr>
              <a:t>膽囊結石</a:t>
            </a:r>
            <a:r>
              <a:rPr lang="zh-TW" altLang="en-US" dirty="0"/>
              <a:t>的主要機理是</a:t>
            </a:r>
            <a:r>
              <a:rPr lang="zh-TW" altLang="en-US" dirty="0">
                <a:hlinkClick r:id="rId4" tooltip="膽汁"/>
              </a:rPr>
              <a:t>膽汁</a:t>
            </a:r>
            <a:r>
              <a:rPr lang="zh-TW" altLang="en-US" dirty="0"/>
              <a:t>理化成分的改變，</a:t>
            </a:r>
            <a:r>
              <a:rPr lang="zh-TW" altLang="en-US" dirty="0">
                <a:hlinkClick r:id="rId5" tooltip="膽汁酸"/>
              </a:rPr>
              <a:t>膽汁酸</a:t>
            </a:r>
            <a:r>
              <a:rPr lang="zh-TW" altLang="en-US" dirty="0"/>
              <a:t>池的縮小和</a:t>
            </a:r>
            <a:r>
              <a:rPr lang="zh-TW" altLang="en-US" dirty="0">
                <a:hlinkClick r:id="rId6" tooltip="膽固醇"/>
              </a:rPr>
              <a:t>膽固醇</a:t>
            </a:r>
            <a:r>
              <a:rPr lang="zh-TW" altLang="en-US" dirty="0"/>
              <a:t>濃度的升高。通過實驗發現予口服</a:t>
            </a:r>
            <a:r>
              <a:rPr lang="zh-TW" altLang="en-US" dirty="0">
                <a:hlinkClick r:id="rId7" tooltip="鵝去氧膽酸"/>
              </a:rPr>
              <a:t>鵝去氧膽酸</a:t>
            </a:r>
            <a:r>
              <a:rPr lang="zh-TW" altLang="en-US" dirty="0"/>
              <a:t>後，膽汁酸池便能擴大，</a:t>
            </a:r>
            <a:r>
              <a:rPr lang="zh-TW" altLang="en-US" dirty="0">
                <a:hlinkClick r:id="rId8" tooltip="肝臟"/>
              </a:rPr>
              <a:t>肝臟</a:t>
            </a:r>
            <a:r>
              <a:rPr lang="zh-TW" altLang="en-US" dirty="0"/>
              <a:t>分泌膽固醇減少，從而可使膽囊內膽汁中膽固醇轉為非飽和狀態，膽囊內</a:t>
            </a:r>
            <a:r>
              <a:rPr lang="zh-TW" altLang="en-US" dirty="0">
                <a:hlinkClick r:id="rId9" tooltip="膽固醇結石"/>
              </a:rPr>
              <a:t>膽固醇結石</a:t>
            </a:r>
            <a:r>
              <a:rPr lang="zh-TW" altLang="en-US" dirty="0"/>
              <a:t>有可能得到溶解消失。</a:t>
            </a:r>
            <a:r>
              <a:rPr lang="en-US" altLang="zh-TW" dirty="0"/>
              <a:t>1972</a:t>
            </a:r>
            <a:r>
              <a:rPr lang="zh-TW" altLang="en-US" dirty="0"/>
              <a:t>年</a:t>
            </a:r>
            <a:r>
              <a:rPr lang="en-US" altLang="zh-TW" dirty="0" err="1"/>
              <a:t>Danjinger</a:t>
            </a:r>
            <a:r>
              <a:rPr lang="zh-TW" altLang="en-US" dirty="0"/>
              <a:t>首先應用鵝去氧膽酸成功地使</a:t>
            </a:r>
            <a:r>
              <a:rPr lang="en-US" altLang="zh-TW" dirty="0"/>
              <a:t>4</a:t>
            </a:r>
            <a:r>
              <a:rPr lang="zh-TW" altLang="en-US" dirty="0"/>
              <a:t>例膽囊膽固醇</a:t>
            </a:r>
            <a:r>
              <a:rPr lang="zh-TW" altLang="en-US" dirty="0">
                <a:hlinkClick r:id="rId10" tooltip="結石"/>
              </a:rPr>
              <a:t>結石</a:t>
            </a:r>
            <a:r>
              <a:rPr lang="zh-TW" altLang="en-US" dirty="0"/>
              <a:t>溶解消失。但此藥對肝臟有一定的</a:t>
            </a:r>
            <a:r>
              <a:rPr lang="zh-TW" altLang="en-US" dirty="0">
                <a:hlinkClick r:id="rId11" tooltip="毒性反應"/>
              </a:rPr>
              <a:t>毒性反應</a:t>
            </a:r>
            <a:r>
              <a:rPr lang="zh-TW" altLang="en-US" dirty="0"/>
              <a:t>，如</a:t>
            </a:r>
            <a:r>
              <a:rPr lang="zh-TW" altLang="en-US" dirty="0">
                <a:hlinkClick r:id="rId12" tooltip="谷丙轉氨酶"/>
              </a:rPr>
              <a:t>谷丙轉氨酶</a:t>
            </a:r>
            <a:r>
              <a:rPr lang="zh-TW" altLang="en-US" dirty="0"/>
              <a:t>有升高等，並可刺激</a:t>
            </a:r>
            <a:r>
              <a:rPr lang="zh-TW" altLang="en-US" dirty="0">
                <a:hlinkClick r:id="rId13" tooltip="結腸"/>
              </a:rPr>
              <a:t>結腸</a:t>
            </a:r>
            <a:r>
              <a:rPr lang="zh-TW" altLang="en-US" dirty="0"/>
              <a:t>引起</a:t>
            </a:r>
            <a:r>
              <a:rPr lang="zh-TW" altLang="en-US" dirty="0">
                <a:hlinkClick r:id="rId14" tooltip="腹瀉"/>
              </a:rPr>
              <a:t>腹瀉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176312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肝臟基本功</a:t>
            </a:r>
            <a:r>
              <a:rPr lang="zh-TW" altLang="en-US" dirty="0"/>
              <a:t>能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16416" y="1679984"/>
            <a:ext cx="7206694" cy="464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684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759372" y="991312"/>
            <a:ext cx="10515600" cy="52329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zh-TW" dirty="0"/>
              <a:t>2.</a:t>
            </a:r>
            <a:r>
              <a:rPr lang="zh-TW" altLang="en-US" dirty="0"/>
              <a:t>接觸溶石</a:t>
            </a:r>
            <a:r>
              <a:rPr lang="en-US" altLang="zh-TW" dirty="0"/>
              <a:t>(</a:t>
            </a:r>
            <a:r>
              <a:rPr lang="zh-TW" altLang="en-US" dirty="0"/>
              <a:t>經</a:t>
            </a:r>
            <a:r>
              <a:rPr lang="en-US" altLang="zh-TW" dirty="0"/>
              <a:t>PTC</a:t>
            </a:r>
            <a:r>
              <a:rPr lang="zh-TW" altLang="en-US" dirty="0"/>
              <a:t>注入辛酸</a:t>
            </a:r>
            <a:r>
              <a:rPr lang="zh-TW" altLang="en-US" dirty="0">
                <a:hlinkClick r:id="rId2" tooltip="甘油單酯"/>
              </a:rPr>
              <a:t>甘油單酯</a:t>
            </a:r>
            <a:r>
              <a:rPr lang="zh-TW" altLang="en-US" dirty="0"/>
              <a:t>等藥物溶石</a:t>
            </a:r>
            <a:r>
              <a:rPr lang="en-US" altLang="zh-TW" dirty="0" smtClean="0"/>
              <a:t>)</a:t>
            </a:r>
          </a:p>
          <a:p>
            <a:pPr fontAlgn="base"/>
            <a:endParaRPr lang="en-US" altLang="zh-TW" dirty="0" smtClean="0"/>
          </a:p>
          <a:p>
            <a:pPr marL="0" indent="0" fontAlgn="base">
              <a:buNone/>
            </a:pPr>
            <a:r>
              <a:rPr lang="en-US" altLang="zh-TW" dirty="0"/>
              <a:t>3.</a:t>
            </a:r>
            <a:r>
              <a:rPr lang="zh-TW" altLang="en-US" dirty="0"/>
              <a:t>體外衝擊波震波碎石</a:t>
            </a:r>
            <a:r>
              <a:rPr lang="en-US" altLang="zh-TW" dirty="0"/>
              <a:t>(ESWL) </a:t>
            </a:r>
            <a:r>
              <a:rPr lang="zh-TW" altLang="en-US" dirty="0"/>
              <a:t>： </a:t>
            </a:r>
            <a:r>
              <a:rPr lang="en-US" altLang="zh-TW" dirty="0"/>
              <a:t>1984</a:t>
            </a:r>
            <a:r>
              <a:rPr lang="zh-TW" altLang="en-US" dirty="0"/>
              <a:t>年</a:t>
            </a:r>
            <a:r>
              <a:rPr lang="en-US" altLang="zh-TW" dirty="0" err="1"/>
              <a:t>Lauerbwch</a:t>
            </a:r>
            <a:r>
              <a:rPr lang="zh-TW" altLang="en-US" dirty="0"/>
              <a:t>首先採用體外衝擊波治療</a:t>
            </a:r>
            <a:r>
              <a:rPr lang="zh-TW" altLang="en-US" dirty="0">
                <a:hlinkClick r:id="rId3" tooltip="膽石症"/>
              </a:rPr>
              <a:t>膽石症</a:t>
            </a:r>
            <a:r>
              <a:rPr lang="en-US" altLang="zh-TW" dirty="0"/>
              <a:t>(extracorporeal shock wave-lithotripsy</a:t>
            </a:r>
            <a:r>
              <a:rPr lang="zh-TW" altLang="en-US" dirty="0"/>
              <a:t>，簡稱</a:t>
            </a:r>
            <a:r>
              <a:rPr lang="en-US" altLang="zh-TW" dirty="0"/>
              <a:t>ESWL)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 fontAlgn="base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常用</a:t>
            </a:r>
            <a:r>
              <a:rPr lang="zh-TW" altLang="en-US" dirty="0"/>
              <a:t>的震波</a:t>
            </a:r>
            <a:r>
              <a:rPr lang="zh-TW" altLang="en-US" dirty="0">
                <a:hlinkClick r:id="rId4" tooltip="碎石機"/>
              </a:rPr>
              <a:t>碎石機</a:t>
            </a:r>
            <a:r>
              <a:rPr lang="zh-TW" altLang="en-US" dirty="0"/>
              <a:t>為</a:t>
            </a:r>
            <a:r>
              <a:rPr lang="en-US" altLang="zh-TW" dirty="0"/>
              <a:t>EDAP LT-01</a:t>
            </a:r>
            <a:r>
              <a:rPr lang="zh-TW" altLang="en-US" dirty="0"/>
              <a:t>型，該機由鑲嵌在一個拋物面圓盤上的</a:t>
            </a:r>
            <a:r>
              <a:rPr lang="en-US" altLang="zh-TW" dirty="0"/>
              <a:t>320</a:t>
            </a:r>
            <a:r>
              <a:rPr lang="zh-TW" altLang="en-US" dirty="0"/>
              <a:t>枚壓電</a:t>
            </a:r>
            <a:r>
              <a:rPr lang="zh-TW" altLang="en-US" dirty="0">
                <a:hlinkClick r:id="rId5" tooltip="晶體"/>
              </a:rPr>
              <a:t>晶體</a:t>
            </a:r>
            <a:r>
              <a:rPr lang="zh-TW" altLang="en-US" dirty="0"/>
              <a:t>，同步發出震波，形成寬</a:t>
            </a:r>
            <a:r>
              <a:rPr lang="en-US" altLang="zh-TW" dirty="0"/>
              <a:t>4mm</a:t>
            </a:r>
            <a:r>
              <a:rPr lang="zh-TW" altLang="en-US" dirty="0"/>
              <a:t>、長</a:t>
            </a:r>
            <a:r>
              <a:rPr lang="en-US" altLang="zh-TW" dirty="0"/>
              <a:t>75mm</a:t>
            </a:r>
            <a:r>
              <a:rPr lang="zh-TW" altLang="en-US" dirty="0"/>
              <a:t>的聚集區，聲壓為</a:t>
            </a:r>
            <a:r>
              <a:rPr lang="en-US" altLang="zh-TW" dirty="0"/>
              <a:t>9×107PZ</a:t>
            </a:r>
            <a:r>
              <a:rPr lang="zh-TW" altLang="en-US" dirty="0"/>
              <a:t>。一般採用</a:t>
            </a:r>
            <a:r>
              <a:rPr lang="en-US" altLang="zh-TW" dirty="0"/>
              <a:t>1.25</a:t>
            </a:r>
            <a:r>
              <a:rPr lang="zh-TW" altLang="en-US" dirty="0"/>
              <a:t>～</a:t>
            </a:r>
            <a:r>
              <a:rPr lang="en-US" altLang="zh-TW" dirty="0"/>
              <a:t>2.5</a:t>
            </a:r>
            <a:r>
              <a:rPr lang="zh-TW" altLang="en-US" dirty="0"/>
              <a:t>次</a:t>
            </a:r>
            <a:r>
              <a:rPr lang="en-US" altLang="zh-TW" dirty="0"/>
              <a:t>/sec</a:t>
            </a:r>
            <a:r>
              <a:rPr lang="zh-TW" altLang="en-US" dirty="0"/>
              <a:t>的衝擊頻率，</a:t>
            </a:r>
            <a:r>
              <a:rPr lang="en-US" altLang="zh-TW" dirty="0"/>
              <a:t>100%</a:t>
            </a:r>
            <a:r>
              <a:rPr lang="zh-TW" altLang="en-US" dirty="0"/>
              <a:t>的治療功率，歷時</a:t>
            </a:r>
            <a:r>
              <a:rPr lang="en-US" altLang="zh-TW" dirty="0"/>
              <a:t>60</a:t>
            </a:r>
            <a:r>
              <a:rPr lang="zh-TW" altLang="en-US" dirty="0"/>
              <a:t>～</a:t>
            </a:r>
            <a:r>
              <a:rPr lang="en-US" altLang="zh-TW" dirty="0"/>
              <a:t>75</a:t>
            </a:r>
            <a:r>
              <a:rPr lang="zh-TW" altLang="en-US" dirty="0"/>
              <a:t>分鐘，膽囊內結石便可粉碎。此外，還採用</a:t>
            </a:r>
            <a:r>
              <a:rPr lang="en-US" altLang="zh-TW" dirty="0">
                <a:hlinkClick r:id="rId6" tooltip="B型超聲"/>
              </a:rPr>
              <a:t>B</a:t>
            </a:r>
            <a:r>
              <a:rPr lang="zh-TW" altLang="en-US" dirty="0">
                <a:hlinkClick r:id="rId6" tooltip="B型超聲"/>
              </a:rPr>
              <a:t>型超聲</a:t>
            </a:r>
            <a:r>
              <a:rPr lang="zh-TW" altLang="en-US" dirty="0"/>
              <a:t>實時成象，對結石定位，並監控碎石的過程。</a:t>
            </a:r>
          </a:p>
        </p:txBody>
      </p:sp>
    </p:spTree>
    <p:extLst>
      <p:ext uri="{BB962C8B-B14F-4D97-AF65-F5344CB8AC3E}">
        <p14:creationId xmlns:p14="http://schemas.microsoft.com/office/powerpoint/2010/main" xmlns="" val="390756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838200" y="752030"/>
            <a:ext cx="10826809" cy="54249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300" dirty="0" smtClean="0"/>
              <a:t>膽囊炎</a:t>
            </a:r>
            <a:endParaRPr lang="en-US" altLang="zh-TW" sz="3300" dirty="0" smtClean="0"/>
          </a:p>
          <a:p>
            <a:pPr marL="0" indent="0" defTabSz="1260000" fontAlgn="base">
              <a:buNone/>
            </a:pPr>
            <a:r>
              <a:rPr lang="en-US" altLang="zh-TW" sz="1800" kern="1800" dirty="0"/>
              <a:t>1 </a:t>
            </a:r>
            <a:r>
              <a:rPr lang="zh-TW" altLang="en-US" sz="1800" kern="1800" dirty="0"/>
              <a:t>一般治療：臥床休息，給易消化的流質飲食，忌油膩食物，嚴重者禁食、胃腸減壓，靜脈補充營養、水及電解質。</a:t>
            </a:r>
          </a:p>
          <a:p>
            <a:pPr marL="0" indent="0" defTabSz="1260000" fontAlgn="base">
              <a:buNone/>
            </a:pPr>
            <a:r>
              <a:rPr lang="en-US" altLang="zh-TW" sz="1800" kern="1800" dirty="0" smtClean="0"/>
              <a:t>2 </a:t>
            </a:r>
            <a:r>
              <a:rPr lang="zh-TW" altLang="en-US" sz="1800" kern="1800" dirty="0"/>
              <a:t>解痙、鎮痛藥物治療：阿托品</a:t>
            </a:r>
            <a:r>
              <a:rPr lang="en-US" altLang="zh-TW" sz="1800" kern="1800" dirty="0"/>
              <a:t>0.5mg</a:t>
            </a:r>
            <a:r>
              <a:rPr lang="zh-TW" altLang="en-US" sz="1800" kern="1800" dirty="0"/>
              <a:t>或</a:t>
            </a:r>
            <a:r>
              <a:rPr lang="en-US" altLang="zh-TW" sz="1800" kern="1800" dirty="0"/>
              <a:t>654-2 5mg</a:t>
            </a:r>
            <a:r>
              <a:rPr lang="zh-TW" altLang="en-US" sz="1800" kern="1800" dirty="0"/>
              <a:t>肌注；硝酸甘油</a:t>
            </a:r>
            <a:r>
              <a:rPr lang="en-US" altLang="zh-TW" sz="1800" kern="1800" dirty="0"/>
              <a:t>0.3-0.6mg</a:t>
            </a:r>
            <a:r>
              <a:rPr lang="zh-TW" altLang="en-US" sz="1800" kern="1800" dirty="0"/>
              <a:t>，舌下含化；維生素</a:t>
            </a:r>
            <a:r>
              <a:rPr lang="en-US" altLang="zh-TW" sz="1800" kern="1800" dirty="0"/>
              <a:t>K38-16mg</a:t>
            </a:r>
            <a:r>
              <a:rPr lang="zh-TW" altLang="en-US" sz="1800" kern="1800" dirty="0"/>
              <a:t>，肌注；度冷丁或等美散痛等鎮痛，不宜用嗎啡。</a:t>
            </a:r>
          </a:p>
          <a:p>
            <a:pPr marL="0" indent="0" defTabSz="1260000" fontAlgn="base">
              <a:buNone/>
            </a:pPr>
            <a:r>
              <a:rPr lang="en-US" altLang="zh-TW" sz="1800" kern="1800" dirty="0" smtClean="0"/>
              <a:t>3 </a:t>
            </a:r>
            <a:r>
              <a:rPr lang="zh-TW" altLang="en-US" sz="1800" kern="1800" dirty="0"/>
              <a:t>抗菌治療：氨苄青黴素、環丙沙星、甲硝唑；還可選用氨基糖甙類或頭孢菌素類抗生素，最好根據細菌培養及藥敏試驗結果選擇抗生素。</a:t>
            </a:r>
          </a:p>
          <a:p>
            <a:pPr marL="0" indent="0" defTabSz="1260000" fontAlgn="base">
              <a:buNone/>
            </a:pPr>
            <a:r>
              <a:rPr lang="en-US" altLang="zh-TW" sz="1800" kern="1800" dirty="0" smtClean="0"/>
              <a:t>4 </a:t>
            </a:r>
            <a:r>
              <a:rPr lang="zh-TW" altLang="en-US" sz="1800" kern="1800" dirty="0"/>
              <a:t>利膽：舒膽通、消炎利膽片或清肝利膽口服液口服，發作緩解後方可應用。</a:t>
            </a:r>
          </a:p>
          <a:p>
            <a:pPr marL="0" indent="0" defTabSz="1260000" fontAlgn="base">
              <a:buNone/>
            </a:pPr>
            <a:r>
              <a:rPr lang="en-US" altLang="zh-TW" sz="1800" kern="1800" dirty="0" smtClean="0"/>
              <a:t>5 </a:t>
            </a:r>
            <a:r>
              <a:rPr lang="zh-TW" altLang="en-US" sz="1800" kern="1800" dirty="0"/>
              <a:t>外科治療：發生壞死、化膿、穿孔、嵌頓結石者，應及時外科手術治療，行膽囊切除或膽囊造瘺。 慢性膽囊炎伴有膽石者，應行膽囊切除術。手術一般擇期在膽囊炎發作</a:t>
            </a:r>
            <a:r>
              <a:rPr lang="en-US" altLang="zh-TW" sz="1800" kern="1800" dirty="0"/>
              <a:t>2</a:t>
            </a:r>
            <a:r>
              <a:rPr lang="zh-TW" altLang="en-US" sz="1800" kern="1800" dirty="0"/>
              <a:t>個月後進行，這樣可減少膽囊周圍的粘連與膽囊水腫。</a:t>
            </a:r>
          </a:p>
          <a:p>
            <a:pPr marL="0" indent="0" defTabSz="1260000" fontAlgn="base">
              <a:buNone/>
            </a:pPr>
            <a:r>
              <a:rPr lang="en-US" altLang="zh-TW" sz="1800" kern="1800" dirty="0" smtClean="0"/>
              <a:t>6 </a:t>
            </a:r>
            <a:r>
              <a:rPr lang="zh-TW" altLang="en-US" sz="1800" kern="1800" dirty="0"/>
              <a:t>綜合治療：低脂飲食，口服利膽藥，如硫酸鎂、消炎利膽片、清肝利膽口服液、保膽健素等；應用熊去氧膽酸、消石素等溶石；有寄生蟲感染者應當驅蟲治療</a:t>
            </a:r>
            <a:r>
              <a:rPr lang="zh-TW" altLang="en-US" sz="1800" kern="1800" dirty="0" smtClean="0"/>
              <a:t>。</a:t>
            </a:r>
            <a:endParaRPr lang="zh-TW" altLang="en-US" sz="1800" kern="1800" dirty="0"/>
          </a:p>
        </p:txBody>
      </p:sp>
    </p:spTree>
    <p:extLst>
      <p:ext uri="{BB962C8B-B14F-4D97-AF65-F5344CB8AC3E}">
        <p14:creationId xmlns:p14="http://schemas.microsoft.com/office/powerpoint/2010/main" xmlns="" val="207436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疾病預防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膽結石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en-US" altLang="zh-TW" dirty="0"/>
              <a:t>.</a:t>
            </a:r>
            <a:r>
              <a:rPr lang="zh-TW" altLang="en-US" dirty="0"/>
              <a:t>飲食調控是防止</a:t>
            </a:r>
            <a:r>
              <a:rPr lang="zh-TW" altLang="en-US" dirty="0">
                <a:hlinkClick r:id="rId2" tooltip="膽石症"/>
              </a:rPr>
              <a:t>膽石症</a:t>
            </a:r>
            <a:r>
              <a:rPr lang="zh-TW" altLang="en-US" dirty="0"/>
              <a:t>、</a:t>
            </a:r>
            <a:r>
              <a:rPr lang="zh-TW" altLang="en-US" dirty="0">
                <a:hlinkClick r:id="rId3" tooltip="膽囊癌"/>
              </a:rPr>
              <a:t>膽囊癌</a:t>
            </a:r>
            <a:r>
              <a:rPr lang="zh-TW" altLang="en-US" dirty="0"/>
              <a:t>發生的最理想預防方法。預防</a:t>
            </a:r>
            <a:r>
              <a:rPr lang="zh-TW" altLang="en-US" b="1" dirty="0"/>
              <a:t>膽結石</a:t>
            </a:r>
            <a:r>
              <a:rPr lang="zh-TW" altLang="en-US" dirty="0"/>
              <a:t>應注意飲食調節，膳食要多樣，此外，生冷、油膩、高蛋白、刺激性食物及烈酒等易助濕生熱，使</a:t>
            </a:r>
            <a:r>
              <a:rPr lang="zh-TW" altLang="en-US" dirty="0">
                <a:hlinkClick r:id="rId4" tooltip="膽汁淤積"/>
              </a:rPr>
              <a:t>膽汁淤積</a:t>
            </a:r>
            <a:r>
              <a:rPr lang="zh-TW" altLang="en-US" dirty="0"/>
              <a:t>，也應該少食。富含</a:t>
            </a:r>
            <a:r>
              <a:rPr lang="zh-TW" altLang="en-US" dirty="0">
                <a:hlinkClick r:id="rId5" tooltip="維生素A"/>
              </a:rPr>
              <a:t>維生素</a:t>
            </a:r>
            <a:r>
              <a:rPr lang="en-US" altLang="zh-TW" dirty="0">
                <a:hlinkClick r:id="rId5" tooltip="維生素A"/>
              </a:rPr>
              <a:t>A</a:t>
            </a:r>
            <a:r>
              <a:rPr lang="zh-TW" altLang="en-US" dirty="0"/>
              <a:t>和維生素</a:t>
            </a:r>
            <a:r>
              <a:rPr lang="en-US" altLang="zh-TW" dirty="0"/>
              <a:t>C</a:t>
            </a:r>
            <a:r>
              <a:rPr lang="zh-TW" altLang="en-US" dirty="0"/>
              <a:t>的</a:t>
            </a:r>
            <a:r>
              <a:rPr lang="zh-TW" altLang="en-US" dirty="0">
                <a:hlinkClick r:id="rId6" tooltip="蔬菜"/>
              </a:rPr>
              <a:t>蔬菜</a:t>
            </a:r>
            <a:r>
              <a:rPr lang="zh-TW" altLang="en-US" dirty="0"/>
              <a:t>和水果、魚類及海產類食物則有助於</a:t>
            </a:r>
            <a:r>
              <a:rPr lang="zh-TW" altLang="en-US" dirty="0">
                <a:hlinkClick r:id="rId7" tooltip="清膽 （頁面未存在）"/>
              </a:rPr>
              <a:t>清膽</a:t>
            </a:r>
            <a:r>
              <a:rPr lang="zh-TW" altLang="en-US" dirty="0">
                <a:hlinkClick r:id="rId8" tooltip="利濕"/>
              </a:rPr>
              <a:t>利濕</a:t>
            </a:r>
            <a:r>
              <a:rPr lang="zh-TW" altLang="en-US" dirty="0"/>
              <a:t>、溶解</a:t>
            </a:r>
            <a:r>
              <a:rPr lang="zh-TW" altLang="en-US" dirty="0">
                <a:hlinkClick r:id="rId9" tooltip="結石"/>
              </a:rPr>
              <a:t>結石</a:t>
            </a:r>
            <a:r>
              <a:rPr lang="zh-TW" altLang="en-US" dirty="0"/>
              <a:t>，應該多吃。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生活要有規律，注意勞逸結合，經常參加體育活動、按時吃早餐、避免發胖、減少</a:t>
            </a:r>
            <a:r>
              <a:rPr lang="zh-TW" altLang="en-US" dirty="0">
                <a:hlinkClick r:id="rId10" tooltip="妊娠"/>
              </a:rPr>
              <a:t>妊娠</a:t>
            </a:r>
            <a:r>
              <a:rPr lang="zh-TW" altLang="en-US" dirty="0"/>
              <a:t>次數等也是非常重要的預防措施。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422014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838200" y="880217"/>
            <a:ext cx="10515600" cy="529674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膽囊炎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平時</a:t>
            </a:r>
            <a:r>
              <a:rPr lang="zh-TW" altLang="en-US" dirty="0"/>
              <a:t>多飲水，年老病人可盡量食用高碳水化合物低脂肪低膽固醇的清淡流質食品，如米湯、藕粉、豆漿、蜂蜜水、杏仁茶、紅棗湯、蓮子湯、桂圓湯、果汁、菜汁、沖蛋清水等。</a:t>
            </a:r>
          </a:p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多</a:t>
            </a:r>
            <a:r>
              <a:rPr lang="zh-TW" altLang="en-US" dirty="0"/>
              <a:t>吃水果和</a:t>
            </a:r>
            <a:r>
              <a:rPr lang="zh-TW" altLang="en-US" dirty="0" smtClean="0"/>
              <a:t>蔬菜</a:t>
            </a:r>
            <a:r>
              <a:rPr lang="en-US" altLang="zh-TW" dirty="0" smtClean="0"/>
              <a:t>(</a:t>
            </a:r>
            <a:r>
              <a:rPr lang="zh-TW" altLang="en-US" dirty="0"/>
              <a:t>食物</a:t>
            </a:r>
            <a:r>
              <a:rPr lang="zh-TW" altLang="en-US" dirty="0" smtClean="0"/>
              <a:t>纖維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，供給豐富維生素：維生素</a:t>
            </a:r>
            <a:r>
              <a:rPr lang="en-US" altLang="zh-TW" dirty="0" smtClean="0"/>
              <a:t>A</a:t>
            </a:r>
            <a:r>
              <a:rPr lang="zh-TW" altLang="en-US" dirty="0" smtClean="0"/>
              <a:t>有防止膽結石作用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口味</a:t>
            </a:r>
            <a:r>
              <a:rPr lang="zh-TW" altLang="en-US" dirty="0"/>
              <a:t>盡量清淡，避免使用加工食品和高糖分的食物。</a:t>
            </a:r>
          </a:p>
          <a:p>
            <a:pPr marL="0" indent="0">
              <a:buNone/>
            </a:pPr>
            <a:r>
              <a:rPr lang="en-US" altLang="zh-TW" dirty="0" smtClean="0"/>
              <a:t>4.</a:t>
            </a:r>
            <a:r>
              <a:rPr lang="zh-TW" altLang="en-US" dirty="0" smtClean="0"/>
              <a:t>禁食</a:t>
            </a:r>
            <a:r>
              <a:rPr lang="zh-TW" altLang="en-US" dirty="0"/>
              <a:t>高脂肪、油炸和刺激性的食品，如肥豬肉、羊肉、雞肉、雞蛋、牛奶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0930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 smtClean="0"/>
              <a:t>這是我升大學以來的第一次分組報告，對於所有的事物都還很陌生，該怎麼做才是對的、該怎麼樣才比較好，都是我第一次接觸，相信這種經驗在未來對我一定會有幫助的，我要一次一次的磨練，讓自己一次比一次更加的進步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65780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tw.answers.yahoo.com/question/index?qid=20050128000010KK01036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tw.answers.yahoo.com/question/index?qid=20110208000015KK07384</a:t>
            </a:r>
            <a:endParaRPr lang="en-US" altLang="zh-TW" dirty="0" smtClean="0"/>
          </a:p>
          <a:p>
            <a:endParaRPr lang="en-US" altLang="zh-TW" dirty="0" smtClean="0">
              <a:hlinkClick r:id="rId4"/>
            </a:endParaRPr>
          </a:p>
          <a:p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www.liver.org.tw/journalView.php?cat=10&amp;sid=146&amp;page=2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>
                <a:hlinkClick r:id="rId5"/>
              </a:rPr>
              <a:t>https://kknews.cc/zh-tw/health/ovejj6m.html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hlinkClick r:id="rId6"/>
              </a:rPr>
              <a:t>https</a:t>
            </a:r>
            <a:r>
              <a:rPr lang="en-US" altLang="zh-TW" dirty="0">
                <a:hlinkClick r:id="rId6"/>
              </a:rPr>
              <a:t>://</a:t>
            </a:r>
            <a:r>
              <a:rPr lang="en-US" altLang="zh-TW" dirty="0" smtClean="0">
                <a:hlinkClick r:id="rId6"/>
              </a:rPr>
              <a:t>kknews.cc/health/okpl4o.html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3159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TW" altLang="en-US" dirty="0" smtClean="0"/>
              <a:t>肝臟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肝臟－「消化系統」，是主管身體消化機能的器官之一。</a:t>
            </a:r>
            <a:endParaRPr lang="en-US" altLang="zh-TW" sz="2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肝臟位置位於腹腔右上部，隱藏在右側膈下和肋骨深面。</a:t>
            </a:r>
            <a:endParaRPr lang="en-US" altLang="zh-TW" sz="24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hlinkClick r:id="rId2"/>
              </a:rPr>
              <a:t>資料來源：</a:t>
            </a:r>
            <a:r>
              <a:rPr lang="en-US" altLang="zh-TW" sz="1600" dirty="0" smtClean="0">
                <a:hlinkClick r:id="rId2"/>
              </a:rPr>
              <a:t>https://kknews.cc/health/apjmvg.html</a:t>
            </a:r>
            <a:endParaRPr lang="en-US" altLang="zh-TW" sz="16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6" name="圖片版面配置區 15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934" b="3934"/>
          <a:stretch>
            <a:fillRect/>
          </a:stretch>
        </p:blipFill>
        <p:spPr>
          <a:xfrm>
            <a:off x="7482362" y="0"/>
            <a:ext cx="3598146" cy="5071533"/>
          </a:xfrm>
        </p:spPr>
      </p:pic>
    </p:spTree>
    <p:extLst>
      <p:ext uri="{BB962C8B-B14F-4D97-AF65-F5344CB8AC3E}">
        <p14:creationId xmlns:p14="http://schemas.microsoft.com/office/powerpoint/2010/main" xmlns="" val="17768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肝臟功能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sz="quarter" idx="13"/>
          </p:nvPr>
        </p:nvSpPr>
        <p:spPr/>
        <p:txBody>
          <a:bodyPr vert="horz">
            <a:normAutofit/>
          </a:bodyPr>
          <a:lstStyle/>
          <a:p>
            <a:pPr indent="-288000"/>
            <a:r>
              <a:rPr lang="zh-TW" altLang="en-US" dirty="0"/>
              <a:t>分 泌 功 </a:t>
            </a:r>
            <a:r>
              <a:rPr lang="zh-TW" altLang="en-US" dirty="0" smtClean="0"/>
              <a:t>能</a:t>
            </a:r>
            <a:r>
              <a:rPr lang="en-US" altLang="zh-TW" dirty="0" smtClean="0"/>
              <a:t>:</a:t>
            </a:r>
            <a:r>
              <a:rPr lang="zh-TW" altLang="en-US" dirty="0" smtClean="0"/>
              <a:t> 肝 </a:t>
            </a:r>
            <a:r>
              <a:rPr lang="zh-TW" altLang="en-US" dirty="0"/>
              <a:t>細 胞 分 泌 膽 </a:t>
            </a:r>
            <a:r>
              <a:rPr lang="zh-TW" altLang="en-US" dirty="0" smtClean="0"/>
              <a:t>汁，</a:t>
            </a:r>
            <a:r>
              <a:rPr lang="zh-TW" altLang="en-US" dirty="0"/>
              <a:t> 膽 鹽 可 乳 化 脂 肪 </a:t>
            </a:r>
            <a:r>
              <a:rPr lang="zh-TW" altLang="en-US" dirty="0" smtClean="0"/>
              <a:t>， 促 進 脂 肪 的 吸 收。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indent="-288000"/>
            <a:r>
              <a:rPr lang="zh-TW" altLang="en-US" dirty="0" smtClean="0"/>
              <a:t>解 毒 功 能</a:t>
            </a:r>
            <a:r>
              <a:rPr lang="en-US" altLang="zh-TW" dirty="0" smtClean="0"/>
              <a:t>:</a:t>
            </a:r>
            <a:r>
              <a:rPr lang="zh-TW" altLang="en-US" dirty="0" smtClean="0"/>
              <a:t> 體 </a:t>
            </a:r>
            <a:r>
              <a:rPr lang="zh-TW" altLang="en-US" dirty="0"/>
              <a:t>內 </a:t>
            </a:r>
            <a:r>
              <a:rPr lang="zh-TW" altLang="en-US" dirty="0" smtClean="0"/>
              <a:t>產 </a:t>
            </a:r>
            <a:r>
              <a:rPr lang="zh-TW" altLang="en-US" dirty="0"/>
              <a:t>生 的 有 毒 物 質 如 酒 精 及 部 份 藥 物 等 </a:t>
            </a:r>
            <a:r>
              <a:rPr lang="zh-TW" altLang="en-US" dirty="0" smtClean="0"/>
              <a:t>，經由肝</a:t>
            </a:r>
            <a:r>
              <a:rPr lang="zh-TW" altLang="en-US" dirty="0"/>
              <a:t>臟</a:t>
            </a:r>
            <a:r>
              <a:rPr lang="zh-TW" altLang="en-US" dirty="0" smtClean="0"/>
              <a:t>化 </a:t>
            </a:r>
            <a:r>
              <a:rPr lang="zh-TW" altLang="en-US" dirty="0"/>
              <a:t>解 成 為 無 毒 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	</a:t>
            </a:r>
            <a:r>
              <a:rPr lang="zh-TW" altLang="en-US" dirty="0" smtClean="0"/>
              <a:t>              毒 </a:t>
            </a:r>
            <a:r>
              <a:rPr lang="zh-TW" altLang="en-US" dirty="0"/>
              <a:t>性 較 輕 或 容 易 被 溶 解 的 物 質 ，再 經 膽 汁 或 尿 液 排 出 體 外 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indent="-288000"/>
            <a:endParaRPr lang="en-US" altLang="zh-TW" dirty="0" smtClean="0"/>
          </a:p>
          <a:p>
            <a:pPr indent="-288000"/>
            <a:endParaRPr lang="en-US" altLang="zh-TW" dirty="0"/>
          </a:p>
          <a:p>
            <a:pPr indent="-288000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208233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肝臟功能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sz="quarter" idx="13"/>
          </p:nvPr>
        </p:nvSpPr>
        <p:spPr/>
        <p:txBody>
          <a:bodyPr vert="horz">
            <a:normAutofit/>
          </a:bodyPr>
          <a:lstStyle/>
          <a:p>
            <a:r>
              <a:rPr lang="zh-TW" altLang="en-US" dirty="0" smtClean="0"/>
              <a:t>代 </a:t>
            </a:r>
            <a:r>
              <a:rPr lang="zh-TW" altLang="en-US" dirty="0"/>
              <a:t>謝 功 </a:t>
            </a:r>
            <a:r>
              <a:rPr lang="zh-TW" altLang="en-US" dirty="0" smtClean="0"/>
              <a:t>能</a:t>
            </a:r>
            <a:r>
              <a:rPr lang="en-US" altLang="zh-TW" dirty="0" smtClean="0"/>
              <a:t>:</a:t>
            </a:r>
            <a:r>
              <a:rPr lang="zh-TW" altLang="en-US" dirty="0" smtClean="0"/>
              <a:t>  糖 類 在 </a:t>
            </a:r>
            <a:r>
              <a:rPr lang="zh-TW" altLang="en-US" dirty="0"/>
              <a:t>肝 臟 合 成 為 肝 糖，存 於 肝 臟 </a:t>
            </a:r>
            <a:r>
              <a:rPr lang="zh-TW" altLang="en-US" dirty="0" smtClean="0"/>
              <a:t>。胺 </a:t>
            </a:r>
            <a:r>
              <a:rPr lang="zh-TW" altLang="en-US" dirty="0"/>
              <a:t>基 酸 </a:t>
            </a:r>
            <a:r>
              <a:rPr lang="zh-TW" altLang="en-US" dirty="0" smtClean="0"/>
              <a:t>在 </a:t>
            </a:r>
            <a:r>
              <a:rPr lang="zh-TW" altLang="en-US" dirty="0"/>
              <a:t>肝 臟 合 成 為 蛋 白 質 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              供 </a:t>
            </a:r>
            <a:r>
              <a:rPr lang="zh-TW" altLang="en-US" dirty="0"/>
              <a:t>身 體 所 </a:t>
            </a:r>
            <a:r>
              <a:rPr lang="zh-TW" altLang="en-US" dirty="0" smtClean="0"/>
              <a:t>需。</a:t>
            </a:r>
            <a:r>
              <a:rPr lang="zh-TW" altLang="en-US" dirty="0"/>
              <a:t>肝 臟 亦 參 與 脂 肪 、維 他 命 及 荷 爾 蒙 的 新 陳 代 </a:t>
            </a:r>
            <a:r>
              <a:rPr lang="zh-TW" altLang="en-US" dirty="0" smtClean="0"/>
              <a:t>謝。</a:t>
            </a:r>
            <a:endParaRPr lang="en-US" altLang="zh-TW" dirty="0"/>
          </a:p>
          <a:p>
            <a:pPr indent="-288000"/>
            <a:endParaRPr lang="en-US" altLang="zh-TW" dirty="0"/>
          </a:p>
          <a:p>
            <a:pPr indent="-288000"/>
            <a:endParaRPr lang="en-US" altLang="zh-TW" dirty="0" smtClean="0"/>
          </a:p>
          <a:p>
            <a:pPr indent="-288000"/>
            <a:endParaRPr lang="en-US" altLang="zh-TW" dirty="0"/>
          </a:p>
          <a:p>
            <a:pPr indent="-288000"/>
            <a:r>
              <a:rPr lang="zh-TW" altLang="en-US" sz="1400" dirty="0" smtClean="0">
                <a:latin typeface="+mn-ea"/>
                <a:hlinkClick r:id="rId2"/>
              </a:rPr>
              <a:t>資料來源：</a:t>
            </a:r>
            <a:r>
              <a:rPr lang="en-US" altLang="zh-TW" sz="1400" dirty="0" smtClean="0">
                <a:latin typeface="+mn-ea"/>
                <a:hlinkClick r:id="rId2"/>
              </a:rPr>
              <a:t>https://www.info.gov.hk/hepatitis/big5/hep_01_set.htm</a:t>
            </a:r>
            <a:endParaRPr lang="en-US" altLang="zh-TW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028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主要的肝臟疾病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sz="quarter" idx="13"/>
          </p:nvPr>
        </p:nvSpPr>
        <p:spPr/>
        <p:txBody>
          <a:bodyPr vert="horz"/>
          <a:lstStyle/>
          <a:p>
            <a:r>
              <a:rPr lang="zh-TW" altLang="en-US" sz="2400" dirty="0" smtClean="0">
                <a:latin typeface="+mn-ea"/>
              </a:rPr>
              <a:t>脂肪肝：</a:t>
            </a:r>
            <a:r>
              <a:rPr lang="zh-TW" altLang="en-US" sz="2400" dirty="0" smtClean="0"/>
              <a:t>又叫肝積脂病或肝性肥胖症，都是發生在酗酒人群上</a:t>
            </a:r>
            <a:endParaRPr lang="en-US" altLang="zh-TW" sz="2400" dirty="0" smtClean="0">
              <a:latin typeface="+mn-ea"/>
            </a:endParaRPr>
          </a:p>
          <a:p>
            <a:r>
              <a:rPr lang="zh-TW" altLang="en-US" sz="2400" dirty="0" smtClean="0">
                <a:latin typeface="+mn-ea"/>
              </a:rPr>
              <a:t>黃疸：</a:t>
            </a:r>
            <a:r>
              <a:rPr lang="zh-TW" altLang="en-US" sz="2400" dirty="0" smtClean="0"/>
              <a:t>又稱黃膽，是因為體內膽紅素過高，造成皮膚及鞏膜發黃或是發綠的症狀</a:t>
            </a:r>
            <a:endParaRPr lang="zh-TW" altLang="en-US" sz="2400" dirty="0" smtClean="0">
              <a:latin typeface="+mn-ea"/>
            </a:endParaRPr>
          </a:p>
          <a:p>
            <a:r>
              <a:rPr lang="zh-TW" altLang="en-US" sz="2400" dirty="0" smtClean="0">
                <a:latin typeface="+mn-ea"/>
              </a:rPr>
              <a:t>肝硬化：最常見的原因包括酒精、</a:t>
            </a:r>
            <a:r>
              <a:rPr lang="en-US" altLang="zh-TW" sz="2400" dirty="0" smtClean="0">
                <a:latin typeface="+mn-ea"/>
              </a:rPr>
              <a:t>B</a:t>
            </a:r>
            <a:r>
              <a:rPr lang="zh-TW" altLang="en-US" sz="2400" dirty="0" smtClean="0">
                <a:latin typeface="+mn-ea"/>
              </a:rPr>
              <a:t>型肝炎、</a:t>
            </a:r>
            <a:r>
              <a:rPr lang="en-US" altLang="zh-TW" sz="2400" dirty="0" smtClean="0">
                <a:latin typeface="+mn-ea"/>
              </a:rPr>
              <a:t>C</a:t>
            </a:r>
            <a:r>
              <a:rPr lang="zh-TW" altLang="en-US" sz="2400" dirty="0" smtClean="0">
                <a:latin typeface="+mn-ea"/>
              </a:rPr>
              <a:t>型肝炎、以及非酒精性脂肪性肝炎等，可藉由接種疫苗預防</a:t>
            </a:r>
            <a:endParaRPr lang="en-US" altLang="zh-TW" sz="2400" dirty="0" smtClean="0">
              <a:latin typeface="+mn-ea"/>
            </a:endParaRPr>
          </a:p>
          <a:p>
            <a:pPr>
              <a:buNone/>
            </a:pPr>
            <a:r>
              <a:rPr lang="zh-TW" altLang="en-US" sz="1400" dirty="0" smtClean="0">
                <a:solidFill>
                  <a:srgbClr val="FF0000"/>
                </a:solidFill>
                <a:latin typeface="+mn-ea"/>
              </a:rPr>
              <a:t>資料來源：</a:t>
            </a:r>
            <a:r>
              <a:rPr lang="en-US" altLang="zh-TW" sz="1400" dirty="0" smtClean="0">
                <a:solidFill>
                  <a:srgbClr val="FF0000"/>
                </a:solidFill>
                <a:latin typeface="+mn-ea"/>
              </a:rPr>
              <a:t>https://zh.wikipedia.org/wiki/</a:t>
            </a:r>
            <a:r>
              <a:rPr lang="zh-TW" altLang="en-US" sz="1400" dirty="0" smtClean="0">
                <a:solidFill>
                  <a:srgbClr val="FF0000"/>
                </a:solidFill>
                <a:latin typeface="+mn-ea"/>
              </a:rPr>
              <a:t>肝臟</a:t>
            </a:r>
            <a:r>
              <a:rPr lang="en-US" altLang="zh-TW" sz="1400" dirty="0" smtClean="0">
                <a:solidFill>
                  <a:srgbClr val="FF0000"/>
                </a:solidFill>
                <a:latin typeface="+mn-ea"/>
              </a:rPr>
              <a:t>#</a:t>
            </a:r>
            <a:r>
              <a:rPr lang="zh-TW" altLang="en-US" sz="1400" dirty="0" smtClean="0">
                <a:solidFill>
                  <a:srgbClr val="FF0000"/>
                </a:solidFill>
                <a:latin typeface="+mn-ea"/>
              </a:rPr>
              <a:t>疾病</a:t>
            </a:r>
            <a:endParaRPr lang="zh-TW" altLang="en-US" sz="14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圖片 3" descr="images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0967" y="4231736"/>
            <a:ext cx="5225561" cy="2056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主要的肝臟疾病－肝炎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sz="quarter" idx="13"/>
          </p:nvPr>
        </p:nvSpPr>
        <p:spPr/>
        <p:txBody>
          <a:bodyPr vert="horz"/>
          <a:lstStyle/>
          <a:p>
            <a:r>
              <a:rPr lang="zh-TW" altLang="en-US" dirty="0" smtClean="0">
                <a:latin typeface="+mn-ea"/>
              </a:rPr>
              <a:t>肝炎：主要有食欲</a:t>
            </a:r>
            <a:r>
              <a:rPr lang="zh-TW" altLang="en-US" dirty="0" smtClean="0">
                <a:latin typeface="+mn-ea"/>
              </a:rPr>
              <a:t>不振，</a:t>
            </a:r>
            <a:r>
              <a:rPr lang="zh-TW" altLang="en-US" dirty="0" smtClean="0">
                <a:latin typeface="+mn-ea"/>
              </a:rPr>
              <a:t>嘔吐，疲倦，腹痛，腹瀉等等。肝炎可依病期長短分成兩期，六個月以下稱為急性，反之則稱為慢性。急性肝炎可能會自行痊癒，也可能發展為慢性肝炎。在某些情形下甚至會導致急性肝</a:t>
            </a:r>
            <a:r>
              <a:rPr lang="zh-TW" altLang="en-US" dirty="0" smtClean="0">
                <a:latin typeface="+mn-ea"/>
              </a:rPr>
              <a:t>衰竭。</a:t>
            </a:r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肝炎有非常多類型，有五種主要肝炎病毒，稱為甲、乙、丙、丁和戊型。尤其是，</a:t>
            </a:r>
            <a:r>
              <a:rPr lang="en-US" altLang="zh-TW" dirty="0" smtClean="0">
                <a:latin typeface="+mn-ea"/>
              </a:rPr>
              <a:t>B</a:t>
            </a:r>
            <a:r>
              <a:rPr lang="zh-TW" altLang="en-US" dirty="0" smtClean="0">
                <a:latin typeface="+mn-ea"/>
              </a:rPr>
              <a:t>型肝炎和</a:t>
            </a:r>
            <a:r>
              <a:rPr lang="en-US" altLang="zh-TW" dirty="0" smtClean="0">
                <a:latin typeface="+mn-ea"/>
              </a:rPr>
              <a:t>C</a:t>
            </a:r>
            <a:r>
              <a:rPr lang="zh-TW" altLang="en-US" dirty="0" smtClean="0">
                <a:latin typeface="+mn-ea"/>
              </a:rPr>
              <a:t>型肝炎可使數億人罹患慢性病，並且二者合在一起是發生肝硬化和肝癌的最常見原因。</a:t>
            </a:r>
            <a:endParaRPr lang="en-US" altLang="zh-TW" dirty="0" smtClean="0">
              <a:latin typeface="+mn-ea"/>
            </a:endParaRPr>
          </a:p>
          <a:p>
            <a:r>
              <a:rPr lang="zh-TW" altLang="en-US" sz="1400" dirty="0" smtClean="0">
                <a:solidFill>
                  <a:srgbClr val="FF0000"/>
                </a:solidFill>
                <a:latin typeface="+mn-ea"/>
              </a:rPr>
              <a:t>資料來源：</a:t>
            </a:r>
            <a:r>
              <a:rPr lang="en-US" altLang="zh-TW" sz="1400" dirty="0" smtClean="0">
                <a:solidFill>
                  <a:srgbClr val="FF0000"/>
                </a:solidFill>
                <a:latin typeface="+mn-ea"/>
              </a:rPr>
              <a:t>https://zh.wikipedia.org/wiki/</a:t>
            </a:r>
            <a:r>
              <a:rPr lang="zh-TW" altLang="en-US" sz="1400" dirty="0" smtClean="0">
                <a:solidFill>
                  <a:srgbClr val="FF0000"/>
                </a:solidFill>
                <a:latin typeface="+mn-ea"/>
              </a:rPr>
              <a:t>肝炎</a:t>
            </a:r>
            <a:endParaRPr lang="en-US" altLang="zh-TW" sz="1400" dirty="0" smtClean="0">
              <a:solidFill>
                <a:srgbClr val="FF0000"/>
              </a:solidFill>
              <a:latin typeface="+mn-ea"/>
            </a:endParaRPr>
          </a:p>
          <a:p>
            <a:pPr>
              <a:buNone/>
            </a:pPr>
            <a:r>
              <a:rPr lang="en-US" altLang="zh-TW" sz="1400" dirty="0" smtClean="0">
                <a:solidFill>
                  <a:srgbClr val="FF0000"/>
                </a:solidFill>
                <a:latin typeface="+mn-ea"/>
              </a:rPr>
              <a:t>https://www.hpa.gov.tw/Pages/Detail.aspx?nodeid=616&amp;pid=1128</a:t>
            </a:r>
            <a:endParaRPr lang="zh-TW" altLang="en-US" sz="1400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主要的肝臟疾病－肝炎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sz="quarter" idx="13"/>
          </p:nvPr>
        </p:nvSpPr>
        <p:spPr/>
        <p:txBody>
          <a:bodyPr vert="horz" wrap="square"/>
          <a:lstStyle/>
          <a:p>
            <a:r>
              <a:rPr lang="en-US" altLang="zh-TW" dirty="0" smtClean="0">
                <a:latin typeface="+mn-ea"/>
              </a:rPr>
              <a:t>A</a:t>
            </a:r>
            <a:r>
              <a:rPr lang="zh-TW" altLang="en-US" dirty="0" smtClean="0">
                <a:latin typeface="+mn-ea"/>
              </a:rPr>
              <a:t>型及</a:t>
            </a:r>
            <a:r>
              <a:rPr lang="en-US" altLang="zh-TW" dirty="0" smtClean="0">
                <a:latin typeface="+mn-ea"/>
              </a:rPr>
              <a:t>E</a:t>
            </a:r>
            <a:r>
              <a:rPr lang="zh-TW" altLang="en-US" dirty="0" smtClean="0">
                <a:latin typeface="+mn-ea"/>
              </a:rPr>
              <a:t>型通常藉由食物及水傳染，</a:t>
            </a:r>
            <a:r>
              <a:rPr lang="en-US" altLang="zh-TW" dirty="0" smtClean="0">
                <a:latin typeface="+mn-ea"/>
              </a:rPr>
              <a:t>B</a:t>
            </a:r>
            <a:r>
              <a:rPr lang="zh-TW" altLang="en-US" dirty="0" smtClean="0">
                <a:latin typeface="+mn-ea"/>
              </a:rPr>
              <a:t>型肝炎則主要由性行為轉染，但也可能是母親在妊娠或分娩的過程中，傳染給胎兒。</a:t>
            </a:r>
            <a:r>
              <a:rPr lang="en-US" altLang="zh-TW" dirty="0" smtClean="0">
                <a:latin typeface="+mn-ea"/>
              </a:rPr>
              <a:t>B</a:t>
            </a:r>
            <a:r>
              <a:rPr lang="zh-TW" altLang="en-US" dirty="0" smtClean="0">
                <a:latin typeface="+mn-ea"/>
              </a:rPr>
              <a:t>型和</a:t>
            </a:r>
            <a:r>
              <a:rPr lang="en-US" altLang="zh-TW" dirty="0" smtClean="0">
                <a:latin typeface="+mn-ea"/>
              </a:rPr>
              <a:t>C</a:t>
            </a:r>
            <a:r>
              <a:rPr lang="zh-TW" altLang="en-US" dirty="0" smtClean="0">
                <a:latin typeface="+mn-ea"/>
              </a:rPr>
              <a:t>型可以經血液傳染，常見途徑包含共用針頭。</a:t>
            </a:r>
            <a:r>
              <a:rPr lang="en-US" altLang="zh-TW" dirty="0" smtClean="0">
                <a:latin typeface="+mn-ea"/>
              </a:rPr>
              <a:t>D</a:t>
            </a:r>
            <a:r>
              <a:rPr lang="zh-TW" altLang="en-US" dirty="0" smtClean="0">
                <a:latin typeface="+mn-ea"/>
              </a:rPr>
              <a:t>型肝炎只能感染已經感染</a:t>
            </a:r>
            <a:r>
              <a:rPr lang="en-US" altLang="zh-TW" dirty="0" smtClean="0">
                <a:latin typeface="+mn-ea"/>
              </a:rPr>
              <a:t>B</a:t>
            </a:r>
            <a:r>
              <a:rPr lang="zh-TW" altLang="en-US" dirty="0" smtClean="0">
                <a:latin typeface="+mn-ea"/>
              </a:rPr>
              <a:t>型肝炎的患者。</a:t>
            </a:r>
            <a:endParaRPr lang="en-US" altLang="zh-TW" dirty="0" smtClean="0">
              <a:latin typeface="+mn-ea"/>
            </a:endParaRPr>
          </a:p>
          <a:p>
            <a:r>
              <a:rPr lang="en-US" altLang="zh-TW" dirty="0" smtClean="0">
                <a:latin typeface="+mn-ea"/>
              </a:rPr>
              <a:t>A</a:t>
            </a:r>
            <a:r>
              <a:rPr lang="zh-TW" altLang="en-US" dirty="0" smtClean="0">
                <a:latin typeface="+mn-ea"/>
              </a:rPr>
              <a:t>、</a:t>
            </a:r>
            <a:r>
              <a:rPr lang="en-US" altLang="zh-TW" dirty="0" smtClean="0">
                <a:latin typeface="+mn-ea"/>
              </a:rPr>
              <a:t>B</a:t>
            </a:r>
            <a:r>
              <a:rPr lang="zh-TW" altLang="en-US" dirty="0" smtClean="0">
                <a:latin typeface="+mn-ea"/>
              </a:rPr>
              <a:t>，及</a:t>
            </a:r>
            <a:r>
              <a:rPr lang="en-US" altLang="zh-TW" dirty="0" smtClean="0">
                <a:latin typeface="+mn-ea"/>
              </a:rPr>
              <a:t>D</a:t>
            </a:r>
            <a:r>
              <a:rPr lang="zh-TW" altLang="en-US" dirty="0" smtClean="0">
                <a:latin typeface="+mn-ea"/>
              </a:rPr>
              <a:t>型可藉由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疫苗預防</a:t>
            </a:r>
            <a:r>
              <a:rPr lang="zh-TW" altLang="en-US" dirty="0" smtClean="0">
                <a:latin typeface="+mn-ea"/>
              </a:rPr>
              <a:t>。藥物可以用於治療慢性肝炎。目前仍沒有治療</a:t>
            </a:r>
            <a:r>
              <a:rPr lang="en-US" altLang="zh-TW" dirty="0" smtClean="0">
                <a:latin typeface="+mn-ea"/>
              </a:rPr>
              <a:t>NASH</a:t>
            </a:r>
            <a:r>
              <a:rPr lang="zh-TW" altLang="en-US" dirty="0" smtClean="0">
                <a:latin typeface="+mn-ea"/>
              </a:rPr>
              <a:t>的方法，但可以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藉由運動、均衡飲食</a:t>
            </a:r>
            <a:r>
              <a:rPr lang="zh-TW" altLang="en-US" dirty="0" smtClean="0">
                <a:latin typeface="+mn-ea"/>
              </a:rPr>
              <a:t>，以及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減肥</a:t>
            </a:r>
            <a:r>
              <a:rPr lang="zh-TW" altLang="en-US" dirty="0" smtClean="0">
                <a:latin typeface="+mn-ea"/>
              </a:rPr>
              <a:t>等調整生活型態方式來維持健康。自體免疫性肝炎可以藉由免疫抑制藥物治療</a:t>
            </a:r>
            <a:r>
              <a:rPr lang="en-US" altLang="zh-TW" baseline="30000" dirty="0" smtClean="0">
                <a:latin typeface="+mn-ea"/>
              </a:rPr>
              <a:t>[</a:t>
            </a:r>
            <a:r>
              <a:rPr lang="zh-TW" altLang="en-US" dirty="0" smtClean="0">
                <a:latin typeface="+mn-ea"/>
              </a:rPr>
              <a:t>。當病情到一定程度時，則可以考慮換肝。</a:t>
            </a:r>
            <a:endParaRPr lang="zh-TW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主要的肝臟疾病－肝癌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sz="quarter" idx="13"/>
          </p:nvPr>
        </p:nvSpPr>
        <p:spPr/>
        <p:txBody>
          <a:bodyPr vert="horz">
            <a:normAutofit lnSpcReduction="10000"/>
          </a:bodyPr>
          <a:lstStyle/>
          <a:p>
            <a:r>
              <a:rPr lang="zh-TW" altLang="en-US" dirty="0" smtClean="0">
                <a:latin typeface="+mn-ea"/>
              </a:rPr>
              <a:t>肝癌的主要原因是因為</a:t>
            </a:r>
            <a:r>
              <a:rPr lang="en-US" altLang="zh-TW" dirty="0" smtClean="0">
                <a:latin typeface="+mn-ea"/>
              </a:rPr>
              <a:t>B</a:t>
            </a:r>
            <a:r>
              <a:rPr lang="zh-TW" altLang="en-US" dirty="0" smtClean="0">
                <a:latin typeface="+mn-ea"/>
              </a:rPr>
              <a:t>型肝炎、</a:t>
            </a:r>
            <a:r>
              <a:rPr lang="en-US" altLang="zh-TW" dirty="0" smtClean="0">
                <a:latin typeface="+mn-ea"/>
              </a:rPr>
              <a:t>C</a:t>
            </a:r>
            <a:r>
              <a:rPr lang="zh-TW" altLang="en-US" dirty="0" smtClean="0">
                <a:latin typeface="+mn-ea"/>
              </a:rPr>
              <a:t>型肝炎或是酒精造成的肝硬化。預防性的手段有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B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型肝炎疫苗</a:t>
            </a:r>
            <a:r>
              <a:rPr lang="zh-TW" altLang="en-US" dirty="0" smtClean="0">
                <a:latin typeface="+mn-ea"/>
              </a:rPr>
              <a:t>以及治療已罹患</a:t>
            </a:r>
            <a:r>
              <a:rPr lang="en-US" altLang="zh-TW" dirty="0" smtClean="0">
                <a:latin typeface="+mn-ea"/>
              </a:rPr>
              <a:t>B</a:t>
            </a:r>
            <a:r>
              <a:rPr lang="zh-TW" altLang="en-US" dirty="0" smtClean="0">
                <a:latin typeface="+mn-ea"/>
              </a:rPr>
              <a:t>型肝炎或</a:t>
            </a:r>
            <a:r>
              <a:rPr lang="en-US" altLang="zh-TW" dirty="0" smtClean="0">
                <a:latin typeface="+mn-ea"/>
              </a:rPr>
              <a:t>C</a:t>
            </a:r>
            <a:r>
              <a:rPr lang="zh-TW" altLang="en-US" dirty="0" smtClean="0">
                <a:latin typeface="+mn-ea"/>
              </a:rPr>
              <a:t>型肝炎的病患，以避免其進展成癌症。若是慢性肝病的病患，會建議進行篩檢。治療方式包括外科手術、靶向治療及放射線療法，特定情形下也可以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進行電燒、栓塞治療或是肝移植</a:t>
            </a:r>
            <a:r>
              <a:rPr lang="zh-TW" altLang="en-US" dirty="0" smtClean="0">
                <a:latin typeface="+mn-ea"/>
              </a:rPr>
              <a:t>。</a:t>
            </a:r>
            <a:endParaRPr lang="en-US" altLang="zh-TW" dirty="0" smtClean="0">
              <a:latin typeface="+mn-ea"/>
            </a:endParaRPr>
          </a:p>
          <a:p>
            <a:pPr>
              <a:buNone/>
            </a:pPr>
            <a:endParaRPr lang="en-US" altLang="zh-TW" dirty="0" smtClean="0">
              <a:latin typeface="+mn-ea"/>
            </a:endParaRPr>
          </a:p>
          <a:p>
            <a:endParaRPr lang="en-US" altLang="zh-TW" dirty="0" smtClean="0">
              <a:latin typeface="+mn-ea"/>
            </a:endParaRPr>
          </a:p>
          <a:p>
            <a:endParaRPr lang="en-US" altLang="zh-TW" dirty="0" smtClean="0">
              <a:latin typeface="+mn-ea"/>
            </a:endParaRPr>
          </a:p>
          <a:p>
            <a:pPr>
              <a:buNone/>
            </a:pPr>
            <a:r>
              <a:rPr lang="en-US" altLang="zh-TW" sz="1400" dirty="0" smtClean="0">
                <a:solidFill>
                  <a:srgbClr val="FF0000"/>
                </a:solidFill>
                <a:latin typeface="+mn-ea"/>
              </a:rPr>
              <a:t>https://zh.wikipedia.org/wiki/</a:t>
            </a:r>
            <a:r>
              <a:rPr lang="zh-TW" altLang="en-US" sz="1400" dirty="0" smtClean="0">
                <a:solidFill>
                  <a:srgbClr val="FF0000"/>
                </a:solidFill>
                <a:latin typeface="+mn-ea"/>
              </a:rPr>
              <a:t>肝癌</a:t>
            </a:r>
            <a:r>
              <a:rPr lang="en-US" altLang="zh-TW" sz="1400" dirty="0" smtClean="0">
                <a:solidFill>
                  <a:srgbClr val="FF0000"/>
                </a:solidFill>
                <a:latin typeface="+mn-ea"/>
              </a:rPr>
              <a:t>#</a:t>
            </a:r>
            <a:r>
              <a:rPr lang="zh-TW" altLang="en-US" sz="1400" dirty="0" smtClean="0">
                <a:solidFill>
                  <a:srgbClr val="FF0000"/>
                </a:solidFill>
                <a:latin typeface="+mn-ea"/>
              </a:rPr>
              <a:t>原因</a:t>
            </a:r>
            <a:endParaRPr lang="en-US" altLang="zh-TW" sz="1400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圖片 3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43935" y="3641554"/>
            <a:ext cx="2800350" cy="1628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賽事">
  <a:themeElements>
    <a:clrScheme name="主要賽事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賽事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賽事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TM04033927[[fn=主要賽事]]</Template>
  <TotalTime>198</TotalTime>
  <Words>2710</Words>
  <Application>Microsoft Office PowerPoint</Application>
  <PresentationFormat>自訂</PresentationFormat>
  <Paragraphs>146</Paragraphs>
  <Slides>25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主要賽事</vt:lpstr>
      <vt:lpstr>肝膽功能與疾病介紹</vt:lpstr>
      <vt:lpstr>肝臟基本功能</vt:lpstr>
      <vt:lpstr>肝臟</vt:lpstr>
      <vt:lpstr>肝臟功能</vt:lpstr>
      <vt:lpstr>肝臟功能</vt:lpstr>
      <vt:lpstr>主要的肝臟疾病</vt:lpstr>
      <vt:lpstr>主要的肝臟疾病－肝炎</vt:lpstr>
      <vt:lpstr>主要的肝臟疾病－肝炎</vt:lpstr>
      <vt:lpstr>主要的肝臟疾病－肝癌</vt:lpstr>
      <vt:lpstr>影片欣賞</vt:lpstr>
      <vt:lpstr>膽的構造</vt:lpstr>
      <vt:lpstr>膽的功能</vt:lpstr>
      <vt:lpstr>膽汁的形成及功能</vt:lpstr>
      <vt:lpstr> 膽囊切除對身體有影響嗎？ </vt:lpstr>
      <vt:lpstr>疾病成因</vt:lpstr>
      <vt:lpstr>投影片 16</vt:lpstr>
      <vt:lpstr>投影片 17</vt:lpstr>
      <vt:lpstr>投影片 18</vt:lpstr>
      <vt:lpstr>疾病治療</vt:lpstr>
      <vt:lpstr>投影片 20</vt:lpstr>
      <vt:lpstr>投影片 21</vt:lpstr>
      <vt:lpstr>疾病預防</vt:lpstr>
      <vt:lpstr>投影片 23</vt:lpstr>
      <vt:lpstr>心得</vt:lpstr>
      <vt:lpstr>參考資料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GENE</dc:creator>
  <cp:lastModifiedBy>acer</cp:lastModifiedBy>
  <cp:revision>20</cp:revision>
  <dcterms:created xsi:type="dcterms:W3CDTF">2019-09-30T05:23:44Z</dcterms:created>
  <dcterms:modified xsi:type="dcterms:W3CDTF">2019-10-04T14:29:56Z</dcterms:modified>
</cp:coreProperties>
</file>