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6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82" r:id="rId17"/>
    <p:sldId id="286" r:id="rId18"/>
    <p:sldId id="284" r:id="rId19"/>
    <p:sldId id="285" r:id="rId20"/>
    <p:sldId id="265" r:id="rId21"/>
  </p:sldIdLst>
  <p:sldSz cx="12192000" cy="6858000"/>
  <p:notesSz cx="6858000" cy="9144000"/>
  <p:embeddedFontLst>
    <p:embeddedFont>
      <p:font typeface="조선일보명조" panose="02030304000000000000" pitchFamily="18" charset="-127"/>
      <p:regular r:id="rId22"/>
    </p:embeddedFont>
    <p:embeddedFont>
      <p:font typeface="배달의민족 도현" panose="020B0600000101010101" pitchFamily="50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Arial Black" panose="020B0A04020102020204" pitchFamily="34" charset="0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2792"/>
    <a:srgbClr val="2E0D8B"/>
    <a:srgbClr val="304168"/>
    <a:srgbClr val="2B316D"/>
    <a:srgbClr val="1F41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>
        <p:scale>
          <a:sx n="66" d="100"/>
          <a:sy n="66" d="100"/>
        </p:scale>
        <p:origin x="1291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6AAB-E3DA-4AA2-8B4F-61574D132AD8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BB5A-CC0E-4125-B363-11B9675E5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79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6AAB-E3DA-4AA2-8B4F-61574D132AD8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BB5A-CC0E-4125-B363-11B9675E5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75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6AAB-E3DA-4AA2-8B4F-61574D132AD8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BB5A-CC0E-4125-B363-11B9675E5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8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6AAB-E3DA-4AA2-8B4F-61574D132AD8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BB5A-CC0E-4125-B363-11B9675E5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4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6AAB-E3DA-4AA2-8B4F-61574D132AD8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BB5A-CC0E-4125-B363-11B9675E5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6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6AAB-E3DA-4AA2-8B4F-61574D132AD8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BB5A-CC0E-4125-B363-11B9675E5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6AAB-E3DA-4AA2-8B4F-61574D132AD8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BB5A-CC0E-4125-B363-11B9675E5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90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6AAB-E3DA-4AA2-8B4F-61574D132AD8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BB5A-CC0E-4125-B363-11B9675E5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33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6AAB-E3DA-4AA2-8B4F-61574D132AD8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BB5A-CC0E-4125-B363-11B9675E5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2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6AAB-E3DA-4AA2-8B4F-61574D132AD8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BB5A-CC0E-4125-B363-11B9675E5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5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6AAB-E3DA-4AA2-8B4F-61574D132AD8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BB5A-CC0E-4125-B363-11B9675E5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10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6AAB-E3DA-4AA2-8B4F-61574D132AD8}" type="datetimeFigureOut">
              <a:rPr lang="ko-KR" altLang="en-US" smtClean="0"/>
              <a:t>2020-08-20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8BB5A-CC0E-4125-B363-11B9675E59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46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AE4F05-3BFA-4F4D-B4C5-D143D55164C4}"/>
              </a:ext>
            </a:extLst>
          </p:cNvPr>
          <p:cNvSpPr txBox="1"/>
          <p:nvPr/>
        </p:nvSpPr>
        <p:spPr>
          <a:xfrm>
            <a:off x="1192815" y="1644163"/>
            <a:ext cx="995583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solidFill>
                  <a:schemeClr val="bg1"/>
                </a:solidFill>
                <a:latin typeface="Arial Black" panose="020B0A04020102020204" pitchFamily="34" charset="0"/>
                <a:ea typeface="조선일보명조" panose="02030304000000000000"/>
              </a:rPr>
              <a:t>우리집</a:t>
            </a:r>
            <a:r>
              <a:rPr lang="ko-KR" altLang="en-US" sz="4000" dirty="0" smtClean="0">
                <a:solidFill>
                  <a:schemeClr val="bg1"/>
                </a:solidFill>
                <a:latin typeface="Arial Black" panose="020B0A04020102020204" pitchFamily="34" charset="0"/>
                <a:ea typeface="조선일보명조" panose="02030304000000000000"/>
              </a:rPr>
              <a:t> </a:t>
            </a:r>
            <a:r>
              <a:rPr lang="ko-KR" altLang="en-US" sz="4000" dirty="0" err="1" smtClean="0">
                <a:solidFill>
                  <a:schemeClr val="bg1"/>
                </a:solidFill>
                <a:latin typeface="Arial Black" panose="020B0A04020102020204" pitchFamily="34" charset="0"/>
                <a:ea typeface="조선일보명조" panose="02030304000000000000"/>
              </a:rPr>
              <a:t>댕댕이를</a:t>
            </a:r>
            <a:r>
              <a:rPr lang="ko-KR" altLang="en-US" sz="4000" dirty="0" smtClean="0">
                <a:solidFill>
                  <a:schemeClr val="bg1"/>
                </a:solidFill>
                <a:latin typeface="Arial Black" panose="020B0A04020102020204" pitchFamily="34" charset="0"/>
                <a:ea typeface="조선일보명조" panose="02030304000000000000"/>
              </a:rPr>
              <a:t> 위한 애견용품 쇼핑 플랫폼</a:t>
            </a:r>
            <a:endParaRPr lang="en-US" altLang="ko-KR" sz="4000" dirty="0" smtClean="0">
              <a:solidFill>
                <a:schemeClr val="bg1"/>
              </a:solidFill>
              <a:latin typeface="Arial Black" panose="020B0A04020102020204" pitchFamily="34" charset="0"/>
              <a:ea typeface="조선일보명조" panose="02030304000000000000"/>
            </a:endParaRPr>
          </a:p>
          <a:p>
            <a:pPr algn="ctr"/>
            <a:endParaRPr lang="en-US" altLang="ko-KR" dirty="0" smtClean="0">
              <a:solidFill>
                <a:schemeClr val="bg1"/>
              </a:solidFill>
              <a:latin typeface="Arial Black" panose="020B0A04020102020204" pitchFamily="34" charset="0"/>
              <a:ea typeface="조선일보명조" panose="02030304000000000000"/>
            </a:endParaRPr>
          </a:p>
          <a:p>
            <a:pPr algn="ctr"/>
            <a:r>
              <a:rPr lang="ko-KR" altLang="en-US" sz="4400" dirty="0" err="1" smtClean="0">
                <a:solidFill>
                  <a:schemeClr val="bg1"/>
                </a:solidFill>
                <a:latin typeface="Arial Black" panose="020B0A04020102020204" pitchFamily="34" charset="0"/>
                <a:ea typeface="조선일보명조" panose="02030304000000000000"/>
              </a:rPr>
              <a:t>멍토피아</a:t>
            </a:r>
            <a:endParaRPr lang="en-US" altLang="ko-KR" sz="4400" dirty="0">
              <a:solidFill>
                <a:schemeClr val="bg1"/>
              </a:solidFill>
              <a:latin typeface="Arial Black" panose="020B0A04020102020204" pitchFamily="34" charset="0"/>
              <a:ea typeface="조선일보명조" panose="02030304000000000000"/>
            </a:endParaRPr>
          </a:p>
          <a:p>
            <a:pPr algn="ctr"/>
            <a:endParaRPr lang="ko-KR" altLang="en-US" sz="3200" dirty="0">
              <a:solidFill>
                <a:schemeClr val="bg1"/>
              </a:solidFill>
              <a:latin typeface="Arial Black" panose="020B0A04020102020204" pitchFamily="34" charset="0"/>
              <a:ea typeface="조선일보명조" panose="0203030400000000000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D3019C-0AD6-4300-8AAA-F413674931D4}"/>
              </a:ext>
            </a:extLst>
          </p:cNvPr>
          <p:cNvSpPr txBox="1"/>
          <p:nvPr/>
        </p:nvSpPr>
        <p:spPr>
          <a:xfrm>
            <a:off x="2043765" y="3313413"/>
            <a:ext cx="8104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10C005-D64F-45B4-9AB9-8A1FAC2BF91A}"/>
              </a:ext>
            </a:extLst>
          </p:cNvPr>
          <p:cNvSpPr txBox="1"/>
          <p:nvPr/>
        </p:nvSpPr>
        <p:spPr>
          <a:xfrm>
            <a:off x="4734557" y="4364436"/>
            <a:ext cx="2722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/>
                <a:cs typeface="조선일보명조" panose="02030304000000000000" pitchFamily="18" charset="-127"/>
              </a:rPr>
              <a:t>React semi-project</a:t>
            </a:r>
            <a:endParaRPr lang="en-US" altLang="ko-KR" sz="16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/>
              <a:cs typeface="조선일보명조" panose="02030304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B3AC36-B765-451D-85F8-232C10657DC4}"/>
              </a:ext>
            </a:extLst>
          </p:cNvPr>
          <p:cNvSpPr/>
          <p:nvPr/>
        </p:nvSpPr>
        <p:spPr>
          <a:xfrm>
            <a:off x="4907276" y="4328160"/>
            <a:ext cx="2377444" cy="65024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9A07D-C9E4-456D-A23C-25DD3041F4A0}"/>
              </a:ext>
            </a:extLst>
          </p:cNvPr>
          <p:cNvSpPr txBox="1"/>
          <p:nvPr/>
        </p:nvSpPr>
        <p:spPr>
          <a:xfrm>
            <a:off x="5562597" y="4666763"/>
            <a:ext cx="106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9</a:t>
            </a:r>
            <a:r>
              <a:rPr lang="ko-KR" altLang="en-US" sz="1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조</a:t>
            </a:r>
            <a:endParaRPr lang="ko-KR" altLang="en-US" sz="105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3E70AAE-DAB5-4759-8438-B1511E9199D4}"/>
              </a:ext>
            </a:extLst>
          </p:cNvPr>
          <p:cNvGrpSpPr/>
          <p:nvPr/>
        </p:nvGrpSpPr>
        <p:grpSpPr>
          <a:xfrm>
            <a:off x="4382661" y="4626046"/>
            <a:ext cx="114306" cy="114306"/>
            <a:chOff x="2926080" y="-1153160"/>
            <a:chExt cx="782320" cy="782320"/>
          </a:xfrm>
        </p:grpSpPr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5C4B2CC-236B-488F-BD9E-0739464D5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0C749CC-E4D3-4E8E-BF4E-8100DDA99014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93EFFCA-7C2E-4604-83E1-A1400AB5A4DD}"/>
              </a:ext>
            </a:extLst>
          </p:cNvPr>
          <p:cNvGrpSpPr/>
          <p:nvPr/>
        </p:nvGrpSpPr>
        <p:grpSpPr>
          <a:xfrm>
            <a:off x="7694927" y="4611794"/>
            <a:ext cx="114306" cy="114306"/>
            <a:chOff x="2926080" y="-1153160"/>
            <a:chExt cx="782320" cy="782320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F518D50-A13C-4F24-909C-B71C8F9DA0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88A137C-7A92-4480-B01A-8B63B72EC8A1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0FBF014-CF3C-4008-8083-DADAA4678496}"/>
              </a:ext>
            </a:extLst>
          </p:cNvPr>
          <p:cNvGrpSpPr/>
          <p:nvPr/>
        </p:nvGrpSpPr>
        <p:grpSpPr>
          <a:xfrm>
            <a:off x="215894" y="216320"/>
            <a:ext cx="114306" cy="114306"/>
            <a:chOff x="2926080" y="-1153160"/>
            <a:chExt cx="782320" cy="78232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CEB7CCE-43D4-4C8A-A853-9C0B9FDFB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292A27A-5763-4758-A59E-CC7D78851071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5C80D2B-FBED-48CE-A664-A34F5BB2BB86}"/>
              </a:ext>
            </a:extLst>
          </p:cNvPr>
          <p:cNvGrpSpPr/>
          <p:nvPr/>
        </p:nvGrpSpPr>
        <p:grpSpPr>
          <a:xfrm>
            <a:off x="11828774" y="216320"/>
            <a:ext cx="114306" cy="114306"/>
            <a:chOff x="2926080" y="-1153160"/>
            <a:chExt cx="782320" cy="78232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2000A87-B210-4D89-B802-0DE4459496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C1BDA77-3D2F-492B-AAE8-F1D06F75117D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BADFCB1-6A3F-4AEC-A19A-B1446F5C517F}"/>
              </a:ext>
            </a:extLst>
          </p:cNvPr>
          <p:cNvGrpSpPr/>
          <p:nvPr/>
        </p:nvGrpSpPr>
        <p:grpSpPr>
          <a:xfrm>
            <a:off x="215894" y="6525212"/>
            <a:ext cx="114306" cy="114306"/>
            <a:chOff x="2926080" y="-1153160"/>
            <a:chExt cx="782320" cy="782320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CB99B20-A58D-467F-978F-650865221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480954D-15EC-492A-9F62-F91050067514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A7F7424-0D35-4916-8954-E7A4E57520CE}"/>
              </a:ext>
            </a:extLst>
          </p:cNvPr>
          <p:cNvGrpSpPr/>
          <p:nvPr/>
        </p:nvGrpSpPr>
        <p:grpSpPr>
          <a:xfrm>
            <a:off x="11828774" y="6525212"/>
            <a:ext cx="114306" cy="114306"/>
            <a:chOff x="2926080" y="-1153160"/>
            <a:chExt cx="782320" cy="782320"/>
          </a:xfrm>
        </p:grpSpPr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25958FF-A32E-4C30-9D18-95186BC1D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BAB9129-B893-42BC-9306-F24FDAFD8DA4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6" y="0"/>
            <a:ext cx="12140154" cy="757162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1AB7B5-FCC9-49D6-A492-4A3DC44672DB}"/>
              </a:ext>
            </a:extLst>
          </p:cNvPr>
          <p:cNvSpPr/>
          <p:nvPr/>
        </p:nvSpPr>
        <p:spPr>
          <a:xfrm>
            <a:off x="0" y="6201131"/>
            <a:ext cx="12192000" cy="66082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E1F5E0-588C-4735-B6C5-7CDBF07DE7FC}"/>
              </a:ext>
            </a:extLst>
          </p:cNvPr>
          <p:cNvSpPr/>
          <p:nvPr/>
        </p:nvSpPr>
        <p:spPr>
          <a:xfrm>
            <a:off x="0" y="3957"/>
            <a:ext cx="12192000" cy="6858000"/>
          </a:xfrm>
          <a:prstGeom prst="rect">
            <a:avLst/>
          </a:prstGeom>
          <a:solidFill>
            <a:schemeClr val="bg2">
              <a:lumMod val="1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-82066" y="888299"/>
            <a:ext cx="1227406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우리집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320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댕댕이를</a:t>
            </a:r>
            <a:r>
              <a:rPr lang="ko-KR" altLang="en-US" sz="32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위한 애견용품 쇼핑 플랫폼</a:t>
            </a:r>
            <a:endParaRPr lang="en-US" altLang="ko-KR" sz="3200" dirty="0" smtClean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ko-KR" altLang="en-US" sz="7200" dirty="0" err="1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멍토피아</a:t>
            </a:r>
            <a:endParaRPr lang="ko-KR" altLang="en-US" sz="7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82066" y="6202990"/>
            <a:ext cx="1227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React semi-project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Team 5</a:t>
            </a:r>
            <a:endParaRPr lang="ko-KR" altLang="en-US" sz="48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29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47BF18-C8A3-427A-AB3A-E0FF838DD23B}"/>
              </a:ext>
            </a:extLst>
          </p:cNvPr>
          <p:cNvSpPr/>
          <p:nvPr/>
        </p:nvSpPr>
        <p:spPr>
          <a:xfrm>
            <a:off x="5202297" y="-2"/>
            <a:ext cx="654227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8400" y="1458000"/>
            <a:ext cx="5760000" cy="432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B7BBE-49ED-4B3E-A1F9-672290506A3C}"/>
              </a:ext>
            </a:extLst>
          </p:cNvPr>
          <p:cNvSpPr/>
          <p:nvPr/>
        </p:nvSpPr>
        <p:spPr>
          <a:xfrm>
            <a:off x="0" y="-2"/>
            <a:ext cx="12192000" cy="53340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11828774" y="6525212"/>
            <a:ext cx="114306" cy="114306"/>
            <a:chOff x="2926080" y="-1153160"/>
            <a:chExt cx="782320" cy="78232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D7B400D-E3D7-40B2-B821-AC58DEB13F27}"/>
              </a:ext>
            </a:extLst>
          </p:cNvPr>
          <p:cNvSpPr txBox="1"/>
          <p:nvPr/>
        </p:nvSpPr>
        <p:spPr>
          <a:xfrm>
            <a:off x="4875451" y="168217"/>
            <a:ext cx="240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범위</a:t>
            </a:r>
            <a:endParaRPr lang="en-US" altLang="ko-KR" sz="1400" b="1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11828774" y="216320"/>
            <a:ext cx="114306" cy="114306"/>
            <a:chOff x="2926080" y="-1153160"/>
            <a:chExt cx="782320" cy="78232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215765" y="216320"/>
            <a:ext cx="114306" cy="114306"/>
            <a:chOff x="2926080" y="-1153160"/>
            <a:chExt cx="782320" cy="78232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215765" y="6525212"/>
            <a:ext cx="114306" cy="114306"/>
            <a:chOff x="2926080" y="-1153160"/>
            <a:chExt cx="782320" cy="78232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897676" y="2338087"/>
            <a:ext cx="4641448" cy="306941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5D0996-44A6-461A-8C29-224CEFCD2AB7}"/>
              </a:ext>
            </a:extLst>
          </p:cNvPr>
          <p:cNvSpPr txBox="1"/>
          <p:nvPr/>
        </p:nvSpPr>
        <p:spPr>
          <a:xfrm>
            <a:off x="6771230" y="2008027"/>
            <a:ext cx="604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383838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 범위</a:t>
            </a:r>
            <a:endParaRPr lang="ko-KR" altLang="en-US" sz="2400" b="1" dirty="0">
              <a:solidFill>
                <a:srgbClr val="383838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7BF2A1-5EF2-431D-9102-162490287DD5}"/>
              </a:ext>
            </a:extLst>
          </p:cNvPr>
          <p:cNvSpPr txBox="1"/>
          <p:nvPr/>
        </p:nvSpPr>
        <p:spPr>
          <a:xfrm>
            <a:off x="6782807" y="2672465"/>
            <a:ext cx="53784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Header :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메뉴바와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로그인 구현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Body : 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상품리스트와 리스트 컴포넌트 구현</a:t>
            </a:r>
            <a:endParaRPr lang="en-US" altLang="ko-KR" sz="17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Footer : 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사이트 정보 표출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메뉴바의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onClick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이벤트로 바디 부분 렌더링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장바구니로  원하는 카테고리 검색 및 </a:t>
            </a:r>
            <a:r>
              <a:rPr lang="en-US" altLang="ko-KR" sz="1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Item CRUD</a:t>
            </a:r>
            <a:endParaRPr lang="en-US" altLang="ko-KR" sz="1700" b="1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로그인 여부를 확인하여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결제버튼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작용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유저 데이터 및 아이템 데이터 추가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삭제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DetailView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에서 간단한 리뷰 작성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9031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47BF18-C8A3-427A-AB3A-E0FF838DD23B}"/>
              </a:ext>
            </a:extLst>
          </p:cNvPr>
          <p:cNvSpPr/>
          <p:nvPr/>
        </p:nvSpPr>
        <p:spPr>
          <a:xfrm>
            <a:off x="5202297" y="-2"/>
            <a:ext cx="654227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/>
          </p:cNvPicPr>
          <p:nvPr/>
        </p:nvPicPr>
        <p:blipFill rotWithShape="1">
          <a:blip r:embed="rId2"/>
          <a:srcRect t="8524" r="1500"/>
          <a:stretch/>
        </p:blipFill>
        <p:spPr>
          <a:xfrm>
            <a:off x="338400" y="1458000"/>
            <a:ext cx="5760000" cy="432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B7BBE-49ED-4B3E-A1F9-672290506A3C}"/>
              </a:ext>
            </a:extLst>
          </p:cNvPr>
          <p:cNvSpPr/>
          <p:nvPr/>
        </p:nvSpPr>
        <p:spPr>
          <a:xfrm>
            <a:off x="0" y="-2"/>
            <a:ext cx="12192000" cy="53340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11828774" y="6525212"/>
            <a:ext cx="114306" cy="114306"/>
            <a:chOff x="2926080" y="-1153160"/>
            <a:chExt cx="782320" cy="78232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D7B400D-E3D7-40B2-B821-AC58DEB13F27}"/>
              </a:ext>
            </a:extLst>
          </p:cNvPr>
          <p:cNvSpPr txBox="1"/>
          <p:nvPr/>
        </p:nvSpPr>
        <p:spPr>
          <a:xfrm>
            <a:off x="4875451" y="168217"/>
            <a:ext cx="240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범위</a:t>
            </a:r>
            <a:endParaRPr lang="en-US" altLang="ko-KR" sz="1400" b="1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11828774" y="216320"/>
            <a:ext cx="114306" cy="114306"/>
            <a:chOff x="2926080" y="-1153160"/>
            <a:chExt cx="782320" cy="78232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215765" y="216320"/>
            <a:ext cx="114306" cy="114306"/>
            <a:chOff x="2926080" y="-1153160"/>
            <a:chExt cx="782320" cy="78232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215765" y="6525212"/>
            <a:ext cx="114306" cy="114306"/>
            <a:chOff x="2926080" y="-1153160"/>
            <a:chExt cx="782320" cy="78232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2682987" y="4272356"/>
            <a:ext cx="1101073" cy="57201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5D0996-44A6-461A-8C29-224CEFCD2AB7}"/>
              </a:ext>
            </a:extLst>
          </p:cNvPr>
          <p:cNvSpPr txBox="1"/>
          <p:nvPr/>
        </p:nvSpPr>
        <p:spPr>
          <a:xfrm>
            <a:off x="6771230" y="2008027"/>
            <a:ext cx="604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383838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 범위</a:t>
            </a:r>
            <a:endParaRPr lang="ko-KR" altLang="en-US" sz="2400" b="1" dirty="0">
              <a:solidFill>
                <a:srgbClr val="383838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7BF2A1-5EF2-431D-9102-162490287DD5}"/>
              </a:ext>
            </a:extLst>
          </p:cNvPr>
          <p:cNvSpPr txBox="1"/>
          <p:nvPr/>
        </p:nvSpPr>
        <p:spPr>
          <a:xfrm>
            <a:off x="6782807" y="2672465"/>
            <a:ext cx="53784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Header :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메뉴바와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로그인 구현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Body : 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상품리스트와 리스트 컴포넌트 구현</a:t>
            </a:r>
            <a:endParaRPr lang="en-US" altLang="ko-KR" sz="17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Footer : 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사이트 정보 표출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메뉴바의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onClick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이벤트로 바디 부분 렌더링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장바구니로  원하는 카테고리 검색 및 </a:t>
            </a:r>
            <a:r>
              <a:rPr lang="en-US" altLang="ko-KR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Item CRUD</a:t>
            </a:r>
            <a:endParaRPr lang="en-US" altLang="ko-KR" sz="17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로그인 여부를 확인하여 </a:t>
            </a:r>
            <a:r>
              <a:rPr lang="ko-KR" altLang="en-US" sz="17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결제버튼</a:t>
            </a:r>
            <a:r>
              <a:rPr lang="ko-KR" altLang="en-US" sz="1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작용</a:t>
            </a:r>
            <a:endParaRPr lang="en-US" altLang="ko-KR" sz="1700" b="1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유저 데이터 및 아이템 데이터 추가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삭제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DetailView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에서 간단한 리뷰 작성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046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47BF18-C8A3-427A-AB3A-E0FF838DD23B}"/>
              </a:ext>
            </a:extLst>
          </p:cNvPr>
          <p:cNvSpPr/>
          <p:nvPr/>
        </p:nvSpPr>
        <p:spPr>
          <a:xfrm>
            <a:off x="5202297" y="-2"/>
            <a:ext cx="654227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/>
          </p:cNvPicPr>
          <p:nvPr/>
        </p:nvPicPr>
        <p:blipFill rotWithShape="1">
          <a:blip r:embed="rId2"/>
          <a:srcRect t="9074" r="1410"/>
          <a:stretch/>
        </p:blipFill>
        <p:spPr>
          <a:xfrm>
            <a:off x="338400" y="1481150"/>
            <a:ext cx="5760000" cy="432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B7BBE-49ED-4B3E-A1F9-672290506A3C}"/>
              </a:ext>
            </a:extLst>
          </p:cNvPr>
          <p:cNvSpPr/>
          <p:nvPr/>
        </p:nvSpPr>
        <p:spPr>
          <a:xfrm>
            <a:off x="0" y="-2"/>
            <a:ext cx="12192000" cy="53340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11828774" y="6525212"/>
            <a:ext cx="114306" cy="114306"/>
            <a:chOff x="2926080" y="-1153160"/>
            <a:chExt cx="782320" cy="78232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D7B400D-E3D7-40B2-B821-AC58DEB13F27}"/>
              </a:ext>
            </a:extLst>
          </p:cNvPr>
          <p:cNvSpPr txBox="1"/>
          <p:nvPr/>
        </p:nvSpPr>
        <p:spPr>
          <a:xfrm>
            <a:off x="4875451" y="168217"/>
            <a:ext cx="240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범위</a:t>
            </a:r>
            <a:endParaRPr lang="en-US" altLang="ko-KR" sz="1400" b="1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11828774" y="216320"/>
            <a:ext cx="114306" cy="114306"/>
            <a:chOff x="2926080" y="-1153160"/>
            <a:chExt cx="782320" cy="78232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215765" y="216320"/>
            <a:ext cx="114306" cy="114306"/>
            <a:chOff x="2926080" y="-1153160"/>
            <a:chExt cx="782320" cy="78232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215765" y="6525212"/>
            <a:ext cx="114306" cy="114306"/>
            <a:chOff x="2926080" y="-1153160"/>
            <a:chExt cx="782320" cy="78232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2255589" y="1325454"/>
            <a:ext cx="1925621" cy="91340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5D0996-44A6-461A-8C29-224CEFCD2AB7}"/>
              </a:ext>
            </a:extLst>
          </p:cNvPr>
          <p:cNvSpPr txBox="1"/>
          <p:nvPr/>
        </p:nvSpPr>
        <p:spPr>
          <a:xfrm>
            <a:off x="6771230" y="2008027"/>
            <a:ext cx="604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383838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 범위</a:t>
            </a:r>
            <a:endParaRPr lang="ko-KR" altLang="en-US" sz="2400" b="1" dirty="0">
              <a:solidFill>
                <a:srgbClr val="383838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7BF2A1-5EF2-431D-9102-162490287DD5}"/>
              </a:ext>
            </a:extLst>
          </p:cNvPr>
          <p:cNvSpPr txBox="1"/>
          <p:nvPr/>
        </p:nvSpPr>
        <p:spPr>
          <a:xfrm>
            <a:off x="6782807" y="2672465"/>
            <a:ext cx="53784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Header :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메뉴바와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로그인 구현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Body : 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상품리스트와 리스트 컴포넌트 구현</a:t>
            </a:r>
            <a:endParaRPr lang="en-US" altLang="ko-KR" sz="17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Footer : 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사이트 정보 표출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메뉴바의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onClick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이벤트로 바디 부분 렌더링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장바구니로  원하는 카테고리 검색 및 </a:t>
            </a:r>
            <a:r>
              <a:rPr lang="en-US" altLang="ko-KR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Item CRUD</a:t>
            </a:r>
            <a:endParaRPr lang="en-US" altLang="ko-KR" sz="17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로그인 여부를 확인하여 </a:t>
            </a:r>
            <a:r>
              <a:rPr lang="ko-KR" altLang="en-US" sz="17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결제버튼</a:t>
            </a:r>
            <a:r>
              <a:rPr lang="ko-KR" altLang="en-US" sz="1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작용</a:t>
            </a:r>
            <a:endParaRPr lang="en-US" altLang="ko-KR" sz="1700" b="1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유저 데이터 및 아이템 데이터 추가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삭제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DetailView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에서 간단한 리뷰 작성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110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47BF18-C8A3-427A-AB3A-E0FF838DD23B}"/>
              </a:ext>
            </a:extLst>
          </p:cNvPr>
          <p:cNvSpPr/>
          <p:nvPr/>
        </p:nvSpPr>
        <p:spPr>
          <a:xfrm>
            <a:off x="5202297" y="-2"/>
            <a:ext cx="654227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B7BBE-49ED-4B3E-A1F9-672290506A3C}"/>
              </a:ext>
            </a:extLst>
          </p:cNvPr>
          <p:cNvSpPr/>
          <p:nvPr/>
        </p:nvSpPr>
        <p:spPr>
          <a:xfrm>
            <a:off x="0" y="-2"/>
            <a:ext cx="12192000" cy="53340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11828774" y="6525212"/>
            <a:ext cx="114306" cy="114306"/>
            <a:chOff x="2926080" y="-1153160"/>
            <a:chExt cx="782320" cy="78232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D7B400D-E3D7-40B2-B821-AC58DEB13F27}"/>
              </a:ext>
            </a:extLst>
          </p:cNvPr>
          <p:cNvSpPr txBox="1"/>
          <p:nvPr/>
        </p:nvSpPr>
        <p:spPr>
          <a:xfrm>
            <a:off x="4875451" y="168217"/>
            <a:ext cx="240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범위</a:t>
            </a:r>
            <a:endParaRPr lang="en-US" altLang="ko-KR" sz="1400" b="1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11828774" y="216320"/>
            <a:ext cx="114306" cy="114306"/>
            <a:chOff x="2926080" y="-1153160"/>
            <a:chExt cx="782320" cy="78232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215765" y="216320"/>
            <a:ext cx="114306" cy="114306"/>
            <a:chOff x="2926080" y="-1153160"/>
            <a:chExt cx="782320" cy="78232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215765" y="6525212"/>
            <a:ext cx="114306" cy="114306"/>
            <a:chOff x="2926080" y="-1153160"/>
            <a:chExt cx="782320" cy="78232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B5D0996-44A6-461A-8C29-224CEFCD2AB7}"/>
              </a:ext>
            </a:extLst>
          </p:cNvPr>
          <p:cNvSpPr txBox="1"/>
          <p:nvPr/>
        </p:nvSpPr>
        <p:spPr>
          <a:xfrm>
            <a:off x="6771230" y="2008027"/>
            <a:ext cx="604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383838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 범위</a:t>
            </a:r>
            <a:endParaRPr lang="ko-KR" altLang="en-US" sz="2400" b="1" dirty="0">
              <a:solidFill>
                <a:srgbClr val="383838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7BF2A1-5EF2-431D-9102-162490287DD5}"/>
              </a:ext>
            </a:extLst>
          </p:cNvPr>
          <p:cNvSpPr txBox="1"/>
          <p:nvPr/>
        </p:nvSpPr>
        <p:spPr>
          <a:xfrm>
            <a:off x="6782807" y="2672465"/>
            <a:ext cx="5378451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Header :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메뉴바와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로그인 구현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Body : 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상품리스트와 리스트 컴포넌트 구현</a:t>
            </a:r>
            <a:endParaRPr lang="en-US" altLang="ko-KR" sz="17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Footer : 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사이트 정보 표출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메뉴바의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onClick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이벤트로 바디 부분 렌더링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장바구니로  원하는 카테고리 검색 및 </a:t>
            </a:r>
            <a:r>
              <a:rPr lang="en-US" altLang="ko-KR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Item CRUD</a:t>
            </a:r>
            <a:endParaRPr lang="en-US" altLang="ko-KR" sz="17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로그인 여부를 확인하여 </a:t>
            </a:r>
            <a:r>
              <a:rPr lang="ko-KR" altLang="en-US" sz="1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결제버튼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작용</a:t>
            </a:r>
            <a:endParaRPr lang="en-US" altLang="ko-KR" sz="17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유저 데이터 및 아이템 데이터 추가</a:t>
            </a:r>
            <a:r>
              <a:rPr lang="en-US" altLang="ko-KR" sz="1600" b="1" dirty="0" smtClean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600" b="1" dirty="0" smtClean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</a:t>
            </a:r>
            <a:r>
              <a:rPr lang="en-US" altLang="ko-KR" sz="1600" b="1" dirty="0" smtClean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600" b="1" dirty="0" smtClean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삭제</a:t>
            </a:r>
            <a:endParaRPr lang="en-US" altLang="ko-KR" sz="1600" b="1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err="1" smtClean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DetailView</a:t>
            </a:r>
            <a:r>
              <a:rPr lang="ko-KR" altLang="en-US" sz="1600" b="1" dirty="0" smtClean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에서 간단한 리뷰 작성</a:t>
            </a:r>
            <a:endParaRPr lang="en-US" altLang="ko-KR" sz="2400" b="1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33" name="그림 32"/>
          <p:cNvPicPr>
            <a:picLocks/>
          </p:cNvPicPr>
          <p:nvPr/>
        </p:nvPicPr>
        <p:blipFill rotWithShape="1">
          <a:blip r:embed="rId2"/>
          <a:srcRect t="9074" r="1410"/>
          <a:stretch/>
        </p:blipFill>
        <p:spPr>
          <a:xfrm>
            <a:off x="338400" y="1458000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10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47BF18-C8A3-427A-AB3A-E0FF838DD23B}"/>
              </a:ext>
            </a:extLst>
          </p:cNvPr>
          <p:cNvSpPr/>
          <p:nvPr/>
        </p:nvSpPr>
        <p:spPr>
          <a:xfrm>
            <a:off x="5343655" y="-2"/>
            <a:ext cx="654227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B7BBE-49ED-4B3E-A1F9-672290506A3C}"/>
              </a:ext>
            </a:extLst>
          </p:cNvPr>
          <p:cNvSpPr/>
          <p:nvPr/>
        </p:nvSpPr>
        <p:spPr>
          <a:xfrm>
            <a:off x="0" y="-2"/>
            <a:ext cx="12192000" cy="53340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11828774" y="6525212"/>
            <a:ext cx="114306" cy="114306"/>
            <a:chOff x="2926080" y="-1153160"/>
            <a:chExt cx="782320" cy="78232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D7B400D-E3D7-40B2-B821-AC58DEB13F27}"/>
              </a:ext>
            </a:extLst>
          </p:cNvPr>
          <p:cNvSpPr txBox="1"/>
          <p:nvPr/>
        </p:nvSpPr>
        <p:spPr>
          <a:xfrm>
            <a:off x="4875451" y="168217"/>
            <a:ext cx="240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범위</a:t>
            </a:r>
            <a:endParaRPr lang="en-US" altLang="ko-KR" sz="1400" b="1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11828774" y="216320"/>
            <a:ext cx="114306" cy="114306"/>
            <a:chOff x="2926080" y="-1153160"/>
            <a:chExt cx="782320" cy="78232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215765" y="216320"/>
            <a:ext cx="114306" cy="114306"/>
            <a:chOff x="2926080" y="-1153160"/>
            <a:chExt cx="782320" cy="78232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215765" y="6525212"/>
            <a:ext cx="114306" cy="114306"/>
            <a:chOff x="2926080" y="-1153160"/>
            <a:chExt cx="782320" cy="78232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B5D0996-44A6-461A-8C29-224CEFCD2AB7}"/>
              </a:ext>
            </a:extLst>
          </p:cNvPr>
          <p:cNvSpPr txBox="1"/>
          <p:nvPr/>
        </p:nvSpPr>
        <p:spPr>
          <a:xfrm>
            <a:off x="6771230" y="2008027"/>
            <a:ext cx="604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383838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 범위</a:t>
            </a:r>
            <a:endParaRPr lang="ko-KR" altLang="en-US" sz="2400" b="1" dirty="0">
              <a:solidFill>
                <a:srgbClr val="383838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7BF2A1-5EF2-431D-9102-162490287DD5}"/>
              </a:ext>
            </a:extLst>
          </p:cNvPr>
          <p:cNvSpPr txBox="1"/>
          <p:nvPr/>
        </p:nvSpPr>
        <p:spPr>
          <a:xfrm>
            <a:off x="6782807" y="2672465"/>
            <a:ext cx="5378451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Header :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메뉴바와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로그인 구현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Body : 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상품리스트와 리스트 컴포넌트 구현</a:t>
            </a:r>
            <a:endParaRPr lang="en-US" altLang="ko-KR" sz="17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Footer : 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사이트 정보 표출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메뉴바의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onClick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이벤트로 바디 부분 렌더링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장바구니로  원하는 카테고리 검색 및 </a:t>
            </a:r>
            <a:r>
              <a:rPr lang="en-US" altLang="ko-KR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Item CRUD</a:t>
            </a:r>
            <a:endParaRPr lang="en-US" altLang="ko-KR" sz="17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로그인 여부를 확인하여 </a:t>
            </a:r>
            <a:r>
              <a:rPr lang="ko-KR" altLang="en-US" sz="17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결제버튼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작용</a:t>
            </a:r>
            <a:endParaRPr lang="en-US" altLang="ko-KR" sz="17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b="1" dirty="0" smtClean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유저 데이터 및 아이템 데이터 추가</a:t>
            </a:r>
            <a:r>
              <a:rPr lang="en-US" altLang="ko-KR" sz="1600" b="1" dirty="0" smtClean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600" b="1" dirty="0" smtClean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</a:t>
            </a:r>
            <a:r>
              <a:rPr lang="en-US" altLang="ko-KR" sz="1600" b="1" dirty="0" smtClean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600" b="1" dirty="0" smtClean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삭제</a:t>
            </a:r>
            <a:endParaRPr lang="en-US" altLang="ko-KR" sz="1600" b="1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b="1" dirty="0" err="1" smtClean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DetailView</a:t>
            </a:r>
            <a:r>
              <a:rPr lang="ko-KR" altLang="en-US" sz="1600" b="1" dirty="0" smtClean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에서 간단한 리뷰 작성</a:t>
            </a:r>
            <a:endParaRPr lang="en-US" altLang="ko-KR" sz="2400" b="1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   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634713" y="4879429"/>
            <a:ext cx="0" cy="324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07BF2A1-5EF2-431D-9102-162490287DD5}"/>
              </a:ext>
            </a:extLst>
          </p:cNvPr>
          <p:cNvSpPr txBox="1"/>
          <p:nvPr/>
        </p:nvSpPr>
        <p:spPr>
          <a:xfrm>
            <a:off x="6610542" y="5299030"/>
            <a:ext cx="4048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추후 구현 예정</a:t>
            </a:r>
            <a:endParaRPr lang="en-US" altLang="ko-KR" sz="1600" b="1" dirty="0" smtClean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33" name="그림 32"/>
          <p:cNvPicPr>
            <a:picLocks/>
          </p:cNvPicPr>
          <p:nvPr/>
        </p:nvPicPr>
        <p:blipFill rotWithShape="1">
          <a:blip r:embed="rId2"/>
          <a:srcRect t="9074" r="1410"/>
          <a:stretch/>
        </p:blipFill>
        <p:spPr>
          <a:xfrm>
            <a:off x="338400" y="1458000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48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47BF18-C8A3-427A-AB3A-E0FF838DD23B}"/>
              </a:ext>
            </a:extLst>
          </p:cNvPr>
          <p:cNvSpPr/>
          <p:nvPr/>
        </p:nvSpPr>
        <p:spPr>
          <a:xfrm>
            <a:off x="5205522" y="-52759"/>
            <a:ext cx="654227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B7BBE-49ED-4B3E-A1F9-672290506A3C}"/>
              </a:ext>
            </a:extLst>
          </p:cNvPr>
          <p:cNvSpPr/>
          <p:nvPr/>
        </p:nvSpPr>
        <p:spPr>
          <a:xfrm>
            <a:off x="0" y="-2"/>
            <a:ext cx="12192000" cy="53340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D0996-44A6-461A-8C29-224CEFCD2AB7}"/>
              </a:ext>
            </a:extLst>
          </p:cNvPr>
          <p:cNvSpPr txBox="1"/>
          <p:nvPr/>
        </p:nvSpPr>
        <p:spPr>
          <a:xfrm>
            <a:off x="7763171" y="2419110"/>
            <a:ext cx="1426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383838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 기간</a:t>
            </a:r>
            <a:endParaRPr lang="ko-KR" altLang="en-US" sz="2400" b="1" dirty="0">
              <a:solidFill>
                <a:srgbClr val="383838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7BF2A1-5EF2-431D-9102-162490287DD5}"/>
              </a:ext>
            </a:extLst>
          </p:cNvPr>
          <p:cNvSpPr txBox="1"/>
          <p:nvPr/>
        </p:nvSpPr>
        <p:spPr>
          <a:xfrm>
            <a:off x="7627356" y="3276525"/>
            <a:ext cx="36965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아이템 및 개발 범위 회의 하루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6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일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휴일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일 포함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11828774" y="6525212"/>
            <a:ext cx="114306" cy="114306"/>
            <a:chOff x="2926080" y="-1153160"/>
            <a:chExt cx="782320" cy="78232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D7B400D-E3D7-40B2-B821-AC58DEB13F27}"/>
              </a:ext>
            </a:extLst>
          </p:cNvPr>
          <p:cNvSpPr txBox="1"/>
          <p:nvPr/>
        </p:nvSpPr>
        <p:spPr>
          <a:xfrm>
            <a:off x="4875451" y="168217"/>
            <a:ext cx="240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기간</a:t>
            </a:r>
            <a:endParaRPr lang="en-US" altLang="ko-KR" sz="1400" b="1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11828774" y="216320"/>
            <a:ext cx="114306" cy="114306"/>
            <a:chOff x="2926080" y="-1153160"/>
            <a:chExt cx="782320" cy="78232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215765" y="216320"/>
            <a:ext cx="114306" cy="114306"/>
            <a:chOff x="2926080" y="-1153160"/>
            <a:chExt cx="782320" cy="78232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215765" y="6525212"/>
            <a:ext cx="114306" cy="114306"/>
            <a:chOff x="2926080" y="-1153160"/>
            <a:chExt cx="782320" cy="78232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3535" r="7394"/>
          <a:stretch/>
        </p:blipFill>
        <p:spPr>
          <a:xfrm>
            <a:off x="166092" y="1773775"/>
            <a:ext cx="7037408" cy="37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99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47BF18-C8A3-427A-AB3A-E0FF838DD23B}"/>
              </a:ext>
            </a:extLst>
          </p:cNvPr>
          <p:cNvSpPr/>
          <p:nvPr/>
        </p:nvSpPr>
        <p:spPr>
          <a:xfrm>
            <a:off x="5617659" y="-484906"/>
            <a:ext cx="654227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B7BBE-49ED-4B3E-A1F9-672290506A3C}"/>
              </a:ext>
            </a:extLst>
          </p:cNvPr>
          <p:cNvSpPr/>
          <p:nvPr/>
        </p:nvSpPr>
        <p:spPr>
          <a:xfrm>
            <a:off x="0" y="-2"/>
            <a:ext cx="12192000" cy="53340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11828774" y="6525212"/>
            <a:ext cx="114306" cy="114306"/>
            <a:chOff x="2926080" y="-1153160"/>
            <a:chExt cx="782320" cy="78232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D7B400D-E3D7-40B2-B821-AC58DEB13F27}"/>
              </a:ext>
            </a:extLst>
          </p:cNvPr>
          <p:cNvSpPr txBox="1"/>
          <p:nvPr/>
        </p:nvSpPr>
        <p:spPr>
          <a:xfrm>
            <a:off x="4875451" y="168217"/>
            <a:ext cx="240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인력 및 역할</a:t>
            </a:r>
            <a:endParaRPr lang="en-US" altLang="ko-KR" sz="1400" b="1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11828774" y="216320"/>
            <a:ext cx="114306" cy="114306"/>
            <a:chOff x="2926080" y="-1153160"/>
            <a:chExt cx="782320" cy="78232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215765" y="216320"/>
            <a:ext cx="114306" cy="114306"/>
            <a:chOff x="2926080" y="-1153160"/>
            <a:chExt cx="782320" cy="78232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215765" y="6525212"/>
            <a:ext cx="114306" cy="114306"/>
            <a:chOff x="2926080" y="-1153160"/>
            <a:chExt cx="782320" cy="78232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5D0996-44A6-461A-8C29-224CEFCD2AB7}"/>
              </a:ext>
            </a:extLst>
          </p:cNvPr>
          <p:cNvSpPr txBox="1"/>
          <p:nvPr/>
        </p:nvSpPr>
        <p:spPr>
          <a:xfrm>
            <a:off x="-526937" y="871698"/>
            <a:ext cx="12707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rgbClr val="383838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 인력 및 역할</a:t>
            </a:r>
            <a:endParaRPr lang="ko-KR" altLang="en-US" sz="2400" b="1" dirty="0">
              <a:solidFill>
                <a:srgbClr val="383838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7BF2A1-5EF2-431D-9102-162490287DD5}"/>
              </a:ext>
            </a:extLst>
          </p:cNvPr>
          <p:cNvSpPr txBox="1"/>
          <p:nvPr/>
        </p:nvSpPr>
        <p:spPr>
          <a:xfrm>
            <a:off x="7111021" y="1564968"/>
            <a:ext cx="31192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서동주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장바구니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 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시스탬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 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장바구니 이벤트 함수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add &amp;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remove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상품 리스트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– 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구독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&amp;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로그인 버튼 연결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- 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전체보기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view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07BF2A1-5EF2-431D-9102-162490287DD5}"/>
              </a:ext>
            </a:extLst>
          </p:cNvPr>
          <p:cNvSpPr txBox="1"/>
          <p:nvPr/>
        </p:nvSpPr>
        <p:spPr>
          <a:xfrm>
            <a:off x="7111021" y="3975867"/>
            <a:ext cx="311927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이가연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장바구니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  View, Design, Display</a:t>
            </a:r>
          </a:p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  Component layout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CSS,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메인 디자인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상품 리스트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– 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선택상품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장바구니 옮기기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- 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Select event</a:t>
            </a:r>
          </a:p>
          <a:p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Footer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7BF2A1-5EF2-431D-9102-162490287DD5}"/>
              </a:ext>
            </a:extLst>
          </p:cNvPr>
          <p:cNvSpPr txBox="1"/>
          <p:nvPr/>
        </p:nvSpPr>
        <p:spPr>
          <a:xfrm>
            <a:off x="1780946" y="1564968"/>
            <a:ext cx="311927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박민재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로그인 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로그인 및 로그아웃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로그인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Modal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Validation Check</a:t>
            </a:r>
          </a:p>
          <a:p>
            <a:pPr marL="285750" indent="-285750">
              <a:buFontTx/>
              <a:buChar char="-"/>
            </a:pPr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Header</a:t>
            </a: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– 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상단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메인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구독상품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Button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구현</a:t>
            </a:r>
            <a:endParaRPr lang="en-US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-  Header CSS,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디자인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- 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버튼 클릭 시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point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이동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07BF2A1-5EF2-431D-9102-162490287DD5}"/>
              </a:ext>
            </a:extLst>
          </p:cNvPr>
          <p:cNvSpPr txBox="1"/>
          <p:nvPr/>
        </p:nvSpPr>
        <p:spPr>
          <a:xfrm>
            <a:off x="1780946" y="3975867"/>
            <a:ext cx="31192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심재욱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1.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메인 슬라이드 이미지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React-slide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라이브러리 적용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2.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상품 디테일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– 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상품 디테일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modal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구현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3. Data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수집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-  User data, Item Data, Image Data</a:t>
            </a:r>
          </a:p>
          <a:p>
            <a:endParaRPr lang="en-US" altLang="ko-KR" sz="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4. </a:t>
            </a:r>
            <a:r>
              <a:rPr lang="en-US" altLang="ko-K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Body </a:t>
            </a:r>
            <a:r>
              <a:rPr lang="ko-KR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페이지 </a:t>
            </a:r>
            <a:r>
              <a:rPr lang="ko-KR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리랜더링</a:t>
            </a:r>
            <a:endParaRPr lang="en-US" altLang="ko-KR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2B171FF8-F12A-4AC8-A962-B1DA80B7E6EB}"/>
              </a:ext>
            </a:extLst>
          </p:cNvPr>
          <p:cNvCxnSpPr/>
          <p:nvPr/>
        </p:nvCxnSpPr>
        <p:spPr>
          <a:xfrm flipV="1">
            <a:off x="5976929" y="1827754"/>
            <a:ext cx="0" cy="4517993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2B171FF8-F12A-4AC8-A962-B1DA80B7E6EB}"/>
              </a:ext>
            </a:extLst>
          </p:cNvPr>
          <p:cNvCxnSpPr/>
          <p:nvPr/>
        </p:nvCxnSpPr>
        <p:spPr>
          <a:xfrm>
            <a:off x="1655438" y="3848174"/>
            <a:ext cx="8642982" cy="23592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270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/>
          <p:cNvSpPr/>
          <p:nvPr/>
        </p:nvSpPr>
        <p:spPr>
          <a:xfrm>
            <a:off x="3997297" y="1089046"/>
            <a:ext cx="3954287" cy="149142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01782" y="3518000"/>
            <a:ext cx="5603409" cy="187512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B7BBE-49ED-4B3E-A1F9-672290506A3C}"/>
              </a:ext>
            </a:extLst>
          </p:cNvPr>
          <p:cNvSpPr/>
          <p:nvPr/>
        </p:nvSpPr>
        <p:spPr>
          <a:xfrm>
            <a:off x="0" y="-2"/>
            <a:ext cx="12192000" cy="53340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11828774" y="6525212"/>
            <a:ext cx="114306" cy="114306"/>
            <a:chOff x="2926080" y="-1153160"/>
            <a:chExt cx="782320" cy="78232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D7B400D-E3D7-40B2-B821-AC58DEB13F27}"/>
              </a:ext>
            </a:extLst>
          </p:cNvPr>
          <p:cNvSpPr txBox="1"/>
          <p:nvPr/>
        </p:nvSpPr>
        <p:spPr>
          <a:xfrm>
            <a:off x="4875451" y="168217"/>
            <a:ext cx="240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사용 기술</a:t>
            </a:r>
            <a:endParaRPr lang="en-US" altLang="ko-KR" sz="1400" b="1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11828774" y="216320"/>
            <a:ext cx="114306" cy="114306"/>
            <a:chOff x="2926080" y="-1153160"/>
            <a:chExt cx="782320" cy="78232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215765" y="216320"/>
            <a:ext cx="114306" cy="114306"/>
            <a:chOff x="2926080" y="-1153160"/>
            <a:chExt cx="782320" cy="78232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215765" y="6525212"/>
            <a:ext cx="114306" cy="114306"/>
            <a:chOff x="2926080" y="-1153160"/>
            <a:chExt cx="782320" cy="78232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" t="19531" b="15593"/>
          <a:stretch/>
        </p:blipFill>
        <p:spPr>
          <a:xfrm>
            <a:off x="4120587" y="1192192"/>
            <a:ext cx="3716848" cy="13079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11" y="3843858"/>
            <a:ext cx="1238006" cy="12380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901" y="3843858"/>
            <a:ext cx="1350528" cy="117178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5" r="21347"/>
          <a:stretch/>
        </p:blipFill>
        <p:spPr>
          <a:xfrm>
            <a:off x="5114940" y="3870535"/>
            <a:ext cx="1724628" cy="1170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7176" y="1218905"/>
            <a:ext cx="3665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변경되는 </a:t>
            </a:r>
            <a:r>
              <a: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state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와 전달되는 </a:t>
            </a:r>
            <a:r>
              <a: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props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통해 컴포넌트를 </a:t>
            </a:r>
            <a:r>
              <a:rPr lang="ko-KR" altLang="en-US" sz="16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랜더링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하여 </a:t>
            </a:r>
            <a:r>
              <a: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Single Page Application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으로 구현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74874" y="1553774"/>
            <a:ext cx="4129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ovservable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과 </a:t>
            </a:r>
            <a:r>
              <a: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action 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개념을 사용하여 </a:t>
            </a:r>
            <a:r>
              <a:rPr lang="ko-KR" altLang="en-US" sz="16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랜더링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해줄 </a:t>
            </a:r>
            <a:r>
              <a:rPr lang="ko-KR" altLang="en-US" sz="16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스테이트와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이벤트 함수 통합관리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92321" y="5515555"/>
            <a:ext cx="3665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컴포넌트의 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디자인과 레이아웃을 정의하고 가시성 높은 각종 </a:t>
            </a:r>
            <a:r>
              <a: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UI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구현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7175" y="2441908"/>
            <a:ext cx="3082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react-slideshow-image 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라이브러리로 </a:t>
            </a:r>
            <a:r>
              <a:rPr lang="ko-KR" altLang="en-US" sz="16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메인페이지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대문 이미지 슬라이드 적용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074874" y="5515555"/>
            <a:ext cx="3583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프로젝트 공동 공유와 관리 기능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352029" y="3494147"/>
            <a:ext cx="2131016" cy="18605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409" y="3674834"/>
            <a:ext cx="1493558" cy="148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82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B7BBE-49ED-4B3E-A1F9-672290506A3C}"/>
              </a:ext>
            </a:extLst>
          </p:cNvPr>
          <p:cNvSpPr/>
          <p:nvPr/>
        </p:nvSpPr>
        <p:spPr>
          <a:xfrm>
            <a:off x="0" y="-2"/>
            <a:ext cx="12192000" cy="53340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11828774" y="6525212"/>
            <a:ext cx="114306" cy="114306"/>
            <a:chOff x="2926080" y="-1153160"/>
            <a:chExt cx="782320" cy="78232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D7B400D-E3D7-40B2-B821-AC58DEB13F27}"/>
              </a:ext>
            </a:extLst>
          </p:cNvPr>
          <p:cNvSpPr txBox="1"/>
          <p:nvPr/>
        </p:nvSpPr>
        <p:spPr>
          <a:xfrm>
            <a:off x="4875451" y="168217"/>
            <a:ext cx="240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시</a:t>
            </a:r>
            <a:r>
              <a:rPr lang="ko-KR" altLang="en-US" sz="14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연</a:t>
            </a:r>
            <a:endParaRPr lang="en-US" altLang="ko-KR" sz="1400" b="1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11828774" y="216320"/>
            <a:ext cx="114306" cy="114306"/>
            <a:chOff x="2926080" y="-1153160"/>
            <a:chExt cx="782320" cy="78232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215765" y="216320"/>
            <a:ext cx="114306" cy="114306"/>
            <a:chOff x="2926080" y="-1153160"/>
            <a:chExt cx="782320" cy="78232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215765" y="6525212"/>
            <a:ext cx="114306" cy="114306"/>
            <a:chOff x="2926080" y="-1153160"/>
            <a:chExt cx="782320" cy="78232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275" y="10926573"/>
            <a:ext cx="681583" cy="4540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9008" y="2033529"/>
            <a:ext cx="4873984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 </a:t>
            </a:r>
            <a:r>
              <a:rPr lang="ko-KR" altLang="en-US" sz="35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시나리오</a:t>
            </a:r>
            <a:endParaRPr lang="ko-KR" altLang="en-US" sz="6000" dirty="0">
              <a:solidFill>
                <a:srgbClr val="0070C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7083" y="3715128"/>
            <a:ext cx="8523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주기적인 애완용품이 필요하던 사용자가 애완견을 위한 구독 상품을 확인하고 자신이 </a:t>
            </a:r>
            <a:endParaRPr lang="en-US" altLang="ko-KR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필요한 </a:t>
            </a:r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물품으로만 구성된 정기구독 상품을 상세보기로 제품을 확인하고 장바구니에 </a:t>
            </a:r>
            <a:endParaRPr lang="en-US" altLang="ko-KR" dirty="0" smtClean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추가하여 </a:t>
            </a:r>
            <a:r>
              <a:rPr lang="ko-KR" altLang="en-US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결제를 시도한다</a:t>
            </a:r>
            <a:r>
              <a:rPr lang="en-US" altLang="ko-KR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  <a:endParaRPr lang="ko-KR" altLang="en-US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11824" y="3440624"/>
            <a:ext cx="8834034" cy="14723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97194" y="2282038"/>
            <a:ext cx="529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070C0"/>
                </a:solidFill>
              </a:rPr>
              <a:t>}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32858" y="2282038"/>
            <a:ext cx="529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solidFill>
                  <a:srgbClr val="0070C0"/>
                </a:solidFill>
              </a:rPr>
              <a:t>{</a:t>
            </a:r>
            <a:endParaRPr lang="ko-KR" alt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034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47BF18-C8A3-427A-AB3A-E0FF838DD23B}"/>
              </a:ext>
            </a:extLst>
          </p:cNvPr>
          <p:cNvSpPr/>
          <p:nvPr/>
        </p:nvSpPr>
        <p:spPr>
          <a:xfrm>
            <a:off x="5617659" y="-50467"/>
            <a:ext cx="654227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B7BBE-49ED-4B3E-A1F9-672290506A3C}"/>
              </a:ext>
            </a:extLst>
          </p:cNvPr>
          <p:cNvSpPr/>
          <p:nvPr/>
        </p:nvSpPr>
        <p:spPr>
          <a:xfrm>
            <a:off x="0" y="-2"/>
            <a:ext cx="12192000" cy="53340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11828774" y="6525212"/>
            <a:ext cx="114306" cy="114306"/>
            <a:chOff x="2926080" y="-1153160"/>
            <a:chExt cx="782320" cy="78232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D7B400D-E3D7-40B2-B821-AC58DEB13F27}"/>
              </a:ext>
            </a:extLst>
          </p:cNvPr>
          <p:cNvSpPr txBox="1"/>
          <p:nvPr/>
        </p:nvSpPr>
        <p:spPr>
          <a:xfrm>
            <a:off x="4875451" y="168217"/>
            <a:ext cx="240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프로젝트 후기</a:t>
            </a:r>
            <a:endParaRPr lang="en-US" altLang="ko-KR" sz="1400" b="1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11828774" y="216320"/>
            <a:ext cx="114306" cy="114306"/>
            <a:chOff x="2926080" y="-1153160"/>
            <a:chExt cx="782320" cy="78232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215765" y="216320"/>
            <a:ext cx="114306" cy="114306"/>
            <a:chOff x="2926080" y="-1153160"/>
            <a:chExt cx="782320" cy="78232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215765" y="6525212"/>
            <a:ext cx="114306" cy="114306"/>
            <a:chOff x="2926080" y="-1153160"/>
            <a:chExt cx="782320" cy="78232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051256" y="3021474"/>
            <a:ext cx="6057418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프로젝트 후기</a:t>
            </a:r>
            <a:endParaRPr lang="ko-KR" altLang="en-US" sz="60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0987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52B8435-A006-4E8C-AE02-C63BBA61C654}"/>
              </a:ext>
            </a:extLst>
          </p:cNvPr>
          <p:cNvSpPr/>
          <p:nvPr/>
        </p:nvSpPr>
        <p:spPr>
          <a:xfrm>
            <a:off x="0" y="-9811"/>
            <a:ext cx="12191999" cy="65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EB0F1B-8D4D-4D00-97FE-8D7C28A0567B}"/>
              </a:ext>
            </a:extLst>
          </p:cNvPr>
          <p:cNvSpPr/>
          <p:nvPr/>
        </p:nvSpPr>
        <p:spPr>
          <a:xfrm>
            <a:off x="-1" y="6207990"/>
            <a:ext cx="12191999" cy="650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3CC4C6-044C-4DD6-A7E7-274C5F8294A1}"/>
              </a:ext>
            </a:extLst>
          </p:cNvPr>
          <p:cNvSpPr txBox="1"/>
          <p:nvPr/>
        </p:nvSpPr>
        <p:spPr>
          <a:xfrm>
            <a:off x="1211897" y="1423973"/>
            <a:ext cx="96817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조선일보명조" panose="02030304000000000000" pitchFamily="18" charset="-127"/>
              </a:rPr>
              <a:t>1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조선일보명조" panose="02030304000000000000" pitchFamily="18" charset="-127"/>
              </a:rPr>
              <a:t>.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조선일보명조" panose="02030304000000000000" pitchFamily="18" charset="-127"/>
              </a:rPr>
              <a:t>개발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조선일보명조" panose="02030304000000000000" pitchFamily="18" charset="-127"/>
            </a:endParaRPr>
          </a:p>
          <a:p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조선일보명조" panose="02030304000000000000" pitchFamily="18" charset="-127"/>
            </a:endParaRPr>
          </a:p>
          <a:p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조선일보명조" panose="02030304000000000000" pitchFamily="18" charset="-127"/>
              </a:rPr>
              <a:t>2. </a:t>
            </a:r>
            <a:r>
              <a:rPr lang="ko-KR" alt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조선일보명조" panose="02030304000000000000" pitchFamily="18" charset="-127"/>
              </a:rPr>
              <a:t>사용기술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조선일보명조" panose="02030304000000000000" pitchFamily="18" charset="-127"/>
            </a:endParaRPr>
          </a:p>
          <a:p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조선일보명조" panose="02030304000000000000" pitchFamily="18" charset="-127"/>
            </a:endParaRPr>
          </a:p>
          <a:p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조선일보명조" panose="02030304000000000000" pitchFamily="18" charset="-127"/>
              </a:rPr>
              <a:t>3.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조선일보명조" panose="02030304000000000000" pitchFamily="18" charset="-127"/>
              </a:rPr>
              <a:t>시연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조선일보명조" panose="02030304000000000000" pitchFamily="18" charset="-127"/>
            </a:endParaRPr>
          </a:p>
          <a:p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조선일보명조" panose="02030304000000000000" pitchFamily="18" charset="-127"/>
            </a:endParaRPr>
          </a:p>
          <a:p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조선일보명조" panose="02030304000000000000" pitchFamily="18" charset="-127"/>
            </a:endParaRP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조선일보명조" panose="02030304000000000000" pitchFamily="18" charset="-127"/>
              </a:rPr>
              <a:t>4.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조선일보명조" panose="02030304000000000000" pitchFamily="18" charset="-127"/>
              </a:rPr>
              <a:t>프로젝트 후기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조선일보명조" panose="02030304000000000000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171FF8-F12A-4AC8-A962-B1DA80B7E6EB}"/>
              </a:ext>
            </a:extLst>
          </p:cNvPr>
          <p:cNvCxnSpPr/>
          <p:nvPr/>
        </p:nvCxnSpPr>
        <p:spPr>
          <a:xfrm flipV="1">
            <a:off x="937549" y="-3529579"/>
            <a:ext cx="22570" cy="4374531"/>
          </a:xfrm>
          <a:prstGeom prst="line">
            <a:avLst/>
          </a:prstGeom>
          <a:ln>
            <a:solidFill>
              <a:srgbClr val="38383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CF8D83-D5B1-4325-A2B5-697277800364}"/>
              </a:ext>
            </a:extLst>
          </p:cNvPr>
          <p:cNvSpPr/>
          <p:nvPr/>
        </p:nvSpPr>
        <p:spPr>
          <a:xfrm>
            <a:off x="821220" y="-581450"/>
            <a:ext cx="213373" cy="2178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692E43-CDC8-441C-BBAA-3915B7361D1A}"/>
              </a:ext>
            </a:extLst>
          </p:cNvPr>
          <p:cNvSpPr txBox="1"/>
          <p:nvPr/>
        </p:nvSpPr>
        <p:spPr>
          <a:xfrm>
            <a:off x="704393" y="642814"/>
            <a:ext cx="151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INDEX</a:t>
            </a:r>
            <a:endParaRPr lang="ko-KR" altLang="en-US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DD2C4A3-A6ED-415B-9597-DE4E291D76F3}"/>
              </a:ext>
            </a:extLst>
          </p:cNvPr>
          <p:cNvGrpSpPr/>
          <p:nvPr/>
        </p:nvGrpSpPr>
        <p:grpSpPr>
          <a:xfrm>
            <a:off x="215894" y="216326"/>
            <a:ext cx="114306" cy="114306"/>
            <a:chOff x="2926080" y="-1153160"/>
            <a:chExt cx="782320" cy="782320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48615D4-F4FA-479E-9304-3E27F72EE8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AE42FE8-49A5-49B5-BAF4-7CB1D1B74C5A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888FF01-6B03-4F86-9BEF-565C1380063D}"/>
              </a:ext>
            </a:extLst>
          </p:cNvPr>
          <p:cNvGrpSpPr/>
          <p:nvPr/>
        </p:nvGrpSpPr>
        <p:grpSpPr>
          <a:xfrm>
            <a:off x="215894" y="6525212"/>
            <a:ext cx="114306" cy="114306"/>
            <a:chOff x="2926080" y="-1153160"/>
            <a:chExt cx="782320" cy="782320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5CFDEB4-6B12-4A4D-9E2B-5A519CBC4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CF9520A-09FC-4AC2-BA86-2E9FF55E9A3A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BBDE377-342D-413F-8B61-F7FED6B2436D}"/>
              </a:ext>
            </a:extLst>
          </p:cNvPr>
          <p:cNvGrpSpPr/>
          <p:nvPr/>
        </p:nvGrpSpPr>
        <p:grpSpPr>
          <a:xfrm>
            <a:off x="11861800" y="216326"/>
            <a:ext cx="114306" cy="114306"/>
            <a:chOff x="2926080" y="-1153160"/>
            <a:chExt cx="782320" cy="782320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77BDEE1-EDBE-4996-8055-E99BF462B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5504205-2F42-4ABC-BFDC-CA5B110E5BAD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8FAE1AE-A57A-48C3-ADFE-D29C0C9D982B}"/>
              </a:ext>
            </a:extLst>
          </p:cNvPr>
          <p:cNvGrpSpPr/>
          <p:nvPr/>
        </p:nvGrpSpPr>
        <p:grpSpPr>
          <a:xfrm>
            <a:off x="11861800" y="6525212"/>
            <a:ext cx="114306" cy="114306"/>
            <a:chOff x="2926080" y="-1153160"/>
            <a:chExt cx="782320" cy="782320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AF32CD84-B95F-47B8-A62F-F76ACE206E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35047F9-A7E5-491C-B5A5-14938E70E117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366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10000" decel="9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1273 L -4.58333E-6 0.699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57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320F00-8DCB-4C9F-963C-3FC97491BCD9}"/>
              </a:ext>
            </a:extLst>
          </p:cNvPr>
          <p:cNvSpPr txBox="1"/>
          <p:nvPr/>
        </p:nvSpPr>
        <p:spPr>
          <a:xfrm>
            <a:off x="4074164" y="1575018"/>
            <a:ext cx="4043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262626"/>
                </a:solidFill>
                <a:latin typeface="Arial Black" panose="020B0A04020102020204" pitchFamily="34" charset="0"/>
                <a:ea typeface="조선일보명조" panose="02030304000000000000" pitchFamily="18" charset="-127"/>
                <a:cs typeface="조선일보명조" panose="02030304000000000000" pitchFamily="18" charset="-127"/>
              </a:rPr>
              <a:t>Thank you</a:t>
            </a:r>
            <a:endParaRPr lang="ko-KR" altLang="en-US" sz="2400" b="1" dirty="0">
              <a:solidFill>
                <a:srgbClr val="262626"/>
              </a:solidFill>
              <a:latin typeface="Arial Black" panose="020B0A04020102020204" pitchFamily="34" charset="0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FD2DF-CEE6-4C87-8C1E-0BD387394AF7}"/>
              </a:ext>
            </a:extLst>
          </p:cNvPr>
          <p:cNvSpPr txBox="1"/>
          <p:nvPr/>
        </p:nvSpPr>
        <p:spPr>
          <a:xfrm>
            <a:off x="4228606" y="2846944"/>
            <a:ext cx="373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5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조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박민재 서동주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심재욱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이가연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0EEFA3A-D4F0-464D-8690-440677DD6508}"/>
              </a:ext>
            </a:extLst>
          </p:cNvPr>
          <p:cNvGrpSpPr/>
          <p:nvPr/>
        </p:nvGrpSpPr>
        <p:grpSpPr>
          <a:xfrm>
            <a:off x="11828774" y="216320"/>
            <a:ext cx="114306" cy="114306"/>
            <a:chOff x="2926080" y="-1153160"/>
            <a:chExt cx="782320" cy="78232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ABDAD4D-F84F-4F13-ACDE-8621B11F6B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7B0C90C-7C1B-4091-B454-BBCDCEEDD251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BB1C61A-D1FE-4C04-9A49-CDFDB01D50C4}"/>
              </a:ext>
            </a:extLst>
          </p:cNvPr>
          <p:cNvGrpSpPr/>
          <p:nvPr/>
        </p:nvGrpSpPr>
        <p:grpSpPr>
          <a:xfrm>
            <a:off x="215894" y="216326"/>
            <a:ext cx="114306" cy="114306"/>
            <a:chOff x="2926080" y="-1153160"/>
            <a:chExt cx="782320" cy="78232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1797825A-8FA4-4715-8ED5-D5EB6959D2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CF5CF0D-44A7-4E36-AE9B-337FA62E73B2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B66D9CF-4982-4848-B840-C09BF8B3B991}"/>
              </a:ext>
            </a:extLst>
          </p:cNvPr>
          <p:cNvGrpSpPr/>
          <p:nvPr/>
        </p:nvGrpSpPr>
        <p:grpSpPr>
          <a:xfrm>
            <a:off x="215894" y="6525212"/>
            <a:ext cx="114306" cy="114306"/>
            <a:chOff x="2926080" y="-1153160"/>
            <a:chExt cx="782320" cy="78232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D0771DA-A5E6-49A4-88CD-194875E1A6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2347CED-93BD-4761-90AC-D8667DD0FB1C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758902D-1AE0-417C-9082-3785EAB87C64}"/>
              </a:ext>
            </a:extLst>
          </p:cNvPr>
          <p:cNvGrpSpPr/>
          <p:nvPr/>
        </p:nvGrpSpPr>
        <p:grpSpPr>
          <a:xfrm>
            <a:off x="11828774" y="6525212"/>
            <a:ext cx="114306" cy="114306"/>
            <a:chOff x="2926080" y="-1153160"/>
            <a:chExt cx="782320" cy="782320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62DA963-AC95-4D74-A2D4-66D8CB7B17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2263169-D6B0-44B1-91DC-F864BC4AB3B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C7FF988-62EB-4096-AB4B-DE6BCCC2AB0E}"/>
              </a:ext>
            </a:extLst>
          </p:cNvPr>
          <p:cNvCxnSpPr/>
          <p:nvPr/>
        </p:nvCxnSpPr>
        <p:spPr>
          <a:xfrm flipV="1">
            <a:off x="3870892" y="-1004054"/>
            <a:ext cx="0" cy="2751292"/>
          </a:xfrm>
          <a:prstGeom prst="line">
            <a:avLst/>
          </a:prstGeom>
          <a:ln>
            <a:solidFill>
              <a:srgbClr val="38383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DD5D59-86A9-4B61-9EB0-2F4EC82BE1AA}"/>
              </a:ext>
            </a:extLst>
          </p:cNvPr>
          <p:cNvSpPr/>
          <p:nvPr/>
        </p:nvSpPr>
        <p:spPr>
          <a:xfrm>
            <a:off x="3628133" y="-268635"/>
            <a:ext cx="446031" cy="2074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31AD48E-3748-4341-904E-B01D783C8EBF}"/>
              </a:ext>
            </a:extLst>
          </p:cNvPr>
          <p:cNvCxnSpPr/>
          <p:nvPr/>
        </p:nvCxnSpPr>
        <p:spPr>
          <a:xfrm flipV="1">
            <a:off x="8563854" y="-1004054"/>
            <a:ext cx="0" cy="2751292"/>
          </a:xfrm>
          <a:prstGeom prst="line">
            <a:avLst/>
          </a:prstGeom>
          <a:ln>
            <a:solidFill>
              <a:srgbClr val="38383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8E09AA4-4D96-4477-BDCA-DCD24636A46E}"/>
              </a:ext>
            </a:extLst>
          </p:cNvPr>
          <p:cNvSpPr/>
          <p:nvPr/>
        </p:nvSpPr>
        <p:spPr>
          <a:xfrm>
            <a:off x="8321095" y="-268635"/>
            <a:ext cx="446031" cy="2074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851619-9E8C-4049-A608-F0A57422885E}"/>
              </a:ext>
            </a:extLst>
          </p:cNvPr>
          <p:cNvSpPr txBox="1"/>
          <p:nvPr/>
        </p:nvSpPr>
        <p:spPr>
          <a:xfrm>
            <a:off x="1092188" y="5649265"/>
            <a:ext cx="1000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Arial Black" panose="020B0A04020102020204" pitchFamily="34" charset="0"/>
                <a:ea typeface="조선일보명조" panose="02030304000000000000" pitchFamily="18" charset="-127"/>
                <a:cs typeface="조선일보명조" panose="02030304000000000000" pitchFamily="18" charset="-127"/>
              </a:rPr>
              <a:t>T  H  A  N  K  S      F  O  R     L  I  S  T  E  N  I  N  G</a:t>
            </a:r>
            <a:endParaRPr lang="ko-KR" altLang="en-US" b="1" dirty="0">
              <a:solidFill>
                <a:schemeClr val="bg1"/>
              </a:solidFill>
              <a:latin typeface="Arial Black" panose="020B0A04020102020204" pitchFamily="34" charset="0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5C5E2E-1E93-4468-8CA6-6EFC69D3ACAE}"/>
              </a:ext>
            </a:extLst>
          </p:cNvPr>
          <p:cNvSpPr txBox="1"/>
          <p:nvPr/>
        </p:nvSpPr>
        <p:spPr>
          <a:xfrm>
            <a:off x="4768838" y="6068805"/>
            <a:ext cx="2654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 Black" panose="020B0A04020102020204" pitchFamily="34" charset="0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 T E A M 5  -</a:t>
            </a:r>
            <a:endParaRPr lang="ko-KR" altLang="en-US" sz="1400" b="1" dirty="0">
              <a:solidFill>
                <a:schemeClr val="bg1"/>
              </a:solidFill>
              <a:latin typeface="Arial Black" panose="020B0A04020102020204" pitchFamily="34" charset="0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0EEFA3A-D4F0-464D-8690-440677DD6508}"/>
              </a:ext>
            </a:extLst>
          </p:cNvPr>
          <p:cNvGrpSpPr/>
          <p:nvPr/>
        </p:nvGrpSpPr>
        <p:grpSpPr>
          <a:xfrm>
            <a:off x="11828774" y="6502784"/>
            <a:ext cx="114306" cy="114306"/>
            <a:chOff x="2926080" y="-1153160"/>
            <a:chExt cx="782320" cy="782320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ABDAD4D-F84F-4F13-ACDE-8621B11F6B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7B0C90C-7C1B-4091-B454-BBCDCEEDD251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BB1C61A-D1FE-4C04-9A49-CDFDB01D50C4}"/>
              </a:ext>
            </a:extLst>
          </p:cNvPr>
          <p:cNvGrpSpPr/>
          <p:nvPr/>
        </p:nvGrpSpPr>
        <p:grpSpPr>
          <a:xfrm>
            <a:off x="215894" y="6502790"/>
            <a:ext cx="114306" cy="114306"/>
            <a:chOff x="2926080" y="-1153160"/>
            <a:chExt cx="782320" cy="78232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1797825A-8FA4-4715-8ED5-D5EB6959D2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CF5CF0D-44A7-4E36-AE9B-337FA62E73B2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3271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10000" decel="9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33333E-6 L 2.08333E-6 0.2479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3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10000" decel="9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-3.95833E-6 0.2479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38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B7BBE-49ED-4B3E-A1F9-672290506A3C}"/>
              </a:ext>
            </a:extLst>
          </p:cNvPr>
          <p:cNvSpPr/>
          <p:nvPr/>
        </p:nvSpPr>
        <p:spPr>
          <a:xfrm>
            <a:off x="0" y="-2"/>
            <a:ext cx="12192000" cy="53340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D0996-44A6-461A-8C29-224CEFCD2AB7}"/>
              </a:ext>
            </a:extLst>
          </p:cNvPr>
          <p:cNvSpPr txBox="1"/>
          <p:nvPr/>
        </p:nvSpPr>
        <p:spPr>
          <a:xfrm>
            <a:off x="6564629" y="2225817"/>
            <a:ext cx="604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383838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반려견을</a:t>
            </a:r>
            <a:r>
              <a:rPr lang="ko-KR" altLang="en-US" sz="2400" b="1" dirty="0">
                <a:solidFill>
                  <a:srgbClr val="383838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위한 </a:t>
            </a:r>
            <a:r>
              <a:rPr lang="ko-KR" altLang="en-US" sz="2400" b="1" dirty="0" smtClean="0">
                <a:solidFill>
                  <a:srgbClr val="383838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용품 구매 웹 </a:t>
            </a:r>
            <a:r>
              <a:rPr lang="ko-KR" altLang="en-US" sz="2400" b="1" dirty="0">
                <a:solidFill>
                  <a:srgbClr val="383838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사이트</a:t>
            </a:r>
            <a:endParaRPr lang="ko-KR" altLang="en-US" sz="2400" b="1" dirty="0">
              <a:solidFill>
                <a:srgbClr val="383838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7BF2A1-5EF2-431D-9102-162490287DD5}"/>
              </a:ext>
            </a:extLst>
          </p:cNvPr>
          <p:cNvSpPr txBox="1"/>
          <p:nvPr/>
        </p:nvSpPr>
        <p:spPr>
          <a:xfrm>
            <a:off x="6564629" y="3376242"/>
            <a:ext cx="537845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구독 서비스를 이용한 상품 선택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React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와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Mobx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container / store / view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 웹 관리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Obeservable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action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기능으로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state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를 관리하여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rendering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B6377A-EFFA-47D0-8A38-3AB0CD3AA247}"/>
              </a:ext>
            </a:extLst>
          </p:cNvPr>
          <p:cNvSpPr txBox="1"/>
          <p:nvPr/>
        </p:nvSpPr>
        <p:spPr>
          <a:xfrm>
            <a:off x="6564629" y="2713935"/>
            <a:ext cx="5014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/>
                <a:cs typeface="조선일보명조" panose="02030304000000000000" pitchFamily="18" charset="-127"/>
              </a:rPr>
              <a:t>애견 식품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/>
                <a:cs typeface="조선일보명조" panose="02030304000000000000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/>
                <a:cs typeface="조선일보명조" panose="02030304000000000000" pitchFamily="18" charset="-127"/>
              </a:rPr>
              <a:t>장난감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/>
                <a:cs typeface="조선일보명조" panose="02030304000000000000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조선일보명조" panose="02030304000000000000" pitchFamily="18" charset="-127"/>
                <a:ea typeface="조선일보명조" panose="02030304000000000000"/>
                <a:cs typeface="조선일보명조" panose="02030304000000000000" pitchFamily="18" charset="-127"/>
              </a:rPr>
              <a:t>액세서리 등 구매 서비스 제공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조선일보명조" panose="02030304000000000000" pitchFamily="18" charset="-127"/>
              <a:ea typeface="조선일보명조" panose="02030304000000000000"/>
              <a:cs typeface="조선일보명조" panose="02030304000000000000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11828774" y="6525212"/>
            <a:ext cx="114306" cy="114306"/>
            <a:chOff x="2926080" y="-1153160"/>
            <a:chExt cx="782320" cy="78232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D7B400D-E3D7-40B2-B821-AC58DEB13F27}"/>
              </a:ext>
            </a:extLst>
          </p:cNvPr>
          <p:cNvSpPr txBox="1"/>
          <p:nvPr/>
        </p:nvSpPr>
        <p:spPr>
          <a:xfrm>
            <a:off x="4875451" y="168217"/>
            <a:ext cx="240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목표</a:t>
            </a:r>
            <a:endParaRPr lang="en-US" altLang="ko-KR" sz="1400" b="1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11828774" y="216320"/>
            <a:ext cx="114306" cy="114306"/>
            <a:chOff x="2926080" y="-1153160"/>
            <a:chExt cx="782320" cy="78232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215765" y="216320"/>
            <a:ext cx="114306" cy="114306"/>
            <a:chOff x="2926080" y="-1153160"/>
            <a:chExt cx="782320" cy="78232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215765" y="6525212"/>
            <a:ext cx="114306" cy="114306"/>
            <a:chOff x="2926080" y="-1153160"/>
            <a:chExt cx="782320" cy="78232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/>
          </p:cNvPicPr>
          <p:nvPr/>
        </p:nvPicPr>
        <p:blipFill rotWithShape="1">
          <a:blip r:embed="rId2"/>
          <a:srcRect t="9287" r="2112"/>
          <a:stretch/>
        </p:blipFill>
        <p:spPr>
          <a:xfrm>
            <a:off x="338400" y="1458000"/>
            <a:ext cx="5760000" cy="43200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253683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47BF18-C8A3-427A-AB3A-E0FF838DD23B}"/>
              </a:ext>
            </a:extLst>
          </p:cNvPr>
          <p:cNvSpPr/>
          <p:nvPr/>
        </p:nvSpPr>
        <p:spPr>
          <a:xfrm>
            <a:off x="5202297" y="-2"/>
            <a:ext cx="654227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B7BBE-49ED-4B3E-A1F9-672290506A3C}"/>
              </a:ext>
            </a:extLst>
          </p:cNvPr>
          <p:cNvSpPr/>
          <p:nvPr/>
        </p:nvSpPr>
        <p:spPr>
          <a:xfrm>
            <a:off x="0" y="-2"/>
            <a:ext cx="12192000" cy="53340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D0996-44A6-461A-8C29-224CEFCD2AB7}"/>
              </a:ext>
            </a:extLst>
          </p:cNvPr>
          <p:cNvSpPr txBox="1"/>
          <p:nvPr/>
        </p:nvSpPr>
        <p:spPr>
          <a:xfrm>
            <a:off x="6771230" y="2008027"/>
            <a:ext cx="604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383838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 범위</a:t>
            </a:r>
            <a:endParaRPr lang="ko-KR" altLang="en-US" sz="2400" b="1" dirty="0">
              <a:solidFill>
                <a:srgbClr val="383838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7BF2A1-5EF2-431D-9102-162490287DD5}"/>
              </a:ext>
            </a:extLst>
          </p:cNvPr>
          <p:cNvSpPr txBox="1"/>
          <p:nvPr/>
        </p:nvSpPr>
        <p:spPr>
          <a:xfrm>
            <a:off x="6782807" y="2672465"/>
            <a:ext cx="537845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Header :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메뉴바와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로그인 구현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Body 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상품리스트와 리스트 컴포넌트 구현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Footer 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사이트 정보 표출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메뉴바의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onClick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이벤트로 바디 부분 렌더링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장바구니로  원하는 카테고리 검색 및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Item CRUD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로그인 여부를 확인하여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결제버튼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작용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유저 데이터 및 아이템 데이터 추가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삭제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DetailView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에서 간단한 리뷰 작성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11828774" y="6525212"/>
            <a:ext cx="114306" cy="114306"/>
            <a:chOff x="2926080" y="-1153160"/>
            <a:chExt cx="782320" cy="78232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D7B400D-E3D7-40B2-B821-AC58DEB13F27}"/>
              </a:ext>
            </a:extLst>
          </p:cNvPr>
          <p:cNvSpPr txBox="1"/>
          <p:nvPr/>
        </p:nvSpPr>
        <p:spPr>
          <a:xfrm>
            <a:off x="4875451" y="168217"/>
            <a:ext cx="240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범위</a:t>
            </a:r>
            <a:endParaRPr lang="en-US" altLang="ko-KR" sz="1400" b="1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11828774" y="216320"/>
            <a:ext cx="114306" cy="114306"/>
            <a:chOff x="2926080" y="-1153160"/>
            <a:chExt cx="782320" cy="78232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215765" y="216320"/>
            <a:ext cx="114306" cy="114306"/>
            <a:chOff x="2926080" y="-1153160"/>
            <a:chExt cx="782320" cy="78232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215765" y="6525212"/>
            <a:ext cx="114306" cy="114306"/>
            <a:chOff x="2926080" y="-1153160"/>
            <a:chExt cx="782320" cy="78232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/>
          <p:cNvPicPr>
            <a:picLocks/>
          </p:cNvPicPr>
          <p:nvPr/>
        </p:nvPicPr>
        <p:blipFill rotWithShape="1">
          <a:blip r:embed="rId2"/>
          <a:srcRect t="9287" r="2112"/>
          <a:stretch/>
        </p:blipFill>
        <p:spPr>
          <a:xfrm>
            <a:off x="338400" y="1458000"/>
            <a:ext cx="5760000" cy="43200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661763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47BF18-C8A3-427A-AB3A-E0FF838DD23B}"/>
              </a:ext>
            </a:extLst>
          </p:cNvPr>
          <p:cNvSpPr/>
          <p:nvPr/>
        </p:nvSpPr>
        <p:spPr>
          <a:xfrm>
            <a:off x="5202297" y="-2"/>
            <a:ext cx="654227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B7BBE-49ED-4B3E-A1F9-672290506A3C}"/>
              </a:ext>
            </a:extLst>
          </p:cNvPr>
          <p:cNvSpPr/>
          <p:nvPr/>
        </p:nvSpPr>
        <p:spPr>
          <a:xfrm>
            <a:off x="0" y="-2"/>
            <a:ext cx="12192000" cy="53340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11828774" y="6525212"/>
            <a:ext cx="114306" cy="114306"/>
            <a:chOff x="2926080" y="-1153160"/>
            <a:chExt cx="782320" cy="78232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D7B400D-E3D7-40B2-B821-AC58DEB13F27}"/>
              </a:ext>
            </a:extLst>
          </p:cNvPr>
          <p:cNvSpPr txBox="1"/>
          <p:nvPr/>
        </p:nvSpPr>
        <p:spPr>
          <a:xfrm>
            <a:off x="4875451" y="168217"/>
            <a:ext cx="240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범위</a:t>
            </a:r>
            <a:endParaRPr lang="en-US" altLang="ko-KR" sz="1400" b="1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11828774" y="216320"/>
            <a:ext cx="114306" cy="114306"/>
            <a:chOff x="2926080" y="-1153160"/>
            <a:chExt cx="782320" cy="78232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215765" y="216320"/>
            <a:ext cx="114306" cy="114306"/>
            <a:chOff x="2926080" y="-1153160"/>
            <a:chExt cx="782320" cy="78232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215765" y="6525212"/>
            <a:ext cx="114306" cy="114306"/>
            <a:chOff x="2926080" y="-1153160"/>
            <a:chExt cx="782320" cy="78232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B5D0996-44A6-461A-8C29-224CEFCD2AB7}"/>
              </a:ext>
            </a:extLst>
          </p:cNvPr>
          <p:cNvSpPr txBox="1"/>
          <p:nvPr/>
        </p:nvSpPr>
        <p:spPr>
          <a:xfrm>
            <a:off x="6771230" y="2008027"/>
            <a:ext cx="604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383838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 범위</a:t>
            </a:r>
            <a:endParaRPr lang="ko-KR" altLang="en-US" sz="2400" b="1" dirty="0">
              <a:solidFill>
                <a:srgbClr val="383838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7BF2A1-5EF2-431D-9102-162490287DD5}"/>
              </a:ext>
            </a:extLst>
          </p:cNvPr>
          <p:cNvSpPr txBox="1"/>
          <p:nvPr/>
        </p:nvSpPr>
        <p:spPr>
          <a:xfrm>
            <a:off x="6782807" y="2672465"/>
            <a:ext cx="53784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Header : </a:t>
            </a:r>
            <a:r>
              <a:rPr lang="ko-KR" altLang="en-US" sz="17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메뉴바와</a:t>
            </a:r>
            <a:r>
              <a:rPr lang="ko-KR" altLang="en-US" sz="1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로그인 구현</a:t>
            </a:r>
            <a:endParaRPr lang="en-US" altLang="ko-KR" sz="1700" b="1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Body 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상품리스트와 리스트 컴포넌트 구현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Footer 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사이트 정보 표출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메뉴바의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onClick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이벤트로 바디 부분 렌더링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장바구니로  원하는 카테고리 검색 및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Item CRUD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로그인 여부를 확인하여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결제버튼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작용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유저 데이터 및 아이템 데이터 추가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삭제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DetailView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에서 간단한 리뷰 작성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32" name="그림 31"/>
          <p:cNvPicPr>
            <a:picLocks/>
          </p:cNvPicPr>
          <p:nvPr/>
        </p:nvPicPr>
        <p:blipFill rotWithShape="1">
          <a:blip r:embed="rId2"/>
          <a:srcRect t="9287" r="2112"/>
          <a:stretch/>
        </p:blipFill>
        <p:spPr>
          <a:xfrm>
            <a:off x="338400" y="1458000"/>
            <a:ext cx="5760000" cy="432000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339521" y="1440425"/>
            <a:ext cx="5756734" cy="59534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72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47BF18-C8A3-427A-AB3A-E0FF838DD23B}"/>
              </a:ext>
            </a:extLst>
          </p:cNvPr>
          <p:cNvSpPr/>
          <p:nvPr/>
        </p:nvSpPr>
        <p:spPr>
          <a:xfrm>
            <a:off x="5202297" y="-2"/>
            <a:ext cx="654227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B7BBE-49ED-4B3E-A1F9-672290506A3C}"/>
              </a:ext>
            </a:extLst>
          </p:cNvPr>
          <p:cNvSpPr/>
          <p:nvPr/>
        </p:nvSpPr>
        <p:spPr>
          <a:xfrm>
            <a:off x="0" y="-2"/>
            <a:ext cx="12192000" cy="53340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11828774" y="6525212"/>
            <a:ext cx="114306" cy="114306"/>
            <a:chOff x="2926080" y="-1153160"/>
            <a:chExt cx="782320" cy="78232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D7B400D-E3D7-40B2-B821-AC58DEB13F27}"/>
              </a:ext>
            </a:extLst>
          </p:cNvPr>
          <p:cNvSpPr txBox="1"/>
          <p:nvPr/>
        </p:nvSpPr>
        <p:spPr>
          <a:xfrm>
            <a:off x="4875451" y="168217"/>
            <a:ext cx="240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범위</a:t>
            </a:r>
            <a:endParaRPr lang="en-US" altLang="ko-KR" sz="1400" b="1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11828774" y="216320"/>
            <a:ext cx="114306" cy="114306"/>
            <a:chOff x="2926080" y="-1153160"/>
            <a:chExt cx="782320" cy="78232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215765" y="216320"/>
            <a:ext cx="114306" cy="114306"/>
            <a:chOff x="2926080" y="-1153160"/>
            <a:chExt cx="782320" cy="78232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215765" y="6525212"/>
            <a:ext cx="114306" cy="114306"/>
            <a:chOff x="2926080" y="-1153160"/>
            <a:chExt cx="782320" cy="78232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B5D0996-44A6-461A-8C29-224CEFCD2AB7}"/>
              </a:ext>
            </a:extLst>
          </p:cNvPr>
          <p:cNvSpPr txBox="1"/>
          <p:nvPr/>
        </p:nvSpPr>
        <p:spPr>
          <a:xfrm>
            <a:off x="6771230" y="2008027"/>
            <a:ext cx="604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383838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 범위</a:t>
            </a:r>
            <a:endParaRPr lang="ko-KR" altLang="en-US" sz="2400" b="1" dirty="0">
              <a:solidFill>
                <a:srgbClr val="383838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32" name="그림 31"/>
          <p:cNvPicPr>
            <a:picLocks/>
          </p:cNvPicPr>
          <p:nvPr/>
        </p:nvPicPr>
        <p:blipFill rotWithShape="1">
          <a:blip r:embed="rId2"/>
          <a:srcRect t="9287" r="2112"/>
          <a:stretch/>
        </p:blipFill>
        <p:spPr>
          <a:xfrm>
            <a:off x="336000" y="1459476"/>
            <a:ext cx="5760000" cy="432000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07BF2A1-5EF2-431D-9102-162490287DD5}"/>
              </a:ext>
            </a:extLst>
          </p:cNvPr>
          <p:cNvSpPr txBox="1"/>
          <p:nvPr/>
        </p:nvSpPr>
        <p:spPr>
          <a:xfrm>
            <a:off x="6782807" y="2672465"/>
            <a:ext cx="53784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Header :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메뉴바와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로그인 구현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Body : </a:t>
            </a:r>
            <a:r>
              <a:rPr lang="ko-KR" altLang="en-US" sz="1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상품리스트와 리스트 컴포넌트 구현</a:t>
            </a:r>
            <a:endParaRPr lang="en-US" altLang="ko-KR" sz="1700" b="1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Footer :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사이트 정보 표출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메뉴바의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onClick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이벤트로 바디 부분 렌더링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장바구니로  원하는 카테고리 검색 및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Item CRUD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로그인 여부를 확인하여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결제버튼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작용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유저 데이터 및 아이템 데이터 추가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삭제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DetailView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에서 간단한 리뷰 작성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9266" y="2008027"/>
            <a:ext cx="5756734" cy="360343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64655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47BF18-C8A3-427A-AB3A-E0FF838DD23B}"/>
              </a:ext>
            </a:extLst>
          </p:cNvPr>
          <p:cNvSpPr/>
          <p:nvPr/>
        </p:nvSpPr>
        <p:spPr>
          <a:xfrm>
            <a:off x="5202297" y="-2"/>
            <a:ext cx="654227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8400" y="1458000"/>
            <a:ext cx="5760000" cy="432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B7BBE-49ED-4B3E-A1F9-672290506A3C}"/>
              </a:ext>
            </a:extLst>
          </p:cNvPr>
          <p:cNvSpPr/>
          <p:nvPr/>
        </p:nvSpPr>
        <p:spPr>
          <a:xfrm>
            <a:off x="0" y="-2"/>
            <a:ext cx="12192000" cy="53340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11828774" y="6525212"/>
            <a:ext cx="114306" cy="114306"/>
            <a:chOff x="2926080" y="-1153160"/>
            <a:chExt cx="782320" cy="78232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D7B400D-E3D7-40B2-B821-AC58DEB13F27}"/>
              </a:ext>
            </a:extLst>
          </p:cNvPr>
          <p:cNvSpPr txBox="1"/>
          <p:nvPr/>
        </p:nvSpPr>
        <p:spPr>
          <a:xfrm>
            <a:off x="4875451" y="168217"/>
            <a:ext cx="240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범위</a:t>
            </a:r>
            <a:endParaRPr lang="en-US" altLang="ko-KR" sz="1400" b="1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11828774" y="216320"/>
            <a:ext cx="114306" cy="114306"/>
            <a:chOff x="2926080" y="-1153160"/>
            <a:chExt cx="782320" cy="78232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215765" y="216320"/>
            <a:ext cx="114306" cy="114306"/>
            <a:chOff x="2926080" y="-1153160"/>
            <a:chExt cx="782320" cy="78232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215765" y="6525212"/>
            <a:ext cx="114306" cy="114306"/>
            <a:chOff x="2926080" y="-1153160"/>
            <a:chExt cx="782320" cy="78232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330070" y="3647872"/>
            <a:ext cx="5768329" cy="213160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5D0996-44A6-461A-8C29-224CEFCD2AB7}"/>
              </a:ext>
            </a:extLst>
          </p:cNvPr>
          <p:cNvSpPr txBox="1"/>
          <p:nvPr/>
        </p:nvSpPr>
        <p:spPr>
          <a:xfrm>
            <a:off x="6771230" y="2008027"/>
            <a:ext cx="604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383838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 범위</a:t>
            </a:r>
            <a:endParaRPr lang="ko-KR" altLang="en-US" sz="2400" b="1" dirty="0">
              <a:solidFill>
                <a:srgbClr val="383838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7BF2A1-5EF2-431D-9102-162490287DD5}"/>
              </a:ext>
            </a:extLst>
          </p:cNvPr>
          <p:cNvSpPr txBox="1"/>
          <p:nvPr/>
        </p:nvSpPr>
        <p:spPr>
          <a:xfrm>
            <a:off x="6782807" y="2672465"/>
            <a:ext cx="53784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Header :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메뉴바와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로그인 구현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Body : 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상품리스트와 리스트 컴포넌트 구현</a:t>
            </a:r>
            <a:endParaRPr lang="en-US" altLang="ko-KR" sz="17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Footer : </a:t>
            </a:r>
            <a:r>
              <a:rPr lang="ko-KR" altLang="en-US" sz="1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사이트 정보 표출</a:t>
            </a:r>
            <a:endParaRPr lang="en-US" altLang="ko-KR" sz="1700" b="1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메뉴바의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onClick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이벤트로 바디 부분 렌더링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장바구니로  원하는 카테고리 검색 및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Item CRUD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로그인 여부를 확인하여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결제버튼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작용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유저 데이터 및 아이템 데이터 추가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삭제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DetailView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에서 간단한 리뷰 작성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4216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47BF18-C8A3-427A-AB3A-E0FF838DD23B}"/>
              </a:ext>
            </a:extLst>
          </p:cNvPr>
          <p:cNvSpPr/>
          <p:nvPr/>
        </p:nvSpPr>
        <p:spPr>
          <a:xfrm>
            <a:off x="5202297" y="-2"/>
            <a:ext cx="654227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8400" y="1458000"/>
            <a:ext cx="5760000" cy="432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B7BBE-49ED-4B3E-A1F9-672290506A3C}"/>
              </a:ext>
            </a:extLst>
          </p:cNvPr>
          <p:cNvSpPr/>
          <p:nvPr/>
        </p:nvSpPr>
        <p:spPr>
          <a:xfrm>
            <a:off x="0" y="-2"/>
            <a:ext cx="12192000" cy="53340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11828774" y="6525212"/>
            <a:ext cx="114306" cy="114306"/>
            <a:chOff x="2926080" y="-1153160"/>
            <a:chExt cx="782320" cy="78232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D7B400D-E3D7-40B2-B821-AC58DEB13F27}"/>
              </a:ext>
            </a:extLst>
          </p:cNvPr>
          <p:cNvSpPr txBox="1"/>
          <p:nvPr/>
        </p:nvSpPr>
        <p:spPr>
          <a:xfrm>
            <a:off x="4875451" y="168217"/>
            <a:ext cx="240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범위</a:t>
            </a:r>
            <a:endParaRPr lang="en-US" altLang="ko-KR" sz="1400" b="1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11828774" y="216320"/>
            <a:ext cx="114306" cy="114306"/>
            <a:chOff x="2926080" y="-1153160"/>
            <a:chExt cx="782320" cy="78232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215765" y="216320"/>
            <a:ext cx="114306" cy="114306"/>
            <a:chOff x="2926080" y="-1153160"/>
            <a:chExt cx="782320" cy="78232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215765" y="6525212"/>
            <a:ext cx="114306" cy="114306"/>
            <a:chOff x="2926080" y="-1153160"/>
            <a:chExt cx="782320" cy="78232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/>
          <p:cNvSpPr/>
          <p:nvPr/>
        </p:nvSpPr>
        <p:spPr>
          <a:xfrm>
            <a:off x="4816685" y="1693800"/>
            <a:ext cx="526125" cy="24306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5D0996-44A6-461A-8C29-224CEFCD2AB7}"/>
              </a:ext>
            </a:extLst>
          </p:cNvPr>
          <p:cNvSpPr txBox="1"/>
          <p:nvPr/>
        </p:nvSpPr>
        <p:spPr>
          <a:xfrm>
            <a:off x="6771230" y="2008027"/>
            <a:ext cx="604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383838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 범위</a:t>
            </a:r>
            <a:endParaRPr lang="ko-KR" altLang="en-US" sz="2400" b="1" dirty="0">
              <a:solidFill>
                <a:srgbClr val="383838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7BF2A1-5EF2-431D-9102-162490287DD5}"/>
              </a:ext>
            </a:extLst>
          </p:cNvPr>
          <p:cNvSpPr txBox="1"/>
          <p:nvPr/>
        </p:nvSpPr>
        <p:spPr>
          <a:xfrm>
            <a:off x="6782807" y="2672465"/>
            <a:ext cx="53784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Header :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메뉴바와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로그인 구현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Body : 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상품리스트와 리스트 컴포넌트 구현</a:t>
            </a:r>
            <a:endParaRPr lang="en-US" altLang="ko-KR" sz="17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Footer : 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사이트 정보 표출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메뉴바의</a:t>
            </a:r>
            <a:r>
              <a:rPr lang="ko-KR" altLang="en-US" sz="1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7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onClick</a:t>
            </a:r>
            <a:r>
              <a:rPr lang="ko-KR" altLang="en-US" sz="1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이벤트로 바디 부분 렌더링</a:t>
            </a:r>
            <a:endParaRPr lang="en-US" altLang="ko-KR" sz="1700" b="1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장바구니로  원하는 카테고리 검색 및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Item CRUD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로그인 여부를 확인하여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결제버튼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작용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유저 데이터 및 아이템 데이터 추가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삭제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DetailView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에서 간단한 리뷰 작성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832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47BF18-C8A3-427A-AB3A-E0FF838DD23B}"/>
              </a:ext>
            </a:extLst>
          </p:cNvPr>
          <p:cNvSpPr/>
          <p:nvPr/>
        </p:nvSpPr>
        <p:spPr>
          <a:xfrm>
            <a:off x="5202297" y="-2"/>
            <a:ext cx="654227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FCB7BBE-49ED-4B3E-A1F9-672290506A3C}"/>
              </a:ext>
            </a:extLst>
          </p:cNvPr>
          <p:cNvSpPr/>
          <p:nvPr/>
        </p:nvSpPr>
        <p:spPr>
          <a:xfrm>
            <a:off x="0" y="-2"/>
            <a:ext cx="12192000" cy="53340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11828774" y="6525212"/>
            <a:ext cx="114306" cy="114306"/>
            <a:chOff x="2926080" y="-1153160"/>
            <a:chExt cx="782320" cy="78232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D7B400D-E3D7-40B2-B821-AC58DEB13F27}"/>
              </a:ext>
            </a:extLst>
          </p:cNvPr>
          <p:cNvSpPr txBox="1"/>
          <p:nvPr/>
        </p:nvSpPr>
        <p:spPr>
          <a:xfrm>
            <a:off x="4875451" y="168217"/>
            <a:ext cx="2409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- </a:t>
            </a:r>
            <a:r>
              <a:rPr lang="ko-KR" altLang="en-US" sz="1400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개발 범위</a:t>
            </a:r>
            <a:endParaRPr lang="en-US" altLang="ko-KR" sz="1400" b="1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11828774" y="216320"/>
            <a:ext cx="114306" cy="114306"/>
            <a:chOff x="2926080" y="-1153160"/>
            <a:chExt cx="782320" cy="782320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287FEE5-9BC9-46E0-B46A-101E997E5A69}"/>
              </a:ext>
            </a:extLst>
          </p:cNvPr>
          <p:cNvGrpSpPr/>
          <p:nvPr/>
        </p:nvGrpSpPr>
        <p:grpSpPr>
          <a:xfrm>
            <a:off x="215765" y="216320"/>
            <a:ext cx="114306" cy="114306"/>
            <a:chOff x="2926080" y="-1153160"/>
            <a:chExt cx="782320" cy="782320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737278B-2ECD-436F-90B1-2B455DDD2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D6D7095-FBAE-41FF-9F8F-F494866D7446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4255A3E-0C2C-4668-999D-BAE22FBBC671}"/>
              </a:ext>
            </a:extLst>
          </p:cNvPr>
          <p:cNvGrpSpPr/>
          <p:nvPr/>
        </p:nvGrpSpPr>
        <p:grpSpPr>
          <a:xfrm>
            <a:off x="215765" y="6525212"/>
            <a:ext cx="114306" cy="114306"/>
            <a:chOff x="2926080" y="-1153160"/>
            <a:chExt cx="782320" cy="782320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A62F1B1-5A85-4032-9915-5C16B99E9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E4FFC36-14F9-4875-8554-706DCCCED638}"/>
                </a:ext>
              </a:extLst>
            </p:cNvPr>
            <p:cNvCxnSpPr/>
            <p:nvPr/>
          </p:nvCxnSpPr>
          <p:spPr>
            <a:xfrm flipH="1" flipV="1">
              <a:off x="2926080" y="-1153160"/>
              <a:ext cx="782320" cy="782320"/>
            </a:xfrm>
            <a:prstGeom prst="line">
              <a:avLst/>
            </a:prstGeom>
            <a:ln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8400" y="1458000"/>
            <a:ext cx="5760000" cy="432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5D0996-44A6-461A-8C29-224CEFCD2AB7}"/>
              </a:ext>
            </a:extLst>
          </p:cNvPr>
          <p:cNvSpPr txBox="1"/>
          <p:nvPr/>
        </p:nvSpPr>
        <p:spPr>
          <a:xfrm>
            <a:off x="6771230" y="2008027"/>
            <a:ext cx="604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383838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개발 범위</a:t>
            </a:r>
            <a:endParaRPr lang="ko-KR" altLang="en-US" sz="2400" b="1" dirty="0">
              <a:solidFill>
                <a:srgbClr val="383838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7BF2A1-5EF2-431D-9102-162490287DD5}"/>
              </a:ext>
            </a:extLst>
          </p:cNvPr>
          <p:cNvSpPr txBox="1"/>
          <p:nvPr/>
        </p:nvSpPr>
        <p:spPr>
          <a:xfrm>
            <a:off x="6782807" y="2672465"/>
            <a:ext cx="53784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Header :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메뉴바와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로그인 구현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Body : 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상품리스트와 리스트 컴포넌트 구현</a:t>
            </a:r>
            <a:endParaRPr lang="en-US" altLang="ko-KR" sz="17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Footer : </a:t>
            </a:r>
            <a:r>
              <a:rPr lang="ko-KR" altLang="en-US" sz="1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사이트 정보 표출</a:t>
            </a:r>
            <a:endParaRPr lang="en-US" altLang="ko-KR" sz="17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메뉴바의</a:t>
            </a:r>
            <a:r>
              <a:rPr lang="ko-KR" altLang="en-US" sz="1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17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onClick</a:t>
            </a:r>
            <a:r>
              <a:rPr lang="ko-KR" altLang="en-US" sz="17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이벤트로 바디 부분 렌더링</a:t>
            </a:r>
            <a:endParaRPr lang="en-US" altLang="ko-KR" sz="1700" b="1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장바구니로  원하는 카테고리 검색 및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Item CRUD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로그인 여부를 확인하여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결제버튼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작용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유저 데이터 및 아이템 데이터 추가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수정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삭제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DetailView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에서 간단한 리뷰 작성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816685" y="1693800"/>
            <a:ext cx="526125" cy="24306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7840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971</Words>
  <Application>Microsoft Office PowerPoint</Application>
  <PresentationFormat>와이드스크린</PresentationFormat>
  <Paragraphs>214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조선일보명조</vt:lpstr>
      <vt:lpstr>배달의민족 도현</vt:lpstr>
      <vt:lpstr>맑은 고딕</vt:lpstr>
      <vt:lpstr>Arial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ts4837829@gmail.com</cp:lastModifiedBy>
  <cp:revision>133</cp:revision>
  <dcterms:created xsi:type="dcterms:W3CDTF">2019-10-05T05:52:14Z</dcterms:created>
  <dcterms:modified xsi:type="dcterms:W3CDTF">2020-08-20T05:50:48Z</dcterms:modified>
</cp:coreProperties>
</file>