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65" r:id="rId5"/>
    <p:sldId id="260" r:id="rId6"/>
    <p:sldId id="266" r:id="rId7"/>
    <p:sldId id="267" r:id="rId8"/>
  </p:sldIdLst>
  <p:sldSz cx="7559675" cy="10691813"/>
  <p:notesSz cx="6735763" cy="9866313"/>
  <p:defaultTextStyle>
    <a:defPPr>
      <a:defRPr lang="ja-JP"/>
    </a:defPPr>
    <a:lvl1pPr marL="0" algn="l" defTabSz="914323" rtl="0" eaLnBrk="1" latinLnBrk="0" hangingPunct="1">
      <a:defRPr kumimoji="1" sz="1800" kern="1200">
        <a:solidFill>
          <a:schemeClr val="tx1"/>
        </a:solidFill>
        <a:latin typeface="+mn-lt"/>
        <a:ea typeface="+mn-ea"/>
        <a:cs typeface="+mn-cs"/>
      </a:defRPr>
    </a:lvl1pPr>
    <a:lvl2pPr marL="457162" algn="l" defTabSz="914323" rtl="0" eaLnBrk="1" latinLnBrk="0" hangingPunct="1">
      <a:defRPr kumimoji="1" sz="1800" kern="1200">
        <a:solidFill>
          <a:schemeClr val="tx1"/>
        </a:solidFill>
        <a:latin typeface="+mn-lt"/>
        <a:ea typeface="+mn-ea"/>
        <a:cs typeface="+mn-cs"/>
      </a:defRPr>
    </a:lvl2pPr>
    <a:lvl3pPr marL="914323" algn="l" defTabSz="914323" rtl="0" eaLnBrk="1" latinLnBrk="0" hangingPunct="1">
      <a:defRPr kumimoji="1" sz="1800" kern="1200">
        <a:solidFill>
          <a:schemeClr val="tx1"/>
        </a:solidFill>
        <a:latin typeface="+mn-lt"/>
        <a:ea typeface="+mn-ea"/>
        <a:cs typeface="+mn-cs"/>
      </a:defRPr>
    </a:lvl3pPr>
    <a:lvl4pPr marL="1371485" algn="l" defTabSz="914323" rtl="0" eaLnBrk="1" latinLnBrk="0" hangingPunct="1">
      <a:defRPr kumimoji="1" sz="1800" kern="1200">
        <a:solidFill>
          <a:schemeClr val="tx1"/>
        </a:solidFill>
        <a:latin typeface="+mn-lt"/>
        <a:ea typeface="+mn-ea"/>
        <a:cs typeface="+mn-cs"/>
      </a:defRPr>
    </a:lvl4pPr>
    <a:lvl5pPr marL="1828647" algn="l" defTabSz="914323" rtl="0" eaLnBrk="1" latinLnBrk="0" hangingPunct="1">
      <a:defRPr kumimoji="1" sz="1800" kern="1200">
        <a:solidFill>
          <a:schemeClr val="tx1"/>
        </a:solidFill>
        <a:latin typeface="+mn-lt"/>
        <a:ea typeface="+mn-ea"/>
        <a:cs typeface="+mn-cs"/>
      </a:defRPr>
    </a:lvl5pPr>
    <a:lvl6pPr marL="2285808" algn="l" defTabSz="914323" rtl="0" eaLnBrk="1" latinLnBrk="0" hangingPunct="1">
      <a:defRPr kumimoji="1" sz="1800" kern="1200">
        <a:solidFill>
          <a:schemeClr val="tx1"/>
        </a:solidFill>
        <a:latin typeface="+mn-lt"/>
        <a:ea typeface="+mn-ea"/>
        <a:cs typeface="+mn-cs"/>
      </a:defRPr>
    </a:lvl6pPr>
    <a:lvl7pPr marL="2742970" algn="l" defTabSz="914323" rtl="0" eaLnBrk="1" latinLnBrk="0" hangingPunct="1">
      <a:defRPr kumimoji="1" sz="1800" kern="1200">
        <a:solidFill>
          <a:schemeClr val="tx1"/>
        </a:solidFill>
        <a:latin typeface="+mn-lt"/>
        <a:ea typeface="+mn-ea"/>
        <a:cs typeface="+mn-cs"/>
      </a:defRPr>
    </a:lvl7pPr>
    <a:lvl8pPr marL="3200132" algn="l" defTabSz="914323" rtl="0" eaLnBrk="1" latinLnBrk="0" hangingPunct="1">
      <a:defRPr kumimoji="1" sz="1800" kern="1200">
        <a:solidFill>
          <a:schemeClr val="tx1"/>
        </a:solidFill>
        <a:latin typeface="+mn-lt"/>
        <a:ea typeface="+mn-ea"/>
        <a:cs typeface="+mn-cs"/>
      </a:defRPr>
    </a:lvl8pPr>
    <a:lvl9pPr marL="3657294" algn="l" defTabSz="914323"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9" userDrawn="1">
          <p15:clr>
            <a:srgbClr val="A4A3A4"/>
          </p15:clr>
        </p15:guide>
        <p15:guide id="2" pos="238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関学_E1Y15" initials="関学_E1Y15" lastIdx="11" clrIdx="0">
    <p:extLst>
      <p:ext uri="{19B8F6BF-5375-455C-9EA6-DF929625EA0E}">
        <p15:presenceInfo xmlns:p15="http://schemas.microsoft.com/office/powerpoint/2012/main" userId="S::1248863@msad.ms-ad-ins.com::6e59ac1e-25f3-49e0-87e1-eec01de4b89b" providerId="AD"/>
      </p:ext>
    </p:extLst>
  </p:cmAuthor>
  <p:cmAuthor id="2" name="深川敏郎_E1Y16" initials="深川敏郎_E1Y16" lastIdx="5" clrIdx="1">
    <p:extLst>
      <p:ext uri="{19B8F6BF-5375-455C-9EA6-DF929625EA0E}">
        <p15:presenceInfo xmlns:p15="http://schemas.microsoft.com/office/powerpoint/2012/main" userId="S::1147439@msad.ms-ad-ins.com::3cf21be4-6b9b-48f1-8e82-9af01397dfe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5B74"/>
    <a:srgbClr val="0066FF"/>
    <a:srgbClr val="FFFFCC"/>
    <a:srgbClr val="1D6295"/>
    <a:srgbClr val="39637D"/>
    <a:srgbClr val="FFFF99"/>
    <a:srgbClr val="AAECEF"/>
    <a:srgbClr val="DBF7F8"/>
    <a:srgbClr val="85B6FF"/>
    <a:srgbClr val="AEED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97" autoAdjust="0"/>
    <p:restoredTop sz="94660"/>
  </p:normalViewPr>
  <p:slideViewPr>
    <p:cSldViewPr>
      <p:cViewPr varScale="1">
        <p:scale>
          <a:sx n="47" d="100"/>
          <a:sy n="47" d="100"/>
        </p:scale>
        <p:origin x="2142" y="66"/>
      </p:cViewPr>
      <p:guideLst>
        <p:guide orient="horz" pos="3369"/>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9413" cy="495300"/>
          </a:xfrm>
          <a:prstGeom prst="rect">
            <a:avLst/>
          </a:prstGeom>
        </p:spPr>
        <p:txBody>
          <a:bodyPr vert="horz" lIns="91426" tIns="45713" rIns="91426" bIns="45713"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26" tIns="45713" rIns="91426" bIns="45713" rtlCol="0"/>
          <a:lstStyle>
            <a:lvl1pPr algn="r">
              <a:defRPr sz="1200"/>
            </a:lvl1pPr>
          </a:lstStyle>
          <a:p>
            <a:fld id="{C60018F5-73C9-46B5-891A-A05D23F3FD10}" type="datetimeFigureOut">
              <a:rPr kumimoji="1" lang="ja-JP" altLang="en-US" smtClean="0"/>
              <a:t>2025/1/7</a:t>
            </a:fld>
            <a:endParaRPr kumimoji="1" lang="ja-JP" altLang="en-US"/>
          </a:p>
        </p:txBody>
      </p:sp>
      <p:sp>
        <p:nvSpPr>
          <p:cNvPr id="4" name="スライド イメージ プレースホルダー 3"/>
          <p:cNvSpPr>
            <a:spLocks noGrp="1" noRot="1" noChangeAspect="1"/>
          </p:cNvSpPr>
          <p:nvPr>
            <p:ph type="sldImg" idx="2"/>
          </p:nvPr>
        </p:nvSpPr>
        <p:spPr>
          <a:xfrm>
            <a:off x="2192338" y="1233488"/>
            <a:ext cx="2351087" cy="3328987"/>
          </a:xfrm>
          <a:prstGeom prst="rect">
            <a:avLst/>
          </a:prstGeom>
          <a:noFill/>
          <a:ln w="12700">
            <a:solidFill>
              <a:prstClr val="black"/>
            </a:solidFill>
          </a:ln>
        </p:spPr>
        <p:txBody>
          <a:bodyPr vert="horz" lIns="91426" tIns="45713" rIns="91426" bIns="45713" rtlCol="0" anchor="ctr"/>
          <a:lstStyle/>
          <a:p>
            <a:endParaRPr lang="ja-JP" altLang="en-US"/>
          </a:p>
        </p:txBody>
      </p:sp>
      <p:sp>
        <p:nvSpPr>
          <p:cNvPr id="5" name="ノート プレースホルダー 4"/>
          <p:cNvSpPr>
            <a:spLocks noGrp="1"/>
          </p:cNvSpPr>
          <p:nvPr>
            <p:ph type="body" sz="quarter" idx="3"/>
          </p:nvPr>
        </p:nvSpPr>
        <p:spPr>
          <a:xfrm>
            <a:off x="673101" y="4748214"/>
            <a:ext cx="5389563" cy="3884612"/>
          </a:xfrm>
          <a:prstGeom prst="rect">
            <a:avLst/>
          </a:prstGeom>
        </p:spPr>
        <p:txBody>
          <a:bodyPr vert="horz" lIns="91426" tIns="45713" rIns="91426" bIns="4571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1" y="9371013"/>
            <a:ext cx="2919413" cy="495300"/>
          </a:xfrm>
          <a:prstGeom prst="rect">
            <a:avLst/>
          </a:prstGeom>
        </p:spPr>
        <p:txBody>
          <a:bodyPr vert="horz" lIns="91426" tIns="45713" rIns="91426" bIns="45713"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26" tIns="45713" rIns="91426" bIns="45713" rtlCol="0" anchor="b"/>
          <a:lstStyle>
            <a:lvl1pPr algn="r">
              <a:defRPr sz="1200"/>
            </a:lvl1pPr>
          </a:lstStyle>
          <a:p>
            <a:fld id="{5E3E36A0-9E6F-4EF1-8C16-41FB2D292DE5}" type="slidenum">
              <a:rPr kumimoji="1" lang="ja-JP" altLang="en-US" smtClean="0"/>
              <a:t>‹#›</a:t>
            </a:fld>
            <a:endParaRPr kumimoji="1" lang="ja-JP" altLang="en-US"/>
          </a:p>
        </p:txBody>
      </p:sp>
    </p:spTree>
    <p:extLst>
      <p:ext uri="{BB962C8B-B14F-4D97-AF65-F5344CB8AC3E}">
        <p14:creationId xmlns:p14="http://schemas.microsoft.com/office/powerpoint/2010/main" val="15053160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66976" y="3321395"/>
            <a:ext cx="6425724" cy="2291810"/>
          </a:xfrm>
        </p:spPr>
        <p:txBody>
          <a:bodyPr/>
          <a:lstStyle/>
          <a:p>
            <a:r>
              <a:rPr kumimoji="1" lang="ja-JP" altLang="en-US"/>
              <a:t>マスター タイトルの書式設定</a:t>
            </a:r>
          </a:p>
        </p:txBody>
      </p:sp>
      <p:sp>
        <p:nvSpPr>
          <p:cNvPr id="3" name="サブタイトル 2"/>
          <p:cNvSpPr>
            <a:spLocks noGrp="1"/>
          </p:cNvSpPr>
          <p:nvPr>
            <p:ph type="subTitle" idx="1"/>
          </p:nvPr>
        </p:nvSpPr>
        <p:spPr>
          <a:xfrm>
            <a:off x="1133952" y="6058694"/>
            <a:ext cx="5291773" cy="2732351"/>
          </a:xfrm>
        </p:spPr>
        <p:txBody>
          <a:bodyPr/>
          <a:lstStyle>
            <a:lvl1pPr marL="0" indent="0" algn="ctr">
              <a:buNone/>
              <a:defRPr>
                <a:solidFill>
                  <a:schemeClr val="tx1">
                    <a:tint val="75000"/>
                  </a:schemeClr>
                </a:solidFill>
              </a:defRPr>
            </a:lvl1pPr>
            <a:lvl2pPr marL="712748" indent="0" algn="ctr">
              <a:buNone/>
              <a:defRPr>
                <a:solidFill>
                  <a:schemeClr val="tx1">
                    <a:tint val="75000"/>
                  </a:schemeClr>
                </a:solidFill>
              </a:defRPr>
            </a:lvl2pPr>
            <a:lvl3pPr marL="1425494" indent="0" algn="ctr">
              <a:buNone/>
              <a:defRPr>
                <a:solidFill>
                  <a:schemeClr val="tx1">
                    <a:tint val="75000"/>
                  </a:schemeClr>
                </a:solidFill>
              </a:defRPr>
            </a:lvl3pPr>
            <a:lvl4pPr marL="2138241" indent="0" algn="ctr">
              <a:buNone/>
              <a:defRPr>
                <a:solidFill>
                  <a:schemeClr val="tx1">
                    <a:tint val="75000"/>
                  </a:schemeClr>
                </a:solidFill>
              </a:defRPr>
            </a:lvl4pPr>
            <a:lvl5pPr marL="2850987" indent="0" algn="ctr">
              <a:buNone/>
              <a:defRPr>
                <a:solidFill>
                  <a:schemeClr val="tx1">
                    <a:tint val="75000"/>
                  </a:schemeClr>
                </a:solidFill>
              </a:defRPr>
            </a:lvl5pPr>
            <a:lvl6pPr marL="3563735" indent="0" algn="ctr">
              <a:buNone/>
              <a:defRPr>
                <a:solidFill>
                  <a:schemeClr val="tx1">
                    <a:tint val="75000"/>
                  </a:schemeClr>
                </a:solidFill>
              </a:defRPr>
            </a:lvl6pPr>
            <a:lvl7pPr marL="4276482" indent="0" algn="ctr">
              <a:buNone/>
              <a:defRPr>
                <a:solidFill>
                  <a:schemeClr val="tx1">
                    <a:tint val="75000"/>
                  </a:schemeClr>
                </a:solidFill>
              </a:defRPr>
            </a:lvl7pPr>
            <a:lvl8pPr marL="4989229" indent="0" algn="ctr">
              <a:buNone/>
              <a:defRPr>
                <a:solidFill>
                  <a:schemeClr val="tx1">
                    <a:tint val="75000"/>
                  </a:schemeClr>
                </a:solidFill>
              </a:defRPr>
            </a:lvl8pPr>
            <a:lvl9pPr marL="5701975" indent="0" algn="ctr">
              <a:buNone/>
              <a:defRPr>
                <a:solidFill>
                  <a:schemeClr val="tx1">
                    <a:tint val="75000"/>
                  </a:schemeClr>
                </a:solidFill>
              </a:defRPr>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73789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290385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480765" y="428170"/>
            <a:ext cx="1700927" cy="9122690"/>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377984" y="428170"/>
            <a:ext cx="4976786" cy="912269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70915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404206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97162" y="6870482"/>
            <a:ext cx="6425724" cy="2123513"/>
          </a:xfrm>
        </p:spPr>
        <p:txBody>
          <a:bodyPr anchor="t"/>
          <a:lstStyle>
            <a:lvl1pPr algn="l">
              <a:defRPr sz="6235"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597162" y="4531648"/>
            <a:ext cx="6425724" cy="2338832"/>
          </a:xfrm>
        </p:spPr>
        <p:txBody>
          <a:bodyPr anchor="b"/>
          <a:lstStyle>
            <a:lvl1pPr marL="0" indent="0">
              <a:buNone/>
              <a:defRPr sz="3118">
                <a:solidFill>
                  <a:schemeClr val="tx1">
                    <a:tint val="75000"/>
                  </a:schemeClr>
                </a:solidFill>
              </a:defRPr>
            </a:lvl1pPr>
            <a:lvl2pPr marL="712748" indent="0">
              <a:buNone/>
              <a:defRPr sz="2806">
                <a:solidFill>
                  <a:schemeClr val="tx1">
                    <a:tint val="75000"/>
                  </a:schemeClr>
                </a:solidFill>
              </a:defRPr>
            </a:lvl2pPr>
            <a:lvl3pPr marL="1425494" indent="0">
              <a:buNone/>
              <a:defRPr sz="2494">
                <a:solidFill>
                  <a:schemeClr val="tx1">
                    <a:tint val="75000"/>
                  </a:schemeClr>
                </a:solidFill>
              </a:defRPr>
            </a:lvl3pPr>
            <a:lvl4pPr marL="2138241" indent="0">
              <a:buNone/>
              <a:defRPr sz="2183">
                <a:solidFill>
                  <a:schemeClr val="tx1">
                    <a:tint val="75000"/>
                  </a:schemeClr>
                </a:solidFill>
              </a:defRPr>
            </a:lvl4pPr>
            <a:lvl5pPr marL="2850987" indent="0">
              <a:buNone/>
              <a:defRPr sz="2183">
                <a:solidFill>
                  <a:schemeClr val="tx1">
                    <a:tint val="75000"/>
                  </a:schemeClr>
                </a:solidFill>
              </a:defRPr>
            </a:lvl5pPr>
            <a:lvl6pPr marL="3563735" indent="0">
              <a:buNone/>
              <a:defRPr sz="2183">
                <a:solidFill>
                  <a:schemeClr val="tx1">
                    <a:tint val="75000"/>
                  </a:schemeClr>
                </a:solidFill>
              </a:defRPr>
            </a:lvl6pPr>
            <a:lvl7pPr marL="4276482" indent="0">
              <a:buNone/>
              <a:defRPr sz="2183">
                <a:solidFill>
                  <a:schemeClr val="tx1">
                    <a:tint val="75000"/>
                  </a:schemeClr>
                </a:solidFill>
              </a:defRPr>
            </a:lvl7pPr>
            <a:lvl8pPr marL="4989229" indent="0">
              <a:buNone/>
              <a:defRPr sz="2183">
                <a:solidFill>
                  <a:schemeClr val="tx1">
                    <a:tint val="75000"/>
                  </a:schemeClr>
                </a:solidFill>
              </a:defRPr>
            </a:lvl8pPr>
            <a:lvl9pPr marL="5701975" indent="0">
              <a:buNone/>
              <a:defRPr sz="2183">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335984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377984" y="2494758"/>
            <a:ext cx="3338856" cy="7056102"/>
          </a:xfrm>
        </p:spPr>
        <p:txBody>
          <a:bodyPr/>
          <a:lstStyle>
            <a:lvl1pPr>
              <a:defRPr sz="4365"/>
            </a:lvl1pPr>
            <a:lvl2pPr>
              <a:defRPr sz="3741"/>
            </a:lvl2pPr>
            <a:lvl3pPr>
              <a:defRPr sz="3118"/>
            </a:lvl3pPr>
            <a:lvl4pPr>
              <a:defRPr sz="2806"/>
            </a:lvl4pPr>
            <a:lvl5pPr>
              <a:defRPr sz="2806"/>
            </a:lvl5pPr>
            <a:lvl6pPr>
              <a:defRPr sz="2806"/>
            </a:lvl6pPr>
            <a:lvl7pPr>
              <a:defRPr sz="2806"/>
            </a:lvl7pPr>
            <a:lvl8pPr>
              <a:defRPr sz="2806"/>
            </a:lvl8pPr>
            <a:lvl9pPr>
              <a:defRPr sz="280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3842835" y="2494758"/>
            <a:ext cx="3338856" cy="7056102"/>
          </a:xfrm>
        </p:spPr>
        <p:txBody>
          <a:bodyPr/>
          <a:lstStyle>
            <a:lvl1pPr>
              <a:defRPr sz="4365"/>
            </a:lvl1pPr>
            <a:lvl2pPr>
              <a:defRPr sz="3741"/>
            </a:lvl2pPr>
            <a:lvl3pPr>
              <a:defRPr sz="3118"/>
            </a:lvl3pPr>
            <a:lvl4pPr>
              <a:defRPr sz="2806"/>
            </a:lvl4pPr>
            <a:lvl5pPr>
              <a:defRPr sz="2806"/>
            </a:lvl5pPr>
            <a:lvl6pPr>
              <a:defRPr sz="2806"/>
            </a:lvl6pPr>
            <a:lvl7pPr>
              <a:defRPr sz="2806"/>
            </a:lvl7pPr>
            <a:lvl8pPr>
              <a:defRPr sz="2806"/>
            </a:lvl8pPr>
            <a:lvl9pPr>
              <a:defRPr sz="280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290545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377985" y="2393285"/>
            <a:ext cx="3340169" cy="997407"/>
          </a:xfrm>
        </p:spPr>
        <p:txBody>
          <a:bodyPr anchor="b"/>
          <a:lstStyle>
            <a:lvl1pPr marL="0" indent="0">
              <a:buNone/>
              <a:defRPr sz="3741" b="1"/>
            </a:lvl1pPr>
            <a:lvl2pPr marL="712748" indent="0">
              <a:buNone/>
              <a:defRPr sz="3118" b="1"/>
            </a:lvl2pPr>
            <a:lvl3pPr marL="1425494" indent="0">
              <a:buNone/>
              <a:defRPr sz="2806" b="1"/>
            </a:lvl3pPr>
            <a:lvl4pPr marL="2138241" indent="0">
              <a:buNone/>
              <a:defRPr sz="2494" b="1"/>
            </a:lvl4pPr>
            <a:lvl5pPr marL="2850987" indent="0">
              <a:buNone/>
              <a:defRPr sz="2494" b="1"/>
            </a:lvl5pPr>
            <a:lvl6pPr marL="3563735" indent="0">
              <a:buNone/>
              <a:defRPr sz="2494" b="1"/>
            </a:lvl6pPr>
            <a:lvl7pPr marL="4276482" indent="0">
              <a:buNone/>
              <a:defRPr sz="2494" b="1"/>
            </a:lvl7pPr>
            <a:lvl8pPr marL="4989229" indent="0">
              <a:buNone/>
              <a:defRPr sz="2494" b="1"/>
            </a:lvl8pPr>
            <a:lvl9pPr marL="5701975" indent="0">
              <a:buNone/>
              <a:defRPr sz="2494"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377985" y="3390691"/>
            <a:ext cx="3340169" cy="6160169"/>
          </a:xfrm>
        </p:spPr>
        <p:txBody>
          <a:bodyPr/>
          <a:lstStyle>
            <a:lvl1pPr>
              <a:defRPr sz="3741"/>
            </a:lvl1pPr>
            <a:lvl2pPr>
              <a:defRPr sz="3118"/>
            </a:lvl2pPr>
            <a:lvl3pPr>
              <a:defRPr sz="2806"/>
            </a:lvl3pPr>
            <a:lvl4pPr>
              <a:defRPr sz="2494"/>
            </a:lvl4pPr>
            <a:lvl5pPr>
              <a:defRPr sz="2494"/>
            </a:lvl5pPr>
            <a:lvl6pPr>
              <a:defRPr sz="2494"/>
            </a:lvl6pPr>
            <a:lvl7pPr>
              <a:defRPr sz="2494"/>
            </a:lvl7pPr>
            <a:lvl8pPr>
              <a:defRPr sz="2494"/>
            </a:lvl8pPr>
            <a:lvl9pPr>
              <a:defRPr sz="2494"/>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3840211" y="2393285"/>
            <a:ext cx="3341481" cy="997407"/>
          </a:xfrm>
        </p:spPr>
        <p:txBody>
          <a:bodyPr anchor="b"/>
          <a:lstStyle>
            <a:lvl1pPr marL="0" indent="0">
              <a:buNone/>
              <a:defRPr sz="3741" b="1"/>
            </a:lvl1pPr>
            <a:lvl2pPr marL="712748" indent="0">
              <a:buNone/>
              <a:defRPr sz="3118" b="1"/>
            </a:lvl2pPr>
            <a:lvl3pPr marL="1425494" indent="0">
              <a:buNone/>
              <a:defRPr sz="2806" b="1"/>
            </a:lvl3pPr>
            <a:lvl4pPr marL="2138241" indent="0">
              <a:buNone/>
              <a:defRPr sz="2494" b="1"/>
            </a:lvl4pPr>
            <a:lvl5pPr marL="2850987" indent="0">
              <a:buNone/>
              <a:defRPr sz="2494" b="1"/>
            </a:lvl5pPr>
            <a:lvl6pPr marL="3563735" indent="0">
              <a:buNone/>
              <a:defRPr sz="2494" b="1"/>
            </a:lvl6pPr>
            <a:lvl7pPr marL="4276482" indent="0">
              <a:buNone/>
              <a:defRPr sz="2494" b="1"/>
            </a:lvl7pPr>
            <a:lvl8pPr marL="4989229" indent="0">
              <a:buNone/>
              <a:defRPr sz="2494" b="1"/>
            </a:lvl8pPr>
            <a:lvl9pPr marL="5701975" indent="0">
              <a:buNone/>
              <a:defRPr sz="2494"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3840211" y="3390691"/>
            <a:ext cx="3341481" cy="6160169"/>
          </a:xfrm>
        </p:spPr>
        <p:txBody>
          <a:bodyPr/>
          <a:lstStyle>
            <a:lvl1pPr>
              <a:defRPr sz="3741"/>
            </a:lvl1pPr>
            <a:lvl2pPr>
              <a:defRPr sz="3118"/>
            </a:lvl2pPr>
            <a:lvl3pPr>
              <a:defRPr sz="2806"/>
            </a:lvl3pPr>
            <a:lvl4pPr>
              <a:defRPr sz="2494"/>
            </a:lvl4pPr>
            <a:lvl5pPr>
              <a:defRPr sz="2494"/>
            </a:lvl5pPr>
            <a:lvl6pPr>
              <a:defRPr sz="2494"/>
            </a:lvl6pPr>
            <a:lvl7pPr>
              <a:defRPr sz="2494"/>
            </a:lvl7pPr>
            <a:lvl8pPr>
              <a:defRPr sz="2494"/>
            </a:lvl8pPr>
            <a:lvl9pPr>
              <a:defRPr sz="2494"/>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273884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080551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30377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77986" y="425694"/>
            <a:ext cx="2487081" cy="1811668"/>
          </a:xfrm>
        </p:spPr>
        <p:txBody>
          <a:bodyPr anchor="b"/>
          <a:lstStyle>
            <a:lvl1pPr algn="l">
              <a:defRPr sz="3118" b="1"/>
            </a:lvl1pPr>
          </a:lstStyle>
          <a:p>
            <a:r>
              <a:rPr kumimoji="1" lang="ja-JP" altLang="en-US"/>
              <a:t>マスター タイトルの書式設定</a:t>
            </a:r>
          </a:p>
        </p:txBody>
      </p:sp>
      <p:sp>
        <p:nvSpPr>
          <p:cNvPr id="3" name="コンテンツ プレースホルダー 2"/>
          <p:cNvSpPr>
            <a:spLocks noGrp="1"/>
          </p:cNvSpPr>
          <p:nvPr>
            <p:ph idx="1"/>
          </p:nvPr>
        </p:nvSpPr>
        <p:spPr>
          <a:xfrm>
            <a:off x="2955623" y="425694"/>
            <a:ext cx="4226068" cy="9125165"/>
          </a:xfrm>
        </p:spPr>
        <p:txBody>
          <a:bodyPr/>
          <a:lstStyle>
            <a:lvl1pPr>
              <a:defRPr sz="4988"/>
            </a:lvl1pPr>
            <a:lvl2pPr>
              <a:defRPr sz="4365"/>
            </a:lvl2pPr>
            <a:lvl3pPr>
              <a:defRPr sz="3741"/>
            </a:lvl3pPr>
            <a:lvl4pPr>
              <a:defRPr sz="3118"/>
            </a:lvl4pPr>
            <a:lvl5pPr>
              <a:defRPr sz="3118"/>
            </a:lvl5pPr>
            <a:lvl6pPr>
              <a:defRPr sz="3118"/>
            </a:lvl6pPr>
            <a:lvl7pPr>
              <a:defRPr sz="3118"/>
            </a:lvl7pPr>
            <a:lvl8pPr>
              <a:defRPr sz="3118"/>
            </a:lvl8pPr>
            <a:lvl9pPr>
              <a:defRPr sz="3118"/>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377986" y="2237362"/>
            <a:ext cx="2487081" cy="7313499"/>
          </a:xfrm>
        </p:spPr>
        <p:txBody>
          <a:bodyPr/>
          <a:lstStyle>
            <a:lvl1pPr marL="0" indent="0">
              <a:buNone/>
              <a:defRPr sz="2183"/>
            </a:lvl1pPr>
            <a:lvl2pPr marL="712748" indent="0">
              <a:buNone/>
              <a:defRPr sz="1871"/>
            </a:lvl2pPr>
            <a:lvl3pPr marL="1425494" indent="0">
              <a:buNone/>
              <a:defRPr sz="1559"/>
            </a:lvl3pPr>
            <a:lvl4pPr marL="2138241" indent="0">
              <a:buNone/>
              <a:defRPr sz="1403"/>
            </a:lvl4pPr>
            <a:lvl5pPr marL="2850987" indent="0">
              <a:buNone/>
              <a:defRPr sz="1403"/>
            </a:lvl5pPr>
            <a:lvl6pPr marL="3563735" indent="0">
              <a:buNone/>
              <a:defRPr sz="1403"/>
            </a:lvl6pPr>
            <a:lvl7pPr marL="4276482" indent="0">
              <a:buNone/>
              <a:defRPr sz="1403"/>
            </a:lvl7pPr>
            <a:lvl8pPr marL="4989229" indent="0">
              <a:buNone/>
              <a:defRPr sz="1403"/>
            </a:lvl8pPr>
            <a:lvl9pPr marL="5701975" indent="0">
              <a:buNone/>
              <a:defRPr sz="140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1230062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81750" y="7484270"/>
            <a:ext cx="4535805" cy="883560"/>
          </a:xfrm>
        </p:spPr>
        <p:txBody>
          <a:bodyPr anchor="b"/>
          <a:lstStyle>
            <a:lvl1pPr algn="l">
              <a:defRPr sz="3118" b="1"/>
            </a:lvl1pPr>
          </a:lstStyle>
          <a:p>
            <a:r>
              <a:rPr kumimoji="1" lang="ja-JP" altLang="en-US"/>
              <a:t>マスター タイトルの書式設定</a:t>
            </a:r>
          </a:p>
        </p:txBody>
      </p:sp>
      <p:sp>
        <p:nvSpPr>
          <p:cNvPr id="3" name="図プレースホルダー 2"/>
          <p:cNvSpPr>
            <a:spLocks noGrp="1"/>
          </p:cNvSpPr>
          <p:nvPr>
            <p:ph type="pic" idx="1"/>
          </p:nvPr>
        </p:nvSpPr>
        <p:spPr>
          <a:xfrm>
            <a:off x="1481750" y="955334"/>
            <a:ext cx="4535805" cy="6415088"/>
          </a:xfrm>
        </p:spPr>
        <p:txBody>
          <a:bodyPr/>
          <a:lstStyle>
            <a:lvl1pPr marL="0" indent="0">
              <a:buNone/>
              <a:defRPr sz="4988"/>
            </a:lvl1pPr>
            <a:lvl2pPr marL="712748" indent="0">
              <a:buNone/>
              <a:defRPr sz="4365"/>
            </a:lvl2pPr>
            <a:lvl3pPr marL="1425494" indent="0">
              <a:buNone/>
              <a:defRPr sz="3741"/>
            </a:lvl3pPr>
            <a:lvl4pPr marL="2138241" indent="0">
              <a:buNone/>
              <a:defRPr sz="3118"/>
            </a:lvl4pPr>
            <a:lvl5pPr marL="2850987" indent="0">
              <a:buNone/>
              <a:defRPr sz="3118"/>
            </a:lvl5pPr>
            <a:lvl6pPr marL="3563735" indent="0">
              <a:buNone/>
              <a:defRPr sz="3118"/>
            </a:lvl6pPr>
            <a:lvl7pPr marL="4276482" indent="0">
              <a:buNone/>
              <a:defRPr sz="3118"/>
            </a:lvl7pPr>
            <a:lvl8pPr marL="4989229" indent="0">
              <a:buNone/>
              <a:defRPr sz="3118"/>
            </a:lvl8pPr>
            <a:lvl9pPr marL="5701975" indent="0">
              <a:buNone/>
              <a:defRPr sz="3118"/>
            </a:lvl9pPr>
          </a:lstStyle>
          <a:p>
            <a:r>
              <a:rPr kumimoji="1" lang="ja-JP" altLang="en-US"/>
              <a:t>アイコンをクリックして図を追加</a:t>
            </a:r>
          </a:p>
        </p:txBody>
      </p:sp>
      <p:sp>
        <p:nvSpPr>
          <p:cNvPr id="4" name="テキスト プレースホルダー 3"/>
          <p:cNvSpPr>
            <a:spLocks noGrp="1"/>
          </p:cNvSpPr>
          <p:nvPr>
            <p:ph type="body" sz="half" idx="2"/>
          </p:nvPr>
        </p:nvSpPr>
        <p:spPr>
          <a:xfrm>
            <a:off x="1481750" y="8367830"/>
            <a:ext cx="4535805" cy="1254802"/>
          </a:xfrm>
        </p:spPr>
        <p:txBody>
          <a:bodyPr/>
          <a:lstStyle>
            <a:lvl1pPr marL="0" indent="0">
              <a:buNone/>
              <a:defRPr sz="2183"/>
            </a:lvl1pPr>
            <a:lvl2pPr marL="712748" indent="0">
              <a:buNone/>
              <a:defRPr sz="1871"/>
            </a:lvl2pPr>
            <a:lvl3pPr marL="1425494" indent="0">
              <a:buNone/>
              <a:defRPr sz="1559"/>
            </a:lvl3pPr>
            <a:lvl4pPr marL="2138241" indent="0">
              <a:buNone/>
              <a:defRPr sz="1403"/>
            </a:lvl4pPr>
            <a:lvl5pPr marL="2850987" indent="0">
              <a:buNone/>
              <a:defRPr sz="1403"/>
            </a:lvl5pPr>
            <a:lvl6pPr marL="3563735" indent="0">
              <a:buNone/>
              <a:defRPr sz="1403"/>
            </a:lvl6pPr>
            <a:lvl7pPr marL="4276482" indent="0">
              <a:buNone/>
              <a:defRPr sz="1403"/>
            </a:lvl7pPr>
            <a:lvl8pPr marL="4989229" indent="0">
              <a:buNone/>
              <a:defRPr sz="1403"/>
            </a:lvl8pPr>
            <a:lvl9pPr marL="5701975" indent="0">
              <a:buNone/>
              <a:defRPr sz="1403"/>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44E39365-3ED6-49ED-88C6-F54C12C90F07}" type="datetimeFigureOut">
              <a:rPr kumimoji="1" lang="ja-JP" altLang="en-US" smtClean="0"/>
              <a:t>2025/1/7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378851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377984" y="428169"/>
            <a:ext cx="6803708" cy="1781969"/>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377984" y="2494758"/>
            <a:ext cx="6803708" cy="7056102"/>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377984" y="9909728"/>
            <a:ext cx="1763924" cy="569241"/>
          </a:xfrm>
          <a:prstGeom prst="rect">
            <a:avLst/>
          </a:prstGeom>
        </p:spPr>
        <p:txBody>
          <a:bodyPr vert="horz" lIns="91440" tIns="45720" rIns="91440" bIns="45720" rtlCol="0" anchor="ctr"/>
          <a:lstStyle>
            <a:lvl1pPr algn="l">
              <a:defRPr sz="1871">
                <a:solidFill>
                  <a:schemeClr val="tx1">
                    <a:tint val="75000"/>
                  </a:schemeClr>
                </a:solidFill>
              </a:defRPr>
            </a:lvl1pPr>
          </a:lstStyle>
          <a:p>
            <a:fld id="{44E39365-3ED6-49ED-88C6-F54C12C90F07}" type="datetimeFigureOut">
              <a:rPr kumimoji="1" lang="ja-JP" altLang="en-US" smtClean="0"/>
              <a:t>2025/1/7</a:t>
            </a:fld>
            <a:endParaRPr kumimoji="1" lang="ja-JP" altLang="en-US"/>
          </a:p>
        </p:txBody>
      </p:sp>
      <p:sp>
        <p:nvSpPr>
          <p:cNvPr id="5" name="フッター プレースホルダー 4"/>
          <p:cNvSpPr>
            <a:spLocks noGrp="1"/>
          </p:cNvSpPr>
          <p:nvPr>
            <p:ph type="ftr" sz="quarter" idx="3"/>
          </p:nvPr>
        </p:nvSpPr>
        <p:spPr>
          <a:xfrm>
            <a:off x="2582890" y="9909728"/>
            <a:ext cx="2393897" cy="569241"/>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5417767" y="9909728"/>
            <a:ext cx="1763924" cy="569241"/>
          </a:xfrm>
          <a:prstGeom prst="rect">
            <a:avLst/>
          </a:prstGeom>
        </p:spPr>
        <p:txBody>
          <a:bodyPr vert="horz" lIns="91440" tIns="45720" rIns="91440" bIns="45720" rtlCol="0" anchor="ctr"/>
          <a:lstStyle>
            <a:lvl1pPr algn="r">
              <a:defRPr sz="1871">
                <a:solidFill>
                  <a:schemeClr val="tx1">
                    <a:tint val="75000"/>
                  </a:schemeClr>
                </a:solidFill>
              </a:defRPr>
            </a:lvl1pPr>
          </a:lstStyle>
          <a:p>
            <a:fld id="{045044F0-29CD-49B5-B865-6DA5F3E581FC}" type="slidenum">
              <a:rPr kumimoji="1" lang="ja-JP" altLang="en-US" smtClean="0"/>
              <a:t>‹#›</a:t>
            </a:fld>
            <a:endParaRPr kumimoji="1" lang="ja-JP" altLang="en-US"/>
          </a:p>
        </p:txBody>
      </p:sp>
    </p:spTree>
    <p:extLst>
      <p:ext uri="{BB962C8B-B14F-4D97-AF65-F5344CB8AC3E}">
        <p14:creationId xmlns:p14="http://schemas.microsoft.com/office/powerpoint/2010/main" val="39204465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425494" rtl="0" eaLnBrk="1" latinLnBrk="0" hangingPunct="1">
        <a:spcBef>
          <a:spcPct val="0"/>
        </a:spcBef>
        <a:buNone/>
        <a:defRPr kumimoji="1" sz="6860" kern="1200">
          <a:solidFill>
            <a:schemeClr val="tx1"/>
          </a:solidFill>
          <a:latin typeface="+mj-lt"/>
          <a:ea typeface="+mj-ea"/>
          <a:cs typeface="+mj-cs"/>
        </a:defRPr>
      </a:lvl1pPr>
    </p:titleStyle>
    <p:bodyStyle>
      <a:lvl1pPr marL="534560" indent="-534560" algn="l" defTabSz="1425494" rtl="0" eaLnBrk="1" latinLnBrk="0" hangingPunct="1">
        <a:spcBef>
          <a:spcPct val="20000"/>
        </a:spcBef>
        <a:buFont typeface="Arial" panose="020B0604020202020204" pitchFamily="34" charset="0"/>
        <a:buChar char="•"/>
        <a:defRPr kumimoji="1" sz="4988" kern="1200">
          <a:solidFill>
            <a:schemeClr val="tx1"/>
          </a:solidFill>
          <a:latin typeface="+mn-lt"/>
          <a:ea typeface="+mn-ea"/>
          <a:cs typeface="+mn-cs"/>
        </a:defRPr>
      </a:lvl1pPr>
      <a:lvl2pPr marL="1158214" indent="-445466" algn="l" defTabSz="1425494" rtl="0" eaLnBrk="1" latinLnBrk="0" hangingPunct="1">
        <a:spcBef>
          <a:spcPct val="20000"/>
        </a:spcBef>
        <a:buFont typeface="Arial" panose="020B0604020202020204" pitchFamily="34" charset="0"/>
        <a:buChar char="–"/>
        <a:defRPr kumimoji="1" sz="4365" kern="1200">
          <a:solidFill>
            <a:schemeClr val="tx1"/>
          </a:solidFill>
          <a:latin typeface="+mn-lt"/>
          <a:ea typeface="+mn-ea"/>
          <a:cs typeface="+mn-cs"/>
        </a:defRPr>
      </a:lvl2pPr>
      <a:lvl3pPr marL="1781867" indent="-356373" algn="l" defTabSz="1425494" rtl="0" eaLnBrk="1" latinLnBrk="0" hangingPunct="1">
        <a:spcBef>
          <a:spcPct val="20000"/>
        </a:spcBef>
        <a:buFont typeface="Arial" panose="020B0604020202020204" pitchFamily="34" charset="0"/>
        <a:buChar char="•"/>
        <a:defRPr kumimoji="1" sz="3741" kern="1200">
          <a:solidFill>
            <a:schemeClr val="tx1"/>
          </a:solidFill>
          <a:latin typeface="+mn-lt"/>
          <a:ea typeface="+mn-ea"/>
          <a:cs typeface="+mn-cs"/>
        </a:defRPr>
      </a:lvl3pPr>
      <a:lvl4pPr marL="2494614" indent="-356373" algn="l" defTabSz="1425494" rtl="0" eaLnBrk="1" latinLnBrk="0" hangingPunct="1">
        <a:spcBef>
          <a:spcPct val="20000"/>
        </a:spcBef>
        <a:buFont typeface="Arial" panose="020B0604020202020204" pitchFamily="34" charset="0"/>
        <a:buChar char="–"/>
        <a:defRPr kumimoji="1" sz="3118" kern="1200">
          <a:solidFill>
            <a:schemeClr val="tx1"/>
          </a:solidFill>
          <a:latin typeface="+mn-lt"/>
          <a:ea typeface="+mn-ea"/>
          <a:cs typeface="+mn-cs"/>
        </a:defRPr>
      </a:lvl4pPr>
      <a:lvl5pPr marL="3207362" indent="-356373" algn="l" defTabSz="1425494" rtl="0" eaLnBrk="1" latinLnBrk="0" hangingPunct="1">
        <a:spcBef>
          <a:spcPct val="20000"/>
        </a:spcBef>
        <a:buFont typeface="Arial" panose="020B0604020202020204" pitchFamily="34" charset="0"/>
        <a:buChar char="»"/>
        <a:defRPr kumimoji="1" sz="3118" kern="1200">
          <a:solidFill>
            <a:schemeClr val="tx1"/>
          </a:solidFill>
          <a:latin typeface="+mn-lt"/>
          <a:ea typeface="+mn-ea"/>
          <a:cs typeface="+mn-cs"/>
        </a:defRPr>
      </a:lvl5pPr>
      <a:lvl6pPr marL="3920107" indent="-356373" algn="l" defTabSz="1425494" rtl="0" eaLnBrk="1" latinLnBrk="0" hangingPunct="1">
        <a:spcBef>
          <a:spcPct val="20000"/>
        </a:spcBef>
        <a:buFont typeface="Arial" panose="020B0604020202020204" pitchFamily="34" charset="0"/>
        <a:buChar char="•"/>
        <a:defRPr kumimoji="1" sz="3118" kern="1200">
          <a:solidFill>
            <a:schemeClr val="tx1"/>
          </a:solidFill>
          <a:latin typeface="+mn-lt"/>
          <a:ea typeface="+mn-ea"/>
          <a:cs typeface="+mn-cs"/>
        </a:defRPr>
      </a:lvl6pPr>
      <a:lvl7pPr marL="4632854" indent="-356373" algn="l" defTabSz="1425494" rtl="0" eaLnBrk="1" latinLnBrk="0" hangingPunct="1">
        <a:spcBef>
          <a:spcPct val="20000"/>
        </a:spcBef>
        <a:buFont typeface="Arial" panose="020B0604020202020204" pitchFamily="34" charset="0"/>
        <a:buChar char="•"/>
        <a:defRPr kumimoji="1" sz="3118" kern="1200">
          <a:solidFill>
            <a:schemeClr val="tx1"/>
          </a:solidFill>
          <a:latin typeface="+mn-lt"/>
          <a:ea typeface="+mn-ea"/>
          <a:cs typeface="+mn-cs"/>
        </a:defRPr>
      </a:lvl7pPr>
      <a:lvl8pPr marL="5345602" indent="-356373" algn="l" defTabSz="1425494" rtl="0" eaLnBrk="1" latinLnBrk="0" hangingPunct="1">
        <a:spcBef>
          <a:spcPct val="20000"/>
        </a:spcBef>
        <a:buFont typeface="Arial" panose="020B0604020202020204" pitchFamily="34" charset="0"/>
        <a:buChar char="•"/>
        <a:defRPr kumimoji="1" sz="3118" kern="1200">
          <a:solidFill>
            <a:schemeClr val="tx1"/>
          </a:solidFill>
          <a:latin typeface="+mn-lt"/>
          <a:ea typeface="+mn-ea"/>
          <a:cs typeface="+mn-cs"/>
        </a:defRPr>
      </a:lvl8pPr>
      <a:lvl9pPr marL="6058348" indent="-356373" algn="l" defTabSz="1425494" rtl="0" eaLnBrk="1" latinLnBrk="0" hangingPunct="1">
        <a:spcBef>
          <a:spcPct val="20000"/>
        </a:spcBef>
        <a:buFont typeface="Arial" panose="020B0604020202020204" pitchFamily="34" charset="0"/>
        <a:buChar char="•"/>
        <a:defRPr kumimoji="1" sz="3118" kern="1200">
          <a:solidFill>
            <a:schemeClr val="tx1"/>
          </a:solidFill>
          <a:latin typeface="+mn-lt"/>
          <a:ea typeface="+mn-ea"/>
          <a:cs typeface="+mn-cs"/>
        </a:defRPr>
      </a:lvl9pPr>
    </p:bodyStyle>
    <p:otherStyle>
      <a:defPPr>
        <a:defRPr lang="ja-JP"/>
      </a:defPPr>
      <a:lvl1pPr marL="0" algn="l" defTabSz="1425494" rtl="0" eaLnBrk="1" latinLnBrk="0" hangingPunct="1">
        <a:defRPr kumimoji="1" sz="2806" kern="1200">
          <a:solidFill>
            <a:schemeClr val="tx1"/>
          </a:solidFill>
          <a:latin typeface="+mn-lt"/>
          <a:ea typeface="+mn-ea"/>
          <a:cs typeface="+mn-cs"/>
        </a:defRPr>
      </a:lvl1pPr>
      <a:lvl2pPr marL="712748" algn="l" defTabSz="1425494" rtl="0" eaLnBrk="1" latinLnBrk="0" hangingPunct="1">
        <a:defRPr kumimoji="1" sz="2806" kern="1200">
          <a:solidFill>
            <a:schemeClr val="tx1"/>
          </a:solidFill>
          <a:latin typeface="+mn-lt"/>
          <a:ea typeface="+mn-ea"/>
          <a:cs typeface="+mn-cs"/>
        </a:defRPr>
      </a:lvl2pPr>
      <a:lvl3pPr marL="1425494" algn="l" defTabSz="1425494" rtl="0" eaLnBrk="1" latinLnBrk="0" hangingPunct="1">
        <a:defRPr kumimoji="1" sz="2806" kern="1200">
          <a:solidFill>
            <a:schemeClr val="tx1"/>
          </a:solidFill>
          <a:latin typeface="+mn-lt"/>
          <a:ea typeface="+mn-ea"/>
          <a:cs typeface="+mn-cs"/>
        </a:defRPr>
      </a:lvl3pPr>
      <a:lvl4pPr marL="2138241" algn="l" defTabSz="1425494" rtl="0" eaLnBrk="1" latinLnBrk="0" hangingPunct="1">
        <a:defRPr kumimoji="1" sz="2806" kern="1200">
          <a:solidFill>
            <a:schemeClr val="tx1"/>
          </a:solidFill>
          <a:latin typeface="+mn-lt"/>
          <a:ea typeface="+mn-ea"/>
          <a:cs typeface="+mn-cs"/>
        </a:defRPr>
      </a:lvl4pPr>
      <a:lvl5pPr marL="2850987" algn="l" defTabSz="1425494" rtl="0" eaLnBrk="1" latinLnBrk="0" hangingPunct="1">
        <a:defRPr kumimoji="1" sz="2806" kern="1200">
          <a:solidFill>
            <a:schemeClr val="tx1"/>
          </a:solidFill>
          <a:latin typeface="+mn-lt"/>
          <a:ea typeface="+mn-ea"/>
          <a:cs typeface="+mn-cs"/>
        </a:defRPr>
      </a:lvl5pPr>
      <a:lvl6pPr marL="3563735" algn="l" defTabSz="1425494" rtl="0" eaLnBrk="1" latinLnBrk="0" hangingPunct="1">
        <a:defRPr kumimoji="1" sz="2806" kern="1200">
          <a:solidFill>
            <a:schemeClr val="tx1"/>
          </a:solidFill>
          <a:latin typeface="+mn-lt"/>
          <a:ea typeface="+mn-ea"/>
          <a:cs typeface="+mn-cs"/>
        </a:defRPr>
      </a:lvl6pPr>
      <a:lvl7pPr marL="4276482" algn="l" defTabSz="1425494" rtl="0" eaLnBrk="1" latinLnBrk="0" hangingPunct="1">
        <a:defRPr kumimoji="1" sz="2806" kern="1200">
          <a:solidFill>
            <a:schemeClr val="tx1"/>
          </a:solidFill>
          <a:latin typeface="+mn-lt"/>
          <a:ea typeface="+mn-ea"/>
          <a:cs typeface="+mn-cs"/>
        </a:defRPr>
      </a:lvl7pPr>
      <a:lvl8pPr marL="4989229" algn="l" defTabSz="1425494" rtl="0" eaLnBrk="1" latinLnBrk="0" hangingPunct="1">
        <a:defRPr kumimoji="1" sz="2806" kern="1200">
          <a:solidFill>
            <a:schemeClr val="tx1"/>
          </a:solidFill>
          <a:latin typeface="+mn-lt"/>
          <a:ea typeface="+mn-ea"/>
          <a:cs typeface="+mn-cs"/>
        </a:defRPr>
      </a:lvl8pPr>
      <a:lvl9pPr marL="5701975" algn="l" defTabSz="1425494"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microsoft.com/office/2007/relationships/hdphoto" Target="../media/hdphoto1.wdp"/><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jpeg"/><Relationship Id="rId4" Type="http://schemas.openxmlformats.org/officeDocument/2006/relationships/image" Target="../media/image12.png"/><Relationship Id="rId9" Type="http://schemas.openxmlformats.org/officeDocument/2006/relationships/image" Target="../media/image1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image" Target="../media/image22.emf"/><Relationship Id="rId4" Type="http://schemas.openxmlformats.org/officeDocument/2006/relationships/image" Target="../media/image21.png"/><Relationship Id="rId9" Type="http://schemas.openxmlformats.org/officeDocument/2006/relationships/image" Target="../media/image2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正方形/長方形 53">
            <a:extLst>
              <a:ext uri="{FF2B5EF4-FFF2-40B4-BE49-F238E27FC236}">
                <a16:creationId xmlns:a16="http://schemas.microsoft.com/office/drawing/2014/main" id="{40FD15B4-A0C6-4FB2-8BC7-9B219854298D}"/>
              </a:ext>
            </a:extLst>
          </p:cNvPr>
          <p:cNvSpPr/>
          <p:nvPr/>
        </p:nvSpPr>
        <p:spPr>
          <a:xfrm>
            <a:off x="166708" y="4121770"/>
            <a:ext cx="7221644" cy="643040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CE1E17F8-2216-42E8-9C45-7A36385437EE}"/>
              </a:ext>
            </a:extLst>
          </p:cNvPr>
          <p:cNvSpPr txBox="1"/>
          <p:nvPr/>
        </p:nvSpPr>
        <p:spPr>
          <a:xfrm>
            <a:off x="190603" y="4198775"/>
            <a:ext cx="2601655" cy="307777"/>
          </a:xfrm>
          <a:prstGeom prst="rect">
            <a:avLst/>
          </a:prstGeom>
          <a:noFill/>
        </p:spPr>
        <p:txBody>
          <a:bodyPr wrap="square" rtlCol="0">
            <a:spAutoFit/>
          </a:bodyPr>
          <a:lstStyle/>
          <a:p>
            <a:r>
              <a:rPr lang="en-US" altLang="ja-JP" sz="1400" b="1" dirty="0">
                <a:solidFill>
                  <a:schemeClr val="tx2"/>
                </a:solidFill>
                <a:latin typeface="メイリオ" panose="020B0604030504040204" pitchFamily="50" charset="-128"/>
                <a:ea typeface="メイリオ" panose="020B0604030504040204" pitchFamily="50" charset="-128"/>
              </a:rPr>
              <a:t>Ⅰ.</a:t>
            </a:r>
            <a:r>
              <a:rPr lang="ja-JP" altLang="en-US" sz="1400" b="1" dirty="0">
                <a:solidFill>
                  <a:schemeClr val="tx2"/>
                </a:solidFill>
                <a:latin typeface="メイリオ" panose="020B0604030504040204" pitchFamily="50" charset="-128"/>
                <a:ea typeface="メイリオ" panose="020B0604030504040204" pitchFamily="50" charset="-128"/>
              </a:rPr>
              <a:t>２種類のハガキを用意</a:t>
            </a:r>
            <a:endParaRPr lang="en-US" altLang="ja-JP" sz="1400" b="1" dirty="0">
              <a:solidFill>
                <a:schemeClr val="tx2"/>
              </a:solidFill>
              <a:latin typeface="メイリオ" panose="020B0604030504040204" pitchFamily="50" charset="-128"/>
              <a:ea typeface="メイリオ" panose="020B0604030504040204" pitchFamily="50" charset="-128"/>
            </a:endParaRPr>
          </a:p>
        </p:txBody>
      </p:sp>
      <p:sp>
        <p:nvSpPr>
          <p:cNvPr id="57" name="テキスト ボックス 56">
            <a:extLst>
              <a:ext uri="{FF2B5EF4-FFF2-40B4-BE49-F238E27FC236}">
                <a16:creationId xmlns:a16="http://schemas.microsoft.com/office/drawing/2014/main" id="{8D9F31D5-A74B-489F-95C7-0947F10A9AF4}"/>
              </a:ext>
            </a:extLst>
          </p:cNvPr>
          <p:cNvSpPr txBox="1"/>
          <p:nvPr/>
        </p:nvSpPr>
        <p:spPr>
          <a:xfrm>
            <a:off x="192302" y="6534852"/>
            <a:ext cx="7182574" cy="307777"/>
          </a:xfrm>
          <a:prstGeom prst="rect">
            <a:avLst/>
          </a:prstGeom>
          <a:noFill/>
        </p:spPr>
        <p:txBody>
          <a:bodyPr wrap="square" rtlCol="0">
            <a:spAutoFit/>
          </a:bodyPr>
          <a:lstStyle/>
          <a:p>
            <a:r>
              <a:rPr lang="en-US" altLang="ja-JP" sz="1400" b="1" dirty="0">
                <a:solidFill>
                  <a:schemeClr val="tx2"/>
                </a:solidFill>
                <a:latin typeface="メイリオ" panose="020B0604030504040204" pitchFamily="50" charset="-128"/>
                <a:ea typeface="メイリオ" panose="020B0604030504040204" pitchFamily="50" charset="-128"/>
              </a:rPr>
              <a:t>Ⅱ.</a:t>
            </a:r>
            <a:r>
              <a:rPr lang="ja-JP" altLang="en-US" sz="1400" b="1" dirty="0">
                <a:solidFill>
                  <a:schemeClr val="tx2"/>
                </a:solidFill>
                <a:latin typeface="メイリオ" panose="020B0604030504040204" pitchFamily="50" charset="-128"/>
                <a:ea typeface="メイリオ" panose="020B0604030504040204" pitchFamily="50" charset="-128"/>
              </a:rPr>
              <a:t>ログイン画面の表示（パソコン</a:t>
            </a:r>
            <a:r>
              <a:rPr lang="en-US" altLang="ja-JP" sz="1400" b="1" dirty="0">
                <a:solidFill>
                  <a:schemeClr val="tx2"/>
                </a:solidFill>
                <a:latin typeface="メイリオ" panose="020B0604030504040204" pitchFamily="50" charset="-128"/>
                <a:ea typeface="メイリオ" panose="020B0604030504040204" pitchFamily="50" charset="-128"/>
              </a:rPr>
              <a:t>/</a:t>
            </a:r>
            <a:r>
              <a:rPr lang="ja-JP" altLang="en-US" sz="1400" b="1" dirty="0">
                <a:solidFill>
                  <a:schemeClr val="tx2"/>
                </a:solidFill>
                <a:latin typeface="メイリオ" panose="020B0604030504040204" pitchFamily="50" charset="-128"/>
                <a:ea typeface="メイリオ" panose="020B0604030504040204" pitchFamily="50" charset="-128"/>
              </a:rPr>
              <a:t>スマートフォン</a:t>
            </a:r>
            <a:r>
              <a:rPr lang="en-US" altLang="ja-JP" sz="1400" b="1" dirty="0">
                <a:solidFill>
                  <a:schemeClr val="tx2"/>
                </a:solidFill>
                <a:latin typeface="メイリオ" panose="020B0604030504040204" pitchFamily="50" charset="-128"/>
                <a:ea typeface="メイリオ" panose="020B0604030504040204" pitchFamily="50" charset="-128"/>
              </a:rPr>
              <a:t>/</a:t>
            </a:r>
            <a:r>
              <a:rPr lang="ja-JP" altLang="en-US" sz="1400" b="1" dirty="0">
                <a:solidFill>
                  <a:schemeClr val="tx2"/>
                </a:solidFill>
                <a:latin typeface="メイリオ" panose="020B0604030504040204" pitchFamily="50" charset="-128"/>
                <a:ea typeface="メイリオ" panose="020B0604030504040204" pitchFamily="50" charset="-128"/>
              </a:rPr>
              <a:t>タブレット）</a:t>
            </a:r>
            <a:endParaRPr lang="en-US" altLang="ja-JP" sz="1400" b="1" dirty="0">
              <a:solidFill>
                <a:schemeClr val="tx2"/>
              </a:solidFill>
              <a:latin typeface="メイリオ" panose="020B0604030504040204" pitchFamily="50" charset="-128"/>
              <a:ea typeface="メイリオ" panose="020B0604030504040204" pitchFamily="50" charset="-128"/>
            </a:endParaRPr>
          </a:p>
        </p:txBody>
      </p:sp>
      <p:pic>
        <p:nvPicPr>
          <p:cNvPr id="58" name="図 57">
            <a:extLst>
              <a:ext uri="{FF2B5EF4-FFF2-40B4-BE49-F238E27FC236}">
                <a16:creationId xmlns:a16="http://schemas.microsoft.com/office/drawing/2014/main" id="{BA3B9870-DD64-438B-9584-56DEB646F67D}"/>
              </a:ext>
            </a:extLst>
          </p:cNvPr>
          <p:cNvPicPr>
            <a:picLocks noChangeAspect="1"/>
          </p:cNvPicPr>
          <p:nvPr/>
        </p:nvPicPr>
        <p:blipFill rotWithShape="1">
          <a:blip r:embed="rId2"/>
          <a:srcRect l="16312" t="14245" r="19618" b="16010"/>
          <a:stretch/>
        </p:blipFill>
        <p:spPr>
          <a:xfrm>
            <a:off x="6140459" y="6852280"/>
            <a:ext cx="951746" cy="941898"/>
          </a:xfrm>
          <a:prstGeom prst="rect">
            <a:avLst/>
          </a:prstGeom>
        </p:spPr>
      </p:pic>
      <p:sp>
        <p:nvSpPr>
          <p:cNvPr id="91" name="テキスト ボックス 90">
            <a:extLst>
              <a:ext uri="{FF2B5EF4-FFF2-40B4-BE49-F238E27FC236}">
                <a16:creationId xmlns:a16="http://schemas.microsoft.com/office/drawing/2014/main" id="{8E73BD9F-2DAE-4840-9A92-181AF2A000F0}"/>
              </a:ext>
            </a:extLst>
          </p:cNvPr>
          <p:cNvSpPr txBox="1"/>
          <p:nvPr/>
        </p:nvSpPr>
        <p:spPr>
          <a:xfrm>
            <a:off x="252414" y="4508232"/>
            <a:ext cx="2375295" cy="246221"/>
          </a:xfrm>
          <a:prstGeom prst="rect">
            <a:avLst/>
          </a:prstGeom>
          <a:noFill/>
        </p:spPr>
        <p:txBody>
          <a:bodyPr wrap="square" rtlCol="0">
            <a:spAutoFit/>
          </a:bodyPr>
          <a:lstStyle/>
          <a:p>
            <a:r>
              <a:rPr lang="ja-JP" altLang="en-US" sz="1000" dirty="0">
                <a:solidFill>
                  <a:schemeClr val="tx1">
                    <a:lumMod val="75000"/>
                    <a:lumOff val="25000"/>
                  </a:schemeClr>
                </a:solidFill>
                <a:latin typeface="メイリオ" panose="020B0604030504040204" pitchFamily="50" charset="-128"/>
                <a:ea typeface="メイリオ" panose="020B0604030504040204" pitchFamily="50" charset="-128"/>
              </a:rPr>
              <a:t>「口座開設のお知らせ」</a:t>
            </a:r>
            <a:r>
              <a:rPr lang="en-US" altLang="ja-JP" sz="10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1000" dirty="0">
                <a:solidFill>
                  <a:schemeClr val="tx1">
                    <a:lumMod val="75000"/>
                    <a:lumOff val="25000"/>
                  </a:schemeClr>
                </a:solidFill>
                <a:latin typeface="メイリオ" panose="020B0604030504040204" pitchFamily="50" charset="-128"/>
                <a:ea typeface="メイリオ" panose="020B0604030504040204" pitchFamily="50" charset="-128"/>
              </a:rPr>
              <a:t>ｲﾒｰｼﾞ</a:t>
            </a:r>
            <a:r>
              <a:rPr lang="en-US" altLang="ja-JP" sz="1000" dirty="0">
                <a:solidFill>
                  <a:schemeClr val="tx1">
                    <a:lumMod val="75000"/>
                    <a:lumOff val="25000"/>
                  </a:schemeClr>
                </a:solidFill>
                <a:latin typeface="メイリオ" panose="020B0604030504040204" pitchFamily="50" charset="-128"/>
                <a:ea typeface="メイリオ" panose="020B0604030504040204" pitchFamily="50" charset="-128"/>
              </a:rPr>
              <a:t>)</a:t>
            </a:r>
          </a:p>
        </p:txBody>
      </p:sp>
      <p:sp>
        <p:nvSpPr>
          <p:cNvPr id="92" name="テキスト ボックス 91">
            <a:extLst>
              <a:ext uri="{FF2B5EF4-FFF2-40B4-BE49-F238E27FC236}">
                <a16:creationId xmlns:a16="http://schemas.microsoft.com/office/drawing/2014/main" id="{1696FBBD-547E-4026-ACB1-E3294A8C2427}"/>
              </a:ext>
            </a:extLst>
          </p:cNvPr>
          <p:cNvSpPr txBox="1"/>
          <p:nvPr/>
        </p:nvSpPr>
        <p:spPr>
          <a:xfrm>
            <a:off x="2267669" y="4523621"/>
            <a:ext cx="2589752" cy="246221"/>
          </a:xfrm>
          <a:prstGeom prst="rect">
            <a:avLst/>
          </a:prstGeom>
          <a:noFill/>
        </p:spPr>
        <p:txBody>
          <a:bodyPr wrap="square" rtlCol="0">
            <a:spAutoFit/>
          </a:bodyPr>
          <a:lstStyle/>
          <a:p>
            <a:r>
              <a:rPr lang="ja-JP" altLang="en-US" sz="1000" dirty="0">
                <a:solidFill>
                  <a:schemeClr val="tx1">
                    <a:lumMod val="75000"/>
                    <a:lumOff val="25000"/>
                  </a:schemeClr>
                </a:solidFill>
                <a:latin typeface="メイリオ" panose="020B0604030504040204" pitchFamily="50" charset="-128"/>
                <a:ea typeface="メイリオ" panose="020B0604030504040204" pitchFamily="50" charset="-128"/>
              </a:rPr>
              <a:t>「パスワード設定のお知らせ」</a:t>
            </a:r>
            <a:r>
              <a:rPr lang="en-US" altLang="ja-JP" sz="1000" dirty="0">
                <a:solidFill>
                  <a:schemeClr val="tx1">
                    <a:lumMod val="75000"/>
                    <a:lumOff val="25000"/>
                  </a:schemeClr>
                </a:solidFill>
                <a:latin typeface="メイリオ" panose="020B0604030504040204" pitchFamily="50" charset="-128"/>
                <a:ea typeface="メイリオ" panose="020B0604030504040204" pitchFamily="50" charset="-128"/>
              </a:rPr>
              <a:t>(</a:t>
            </a:r>
            <a:r>
              <a:rPr lang="ja-JP" altLang="en-US" sz="1000" dirty="0">
                <a:solidFill>
                  <a:schemeClr val="tx1">
                    <a:lumMod val="75000"/>
                    <a:lumOff val="25000"/>
                  </a:schemeClr>
                </a:solidFill>
                <a:latin typeface="メイリオ" panose="020B0604030504040204" pitchFamily="50" charset="-128"/>
                <a:ea typeface="メイリオ" panose="020B0604030504040204" pitchFamily="50" charset="-128"/>
              </a:rPr>
              <a:t>ｲﾒｰｼﾞ</a:t>
            </a:r>
            <a:r>
              <a:rPr lang="en-US" altLang="ja-JP" sz="1000" dirty="0">
                <a:solidFill>
                  <a:schemeClr val="tx1">
                    <a:lumMod val="75000"/>
                    <a:lumOff val="25000"/>
                  </a:schemeClr>
                </a:solidFill>
                <a:latin typeface="メイリオ" panose="020B0604030504040204" pitchFamily="50" charset="-128"/>
                <a:ea typeface="メイリオ" panose="020B0604030504040204" pitchFamily="50" charset="-128"/>
              </a:rPr>
              <a:t>)</a:t>
            </a:r>
          </a:p>
        </p:txBody>
      </p:sp>
      <p:sp>
        <p:nvSpPr>
          <p:cNvPr id="94" name="正方形/長方形 93">
            <a:extLst>
              <a:ext uri="{FF2B5EF4-FFF2-40B4-BE49-F238E27FC236}">
                <a16:creationId xmlns:a16="http://schemas.microsoft.com/office/drawing/2014/main" id="{370F6D64-1BCE-46FE-A299-E1AB61E6A55C}"/>
              </a:ext>
            </a:extLst>
          </p:cNvPr>
          <p:cNvSpPr/>
          <p:nvPr/>
        </p:nvSpPr>
        <p:spPr>
          <a:xfrm>
            <a:off x="4679327" y="4466847"/>
            <a:ext cx="2599297" cy="1784643"/>
          </a:xfrm>
          <a:prstGeom prst="rect">
            <a:avLst/>
          </a:prstGeom>
          <a:solidFill>
            <a:schemeClr val="bg1"/>
          </a:solidFill>
          <a:ln w="9525" cap="flat" cmpd="sng" algn="ctr">
            <a:solidFill>
              <a:srgbClr val="39637D"/>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ja-JP" altLang="en-US" sz="1984">
              <a:latin typeface="メイリオ" panose="020B0604030504040204" pitchFamily="50" charset="-128"/>
              <a:ea typeface="メイリオ" panose="020B0604030504040204" pitchFamily="50" charset="-128"/>
            </a:endParaRPr>
          </a:p>
        </p:txBody>
      </p:sp>
      <p:sp>
        <p:nvSpPr>
          <p:cNvPr id="95" name="テキスト ボックス 94">
            <a:extLst>
              <a:ext uri="{FF2B5EF4-FFF2-40B4-BE49-F238E27FC236}">
                <a16:creationId xmlns:a16="http://schemas.microsoft.com/office/drawing/2014/main" id="{01B00B89-62E3-4F52-B2F1-1829CEDBA7B5}"/>
              </a:ext>
            </a:extLst>
          </p:cNvPr>
          <p:cNvSpPr txBox="1"/>
          <p:nvPr/>
        </p:nvSpPr>
        <p:spPr>
          <a:xfrm>
            <a:off x="4680509" y="4467443"/>
            <a:ext cx="2598115" cy="276999"/>
          </a:xfrm>
          <a:prstGeom prst="rect">
            <a:avLst/>
          </a:prstGeom>
          <a:gradFill>
            <a:gsLst>
              <a:gs pos="0">
                <a:srgbClr val="9FD3E6">
                  <a:lumMod val="98000"/>
                </a:srgbClr>
              </a:gs>
              <a:gs pos="100000">
                <a:schemeClr val="bg1"/>
              </a:gs>
            </a:gsLst>
          </a:gradFill>
          <a:ln>
            <a:solidFill>
              <a:srgbClr val="39637D"/>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ハガキを紛失してしまった場合</a:t>
            </a:r>
          </a:p>
        </p:txBody>
      </p:sp>
      <p:sp>
        <p:nvSpPr>
          <p:cNvPr id="97" name="テキスト ボックス 96">
            <a:extLst>
              <a:ext uri="{FF2B5EF4-FFF2-40B4-BE49-F238E27FC236}">
                <a16:creationId xmlns:a16="http://schemas.microsoft.com/office/drawing/2014/main" id="{8B407FF2-1D3B-4EF0-A5FB-B28D81402F0F}"/>
              </a:ext>
            </a:extLst>
          </p:cNvPr>
          <p:cNvSpPr txBox="1"/>
          <p:nvPr/>
        </p:nvSpPr>
        <p:spPr>
          <a:xfrm>
            <a:off x="4643933" y="4741386"/>
            <a:ext cx="2680838" cy="892552"/>
          </a:xfrm>
          <a:prstGeom prst="rect">
            <a:avLst/>
          </a:prstGeom>
          <a:noFill/>
        </p:spPr>
        <p:txBody>
          <a:bodyPr wrap="none" rtlCol="0">
            <a:noAutofit/>
          </a:bodyPr>
          <a:lstStyle/>
          <a:p>
            <a:pPr algn="ctr"/>
            <a:r>
              <a:rPr lang="ja-JP" altLang="en-US" sz="1100" b="1" dirty="0">
                <a:solidFill>
                  <a:schemeClr val="tx2"/>
                </a:solidFill>
                <a:latin typeface="メイリオ" panose="020B0604030504040204" pitchFamily="50" charset="-128"/>
                <a:ea typeface="メイリオ" panose="020B0604030504040204" pitchFamily="50" charset="-128"/>
              </a:rPr>
              <a:t>口座番号・暗証番号・インターネット</a:t>
            </a:r>
            <a:endParaRPr lang="en-US" altLang="ja-JP" sz="1100" b="1" dirty="0">
              <a:solidFill>
                <a:schemeClr val="tx2"/>
              </a:solidFill>
              <a:latin typeface="メイリオ" panose="020B0604030504040204" pitchFamily="50" charset="-128"/>
              <a:ea typeface="メイリオ" panose="020B0604030504040204" pitchFamily="50" charset="-128"/>
            </a:endParaRPr>
          </a:p>
          <a:p>
            <a:pPr algn="ctr"/>
            <a:r>
              <a:rPr lang="ja-JP" altLang="en-US" sz="1100" b="1" dirty="0">
                <a:solidFill>
                  <a:schemeClr val="tx2"/>
                </a:solidFill>
                <a:latin typeface="メイリオ" panose="020B0604030504040204" pitchFamily="50" charset="-128"/>
                <a:ea typeface="メイリオ" panose="020B0604030504040204" pitchFamily="50" charset="-128"/>
              </a:rPr>
              <a:t>パスワードお問い合わせ専用ダイヤル</a:t>
            </a:r>
            <a:endParaRPr lang="en-US" altLang="ja-JP" sz="1100" b="1" dirty="0">
              <a:solidFill>
                <a:schemeClr val="tx2"/>
              </a:solidFill>
              <a:latin typeface="メイリオ" panose="020B0604030504040204" pitchFamily="50" charset="-128"/>
              <a:ea typeface="メイリオ" panose="020B0604030504040204" pitchFamily="50" charset="-128"/>
            </a:endParaRPr>
          </a:p>
          <a:p>
            <a:pPr algn="ctr"/>
            <a:endParaRPr lang="en-US" altLang="ja-JP" sz="1000" b="1" dirty="0">
              <a:solidFill>
                <a:schemeClr val="tx2"/>
              </a:solidFill>
              <a:latin typeface="メイリオ" panose="020B0604030504040204" pitchFamily="50" charset="-128"/>
              <a:ea typeface="メイリオ" panose="020B0604030504040204" pitchFamily="50" charset="-128"/>
            </a:endParaRPr>
          </a:p>
          <a:p>
            <a:pPr algn="ctr"/>
            <a:r>
              <a:rPr lang="en-US" altLang="ja-JP" sz="1600" b="1" dirty="0">
                <a:solidFill>
                  <a:schemeClr val="tx2"/>
                </a:solidFill>
                <a:latin typeface="メイリオ" panose="020B0604030504040204" pitchFamily="50" charset="-128"/>
                <a:ea typeface="メイリオ" panose="020B0604030504040204" pitchFamily="50" charset="-128"/>
              </a:rPr>
              <a:t>0120-936-262</a:t>
            </a:r>
            <a:endParaRPr lang="ja-JP" altLang="en-US" sz="1600" b="1" dirty="0">
              <a:solidFill>
                <a:schemeClr val="tx2"/>
              </a:solidFill>
              <a:latin typeface="メイリオ" panose="020B0604030504040204" pitchFamily="50" charset="-128"/>
              <a:ea typeface="メイリオ" panose="020B0604030504040204" pitchFamily="50" charset="-128"/>
            </a:endParaRPr>
          </a:p>
        </p:txBody>
      </p:sp>
      <p:sp>
        <p:nvSpPr>
          <p:cNvPr id="98" name="テキスト ボックス 97">
            <a:extLst>
              <a:ext uri="{FF2B5EF4-FFF2-40B4-BE49-F238E27FC236}">
                <a16:creationId xmlns:a16="http://schemas.microsoft.com/office/drawing/2014/main" id="{2D60B3F0-183F-411B-B485-79F1B28106D9}"/>
              </a:ext>
            </a:extLst>
          </p:cNvPr>
          <p:cNvSpPr txBox="1"/>
          <p:nvPr/>
        </p:nvSpPr>
        <p:spPr>
          <a:xfrm>
            <a:off x="4692802" y="5574124"/>
            <a:ext cx="2813116" cy="707886"/>
          </a:xfrm>
          <a:prstGeom prst="rect">
            <a:avLst/>
          </a:prstGeom>
          <a:noFill/>
        </p:spPr>
        <p:txBody>
          <a:bodyPr wrap="square" rtlCol="0">
            <a:spAutoFit/>
          </a:bodyPr>
          <a:lstStyle/>
          <a:p>
            <a:r>
              <a:rPr lang="en-US" altLang="ja-JP" sz="1000" dirty="0">
                <a:solidFill>
                  <a:schemeClr val="tx2"/>
                </a:solidFill>
                <a:latin typeface="メイリオ" panose="020B0604030504040204" pitchFamily="50" charset="-128"/>
                <a:ea typeface="メイリオ" panose="020B0604030504040204" pitchFamily="50" charset="-128"/>
              </a:rPr>
              <a:t>【</a:t>
            </a:r>
            <a:r>
              <a:rPr lang="ja-JP" altLang="en-US" sz="1000" dirty="0">
                <a:solidFill>
                  <a:schemeClr val="tx2"/>
                </a:solidFill>
                <a:latin typeface="メイリオ" panose="020B0604030504040204" pitchFamily="50" charset="-128"/>
                <a:ea typeface="メイリオ" panose="020B0604030504040204" pitchFamily="50" charset="-128"/>
              </a:rPr>
              <a:t>受付時間</a:t>
            </a:r>
            <a:r>
              <a:rPr lang="en-US" altLang="ja-JP" sz="1000" dirty="0">
                <a:solidFill>
                  <a:schemeClr val="tx2"/>
                </a:solidFill>
                <a:latin typeface="メイリオ" panose="020B0604030504040204" pitchFamily="50" charset="-128"/>
                <a:ea typeface="メイリオ" panose="020B0604030504040204" pitchFamily="50" charset="-128"/>
              </a:rPr>
              <a:t>】</a:t>
            </a:r>
            <a:r>
              <a:rPr lang="ja-JP" altLang="en-US" sz="1000" dirty="0">
                <a:solidFill>
                  <a:schemeClr val="tx2"/>
                </a:solidFill>
                <a:latin typeface="メイリオ" panose="020B0604030504040204" pitchFamily="50" charset="-128"/>
                <a:ea typeface="メイリオ" panose="020B0604030504040204" pitchFamily="50" charset="-128"/>
              </a:rPr>
              <a:t>月～金　</a:t>
            </a:r>
            <a:r>
              <a:rPr lang="en-US" altLang="ja-JP" sz="1000" dirty="0">
                <a:solidFill>
                  <a:schemeClr val="tx2"/>
                </a:solidFill>
                <a:latin typeface="メイリオ" panose="020B0604030504040204" pitchFamily="50" charset="-128"/>
                <a:ea typeface="メイリオ" panose="020B0604030504040204" pitchFamily="50" charset="-128"/>
              </a:rPr>
              <a:t>9:00</a:t>
            </a:r>
            <a:r>
              <a:rPr lang="ja-JP" altLang="en-US" sz="1000" dirty="0">
                <a:solidFill>
                  <a:schemeClr val="tx2"/>
                </a:solidFill>
                <a:latin typeface="メイリオ" panose="020B0604030504040204" pitchFamily="50" charset="-128"/>
                <a:ea typeface="メイリオ" panose="020B0604030504040204" pitchFamily="50" charset="-128"/>
              </a:rPr>
              <a:t>～</a:t>
            </a:r>
            <a:r>
              <a:rPr lang="en-US" altLang="ja-JP" sz="1000" dirty="0">
                <a:solidFill>
                  <a:schemeClr val="tx2"/>
                </a:solidFill>
                <a:latin typeface="メイリオ" panose="020B0604030504040204" pitchFamily="50" charset="-128"/>
                <a:ea typeface="メイリオ" panose="020B0604030504040204" pitchFamily="50" charset="-128"/>
              </a:rPr>
              <a:t>20:00</a:t>
            </a:r>
          </a:p>
          <a:p>
            <a:r>
              <a:rPr lang="ja-JP" altLang="en-US" sz="1000" dirty="0">
                <a:solidFill>
                  <a:schemeClr val="tx2"/>
                </a:solidFill>
                <a:latin typeface="メイリオ" panose="020B0604030504040204" pitchFamily="50" charset="-128"/>
                <a:ea typeface="メイリオ" panose="020B0604030504040204" pitchFamily="50" charset="-128"/>
              </a:rPr>
              <a:t>　　　　　　土　　　</a:t>
            </a:r>
            <a:r>
              <a:rPr lang="en-US" altLang="ja-JP" sz="1000" dirty="0">
                <a:solidFill>
                  <a:schemeClr val="tx2"/>
                </a:solidFill>
                <a:latin typeface="メイリオ" panose="020B0604030504040204" pitchFamily="50" charset="-128"/>
                <a:ea typeface="メイリオ" panose="020B0604030504040204" pitchFamily="50" charset="-128"/>
              </a:rPr>
              <a:t>9:00</a:t>
            </a:r>
            <a:r>
              <a:rPr lang="ja-JP" altLang="en-US" sz="1000" dirty="0">
                <a:solidFill>
                  <a:schemeClr val="tx2"/>
                </a:solidFill>
                <a:latin typeface="メイリオ" panose="020B0604030504040204" pitchFamily="50" charset="-128"/>
                <a:ea typeface="メイリオ" panose="020B0604030504040204" pitchFamily="50" charset="-128"/>
              </a:rPr>
              <a:t>～</a:t>
            </a:r>
            <a:r>
              <a:rPr lang="en-US" altLang="ja-JP" sz="1000" dirty="0">
                <a:solidFill>
                  <a:schemeClr val="tx2"/>
                </a:solidFill>
                <a:latin typeface="メイリオ" panose="020B0604030504040204" pitchFamily="50" charset="-128"/>
                <a:ea typeface="メイリオ" panose="020B0604030504040204" pitchFamily="50" charset="-128"/>
              </a:rPr>
              <a:t>17:00</a:t>
            </a:r>
          </a:p>
          <a:p>
            <a:r>
              <a:rPr lang="ja-JP" altLang="en-US" sz="1000" dirty="0">
                <a:solidFill>
                  <a:schemeClr val="tx1">
                    <a:lumMod val="75000"/>
                    <a:lumOff val="25000"/>
                  </a:schemeClr>
                </a:solidFill>
                <a:latin typeface="メイリオ" panose="020B0604030504040204" pitchFamily="50" charset="-128"/>
                <a:ea typeface="メイリオ" panose="020B0604030504040204" pitchFamily="50" charset="-128"/>
              </a:rPr>
              <a:t>　　　　　　</a:t>
            </a:r>
            <a:r>
              <a:rPr lang="ja-JP" altLang="en-US" sz="1000" dirty="0">
                <a:solidFill>
                  <a:srgbClr val="335B74"/>
                </a:solidFill>
                <a:latin typeface="メイリオ" panose="020B0604030504040204" pitchFamily="50" charset="-128"/>
                <a:ea typeface="メイリオ" panose="020B0604030504040204" pitchFamily="50" charset="-128"/>
              </a:rPr>
              <a:t>日・祝日（振替休日を含む）</a:t>
            </a:r>
            <a:endParaRPr lang="en-US" altLang="ja-JP" sz="1000" dirty="0">
              <a:solidFill>
                <a:srgbClr val="335B74"/>
              </a:solidFill>
              <a:latin typeface="メイリオ" panose="020B0604030504040204" pitchFamily="50" charset="-128"/>
              <a:ea typeface="メイリオ" panose="020B0604030504040204" pitchFamily="50" charset="-128"/>
            </a:endParaRPr>
          </a:p>
          <a:p>
            <a:r>
              <a:rPr lang="ja-JP" altLang="en-US" sz="1000" dirty="0">
                <a:solidFill>
                  <a:srgbClr val="335B74"/>
                </a:solidFill>
                <a:latin typeface="メイリオ" panose="020B0604030504040204" pitchFamily="50" charset="-128"/>
                <a:ea typeface="メイリオ" panose="020B0604030504040204" pitchFamily="50" charset="-128"/>
              </a:rPr>
              <a:t>　　　　　　・年末年始は休み</a:t>
            </a:r>
            <a:endParaRPr lang="en-US" altLang="ja-JP" sz="1000" dirty="0">
              <a:solidFill>
                <a:srgbClr val="335B74"/>
              </a:solidFill>
              <a:latin typeface="メイリオ" panose="020B0604030504040204" pitchFamily="50" charset="-128"/>
              <a:ea typeface="メイリオ" panose="020B0604030504040204" pitchFamily="50" charset="-128"/>
            </a:endParaRPr>
          </a:p>
        </p:txBody>
      </p:sp>
      <p:sp>
        <p:nvSpPr>
          <p:cNvPr id="99" name="四角形: 角を丸くする 98">
            <a:extLst>
              <a:ext uri="{FF2B5EF4-FFF2-40B4-BE49-F238E27FC236}">
                <a16:creationId xmlns:a16="http://schemas.microsoft.com/office/drawing/2014/main" id="{F122C8FA-3889-46CF-99FC-4846F70F070A}"/>
              </a:ext>
            </a:extLst>
          </p:cNvPr>
          <p:cNvSpPr/>
          <p:nvPr/>
        </p:nvSpPr>
        <p:spPr>
          <a:xfrm>
            <a:off x="549711" y="7087347"/>
            <a:ext cx="1458915" cy="274783"/>
          </a:xfrm>
          <a:prstGeom prst="roundRect">
            <a:avLst/>
          </a:prstGeom>
          <a:ln/>
        </p:spPr>
        <p:style>
          <a:lnRef idx="2">
            <a:schemeClr val="accent1"/>
          </a:lnRef>
          <a:fillRef idx="1">
            <a:schemeClr val="lt1"/>
          </a:fillRef>
          <a:effectRef idx="0">
            <a:schemeClr val="accent1"/>
          </a:effectRef>
          <a:fontRef idx="minor">
            <a:schemeClr val="dk1"/>
          </a:fontRef>
        </p:style>
        <p:txBody>
          <a:bodyPr wrap="none" rtlCol="0" anchor="ctr" anchorCtr="0"/>
          <a:lstStyle/>
          <a:p>
            <a:r>
              <a:rPr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あいおい　</a:t>
            </a:r>
            <a:r>
              <a:rPr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rPr>
              <a:t>DC</a:t>
            </a:r>
          </a:p>
        </p:txBody>
      </p:sp>
      <p:pic>
        <p:nvPicPr>
          <p:cNvPr id="101" name="図 100">
            <a:extLst>
              <a:ext uri="{FF2B5EF4-FFF2-40B4-BE49-F238E27FC236}">
                <a16:creationId xmlns:a16="http://schemas.microsoft.com/office/drawing/2014/main" id="{7B318AF4-F05D-4F98-AC1B-A96F8A80740A}"/>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9375" b="89286" l="9375" r="90625">
                        <a14:foregroundMark x1="52232" y1="9375" x2="47768" y2="9375"/>
                        <a14:foregroundMark x1="90625" y1="83929" x2="90625" y2="83929"/>
                      </a14:backgroundRemoval>
                    </a14:imgEffect>
                  </a14:imgLayer>
                </a14:imgProps>
              </a:ext>
              <a:ext uri="{28A0092B-C50C-407E-A947-70E740481C1C}">
                <a14:useLocalDpi xmlns:a14="http://schemas.microsoft.com/office/drawing/2010/main" val="0"/>
              </a:ext>
            </a:extLst>
          </a:blip>
          <a:srcRect/>
          <a:stretch/>
        </p:blipFill>
        <p:spPr>
          <a:xfrm>
            <a:off x="2747359" y="6928836"/>
            <a:ext cx="256434" cy="256434"/>
          </a:xfrm>
          <a:prstGeom prst="rect">
            <a:avLst/>
          </a:prstGeom>
        </p:spPr>
      </p:pic>
      <p:sp>
        <p:nvSpPr>
          <p:cNvPr id="63" name="テキスト ボックス 62">
            <a:extLst>
              <a:ext uri="{FF2B5EF4-FFF2-40B4-BE49-F238E27FC236}">
                <a16:creationId xmlns:a16="http://schemas.microsoft.com/office/drawing/2014/main" id="{9DC8FF7C-B062-40AD-94C2-C453A43F5539}"/>
              </a:ext>
            </a:extLst>
          </p:cNvPr>
          <p:cNvSpPr txBox="1"/>
          <p:nvPr/>
        </p:nvSpPr>
        <p:spPr>
          <a:xfrm>
            <a:off x="174367" y="3783216"/>
            <a:ext cx="7205870" cy="338554"/>
          </a:xfrm>
          <a:prstGeom prst="rect">
            <a:avLst/>
          </a:prstGeom>
          <a:solidFill>
            <a:schemeClr val="tx2"/>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defTabSz="503953">
              <a:defRPr/>
            </a:pPr>
            <a:r>
              <a:rPr lang="ja-JP" altLang="en-US" sz="1600" b="1" dirty="0">
                <a:solidFill>
                  <a:schemeClr val="bg1"/>
                </a:solidFill>
                <a:latin typeface="メイリオ" panose="020B0604030504040204" pitchFamily="50" charset="-128"/>
                <a:ea typeface="メイリオ" panose="020B0604030504040204" pitchFamily="50" charset="-128"/>
              </a:rPr>
              <a:t>≪</a:t>
            </a:r>
            <a:r>
              <a:rPr lang="en-US" altLang="ja-JP" sz="1600" b="1" dirty="0">
                <a:solidFill>
                  <a:schemeClr val="bg1"/>
                </a:solidFill>
                <a:latin typeface="メイリオ" panose="020B0604030504040204" pitchFamily="50" charset="-128"/>
                <a:ea typeface="メイリオ" panose="020B0604030504040204" pitchFamily="50" charset="-128"/>
              </a:rPr>
              <a:t>STEP1</a:t>
            </a:r>
            <a:r>
              <a:rPr lang="ja-JP" altLang="en-US" sz="1600" b="1" dirty="0">
                <a:solidFill>
                  <a:schemeClr val="bg1"/>
                </a:solidFill>
                <a:latin typeface="メイリオ" panose="020B0604030504040204" pitchFamily="50" charset="-128"/>
                <a:ea typeface="メイリオ" panose="020B0604030504040204" pitchFamily="50" charset="-128"/>
              </a:rPr>
              <a:t>≫</a:t>
            </a:r>
            <a:r>
              <a:rPr lang="en-US" altLang="ja-JP" sz="1600" b="1" dirty="0">
                <a:solidFill>
                  <a:schemeClr val="bg1"/>
                </a:solidFill>
                <a:latin typeface="メイリオ" panose="020B0604030504040204" pitchFamily="50" charset="-128"/>
                <a:ea typeface="メイリオ" panose="020B0604030504040204" pitchFamily="50" charset="-128"/>
              </a:rPr>
              <a:t> </a:t>
            </a:r>
            <a:r>
              <a:rPr lang="ja-JP" altLang="en-US" sz="1600" b="1" dirty="0">
                <a:solidFill>
                  <a:schemeClr val="bg1"/>
                </a:solidFill>
                <a:latin typeface="メイリオ" panose="020B0604030504040204" pitchFamily="50" charset="-128"/>
                <a:ea typeface="メイリオ" panose="020B0604030504040204" pitchFamily="50" charset="-128"/>
              </a:rPr>
              <a:t>みなさんの確定拠出年金の専用口座へ初回ログイン</a:t>
            </a:r>
            <a:endParaRPr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CDA5525A-58C3-4C65-B183-7CE046785189}"/>
              </a:ext>
            </a:extLst>
          </p:cNvPr>
          <p:cNvSpPr txBox="1"/>
          <p:nvPr/>
        </p:nvSpPr>
        <p:spPr>
          <a:xfrm>
            <a:off x="86936" y="147422"/>
            <a:ext cx="7336852" cy="713625"/>
          </a:xfrm>
          <a:prstGeom prst="rect">
            <a:avLst/>
          </a:prstGeom>
          <a:gradFill>
            <a:gsLst>
              <a:gs pos="0">
                <a:srgbClr val="1D6295"/>
              </a:gs>
              <a:gs pos="53000">
                <a:srgbClr val="0070C0"/>
              </a:gs>
              <a:gs pos="100000">
                <a:srgbClr val="39637D"/>
              </a:gs>
              <a:gs pos="0">
                <a:schemeClr val="accent1">
                  <a:lumMod val="30000"/>
                  <a:lumOff val="70000"/>
                </a:schemeClr>
              </a:gs>
            </a:gsLst>
            <a:lin ang="5400000" scaled="1"/>
          </a:gradFill>
        </p:spPr>
        <p:txBody>
          <a:bodyPr wrap="square" rtlCol="0">
            <a:spAutoFit/>
          </a:bodyPr>
          <a:lstStyle/>
          <a:p>
            <a:endParaRPr kumimoji="1" lang="ja-JP" altLang="en-US" sz="2400" dirty="0">
              <a:solidFill>
                <a:schemeClr val="bg1"/>
              </a:solidFill>
              <a:latin typeface="Meiryo UI" panose="020B0604030504040204" pitchFamily="50" charset="-128"/>
              <a:ea typeface="Meiryo UI" panose="020B0604030504040204" pitchFamily="50" charset="-128"/>
            </a:endParaRPr>
          </a:p>
        </p:txBody>
      </p:sp>
      <p:sp>
        <p:nvSpPr>
          <p:cNvPr id="43" name="テキスト ボックス 42">
            <a:extLst>
              <a:ext uri="{FF2B5EF4-FFF2-40B4-BE49-F238E27FC236}">
                <a16:creationId xmlns:a16="http://schemas.microsoft.com/office/drawing/2014/main" id="{19674388-3D22-4805-A7FE-99F0EDE70A8A}"/>
              </a:ext>
            </a:extLst>
          </p:cNvPr>
          <p:cNvSpPr txBox="1"/>
          <p:nvPr/>
        </p:nvSpPr>
        <p:spPr>
          <a:xfrm>
            <a:off x="1728614" y="296054"/>
            <a:ext cx="3959260" cy="461665"/>
          </a:xfrm>
          <a:prstGeom prst="rect">
            <a:avLst/>
          </a:prstGeom>
          <a:noFill/>
        </p:spPr>
        <p:txBody>
          <a:bodyPr wrap="square" rtlCol="0">
            <a:spAutoFit/>
          </a:bodyPr>
          <a:lstStyle/>
          <a:p>
            <a:r>
              <a:rPr lang="ja-JP" altLang="en-US" sz="2400" b="1" dirty="0">
                <a:ln>
                  <a:solidFill>
                    <a:schemeClr val="accent1"/>
                  </a:solidFill>
                </a:ln>
                <a:solidFill>
                  <a:schemeClr val="bg1"/>
                </a:solidFill>
                <a:latin typeface="Meiryo UI" panose="020B0604030504040204" pitchFamily="50" charset="-128"/>
                <a:ea typeface="Meiryo UI" panose="020B0604030504040204" pitchFamily="50" charset="-128"/>
              </a:rPr>
              <a:t>確定拠出年金に加入する方へ</a:t>
            </a:r>
            <a:endParaRPr kumimoji="1" lang="ja-JP" altLang="en-US" sz="2400" dirty="0">
              <a:ln>
                <a:solidFill>
                  <a:schemeClr val="accent1"/>
                </a:solidFill>
              </a:ln>
              <a:solidFill>
                <a:schemeClr val="bg1"/>
              </a:solidFill>
              <a:latin typeface="Meiryo UI" panose="020B0604030504040204" pitchFamily="50" charset="-128"/>
              <a:ea typeface="Meiryo UI" panose="020B0604030504040204" pitchFamily="50" charset="-128"/>
            </a:endParaRPr>
          </a:p>
        </p:txBody>
      </p:sp>
      <p:sp>
        <p:nvSpPr>
          <p:cNvPr id="44" name="テキスト ボックス 4">
            <a:extLst>
              <a:ext uri="{FF2B5EF4-FFF2-40B4-BE49-F238E27FC236}">
                <a16:creationId xmlns:a16="http://schemas.microsoft.com/office/drawing/2014/main" id="{917A8D93-818A-4C13-9DD9-CBD461E94AF7}"/>
              </a:ext>
            </a:extLst>
          </p:cNvPr>
          <p:cNvSpPr txBox="1">
            <a:spLocks noChangeArrowheads="1"/>
          </p:cNvSpPr>
          <p:nvPr/>
        </p:nvSpPr>
        <p:spPr bwMode="auto">
          <a:xfrm>
            <a:off x="251445" y="872118"/>
            <a:ext cx="6840379" cy="369332"/>
          </a:xfrm>
          <a:prstGeom prst="rect">
            <a:avLst/>
          </a:prstGeom>
          <a:solidFill>
            <a:schemeClr val="bg1"/>
          </a:solidFill>
          <a:ln>
            <a:noFill/>
          </a:ln>
        </p:spPr>
        <p:txBody>
          <a:bodyPr lIns="36000" rIns="36000">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defRPr/>
            </a:pPr>
            <a:r>
              <a:rPr lang="ja-JP" altLang="en-US" sz="1800" dirty="0">
                <a:solidFill>
                  <a:srgbClr val="2C82A0"/>
                </a:solidFill>
                <a:latin typeface="Meiryo UI" panose="020B0604030504040204" pitchFamily="50" charset="-128"/>
                <a:ea typeface="Meiryo UI" panose="020B0604030504040204" pitchFamily="50" charset="-128"/>
              </a:rPr>
              <a:t>～初回ログイン＆運用商品指定方法のご案内～</a:t>
            </a:r>
          </a:p>
        </p:txBody>
      </p:sp>
      <p:sp>
        <p:nvSpPr>
          <p:cNvPr id="2" name="楕円 1">
            <a:extLst>
              <a:ext uri="{FF2B5EF4-FFF2-40B4-BE49-F238E27FC236}">
                <a16:creationId xmlns:a16="http://schemas.microsoft.com/office/drawing/2014/main" id="{48440DAF-6EDA-4D31-BE6D-DBAC9BE31035}"/>
              </a:ext>
            </a:extLst>
          </p:cNvPr>
          <p:cNvSpPr/>
          <p:nvPr/>
        </p:nvSpPr>
        <p:spPr>
          <a:xfrm>
            <a:off x="86936" y="1385466"/>
            <a:ext cx="7407452" cy="2037683"/>
          </a:xfrm>
          <a:prstGeom prst="ellipse">
            <a:avLst/>
          </a:prstGeom>
          <a:gradFill flip="none" rotWithShape="1">
            <a:gsLst>
              <a:gs pos="0">
                <a:schemeClr val="bg1"/>
              </a:gs>
              <a:gs pos="100000">
                <a:schemeClr val="accent3">
                  <a:lumMod val="40000"/>
                  <a:lumOff val="6000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DBF7F8"/>
              </a:solidFill>
            </a:endParaRPr>
          </a:p>
        </p:txBody>
      </p:sp>
      <p:sp>
        <p:nvSpPr>
          <p:cNvPr id="68" name="テキスト ボックス 31">
            <a:extLst>
              <a:ext uri="{FF2B5EF4-FFF2-40B4-BE49-F238E27FC236}">
                <a16:creationId xmlns:a16="http://schemas.microsoft.com/office/drawing/2014/main" id="{BCEE476E-65F2-48DF-AE5E-11DE65CE06DE}"/>
              </a:ext>
            </a:extLst>
          </p:cNvPr>
          <p:cNvSpPr txBox="1">
            <a:spLocks noChangeArrowheads="1"/>
          </p:cNvSpPr>
          <p:nvPr/>
        </p:nvSpPr>
        <p:spPr bwMode="auto">
          <a:xfrm>
            <a:off x="2339677" y="1443115"/>
            <a:ext cx="2860281" cy="323850"/>
          </a:xfrm>
          <a:prstGeom prst="rect">
            <a:avLst/>
          </a:prstGeom>
          <a:noFill/>
          <a:ln>
            <a:noFill/>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ja-JP" altLang="en-US" sz="1500" b="1" dirty="0">
                <a:solidFill>
                  <a:srgbClr val="FF0000"/>
                </a:solidFill>
                <a:latin typeface="Meiryo UI" panose="020B0604030504040204" pitchFamily="50" charset="-128"/>
                <a:ea typeface="Meiryo UI" panose="020B0604030504040204" pitchFamily="50" charset="-128"/>
              </a:rPr>
              <a:t>必ず以下の手続きを行って下さい</a:t>
            </a:r>
          </a:p>
        </p:txBody>
      </p:sp>
      <p:sp>
        <p:nvSpPr>
          <p:cNvPr id="70" name="テキスト ボックス 31">
            <a:extLst>
              <a:ext uri="{FF2B5EF4-FFF2-40B4-BE49-F238E27FC236}">
                <a16:creationId xmlns:a16="http://schemas.microsoft.com/office/drawing/2014/main" id="{9480BF89-2C4A-4343-A996-CC7A27EAE1AA}"/>
              </a:ext>
            </a:extLst>
          </p:cNvPr>
          <p:cNvSpPr txBox="1">
            <a:spLocks noChangeArrowheads="1"/>
          </p:cNvSpPr>
          <p:nvPr/>
        </p:nvSpPr>
        <p:spPr bwMode="auto">
          <a:xfrm>
            <a:off x="2627709" y="1694957"/>
            <a:ext cx="2181389" cy="230832"/>
          </a:xfrm>
          <a:prstGeom prst="rect">
            <a:avLst/>
          </a:prstGeom>
          <a:noFill/>
          <a:ln>
            <a:noFill/>
          </a:ln>
        </p:spPr>
        <p:txBody>
          <a:bodyPr wrap="square" lIns="36000" rIns="36000">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ja-JP" altLang="en-US" sz="800" dirty="0"/>
              <a:t>⚠︎</a:t>
            </a:r>
            <a:r>
              <a:rPr lang="ja-JP" altLang="en-US" sz="900" b="1" dirty="0">
                <a:solidFill>
                  <a:schemeClr val="accent2">
                    <a:lumMod val="75000"/>
                  </a:schemeClr>
                </a:solidFill>
                <a:latin typeface="Meiryo UI" panose="020B0604030504040204" pitchFamily="50" charset="-128"/>
                <a:ea typeface="Meiryo UI" panose="020B0604030504040204" pitchFamily="50" charset="-128"/>
              </a:rPr>
              <a:t>手続きを行わないと掛金は運用されません</a:t>
            </a:r>
          </a:p>
        </p:txBody>
      </p:sp>
      <p:sp>
        <p:nvSpPr>
          <p:cNvPr id="71" name="テキスト ボックス 13">
            <a:extLst>
              <a:ext uri="{FF2B5EF4-FFF2-40B4-BE49-F238E27FC236}">
                <a16:creationId xmlns:a16="http://schemas.microsoft.com/office/drawing/2014/main" id="{38CD0A11-C935-4996-9841-95BBD0ACDFD6}"/>
              </a:ext>
            </a:extLst>
          </p:cNvPr>
          <p:cNvSpPr txBox="1">
            <a:spLocks noChangeArrowheads="1"/>
          </p:cNvSpPr>
          <p:nvPr/>
        </p:nvSpPr>
        <p:spPr bwMode="auto">
          <a:xfrm>
            <a:off x="1043533" y="1982989"/>
            <a:ext cx="5400600" cy="1089786"/>
          </a:xfrm>
          <a:prstGeom prst="rect">
            <a:avLst/>
          </a:prstGeom>
          <a:noFill/>
          <a:ln>
            <a:noFill/>
          </a:ln>
        </p:spPr>
        <p:txBody>
          <a:bodyPr wrap="square" lIns="72000" rIns="36000">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2000"/>
              </a:lnSpc>
              <a:spcBef>
                <a:spcPct val="0"/>
              </a:spcBef>
              <a:buFontTx/>
              <a:buNone/>
              <a:defRPr/>
            </a:pPr>
            <a:r>
              <a:rPr lang="ja-JP" altLang="en-US" sz="1400" dirty="0">
                <a:solidFill>
                  <a:schemeClr val="bg2">
                    <a:lumMod val="10000"/>
                  </a:schemeClr>
                </a:solidFill>
                <a:latin typeface="Meiryo UI" panose="020B0604030504040204" pitchFamily="50" charset="-128"/>
                <a:ea typeface="Meiryo UI" panose="020B0604030504040204" pitchFamily="50" charset="-128"/>
              </a:rPr>
              <a:t>★確定拠出年金（</a:t>
            </a:r>
            <a:r>
              <a:rPr lang="en-US" altLang="ja-JP" sz="1400" dirty="0">
                <a:solidFill>
                  <a:schemeClr val="bg2">
                    <a:lumMod val="10000"/>
                  </a:schemeClr>
                </a:solidFill>
                <a:latin typeface="Meiryo UI" panose="020B0604030504040204" pitchFamily="50" charset="-128"/>
                <a:ea typeface="Meiryo UI" panose="020B0604030504040204" pitchFamily="50" charset="-128"/>
              </a:rPr>
              <a:t>DC</a:t>
            </a:r>
            <a:r>
              <a:rPr lang="ja-JP" altLang="en-US" sz="1400" dirty="0">
                <a:solidFill>
                  <a:schemeClr val="bg2">
                    <a:lumMod val="10000"/>
                  </a:schemeClr>
                </a:solidFill>
                <a:latin typeface="Meiryo UI" panose="020B0604030504040204" pitchFamily="50" charset="-128"/>
                <a:ea typeface="Meiryo UI" panose="020B0604030504040204" pitchFamily="50" charset="-128"/>
              </a:rPr>
              <a:t>プラン）の口座管理は加入者自身が実行します</a:t>
            </a:r>
            <a:endParaRPr lang="en-US" altLang="ja-JP" sz="1400" dirty="0">
              <a:solidFill>
                <a:schemeClr val="bg2">
                  <a:lumMod val="10000"/>
                </a:schemeClr>
              </a:solidFill>
              <a:latin typeface="Meiryo UI" panose="020B0604030504040204" pitchFamily="50" charset="-128"/>
              <a:ea typeface="Meiryo UI" panose="020B0604030504040204" pitchFamily="50" charset="-128"/>
            </a:endParaRPr>
          </a:p>
          <a:p>
            <a:pPr eaLnBrk="1" hangingPunct="1">
              <a:lnSpc>
                <a:spcPts val="2000"/>
              </a:lnSpc>
              <a:spcBef>
                <a:spcPct val="0"/>
              </a:spcBef>
              <a:buFontTx/>
              <a:buNone/>
              <a:defRPr/>
            </a:pPr>
            <a:r>
              <a:rPr lang="ja-JP" altLang="en-US" sz="1400" dirty="0">
                <a:solidFill>
                  <a:schemeClr val="bg2">
                    <a:lumMod val="10000"/>
                  </a:schemeClr>
                </a:solidFill>
                <a:latin typeface="Meiryo UI" panose="020B0604030504040204" pitchFamily="50" charset="-128"/>
                <a:ea typeface="Meiryo UI" panose="020B0604030504040204" pitchFamily="50" charset="-128"/>
              </a:rPr>
              <a:t>≪</a:t>
            </a:r>
            <a:r>
              <a:rPr lang="en-US" altLang="ja-JP" sz="1400" dirty="0">
                <a:solidFill>
                  <a:schemeClr val="bg2">
                    <a:lumMod val="10000"/>
                  </a:schemeClr>
                </a:solidFill>
                <a:latin typeface="Meiryo UI" panose="020B0604030504040204" pitchFamily="50" charset="-128"/>
                <a:ea typeface="Meiryo UI" panose="020B0604030504040204" pitchFamily="50" charset="-128"/>
              </a:rPr>
              <a:t>STEP1</a:t>
            </a:r>
            <a:r>
              <a:rPr lang="ja-JP" altLang="en-US" sz="1400" dirty="0">
                <a:solidFill>
                  <a:schemeClr val="bg2">
                    <a:lumMod val="10000"/>
                  </a:schemeClr>
                </a:solidFill>
                <a:latin typeface="Meiryo UI" panose="020B0604030504040204" pitchFamily="50" charset="-128"/>
                <a:ea typeface="Meiryo UI" panose="020B0604030504040204" pitchFamily="50" charset="-128"/>
              </a:rPr>
              <a:t>≫加入者口座番号とインターネットパスワードで初回ログインします</a:t>
            </a:r>
            <a:endParaRPr lang="en-US" altLang="ja-JP" sz="1400" dirty="0">
              <a:solidFill>
                <a:schemeClr val="bg2">
                  <a:lumMod val="10000"/>
                </a:schemeClr>
              </a:solidFill>
              <a:latin typeface="Meiryo UI" panose="020B0604030504040204" pitchFamily="50" charset="-128"/>
              <a:ea typeface="Meiryo UI" panose="020B0604030504040204" pitchFamily="50" charset="-128"/>
            </a:endParaRPr>
          </a:p>
          <a:p>
            <a:pPr eaLnBrk="1" hangingPunct="1">
              <a:lnSpc>
                <a:spcPts val="2000"/>
              </a:lnSpc>
              <a:spcBef>
                <a:spcPct val="0"/>
              </a:spcBef>
              <a:buFontTx/>
              <a:buNone/>
              <a:defRPr/>
            </a:pPr>
            <a:r>
              <a:rPr lang="ja-JP" altLang="en-US" sz="1400" dirty="0">
                <a:solidFill>
                  <a:schemeClr val="bg2">
                    <a:lumMod val="10000"/>
                  </a:schemeClr>
                </a:solidFill>
                <a:latin typeface="Meiryo UI" panose="020B0604030504040204" pitchFamily="50" charset="-128"/>
                <a:ea typeface="Meiryo UI" panose="020B0604030504040204" pitchFamily="50" charset="-128"/>
              </a:rPr>
              <a:t>≪</a:t>
            </a:r>
            <a:r>
              <a:rPr lang="en-US" altLang="ja-JP" sz="1400" dirty="0">
                <a:solidFill>
                  <a:schemeClr val="bg2">
                    <a:lumMod val="10000"/>
                  </a:schemeClr>
                </a:solidFill>
                <a:latin typeface="Meiryo UI" panose="020B0604030504040204" pitchFamily="50" charset="-128"/>
                <a:ea typeface="Meiryo UI" panose="020B0604030504040204" pitchFamily="50" charset="-128"/>
              </a:rPr>
              <a:t>STEP2</a:t>
            </a:r>
            <a:r>
              <a:rPr lang="ja-JP" altLang="en-US" sz="1400" dirty="0">
                <a:solidFill>
                  <a:schemeClr val="bg2">
                    <a:lumMod val="10000"/>
                  </a:schemeClr>
                </a:solidFill>
                <a:latin typeface="Meiryo UI" panose="020B0604030504040204" pitchFamily="50" charset="-128"/>
                <a:ea typeface="Meiryo UI" panose="020B0604030504040204" pitchFamily="50" charset="-128"/>
              </a:rPr>
              <a:t>≫初回掛金で購入する運用商品の配分を指定します</a:t>
            </a:r>
            <a:endParaRPr lang="en-US" altLang="ja-JP" sz="1400" dirty="0">
              <a:solidFill>
                <a:schemeClr val="bg2">
                  <a:lumMod val="10000"/>
                </a:schemeClr>
              </a:solidFill>
              <a:latin typeface="Meiryo UI" panose="020B0604030504040204" pitchFamily="50" charset="-128"/>
              <a:ea typeface="Meiryo UI" panose="020B0604030504040204" pitchFamily="50" charset="-128"/>
            </a:endParaRPr>
          </a:p>
          <a:p>
            <a:pPr eaLnBrk="1" hangingPunct="1">
              <a:lnSpc>
                <a:spcPts val="2000"/>
              </a:lnSpc>
              <a:spcBef>
                <a:spcPct val="0"/>
              </a:spcBef>
              <a:buFontTx/>
              <a:buNone/>
              <a:defRPr/>
            </a:pPr>
            <a:r>
              <a:rPr lang="ja-JP" altLang="en-US" sz="1400" dirty="0">
                <a:solidFill>
                  <a:schemeClr val="bg2">
                    <a:lumMod val="10000"/>
                  </a:schemeClr>
                </a:solidFill>
                <a:latin typeface="Meiryo UI" panose="020B0604030504040204" pitchFamily="50" charset="-128"/>
                <a:ea typeface="Meiryo UI" panose="020B0604030504040204" pitchFamily="50" charset="-128"/>
              </a:rPr>
              <a:t>　　　</a:t>
            </a:r>
            <a:r>
              <a:rPr lang="en-US" altLang="ja-JP" sz="1400" dirty="0">
                <a:solidFill>
                  <a:schemeClr val="bg2">
                    <a:lumMod val="10000"/>
                  </a:schemeClr>
                </a:solidFill>
                <a:latin typeface="Meiryo UI" panose="020B0604030504040204" pitchFamily="50" charset="-128"/>
                <a:ea typeface="Meiryo UI" panose="020B0604030504040204" pitchFamily="50" charset="-128"/>
              </a:rPr>
              <a:t>※</a:t>
            </a:r>
            <a:r>
              <a:rPr lang="ja-JP" altLang="en-US" sz="1200" dirty="0">
                <a:solidFill>
                  <a:schemeClr val="bg2">
                    <a:lumMod val="10000"/>
                  </a:schemeClr>
                </a:solidFill>
                <a:latin typeface="Meiryo UI" panose="020B0604030504040204" pitchFamily="50" charset="-128"/>
                <a:ea typeface="Meiryo UI" panose="020B0604030504040204" pitchFamily="50" charset="-128"/>
              </a:rPr>
              <a:t>配分指定書を提出した場合は≪</a:t>
            </a:r>
            <a:r>
              <a:rPr lang="en-US" altLang="ja-JP" sz="1200" dirty="0">
                <a:solidFill>
                  <a:schemeClr val="bg2">
                    <a:lumMod val="10000"/>
                  </a:schemeClr>
                </a:solidFill>
                <a:latin typeface="Meiryo UI" panose="020B0604030504040204" pitchFamily="50" charset="-128"/>
                <a:ea typeface="Meiryo UI" panose="020B0604030504040204" pitchFamily="50" charset="-128"/>
              </a:rPr>
              <a:t>STEP2</a:t>
            </a:r>
            <a:r>
              <a:rPr lang="ja-JP" altLang="en-US" sz="1200" dirty="0">
                <a:solidFill>
                  <a:schemeClr val="bg2">
                    <a:lumMod val="10000"/>
                  </a:schemeClr>
                </a:solidFill>
                <a:latin typeface="Meiryo UI" panose="020B0604030504040204" pitchFamily="50" charset="-128"/>
                <a:ea typeface="Meiryo UI" panose="020B0604030504040204" pitchFamily="50" charset="-128"/>
              </a:rPr>
              <a:t>≫は不要です</a:t>
            </a:r>
            <a:endParaRPr lang="en-US" altLang="ja-JP" sz="1200" dirty="0">
              <a:solidFill>
                <a:schemeClr val="bg2">
                  <a:lumMod val="10000"/>
                </a:schemeClr>
              </a:solidFill>
              <a:latin typeface="Meiryo UI" panose="020B0604030504040204" pitchFamily="50" charset="-128"/>
              <a:ea typeface="Meiryo UI" panose="020B0604030504040204" pitchFamily="50" charset="-128"/>
            </a:endParaRPr>
          </a:p>
        </p:txBody>
      </p:sp>
      <p:pic>
        <p:nvPicPr>
          <p:cNvPr id="67" name="Picture 16">
            <a:extLst>
              <a:ext uri="{FF2B5EF4-FFF2-40B4-BE49-F238E27FC236}">
                <a16:creationId xmlns:a16="http://schemas.microsoft.com/office/drawing/2014/main" id="{0DCB7B95-F92D-4DC3-93F8-229C7394E43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68069" y="1529482"/>
            <a:ext cx="1653209" cy="2006931"/>
          </a:xfrm>
          <a:prstGeom prst="rect">
            <a:avLst/>
          </a:prstGeom>
          <a:noFill/>
          <a:extLst>
            <a:ext uri="{909E8E84-426E-40DD-AFC4-6F175D3DCCD1}">
              <a14:hiddenFill xmlns:a14="http://schemas.microsoft.com/office/drawing/2010/main">
                <a:solidFill>
                  <a:srgbClr val="FFFFFF"/>
                </a:solidFill>
              </a14:hiddenFill>
            </a:ext>
          </a:extLst>
        </p:spPr>
      </p:pic>
      <p:sp>
        <p:nvSpPr>
          <p:cNvPr id="73" name="正方形/長方形 72">
            <a:extLst>
              <a:ext uri="{FF2B5EF4-FFF2-40B4-BE49-F238E27FC236}">
                <a16:creationId xmlns:a16="http://schemas.microsoft.com/office/drawing/2014/main" id="{8D6AFBBF-40EF-4CDD-96E6-6E0D4B5E116A}"/>
              </a:ext>
            </a:extLst>
          </p:cNvPr>
          <p:cNvSpPr/>
          <p:nvPr/>
        </p:nvSpPr>
        <p:spPr>
          <a:xfrm>
            <a:off x="4527547" y="8082210"/>
            <a:ext cx="1998326" cy="1139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bodyPr>
          <a:lstStyle/>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❶ </a:t>
            </a:r>
            <a:r>
              <a:rPr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暗証番号の設定</a:t>
            </a:r>
            <a:endParaRPr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lang="en-US" altLang="ja-JP" sz="8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「初めてご利用になる方」</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（パソコンの場合は「登録スタート」</a:t>
            </a:r>
            <a:r>
              <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rPr>
              <a:t>)</a:t>
            </a: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をタップした後、 画面遷移に</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したがって、自分のお好きな</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暗証番号を設定します</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　　　</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　</a:t>
            </a:r>
          </a:p>
        </p:txBody>
      </p:sp>
      <p:sp>
        <p:nvSpPr>
          <p:cNvPr id="74" name="正方形/長方形 73">
            <a:extLst>
              <a:ext uri="{FF2B5EF4-FFF2-40B4-BE49-F238E27FC236}">
                <a16:creationId xmlns:a16="http://schemas.microsoft.com/office/drawing/2014/main" id="{2B9DC4D7-88F7-4EC8-8F5D-2FD5C59E73F1}"/>
              </a:ext>
            </a:extLst>
          </p:cNvPr>
          <p:cNvSpPr/>
          <p:nvPr/>
        </p:nvSpPr>
        <p:spPr>
          <a:xfrm>
            <a:off x="4499917" y="9526528"/>
            <a:ext cx="2431124" cy="9319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bodyPr>
          <a:lstStyle/>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➋ </a:t>
            </a:r>
            <a:r>
              <a:rPr lang="ja-JP" altLang="en-US" sz="1200" b="1" dirty="0">
                <a:solidFill>
                  <a:schemeClr val="tx1">
                    <a:lumMod val="75000"/>
                    <a:lumOff val="25000"/>
                  </a:schemeClr>
                </a:solidFill>
                <a:latin typeface="メイリオ" panose="020B0604030504040204" pitchFamily="50" charset="-128"/>
                <a:ea typeface="メイリオ" panose="020B0604030504040204" pitchFamily="50" charset="-128"/>
              </a:rPr>
              <a:t>暗証番号設定後のログイン</a:t>
            </a:r>
            <a:endParaRPr lang="en-US" altLang="ja-JP" sz="1200" b="1"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lang="en-US" altLang="ja-JP" sz="800" b="1"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❶で暗証番号を設定すると、</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その後は「口座番号」と「暗証番号」</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r>
              <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rPr>
              <a:t>の入力でログインできます</a:t>
            </a:r>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lang="en-US" altLang="ja-JP" sz="1200" dirty="0">
              <a:solidFill>
                <a:schemeClr val="tx1">
                  <a:lumMod val="75000"/>
                  <a:lumOff val="25000"/>
                </a:schemeClr>
              </a:solidFill>
              <a:latin typeface="メイリオ" panose="020B0604030504040204" pitchFamily="50" charset="-128"/>
              <a:ea typeface="メイリオ" panose="020B0604030504040204" pitchFamily="50" charset="-128"/>
            </a:endParaRPr>
          </a:p>
          <a:p>
            <a:endParaRPr lang="ja-JP" altLang="en-US" sz="1200" dirty="0">
              <a:solidFill>
                <a:schemeClr val="tx1">
                  <a:lumMod val="75000"/>
                  <a:lumOff val="25000"/>
                </a:schemeClr>
              </a:solidFill>
              <a:latin typeface="メイリオ" panose="020B0604030504040204" pitchFamily="50" charset="-128"/>
              <a:ea typeface="メイリオ" panose="020B0604030504040204" pitchFamily="50" charset="-128"/>
            </a:endParaRPr>
          </a:p>
        </p:txBody>
      </p:sp>
      <p:grpSp>
        <p:nvGrpSpPr>
          <p:cNvPr id="75" name="グループ化 74">
            <a:extLst>
              <a:ext uri="{FF2B5EF4-FFF2-40B4-BE49-F238E27FC236}">
                <a16:creationId xmlns:a16="http://schemas.microsoft.com/office/drawing/2014/main" id="{837071CC-B3F7-4C76-A43F-4933F43E406C}"/>
              </a:ext>
            </a:extLst>
          </p:cNvPr>
          <p:cNvGrpSpPr/>
          <p:nvPr/>
        </p:nvGrpSpPr>
        <p:grpSpPr>
          <a:xfrm>
            <a:off x="292938" y="8270693"/>
            <a:ext cx="1339183" cy="2187781"/>
            <a:chOff x="4658172" y="1268435"/>
            <a:chExt cx="2819922" cy="4991670"/>
          </a:xfrm>
        </p:grpSpPr>
        <p:sp>
          <p:nvSpPr>
            <p:cNvPr id="76" name="正方形/長方形 75">
              <a:extLst>
                <a:ext uri="{FF2B5EF4-FFF2-40B4-BE49-F238E27FC236}">
                  <a16:creationId xmlns:a16="http://schemas.microsoft.com/office/drawing/2014/main" id="{1084094B-937F-4543-90E5-74FC3BDC59AD}"/>
                </a:ext>
              </a:extLst>
            </p:cNvPr>
            <p:cNvSpPr/>
            <p:nvPr/>
          </p:nvSpPr>
          <p:spPr>
            <a:xfrm>
              <a:off x="4658172" y="1268435"/>
              <a:ext cx="2819921" cy="4991670"/>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pic>
          <p:nvPicPr>
            <p:cNvPr id="77" name="Picture 2" descr="Image">
              <a:extLst>
                <a:ext uri="{FF2B5EF4-FFF2-40B4-BE49-F238E27FC236}">
                  <a16:creationId xmlns:a16="http://schemas.microsoft.com/office/drawing/2014/main" id="{5817DB3B-AEF2-4B46-8C32-B533893184B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91844" y="1306772"/>
              <a:ext cx="2786250" cy="4953333"/>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grpSp>
      <p:sp>
        <p:nvSpPr>
          <p:cNvPr id="78" name="四角形: 角を丸くする 77">
            <a:extLst>
              <a:ext uri="{FF2B5EF4-FFF2-40B4-BE49-F238E27FC236}">
                <a16:creationId xmlns:a16="http://schemas.microsoft.com/office/drawing/2014/main" id="{BEFFD031-A2FF-4586-9175-7989AD77AA60}"/>
              </a:ext>
            </a:extLst>
          </p:cNvPr>
          <p:cNvSpPr/>
          <p:nvPr/>
        </p:nvSpPr>
        <p:spPr>
          <a:xfrm>
            <a:off x="415996" y="9951472"/>
            <a:ext cx="1109058" cy="261610"/>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79" name="四角形: 角を丸くする 78">
            <a:extLst>
              <a:ext uri="{FF2B5EF4-FFF2-40B4-BE49-F238E27FC236}">
                <a16:creationId xmlns:a16="http://schemas.microsoft.com/office/drawing/2014/main" id="{83C34D16-1323-4585-AE08-C2F0F14F0ABF}"/>
              </a:ext>
            </a:extLst>
          </p:cNvPr>
          <p:cNvSpPr/>
          <p:nvPr/>
        </p:nvSpPr>
        <p:spPr>
          <a:xfrm>
            <a:off x="216965" y="8619605"/>
            <a:ext cx="1471905" cy="935040"/>
          </a:xfrm>
          <a:prstGeom prst="roundRect">
            <a:avLst>
              <a:gd name="adj" fmla="val 9839"/>
            </a:avLst>
          </a:prstGeom>
          <a:noFill/>
          <a:ln w="635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81" name="正方形/長方形 80">
            <a:extLst>
              <a:ext uri="{FF2B5EF4-FFF2-40B4-BE49-F238E27FC236}">
                <a16:creationId xmlns:a16="http://schemas.microsoft.com/office/drawing/2014/main" id="{B653682F-4003-4677-86F7-D5D591DE02B0}"/>
              </a:ext>
            </a:extLst>
          </p:cNvPr>
          <p:cNvSpPr/>
          <p:nvPr/>
        </p:nvSpPr>
        <p:spPr>
          <a:xfrm>
            <a:off x="1619597" y="9600772"/>
            <a:ext cx="2837600" cy="2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bodyPr>
          <a:lstStyle/>
          <a:p>
            <a:r>
              <a:rPr lang="ja-JP" altLang="en-US" sz="1000" dirty="0">
                <a:solidFill>
                  <a:schemeClr val="tx1">
                    <a:lumMod val="75000"/>
                    <a:lumOff val="25000"/>
                  </a:schemeClr>
                </a:solidFill>
                <a:latin typeface="Meiryo UI" panose="020B0604030504040204" pitchFamily="50" charset="-128"/>
                <a:ea typeface="Meiryo UI" panose="020B0604030504040204" pitchFamily="50" charset="-128"/>
              </a:rPr>
              <a:t>　◆「暗証番号」はスマートフォン、パソコンとも共通です</a:t>
            </a:r>
            <a:endParaRPr lang="en-US" altLang="ja-JP" sz="10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000" dirty="0">
                <a:solidFill>
                  <a:schemeClr val="tx1">
                    <a:lumMod val="75000"/>
                    <a:lumOff val="25000"/>
                  </a:schemeClr>
                </a:solidFill>
                <a:latin typeface="Meiryo UI" panose="020B0604030504040204" pitchFamily="50" charset="-128"/>
                <a:ea typeface="Meiryo UI" panose="020B0604030504040204" pitchFamily="50" charset="-128"/>
              </a:rPr>
              <a:t>　　　</a:t>
            </a:r>
            <a:endParaRPr lang="en-US" altLang="ja-JP" sz="1000" dirty="0">
              <a:solidFill>
                <a:schemeClr val="tx1">
                  <a:lumMod val="75000"/>
                  <a:lumOff val="25000"/>
                </a:schemeClr>
              </a:solidFill>
              <a:latin typeface="Meiryo UI" panose="020B0604030504040204" pitchFamily="50" charset="-128"/>
              <a:ea typeface="Meiryo UI" panose="020B0604030504040204" pitchFamily="50" charset="-128"/>
            </a:endParaRPr>
          </a:p>
          <a:p>
            <a:endParaRPr lang="en-US" altLang="ja-JP" sz="1000" dirty="0">
              <a:solidFill>
                <a:schemeClr val="tx1">
                  <a:lumMod val="75000"/>
                  <a:lumOff val="25000"/>
                </a:schemeClr>
              </a:solidFill>
              <a:latin typeface="Meiryo UI" panose="020B0604030504040204" pitchFamily="50" charset="-128"/>
              <a:ea typeface="Meiryo UI" panose="020B0604030504040204" pitchFamily="50" charset="-128"/>
            </a:endParaRPr>
          </a:p>
          <a:p>
            <a:endParaRPr lang="ja-JP" altLang="en-US" sz="1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3" name="テキスト ボックス 82">
            <a:extLst>
              <a:ext uri="{FF2B5EF4-FFF2-40B4-BE49-F238E27FC236}">
                <a16:creationId xmlns:a16="http://schemas.microsoft.com/office/drawing/2014/main" id="{0AFE7F67-D0FA-4781-B8B6-9EBB3B5A0DA9}"/>
              </a:ext>
            </a:extLst>
          </p:cNvPr>
          <p:cNvSpPr txBox="1"/>
          <p:nvPr/>
        </p:nvSpPr>
        <p:spPr>
          <a:xfrm>
            <a:off x="179437" y="7794178"/>
            <a:ext cx="2063993" cy="307777"/>
          </a:xfrm>
          <a:prstGeom prst="rect">
            <a:avLst/>
          </a:prstGeom>
          <a:noFill/>
        </p:spPr>
        <p:txBody>
          <a:bodyPr wrap="square" rtlCol="0">
            <a:spAutoFit/>
          </a:bodyPr>
          <a:lstStyle/>
          <a:p>
            <a:r>
              <a:rPr lang="en-US" altLang="ja-JP" sz="1400" b="1" dirty="0">
                <a:solidFill>
                  <a:schemeClr val="tx2"/>
                </a:solidFill>
                <a:latin typeface="メイリオ" panose="020B0604030504040204" pitchFamily="50" charset="-128"/>
                <a:ea typeface="メイリオ" panose="020B0604030504040204" pitchFamily="50" charset="-128"/>
              </a:rPr>
              <a:t>Ⅲ.</a:t>
            </a:r>
            <a:r>
              <a:rPr lang="ja-JP" altLang="en-US" sz="1400" b="1" dirty="0">
                <a:solidFill>
                  <a:schemeClr val="tx2"/>
                </a:solidFill>
                <a:latin typeface="メイリオ" panose="020B0604030504040204" pitchFamily="50" charset="-128"/>
                <a:ea typeface="メイリオ" panose="020B0604030504040204" pitchFamily="50" charset="-128"/>
              </a:rPr>
              <a:t>初回ログイン</a:t>
            </a:r>
            <a:endParaRPr lang="en-US" altLang="ja-JP" sz="1400" b="1" dirty="0">
              <a:solidFill>
                <a:schemeClr val="tx2"/>
              </a:solidFill>
              <a:latin typeface="メイリオ" panose="020B0604030504040204" pitchFamily="50" charset="-128"/>
              <a:ea typeface="メイリオ" panose="020B0604030504040204" pitchFamily="50" charset="-128"/>
            </a:endParaRPr>
          </a:p>
        </p:txBody>
      </p:sp>
      <p:pic>
        <p:nvPicPr>
          <p:cNvPr id="84" name="図 35">
            <a:extLst>
              <a:ext uri="{FF2B5EF4-FFF2-40B4-BE49-F238E27FC236}">
                <a16:creationId xmlns:a16="http://schemas.microsoft.com/office/drawing/2014/main" id="{4FBCFD9B-F7A4-485B-B9B4-7C205D647959}"/>
              </a:ext>
            </a:extLst>
          </p:cNvPr>
          <p:cNvPicPr>
            <a:picLocks noChangeAspect="1"/>
          </p:cNvPicPr>
          <p:nvPr/>
        </p:nvPicPr>
        <p:blipFill rotWithShape="1">
          <a:blip r:embed="rId7"/>
          <a:srcRect l="15354" t="30057" r="17128" b="20575"/>
          <a:stretch/>
        </p:blipFill>
        <p:spPr bwMode="auto">
          <a:xfrm>
            <a:off x="1791507" y="8272834"/>
            <a:ext cx="2714760" cy="1256411"/>
          </a:xfrm>
          <a:prstGeom prst="rect">
            <a:avLst/>
          </a:prstGeom>
          <a:solidFill>
            <a:schemeClr val="bg1"/>
          </a:solidFill>
          <a:ln w="9525">
            <a:solidFill>
              <a:schemeClr val="accent2"/>
            </a:solidFill>
            <a:miter lim="800000"/>
            <a:headEnd/>
            <a:tailEnd/>
          </a:ln>
        </p:spPr>
      </p:pic>
      <p:sp>
        <p:nvSpPr>
          <p:cNvPr id="85" name="正方形/長方形 84">
            <a:extLst>
              <a:ext uri="{FF2B5EF4-FFF2-40B4-BE49-F238E27FC236}">
                <a16:creationId xmlns:a16="http://schemas.microsoft.com/office/drawing/2014/main" id="{61711294-9CE3-4D33-94E4-68A2A07BFD40}"/>
              </a:ext>
            </a:extLst>
          </p:cNvPr>
          <p:cNvSpPr/>
          <p:nvPr/>
        </p:nvSpPr>
        <p:spPr>
          <a:xfrm>
            <a:off x="137760" y="8086245"/>
            <a:ext cx="1015309" cy="2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bodyPr>
          <a:lstStyle/>
          <a:p>
            <a:r>
              <a:rPr lang="ja-JP" altLang="en-US" sz="800" dirty="0">
                <a:solidFill>
                  <a:schemeClr val="tx1">
                    <a:lumMod val="75000"/>
                    <a:lumOff val="25000"/>
                  </a:schemeClr>
                </a:solidFill>
                <a:latin typeface="Meiryo UI" panose="020B0604030504040204" pitchFamily="50" charset="-128"/>
                <a:ea typeface="Meiryo UI" panose="020B0604030504040204" pitchFamily="50" charset="-128"/>
              </a:rPr>
              <a:t>　＜スマートフォン＞</a:t>
            </a:r>
            <a:endParaRPr lang="en-US" altLang="ja-JP" sz="8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000" dirty="0">
                <a:solidFill>
                  <a:schemeClr val="tx1">
                    <a:lumMod val="75000"/>
                    <a:lumOff val="25000"/>
                  </a:schemeClr>
                </a:solidFill>
                <a:latin typeface="Meiryo UI" panose="020B0604030504040204" pitchFamily="50" charset="-128"/>
                <a:ea typeface="Meiryo UI" panose="020B0604030504040204" pitchFamily="50" charset="-128"/>
              </a:rPr>
              <a:t>　　　</a:t>
            </a:r>
            <a:endParaRPr lang="en-US" altLang="ja-JP" sz="1000" dirty="0">
              <a:solidFill>
                <a:schemeClr val="tx1">
                  <a:lumMod val="75000"/>
                  <a:lumOff val="25000"/>
                </a:schemeClr>
              </a:solidFill>
              <a:latin typeface="Meiryo UI" panose="020B0604030504040204" pitchFamily="50" charset="-128"/>
              <a:ea typeface="Meiryo UI" panose="020B0604030504040204" pitchFamily="50" charset="-128"/>
            </a:endParaRPr>
          </a:p>
          <a:p>
            <a:endParaRPr lang="en-US" altLang="ja-JP" sz="1000" dirty="0">
              <a:solidFill>
                <a:schemeClr val="tx1">
                  <a:lumMod val="75000"/>
                  <a:lumOff val="25000"/>
                </a:schemeClr>
              </a:solidFill>
              <a:latin typeface="Meiryo UI" panose="020B0604030504040204" pitchFamily="50" charset="-128"/>
              <a:ea typeface="Meiryo UI" panose="020B0604030504040204" pitchFamily="50" charset="-128"/>
            </a:endParaRPr>
          </a:p>
          <a:p>
            <a:endParaRPr lang="ja-JP" altLang="en-US" sz="1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6" name="正方形/長方形 85">
            <a:extLst>
              <a:ext uri="{FF2B5EF4-FFF2-40B4-BE49-F238E27FC236}">
                <a16:creationId xmlns:a16="http://schemas.microsoft.com/office/drawing/2014/main" id="{48E39432-95F1-4028-B711-23A117605ACE}"/>
              </a:ext>
            </a:extLst>
          </p:cNvPr>
          <p:cNvSpPr/>
          <p:nvPr/>
        </p:nvSpPr>
        <p:spPr>
          <a:xfrm>
            <a:off x="1649928" y="8086245"/>
            <a:ext cx="1015309" cy="2816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bodyPr>
          <a:lstStyle/>
          <a:p>
            <a:r>
              <a:rPr lang="ja-JP" altLang="en-US" sz="800" dirty="0">
                <a:solidFill>
                  <a:schemeClr val="tx1">
                    <a:lumMod val="75000"/>
                    <a:lumOff val="25000"/>
                  </a:schemeClr>
                </a:solidFill>
                <a:latin typeface="Meiryo UI" panose="020B0604030504040204" pitchFamily="50" charset="-128"/>
                <a:ea typeface="Meiryo UI" panose="020B0604030504040204" pitchFamily="50" charset="-128"/>
              </a:rPr>
              <a:t>　＜パソコン＞</a:t>
            </a:r>
            <a:endParaRPr lang="en-US" altLang="ja-JP" sz="800" dirty="0">
              <a:solidFill>
                <a:schemeClr val="tx1">
                  <a:lumMod val="75000"/>
                  <a:lumOff val="25000"/>
                </a:schemeClr>
              </a:solidFill>
              <a:latin typeface="Meiryo UI" panose="020B0604030504040204" pitchFamily="50" charset="-128"/>
              <a:ea typeface="Meiryo UI" panose="020B0604030504040204" pitchFamily="50" charset="-128"/>
            </a:endParaRPr>
          </a:p>
          <a:p>
            <a:r>
              <a:rPr lang="ja-JP" altLang="en-US" sz="1000" dirty="0">
                <a:solidFill>
                  <a:schemeClr val="tx1">
                    <a:lumMod val="75000"/>
                    <a:lumOff val="25000"/>
                  </a:schemeClr>
                </a:solidFill>
                <a:latin typeface="Meiryo UI" panose="020B0604030504040204" pitchFamily="50" charset="-128"/>
                <a:ea typeface="Meiryo UI" panose="020B0604030504040204" pitchFamily="50" charset="-128"/>
              </a:rPr>
              <a:t>　　　</a:t>
            </a:r>
            <a:endParaRPr lang="en-US" altLang="ja-JP" sz="1000" dirty="0">
              <a:solidFill>
                <a:schemeClr val="tx1">
                  <a:lumMod val="75000"/>
                  <a:lumOff val="25000"/>
                </a:schemeClr>
              </a:solidFill>
              <a:latin typeface="Meiryo UI" panose="020B0604030504040204" pitchFamily="50" charset="-128"/>
              <a:ea typeface="Meiryo UI" panose="020B0604030504040204" pitchFamily="50" charset="-128"/>
            </a:endParaRPr>
          </a:p>
          <a:p>
            <a:endParaRPr lang="en-US" altLang="ja-JP" sz="1000" dirty="0">
              <a:solidFill>
                <a:schemeClr val="tx1">
                  <a:lumMod val="75000"/>
                  <a:lumOff val="25000"/>
                </a:schemeClr>
              </a:solidFill>
              <a:latin typeface="Meiryo UI" panose="020B0604030504040204" pitchFamily="50" charset="-128"/>
              <a:ea typeface="Meiryo UI" panose="020B0604030504040204" pitchFamily="50" charset="-128"/>
            </a:endParaRPr>
          </a:p>
          <a:p>
            <a:endParaRPr lang="ja-JP" altLang="en-US" sz="1000" dirty="0">
              <a:solidFill>
                <a:schemeClr val="tx1">
                  <a:lumMod val="75000"/>
                  <a:lumOff val="25000"/>
                </a:schemeClr>
              </a:solidFill>
              <a:latin typeface="Meiryo UI" panose="020B0604030504040204" pitchFamily="50" charset="-128"/>
              <a:ea typeface="Meiryo UI" panose="020B0604030504040204" pitchFamily="50" charset="-128"/>
            </a:endParaRPr>
          </a:p>
        </p:txBody>
      </p:sp>
      <p:sp>
        <p:nvSpPr>
          <p:cNvPr id="87" name="四角形: 角を丸くする 86">
            <a:extLst>
              <a:ext uri="{FF2B5EF4-FFF2-40B4-BE49-F238E27FC236}">
                <a16:creationId xmlns:a16="http://schemas.microsoft.com/office/drawing/2014/main" id="{039C13F8-7AEA-4FE4-BDE3-BE82895A4310}"/>
              </a:ext>
            </a:extLst>
          </p:cNvPr>
          <p:cNvSpPr/>
          <p:nvPr/>
        </p:nvSpPr>
        <p:spPr>
          <a:xfrm>
            <a:off x="1801141" y="8481396"/>
            <a:ext cx="1327387" cy="625750"/>
          </a:xfrm>
          <a:prstGeom prst="roundRect">
            <a:avLst>
              <a:gd name="adj" fmla="val 9839"/>
            </a:avLst>
          </a:prstGeom>
          <a:noFill/>
          <a:ln w="635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88" name="四角形: 角を丸くする 87">
            <a:extLst>
              <a:ext uri="{FF2B5EF4-FFF2-40B4-BE49-F238E27FC236}">
                <a16:creationId xmlns:a16="http://schemas.microsoft.com/office/drawing/2014/main" id="{7FEDBF03-87CF-47EA-949B-7E3C2B92D10B}"/>
              </a:ext>
            </a:extLst>
          </p:cNvPr>
          <p:cNvSpPr/>
          <p:nvPr/>
        </p:nvSpPr>
        <p:spPr>
          <a:xfrm>
            <a:off x="3506721" y="8978056"/>
            <a:ext cx="645283" cy="261610"/>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1749D7D7-4F79-427F-A69E-379B749C60D5}"/>
              </a:ext>
            </a:extLst>
          </p:cNvPr>
          <p:cNvSpPr txBox="1"/>
          <p:nvPr/>
        </p:nvSpPr>
        <p:spPr>
          <a:xfrm>
            <a:off x="3169293" y="8950341"/>
            <a:ext cx="362828" cy="369332"/>
          </a:xfrm>
          <a:prstGeom prst="rect">
            <a:avLst/>
          </a:prstGeom>
          <a:noFill/>
        </p:spPr>
        <p:txBody>
          <a:bodyPr wrap="square" rtlCol="0">
            <a:spAutoFit/>
          </a:bodyPr>
          <a:lstStyle/>
          <a:p>
            <a:r>
              <a:rPr lang="ja-JP" altLang="en-US" sz="1800" dirty="0">
                <a:solidFill>
                  <a:srgbClr val="0070C0"/>
                </a:solidFill>
                <a:latin typeface="メイリオ" panose="020B0604030504040204" pitchFamily="50" charset="-128"/>
                <a:ea typeface="メイリオ" panose="020B0604030504040204" pitchFamily="50" charset="-128"/>
              </a:rPr>
              <a:t>❶</a:t>
            </a:r>
            <a:endParaRPr kumimoji="1" lang="ja-JP" altLang="en-US" dirty="0">
              <a:solidFill>
                <a:srgbClr val="0070C0"/>
              </a:solidFill>
            </a:endParaRPr>
          </a:p>
        </p:txBody>
      </p:sp>
      <p:sp>
        <p:nvSpPr>
          <p:cNvPr id="89" name="テキスト ボックス 88">
            <a:extLst>
              <a:ext uri="{FF2B5EF4-FFF2-40B4-BE49-F238E27FC236}">
                <a16:creationId xmlns:a16="http://schemas.microsoft.com/office/drawing/2014/main" id="{451F6F8E-8511-490A-97FD-BDA5DF67D25E}"/>
              </a:ext>
            </a:extLst>
          </p:cNvPr>
          <p:cNvSpPr txBox="1"/>
          <p:nvPr/>
        </p:nvSpPr>
        <p:spPr>
          <a:xfrm>
            <a:off x="288973" y="9670421"/>
            <a:ext cx="362828" cy="369332"/>
          </a:xfrm>
          <a:prstGeom prst="rect">
            <a:avLst/>
          </a:prstGeom>
          <a:noFill/>
        </p:spPr>
        <p:txBody>
          <a:bodyPr wrap="square" rtlCol="0">
            <a:spAutoFit/>
          </a:bodyPr>
          <a:lstStyle/>
          <a:p>
            <a:r>
              <a:rPr lang="ja-JP" altLang="en-US" sz="1800" dirty="0">
                <a:solidFill>
                  <a:srgbClr val="0070C0"/>
                </a:solidFill>
                <a:latin typeface="メイリオ" panose="020B0604030504040204" pitchFamily="50" charset="-128"/>
                <a:ea typeface="メイリオ" panose="020B0604030504040204" pitchFamily="50" charset="-128"/>
              </a:rPr>
              <a:t>❶</a:t>
            </a:r>
            <a:endParaRPr kumimoji="1" lang="ja-JP" altLang="en-US" dirty="0">
              <a:solidFill>
                <a:srgbClr val="0070C0"/>
              </a:solidFill>
            </a:endParaRPr>
          </a:p>
        </p:txBody>
      </p:sp>
      <p:sp>
        <p:nvSpPr>
          <p:cNvPr id="90" name="テキスト ボックス 89">
            <a:extLst>
              <a:ext uri="{FF2B5EF4-FFF2-40B4-BE49-F238E27FC236}">
                <a16:creationId xmlns:a16="http://schemas.microsoft.com/office/drawing/2014/main" id="{66F64DEA-9FDA-4CD2-B2CF-54587B187AA0}"/>
              </a:ext>
            </a:extLst>
          </p:cNvPr>
          <p:cNvSpPr txBox="1"/>
          <p:nvPr/>
        </p:nvSpPr>
        <p:spPr>
          <a:xfrm>
            <a:off x="1942369" y="8470901"/>
            <a:ext cx="362828" cy="369332"/>
          </a:xfrm>
          <a:prstGeom prst="rect">
            <a:avLst/>
          </a:prstGeom>
          <a:noFill/>
        </p:spPr>
        <p:txBody>
          <a:bodyPr wrap="square" rtlCol="0">
            <a:spAutoFit/>
          </a:bodyPr>
          <a:lstStyle/>
          <a:p>
            <a:r>
              <a:rPr lang="ja-JP" altLang="en-US" sz="1800" dirty="0">
                <a:solidFill>
                  <a:srgbClr val="1D6295"/>
                </a:solidFill>
                <a:latin typeface="メイリオ" panose="020B0604030504040204" pitchFamily="50" charset="-128"/>
                <a:ea typeface="メイリオ" panose="020B0604030504040204" pitchFamily="50" charset="-128"/>
              </a:rPr>
              <a:t>➋</a:t>
            </a:r>
            <a:endParaRPr kumimoji="1" lang="ja-JP" altLang="en-US" dirty="0">
              <a:solidFill>
                <a:srgbClr val="1D6295"/>
              </a:solidFill>
            </a:endParaRPr>
          </a:p>
        </p:txBody>
      </p:sp>
      <p:sp>
        <p:nvSpPr>
          <p:cNvPr id="96" name="テキスト ボックス 95">
            <a:extLst>
              <a:ext uri="{FF2B5EF4-FFF2-40B4-BE49-F238E27FC236}">
                <a16:creationId xmlns:a16="http://schemas.microsoft.com/office/drawing/2014/main" id="{EF75EAC7-2A47-492C-A5DC-6C48B5396661}"/>
              </a:ext>
            </a:extLst>
          </p:cNvPr>
          <p:cNvSpPr txBox="1"/>
          <p:nvPr/>
        </p:nvSpPr>
        <p:spPr>
          <a:xfrm>
            <a:off x="288973" y="8590301"/>
            <a:ext cx="362828" cy="369332"/>
          </a:xfrm>
          <a:prstGeom prst="rect">
            <a:avLst/>
          </a:prstGeom>
          <a:noFill/>
        </p:spPr>
        <p:txBody>
          <a:bodyPr wrap="square" rtlCol="0">
            <a:spAutoFit/>
          </a:bodyPr>
          <a:lstStyle/>
          <a:p>
            <a:r>
              <a:rPr lang="ja-JP" altLang="en-US" sz="1800" dirty="0">
                <a:solidFill>
                  <a:srgbClr val="1D6295"/>
                </a:solidFill>
                <a:latin typeface="メイリオ" panose="020B0604030504040204" pitchFamily="50" charset="-128"/>
                <a:ea typeface="メイリオ" panose="020B0604030504040204" pitchFamily="50" charset="-128"/>
              </a:rPr>
              <a:t>➋</a:t>
            </a:r>
            <a:endParaRPr kumimoji="1" lang="ja-JP" altLang="en-US" dirty="0">
              <a:solidFill>
                <a:srgbClr val="1D6295"/>
              </a:solidFill>
            </a:endParaRPr>
          </a:p>
        </p:txBody>
      </p:sp>
      <p:pic>
        <p:nvPicPr>
          <p:cNvPr id="15" name="図 14">
            <a:extLst>
              <a:ext uri="{FF2B5EF4-FFF2-40B4-BE49-F238E27FC236}">
                <a16:creationId xmlns:a16="http://schemas.microsoft.com/office/drawing/2014/main" id="{F367FF81-4E52-4C65-AA5B-FC4618D8FF43}"/>
              </a:ext>
            </a:extLst>
          </p:cNvPr>
          <p:cNvPicPr>
            <a:picLocks noChangeAspect="1"/>
          </p:cNvPicPr>
          <p:nvPr/>
        </p:nvPicPr>
        <p:blipFill>
          <a:blip r:embed="rId8"/>
          <a:stretch>
            <a:fillRect/>
          </a:stretch>
        </p:blipFill>
        <p:spPr>
          <a:xfrm>
            <a:off x="179437" y="4697834"/>
            <a:ext cx="2184826" cy="1584491"/>
          </a:xfrm>
          <a:prstGeom prst="rect">
            <a:avLst/>
          </a:prstGeom>
        </p:spPr>
      </p:pic>
      <p:pic>
        <p:nvPicPr>
          <p:cNvPr id="18" name="図 17">
            <a:extLst>
              <a:ext uri="{FF2B5EF4-FFF2-40B4-BE49-F238E27FC236}">
                <a16:creationId xmlns:a16="http://schemas.microsoft.com/office/drawing/2014/main" id="{2FAC8295-6217-4630-8392-420BCE7CABFF}"/>
              </a:ext>
            </a:extLst>
          </p:cNvPr>
          <p:cNvPicPr>
            <a:picLocks noChangeAspect="1"/>
          </p:cNvPicPr>
          <p:nvPr/>
        </p:nvPicPr>
        <p:blipFill>
          <a:blip r:embed="rId9"/>
          <a:stretch>
            <a:fillRect/>
          </a:stretch>
        </p:blipFill>
        <p:spPr>
          <a:xfrm>
            <a:off x="2416123" y="4720243"/>
            <a:ext cx="2184826" cy="1563364"/>
          </a:xfrm>
          <a:prstGeom prst="rect">
            <a:avLst/>
          </a:prstGeom>
        </p:spPr>
      </p:pic>
      <p:pic>
        <p:nvPicPr>
          <p:cNvPr id="48" name="図 5">
            <a:extLst>
              <a:ext uri="{FF2B5EF4-FFF2-40B4-BE49-F238E27FC236}">
                <a16:creationId xmlns:a16="http://schemas.microsoft.com/office/drawing/2014/main" id="{5518DA72-8661-4121-BB35-73450F39B52D}"/>
              </a:ext>
            </a:extLst>
          </p:cNvPr>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31765" y="7002090"/>
            <a:ext cx="30353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図 26">
            <a:extLst>
              <a:ext uri="{FF2B5EF4-FFF2-40B4-BE49-F238E27FC236}">
                <a16:creationId xmlns:a16="http://schemas.microsoft.com/office/drawing/2014/main" id="{8884A481-E7A8-4CE4-9980-4479C1A3525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l="86710" t="56120" r="4491" b="30789"/>
          <a:stretch>
            <a:fillRect/>
          </a:stretch>
        </p:blipFill>
        <p:spPr bwMode="auto">
          <a:xfrm>
            <a:off x="2157611" y="7054403"/>
            <a:ext cx="104616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テキスト ボックス 33">
            <a:extLst>
              <a:ext uri="{FF2B5EF4-FFF2-40B4-BE49-F238E27FC236}">
                <a16:creationId xmlns:a16="http://schemas.microsoft.com/office/drawing/2014/main" id="{76D7DEA3-9712-46B7-90B6-4BDFA04F841E}"/>
              </a:ext>
            </a:extLst>
          </p:cNvPr>
          <p:cNvSpPr txBox="1">
            <a:spLocks noChangeArrowheads="1"/>
          </p:cNvSpPr>
          <p:nvPr/>
        </p:nvSpPr>
        <p:spPr bwMode="auto">
          <a:xfrm>
            <a:off x="5986685" y="6564248"/>
            <a:ext cx="1969616" cy="276999"/>
          </a:xfrm>
          <a:prstGeom prst="rect">
            <a:avLst/>
          </a:prstGeom>
          <a:noFill/>
          <a:ln>
            <a:noFill/>
          </a:ln>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アクセスはこちら</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sp>
        <p:nvSpPr>
          <p:cNvPr id="52" name="テキスト ボックス 30">
            <a:extLst>
              <a:ext uri="{FF2B5EF4-FFF2-40B4-BE49-F238E27FC236}">
                <a16:creationId xmlns:a16="http://schemas.microsoft.com/office/drawing/2014/main" id="{EF0B3824-83B7-4D8F-8E67-97E16903AA94}"/>
              </a:ext>
            </a:extLst>
          </p:cNvPr>
          <p:cNvSpPr txBox="1">
            <a:spLocks noChangeArrowheads="1"/>
          </p:cNvSpPr>
          <p:nvPr/>
        </p:nvSpPr>
        <p:spPr bwMode="auto">
          <a:xfrm>
            <a:off x="467469" y="6786066"/>
            <a:ext cx="1701724" cy="276225"/>
          </a:xfrm>
          <a:prstGeom prst="rect">
            <a:avLst/>
          </a:prstGeom>
          <a:noFill/>
          <a:ln>
            <a:noFill/>
          </a:ln>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検索画面で</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sp>
        <p:nvSpPr>
          <p:cNvPr id="53" name="テキスト ボックス 30">
            <a:extLst>
              <a:ext uri="{FF2B5EF4-FFF2-40B4-BE49-F238E27FC236}">
                <a16:creationId xmlns:a16="http://schemas.microsoft.com/office/drawing/2014/main" id="{902BF9F6-22EA-4689-9BED-75C5F42DF14D}"/>
              </a:ext>
            </a:extLst>
          </p:cNvPr>
          <p:cNvSpPr txBox="1">
            <a:spLocks noChangeArrowheads="1"/>
          </p:cNvSpPr>
          <p:nvPr/>
        </p:nvSpPr>
        <p:spPr bwMode="auto">
          <a:xfrm>
            <a:off x="3158233" y="6786066"/>
            <a:ext cx="1701724" cy="276225"/>
          </a:xfrm>
          <a:prstGeom prst="rect">
            <a:avLst/>
          </a:prstGeom>
          <a:noFill/>
          <a:ln>
            <a:noFill/>
          </a:ln>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en-US" altLang="ja-JP" sz="1200" dirty="0">
                <a:latin typeface="Meiryo UI" panose="020B0604030504040204" pitchFamily="50" charset="-128"/>
                <a:ea typeface="Meiryo UI" panose="020B0604030504040204" pitchFamily="50" charset="-128"/>
              </a:rPr>
              <a:t>【URL</a:t>
            </a:r>
            <a:r>
              <a:rPr lang="ja-JP" altLang="en-US" sz="1200" dirty="0">
                <a:latin typeface="Meiryo UI" panose="020B0604030504040204" pitchFamily="50" charset="-128"/>
                <a:ea typeface="Meiryo UI" panose="020B0604030504040204" pitchFamily="50" charset="-128"/>
              </a:rPr>
              <a:t>で入力</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8248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楕円 6">
            <a:extLst>
              <a:ext uri="{FF2B5EF4-FFF2-40B4-BE49-F238E27FC236}">
                <a16:creationId xmlns:a16="http://schemas.microsoft.com/office/drawing/2014/main" id="{0FBFABFE-FB3F-4CC0-97EB-EF6D0ED66976}"/>
              </a:ext>
            </a:extLst>
          </p:cNvPr>
          <p:cNvSpPr/>
          <p:nvPr/>
        </p:nvSpPr>
        <p:spPr>
          <a:xfrm>
            <a:off x="179437" y="6858074"/>
            <a:ext cx="1995258" cy="549553"/>
          </a:xfrm>
          <a:prstGeom prst="ellipse">
            <a:avLst/>
          </a:prstGeom>
          <a:gradFill>
            <a:gsLst>
              <a:gs pos="0">
                <a:schemeClr val="accent1">
                  <a:lumMod val="5000"/>
                  <a:lumOff val="95000"/>
                </a:schemeClr>
              </a:gs>
              <a:gs pos="52000">
                <a:srgbClr val="FFFF99"/>
              </a:gs>
              <a:gs pos="100000">
                <a:schemeClr val="bg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01E9E45-4088-4E20-8689-C01FAD35A468}"/>
              </a:ext>
            </a:extLst>
          </p:cNvPr>
          <p:cNvSpPr/>
          <p:nvPr/>
        </p:nvSpPr>
        <p:spPr>
          <a:xfrm>
            <a:off x="166707" y="870560"/>
            <a:ext cx="7205643" cy="486463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6A2F5A4C-E4FD-47C9-9DCB-4B4539DB053B}"/>
              </a:ext>
            </a:extLst>
          </p:cNvPr>
          <p:cNvSpPr txBox="1"/>
          <p:nvPr/>
        </p:nvSpPr>
        <p:spPr>
          <a:xfrm>
            <a:off x="172255" y="532007"/>
            <a:ext cx="7207982" cy="338554"/>
          </a:xfrm>
          <a:prstGeom prst="rect">
            <a:avLst/>
          </a:prstGeom>
          <a:solidFill>
            <a:schemeClr val="tx2"/>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defTabSz="503953">
              <a:defRPr/>
            </a:pPr>
            <a:r>
              <a:rPr lang="ja-JP" altLang="en-US" sz="1600" b="1" dirty="0">
                <a:solidFill>
                  <a:schemeClr val="bg1"/>
                </a:solidFill>
                <a:latin typeface="メイリオ" panose="020B0604030504040204" pitchFamily="50" charset="-128"/>
                <a:ea typeface="メイリオ" panose="020B0604030504040204" pitchFamily="50" charset="-128"/>
              </a:rPr>
              <a:t>≪</a:t>
            </a:r>
            <a:r>
              <a:rPr lang="en-US" altLang="ja-JP" sz="1600" b="1" dirty="0">
                <a:solidFill>
                  <a:schemeClr val="bg1"/>
                </a:solidFill>
                <a:latin typeface="メイリオ" panose="020B0604030504040204" pitchFamily="50" charset="-128"/>
                <a:ea typeface="メイリオ" panose="020B0604030504040204" pitchFamily="50" charset="-128"/>
              </a:rPr>
              <a:t>STEP2</a:t>
            </a:r>
            <a:r>
              <a:rPr lang="ja-JP" altLang="en-US" sz="1600" b="1" dirty="0">
                <a:solidFill>
                  <a:schemeClr val="bg1"/>
                </a:solidFill>
                <a:latin typeface="メイリオ" panose="020B0604030504040204" pitchFamily="50" charset="-128"/>
                <a:ea typeface="メイリオ" panose="020B0604030504040204" pitchFamily="50" charset="-128"/>
              </a:rPr>
              <a:t>≫</a:t>
            </a:r>
            <a:r>
              <a:rPr lang="en-US" altLang="ja-JP" sz="1600" b="1" dirty="0">
                <a:solidFill>
                  <a:schemeClr val="bg1"/>
                </a:solidFill>
                <a:latin typeface="メイリオ" panose="020B0604030504040204" pitchFamily="50" charset="-128"/>
                <a:ea typeface="メイリオ" panose="020B0604030504040204" pitchFamily="50" charset="-128"/>
              </a:rPr>
              <a:t> </a:t>
            </a:r>
            <a:r>
              <a:rPr lang="ja-JP" altLang="en-US" sz="1600" b="1" dirty="0">
                <a:solidFill>
                  <a:schemeClr val="bg1"/>
                </a:solidFill>
                <a:latin typeface="メイリオ" panose="020B0604030504040204" pitchFamily="50" charset="-128"/>
                <a:ea typeface="メイリオ" panose="020B0604030504040204" pitchFamily="50" charset="-128"/>
              </a:rPr>
              <a:t>運用商品を指定（掛金で購入する運用商品の配分決定）</a:t>
            </a:r>
            <a:endParaRPr lang="en-US" altLang="ja-JP" sz="1600" b="1" dirty="0">
              <a:solidFill>
                <a:schemeClr val="bg1"/>
              </a:solidFill>
              <a:latin typeface="メイリオ" panose="020B0604030504040204" pitchFamily="50" charset="-128"/>
              <a:ea typeface="メイリオ" panose="020B0604030504040204" pitchFamily="50" charset="-128"/>
            </a:endParaRPr>
          </a:p>
        </p:txBody>
      </p:sp>
      <p:grpSp>
        <p:nvGrpSpPr>
          <p:cNvPr id="46" name="グループ化 45">
            <a:extLst>
              <a:ext uri="{FF2B5EF4-FFF2-40B4-BE49-F238E27FC236}">
                <a16:creationId xmlns:a16="http://schemas.microsoft.com/office/drawing/2014/main" id="{39574FF3-7FE2-4316-A183-3371DC17888F}"/>
              </a:ext>
            </a:extLst>
          </p:cNvPr>
          <p:cNvGrpSpPr/>
          <p:nvPr/>
        </p:nvGrpSpPr>
        <p:grpSpPr>
          <a:xfrm>
            <a:off x="2867826" y="1098105"/>
            <a:ext cx="1269617" cy="2192907"/>
            <a:chOff x="4693409" y="1345523"/>
            <a:chExt cx="2812767" cy="4964940"/>
          </a:xfrm>
        </p:grpSpPr>
        <p:pic>
          <p:nvPicPr>
            <p:cNvPr id="47" name="図 46">
              <a:extLst>
                <a:ext uri="{FF2B5EF4-FFF2-40B4-BE49-F238E27FC236}">
                  <a16:creationId xmlns:a16="http://schemas.microsoft.com/office/drawing/2014/main" id="{758D4D42-7CDE-4FB5-A5F5-7B516B9A84EC}"/>
                </a:ext>
              </a:extLst>
            </p:cNvPr>
            <p:cNvPicPr>
              <a:picLocks noChangeAspect="1"/>
            </p:cNvPicPr>
            <p:nvPr/>
          </p:nvPicPr>
          <p:blipFill>
            <a:blip r:embed="rId2"/>
            <a:stretch>
              <a:fillRect/>
            </a:stretch>
          </p:blipFill>
          <p:spPr>
            <a:xfrm>
              <a:off x="4723503" y="1345523"/>
              <a:ext cx="2782673" cy="4953334"/>
            </a:xfrm>
            <a:prstGeom prst="rect">
              <a:avLst/>
            </a:prstGeom>
          </p:spPr>
        </p:pic>
        <p:sp>
          <p:nvSpPr>
            <p:cNvPr id="48" name="正方形/長方形 47">
              <a:extLst>
                <a:ext uri="{FF2B5EF4-FFF2-40B4-BE49-F238E27FC236}">
                  <a16:creationId xmlns:a16="http://schemas.microsoft.com/office/drawing/2014/main" id="{FDA186EA-8E8F-4BD2-85D6-A8FCBB0857B2}"/>
                </a:ext>
              </a:extLst>
            </p:cNvPr>
            <p:cNvSpPr/>
            <p:nvPr/>
          </p:nvSpPr>
          <p:spPr>
            <a:xfrm>
              <a:off x="4693409" y="1357130"/>
              <a:ext cx="2810852" cy="49533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grpSp>
        <p:nvGrpSpPr>
          <p:cNvPr id="50" name="グループ化 49">
            <a:extLst>
              <a:ext uri="{FF2B5EF4-FFF2-40B4-BE49-F238E27FC236}">
                <a16:creationId xmlns:a16="http://schemas.microsoft.com/office/drawing/2014/main" id="{75092E9F-E03E-462A-8251-352444BFBD67}"/>
              </a:ext>
            </a:extLst>
          </p:cNvPr>
          <p:cNvGrpSpPr/>
          <p:nvPr/>
        </p:nvGrpSpPr>
        <p:grpSpPr>
          <a:xfrm>
            <a:off x="487248" y="1099481"/>
            <a:ext cx="1279045" cy="2195576"/>
            <a:chOff x="352167" y="1348018"/>
            <a:chExt cx="2833653" cy="4970983"/>
          </a:xfrm>
        </p:grpSpPr>
        <p:pic>
          <p:nvPicPr>
            <p:cNvPr id="52" name="図 51">
              <a:extLst>
                <a:ext uri="{FF2B5EF4-FFF2-40B4-BE49-F238E27FC236}">
                  <a16:creationId xmlns:a16="http://schemas.microsoft.com/office/drawing/2014/main" id="{1B82E623-8B22-49DD-A4E3-1F4B042B9C33}"/>
                </a:ext>
              </a:extLst>
            </p:cNvPr>
            <p:cNvPicPr>
              <a:picLocks noChangeAspect="1"/>
            </p:cNvPicPr>
            <p:nvPr/>
          </p:nvPicPr>
          <p:blipFill>
            <a:blip r:embed="rId3"/>
            <a:stretch>
              <a:fillRect/>
            </a:stretch>
          </p:blipFill>
          <p:spPr>
            <a:xfrm>
              <a:off x="352167" y="1354826"/>
              <a:ext cx="2788763" cy="4964175"/>
            </a:xfrm>
            <a:prstGeom prst="rect">
              <a:avLst/>
            </a:prstGeom>
          </p:spPr>
        </p:pic>
        <p:sp>
          <p:nvSpPr>
            <p:cNvPr id="53" name="正方形/長方形 52">
              <a:extLst>
                <a:ext uri="{FF2B5EF4-FFF2-40B4-BE49-F238E27FC236}">
                  <a16:creationId xmlns:a16="http://schemas.microsoft.com/office/drawing/2014/main" id="{07EEC1EE-F854-49F0-BA5A-02F70DD8F3AC}"/>
                </a:ext>
              </a:extLst>
            </p:cNvPr>
            <p:cNvSpPr/>
            <p:nvPr/>
          </p:nvSpPr>
          <p:spPr>
            <a:xfrm>
              <a:off x="368498" y="1348018"/>
              <a:ext cx="2817322" cy="497098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sp>
        <p:nvSpPr>
          <p:cNvPr id="54" name="四角形: 角を丸くする 53">
            <a:extLst>
              <a:ext uri="{FF2B5EF4-FFF2-40B4-BE49-F238E27FC236}">
                <a16:creationId xmlns:a16="http://schemas.microsoft.com/office/drawing/2014/main" id="{DE001E6E-2451-4F2E-BEB4-4869C0AB6105}"/>
              </a:ext>
            </a:extLst>
          </p:cNvPr>
          <p:cNvSpPr/>
          <p:nvPr/>
        </p:nvSpPr>
        <p:spPr>
          <a:xfrm>
            <a:off x="1484522" y="1190306"/>
            <a:ext cx="357685" cy="278987"/>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55" name="正方形/長方形 54">
            <a:extLst>
              <a:ext uri="{FF2B5EF4-FFF2-40B4-BE49-F238E27FC236}">
                <a16:creationId xmlns:a16="http://schemas.microsoft.com/office/drawing/2014/main" id="{B39338C0-9687-407E-9B1A-9CDFED776984}"/>
              </a:ext>
            </a:extLst>
          </p:cNvPr>
          <p:cNvSpPr/>
          <p:nvPr/>
        </p:nvSpPr>
        <p:spPr>
          <a:xfrm>
            <a:off x="172255" y="1786818"/>
            <a:ext cx="1669952" cy="278987"/>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scene3d>
              <a:camera prst="orthographicFront"/>
              <a:lightRig rig="soft" dir="t">
                <a:rot lat="0" lon="0" rev="15600000"/>
              </a:lightRig>
            </a:scene3d>
            <a:sp3d extrusionH="57150" prstMaterial="softEdge">
              <a:bevelT w="25400" h="38100"/>
            </a:sp3d>
          </a:bodyPr>
          <a:lstStyle/>
          <a:p>
            <a:r>
              <a:rPr lang="ja-JP" altLang="en-US" sz="1200" b="1" dirty="0">
                <a:ln/>
                <a:solidFill>
                  <a:schemeClr val="tx2"/>
                </a:solidFill>
                <a:latin typeface="メイリオ" panose="020B0604030504040204" pitchFamily="50" charset="-128"/>
                <a:ea typeface="メイリオ" panose="020B0604030504040204" pitchFamily="50" charset="-128"/>
              </a:rPr>
              <a:t>❶　右上の○をタップ</a:t>
            </a:r>
            <a:endParaRPr lang="en-US" altLang="ja-JP" sz="1200" b="1" dirty="0">
              <a:ln/>
              <a:solidFill>
                <a:schemeClr val="tx2"/>
              </a:solidFill>
              <a:latin typeface="メイリオ" panose="020B0604030504040204" pitchFamily="50" charset="-128"/>
              <a:ea typeface="メイリオ" panose="020B0604030504040204" pitchFamily="50" charset="-128"/>
            </a:endParaRPr>
          </a:p>
          <a:p>
            <a:endParaRPr lang="ja-JP" altLang="en-US" sz="1200" b="1" dirty="0">
              <a:ln/>
              <a:solidFill>
                <a:schemeClr val="tx2"/>
              </a:solidFill>
              <a:latin typeface="メイリオ" panose="020B0604030504040204" pitchFamily="50" charset="-128"/>
              <a:ea typeface="メイリオ" panose="020B0604030504040204" pitchFamily="50" charset="-128"/>
            </a:endParaRPr>
          </a:p>
        </p:txBody>
      </p:sp>
      <p:sp>
        <p:nvSpPr>
          <p:cNvPr id="56" name="正方形/長方形 55">
            <a:extLst>
              <a:ext uri="{FF2B5EF4-FFF2-40B4-BE49-F238E27FC236}">
                <a16:creationId xmlns:a16="http://schemas.microsoft.com/office/drawing/2014/main" id="{3FD46696-084D-4B46-817A-B485F854957A}"/>
              </a:ext>
            </a:extLst>
          </p:cNvPr>
          <p:cNvSpPr/>
          <p:nvPr/>
        </p:nvSpPr>
        <p:spPr>
          <a:xfrm>
            <a:off x="2575169" y="1728557"/>
            <a:ext cx="1603409" cy="43433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scene3d>
              <a:camera prst="orthographicFront"/>
              <a:lightRig rig="soft" dir="t">
                <a:rot lat="0" lon="0" rev="15600000"/>
              </a:lightRig>
            </a:scene3d>
            <a:sp3d extrusionH="57150" prstMaterial="softEdge">
              <a:bevelT w="25400" h="38100"/>
            </a:sp3d>
          </a:bodyPr>
          <a:lstStyle/>
          <a:p>
            <a:r>
              <a:rPr lang="ja-JP" altLang="en-US" sz="1200" b="1" dirty="0">
                <a:ln/>
                <a:solidFill>
                  <a:schemeClr val="tx2"/>
                </a:solidFill>
                <a:latin typeface="メイリオ" panose="020B0604030504040204" pitchFamily="50" charset="-128"/>
                <a:ea typeface="メイリオ" panose="020B0604030504040204" pitchFamily="50" charset="-128"/>
              </a:rPr>
              <a:t>❷　「運用商品変更」</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をタップ</a:t>
            </a:r>
            <a:endParaRPr lang="en-US" altLang="ja-JP" sz="1200" b="1" dirty="0">
              <a:ln/>
              <a:solidFill>
                <a:schemeClr val="tx2"/>
              </a:solidFill>
              <a:latin typeface="メイリオ" panose="020B0604030504040204" pitchFamily="50" charset="-128"/>
              <a:ea typeface="メイリオ" panose="020B0604030504040204" pitchFamily="50" charset="-128"/>
            </a:endParaRPr>
          </a:p>
          <a:p>
            <a:endParaRPr lang="ja-JP" altLang="en-US" sz="1200" b="1" dirty="0">
              <a:ln/>
              <a:solidFill>
                <a:schemeClr val="tx2"/>
              </a:solidFill>
              <a:latin typeface="メイリオ" panose="020B0604030504040204" pitchFamily="50" charset="-128"/>
              <a:ea typeface="メイリオ" panose="020B0604030504040204" pitchFamily="50" charset="-128"/>
            </a:endParaRPr>
          </a:p>
        </p:txBody>
      </p:sp>
      <p:sp>
        <p:nvSpPr>
          <p:cNvPr id="57" name="四角形: 角を丸くする 56">
            <a:extLst>
              <a:ext uri="{FF2B5EF4-FFF2-40B4-BE49-F238E27FC236}">
                <a16:creationId xmlns:a16="http://schemas.microsoft.com/office/drawing/2014/main" id="{DB70938A-B965-4C63-87D7-96136405820A}"/>
              </a:ext>
            </a:extLst>
          </p:cNvPr>
          <p:cNvSpPr/>
          <p:nvPr/>
        </p:nvSpPr>
        <p:spPr>
          <a:xfrm>
            <a:off x="3008045" y="2178937"/>
            <a:ext cx="1235438" cy="243287"/>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nvGrpSpPr>
          <p:cNvPr id="58" name="グループ化 57">
            <a:extLst>
              <a:ext uri="{FF2B5EF4-FFF2-40B4-BE49-F238E27FC236}">
                <a16:creationId xmlns:a16="http://schemas.microsoft.com/office/drawing/2014/main" id="{E8A154D7-BC7F-48AA-A523-860D5809DCBE}"/>
              </a:ext>
            </a:extLst>
          </p:cNvPr>
          <p:cNvGrpSpPr/>
          <p:nvPr/>
        </p:nvGrpSpPr>
        <p:grpSpPr>
          <a:xfrm>
            <a:off x="5251696" y="1107187"/>
            <a:ext cx="1274110" cy="2202433"/>
            <a:chOff x="9045695" y="1345523"/>
            <a:chExt cx="2822719" cy="4986506"/>
          </a:xfrm>
        </p:grpSpPr>
        <p:pic>
          <p:nvPicPr>
            <p:cNvPr id="59" name="Picture 4" descr="Image">
              <a:extLst>
                <a:ext uri="{FF2B5EF4-FFF2-40B4-BE49-F238E27FC236}">
                  <a16:creationId xmlns:a16="http://schemas.microsoft.com/office/drawing/2014/main" id="{9B06D49A-818F-4CE4-BFCE-237BC8A7364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064659" y="1345523"/>
              <a:ext cx="2803755" cy="4986506"/>
            </a:xfrm>
            <a:prstGeom prst="rect">
              <a:avLst/>
            </a:prstGeom>
            <a:noFill/>
            <a:extLst>
              <a:ext uri="{909E8E84-426E-40DD-AFC4-6F175D3DCCD1}">
                <a14:hiddenFill xmlns:a14="http://schemas.microsoft.com/office/drawing/2010/main">
                  <a:solidFill>
                    <a:srgbClr val="FFFFFF"/>
                  </a:solidFill>
                </a14:hiddenFill>
              </a:ext>
            </a:extLst>
          </p:spPr>
        </p:pic>
        <p:sp>
          <p:nvSpPr>
            <p:cNvPr id="60" name="正方形/長方形 59">
              <a:extLst>
                <a:ext uri="{FF2B5EF4-FFF2-40B4-BE49-F238E27FC236}">
                  <a16:creationId xmlns:a16="http://schemas.microsoft.com/office/drawing/2014/main" id="{D69718E7-35CA-4A8E-82C0-2944BDF82761}"/>
                </a:ext>
              </a:extLst>
            </p:cNvPr>
            <p:cNvSpPr/>
            <p:nvPr/>
          </p:nvSpPr>
          <p:spPr>
            <a:xfrm>
              <a:off x="9045695" y="1354634"/>
              <a:ext cx="2810852" cy="49533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sp>
        <p:nvSpPr>
          <p:cNvPr id="61" name="正方形/長方形 60">
            <a:extLst>
              <a:ext uri="{FF2B5EF4-FFF2-40B4-BE49-F238E27FC236}">
                <a16:creationId xmlns:a16="http://schemas.microsoft.com/office/drawing/2014/main" id="{A1592A8F-9C69-4730-82F1-CEDA23CBB59F}"/>
              </a:ext>
            </a:extLst>
          </p:cNvPr>
          <p:cNvSpPr/>
          <p:nvPr/>
        </p:nvSpPr>
        <p:spPr>
          <a:xfrm>
            <a:off x="4956013" y="2042623"/>
            <a:ext cx="1837960" cy="445873"/>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scene3d>
              <a:camera prst="orthographicFront"/>
              <a:lightRig rig="soft" dir="t">
                <a:rot lat="0" lon="0" rev="15600000"/>
              </a:lightRig>
            </a:scene3d>
            <a:sp3d extrusionH="57150" prstMaterial="softEdge">
              <a:bevelT w="25400" h="38100"/>
            </a:sp3d>
          </a:bodyPr>
          <a:lstStyle/>
          <a:p>
            <a:r>
              <a:rPr lang="ja-JP" altLang="en-US" sz="1200" b="1" dirty="0">
                <a:ln/>
                <a:solidFill>
                  <a:schemeClr val="tx2"/>
                </a:solidFill>
                <a:latin typeface="メイリオ" panose="020B0604030504040204" pitchFamily="50" charset="-128"/>
                <a:ea typeface="メイリオ" panose="020B0604030504040204" pitchFamily="50" charset="-128"/>
              </a:rPr>
              <a:t>➌　「商品別配分変更」</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をタップ</a:t>
            </a:r>
          </a:p>
        </p:txBody>
      </p:sp>
      <p:cxnSp>
        <p:nvCxnSpPr>
          <p:cNvPr id="64" name="コネクタ: カギ線 63">
            <a:extLst>
              <a:ext uri="{FF2B5EF4-FFF2-40B4-BE49-F238E27FC236}">
                <a16:creationId xmlns:a16="http://schemas.microsoft.com/office/drawing/2014/main" id="{21E49CC8-A2BF-4FA6-8A37-B4317BDB8ACB}"/>
              </a:ext>
            </a:extLst>
          </p:cNvPr>
          <p:cNvCxnSpPr>
            <a:cxnSpLocks/>
            <a:stCxn id="55" idx="0"/>
            <a:endCxn id="54" idx="1"/>
          </p:cNvCxnSpPr>
          <p:nvPr/>
        </p:nvCxnSpPr>
        <p:spPr>
          <a:xfrm rot="5400000" flipH="1" flipV="1">
            <a:off x="1017367" y="1319664"/>
            <a:ext cx="457018" cy="477291"/>
          </a:xfrm>
          <a:prstGeom prst="bentConnector2">
            <a:avLst/>
          </a:prstGeom>
          <a:ln w="63500">
            <a:solidFill>
              <a:srgbClr val="0070C0"/>
            </a:solidFill>
            <a:headEnd w="lg" len="lg"/>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四角形: 角を丸くする 64">
            <a:extLst>
              <a:ext uri="{FF2B5EF4-FFF2-40B4-BE49-F238E27FC236}">
                <a16:creationId xmlns:a16="http://schemas.microsoft.com/office/drawing/2014/main" id="{0B5E3DF0-6942-4336-B1B3-73575E88C4D7}"/>
              </a:ext>
            </a:extLst>
          </p:cNvPr>
          <p:cNvSpPr/>
          <p:nvPr/>
        </p:nvSpPr>
        <p:spPr>
          <a:xfrm>
            <a:off x="5475900" y="2521383"/>
            <a:ext cx="1081608" cy="238308"/>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nvGrpSpPr>
          <p:cNvPr id="92" name="グループ化 91">
            <a:extLst>
              <a:ext uri="{FF2B5EF4-FFF2-40B4-BE49-F238E27FC236}">
                <a16:creationId xmlns:a16="http://schemas.microsoft.com/office/drawing/2014/main" id="{CBA5E948-2554-472A-8A87-49EBF905070B}"/>
              </a:ext>
            </a:extLst>
          </p:cNvPr>
          <p:cNvGrpSpPr/>
          <p:nvPr/>
        </p:nvGrpSpPr>
        <p:grpSpPr>
          <a:xfrm>
            <a:off x="191211" y="3401486"/>
            <a:ext cx="1657469" cy="2192569"/>
            <a:chOff x="409969" y="4616913"/>
            <a:chExt cx="2175559" cy="2956498"/>
          </a:xfrm>
        </p:grpSpPr>
        <p:grpSp>
          <p:nvGrpSpPr>
            <p:cNvPr id="66" name="グループ化 65">
              <a:extLst>
                <a:ext uri="{FF2B5EF4-FFF2-40B4-BE49-F238E27FC236}">
                  <a16:creationId xmlns:a16="http://schemas.microsoft.com/office/drawing/2014/main" id="{8A846202-FB79-4958-96B9-E1EB99D806FB}"/>
                </a:ext>
              </a:extLst>
            </p:cNvPr>
            <p:cNvGrpSpPr/>
            <p:nvPr/>
          </p:nvGrpSpPr>
          <p:grpSpPr>
            <a:xfrm>
              <a:off x="773047" y="4616913"/>
              <a:ext cx="1674485" cy="2956498"/>
              <a:chOff x="1042393" y="1348377"/>
              <a:chExt cx="2814361" cy="4969080"/>
            </a:xfrm>
          </p:grpSpPr>
          <p:pic>
            <p:nvPicPr>
              <p:cNvPr id="67" name="図 66">
                <a:extLst>
                  <a:ext uri="{FF2B5EF4-FFF2-40B4-BE49-F238E27FC236}">
                    <a16:creationId xmlns:a16="http://schemas.microsoft.com/office/drawing/2014/main" id="{1B1BCE29-FEEA-4770-83EA-B2F0693FCA39}"/>
                  </a:ext>
                </a:extLst>
              </p:cNvPr>
              <p:cNvPicPr>
                <a:picLocks noChangeAspect="1"/>
              </p:cNvPicPr>
              <p:nvPr/>
            </p:nvPicPr>
            <p:blipFill>
              <a:blip r:embed="rId5"/>
              <a:stretch>
                <a:fillRect/>
              </a:stretch>
            </p:blipFill>
            <p:spPr>
              <a:xfrm>
                <a:off x="1042393" y="1357386"/>
                <a:ext cx="2786458" cy="4960071"/>
              </a:xfrm>
              <a:prstGeom prst="rect">
                <a:avLst/>
              </a:prstGeom>
            </p:spPr>
          </p:pic>
          <p:sp>
            <p:nvSpPr>
              <p:cNvPr id="68" name="正方形/長方形 67">
                <a:extLst>
                  <a:ext uri="{FF2B5EF4-FFF2-40B4-BE49-F238E27FC236}">
                    <a16:creationId xmlns:a16="http://schemas.microsoft.com/office/drawing/2014/main" id="{A18E1F7A-F88E-429C-8A07-7DFB63145CE5}"/>
                  </a:ext>
                </a:extLst>
              </p:cNvPr>
              <p:cNvSpPr/>
              <p:nvPr/>
            </p:nvSpPr>
            <p:spPr>
              <a:xfrm>
                <a:off x="1045902" y="1348377"/>
                <a:ext cx="2810852" cy="49533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sp>
          <p:nvSpPr>
            <p:cNvPr id="69" name="正方形/長方形 68">
              <a:extLst>
                <a:ext uri="{FF2B5EF4-FFF2-40B4-BE49-F238E27FC236}">
                  <a16:creationId xmlns:a16="http://schemas.microsoft.com/office/drawing/2014/main" id="{F7368331-3CE4-48A6-A09F-9E2AA3432A78}"/>
                </a:ext>
              </a:extLst>
            </p:cNvPr>
            <p:cNvSpPr/>
            <p:nvPr/>
          </p:nvSpPr>
          <p:spPr>
            <a:xfrm>
              <a:off x="409969" y="4723811"/>
              <a:ext cx="2175559" cy="85187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scene3d>
                <a:camera prst="orthographicFront"/>
                <a:lightRig rig="soft" dir="t">
                  <a:rot lat="0" lon="0" rev="15600000"/>
                </a:lightRig>
              </a:scene3d>
              <a:sp3d extrusionH="57150" prstMaterial="softEdge">
                <a:bevelT w="25400" h="38100"/>
              </a:sp3d>
            </a:bodyPr>
            <a:lstStyle/>
            <a:p>
              <a:r>
                <a:rPr lang="ja-JP" altLang="en-US" sz="1200" b="1" dirty="0">
                  <a:ln/>
                  <a:solidFill>
                    <a:schemeClr val="tx2"/>
                  </a:solidFill>
                  <a:latin typeface="メイリオ" panose="020B0604030504040204" pitchFamily="50" charset="-128"/>
                  <a:ea typeface="メイリオ" panose="020B0604030504040204" pitchFamily="50" charset="-128"/>
                </a:rPr>
                <a:t>❹　選定した商品の</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「配分割合」の欄に</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a:t>
              </a:r>
              <a:r>
                <a:rPr lang="en-US" altLang="ja-JP" sz="1200" b="1" dirty="0">
                  <a:ln/>
                  <a:solidFill>
                    <a:schemeClr val="tx2"/>
                  </a:solidFill>
                  <a:latin typeface="メイリオ" panose="020B0604030504040204" pitchFamily="50" charset="-128"/>
                  <a:ea typeface="メイリオ" panose="020B0604030504040204" pitchFamily="50" charset="-128"/>
                </a:rPr>
                <a:t>1</a:t>
              </a:r>
              <a:r>
                <a:rPr lang="ja-JP" altLang="en-US" sz="1200" b="1" dirty="0">
                  <a:ln/>
                  <a:solidFill>
                    <a:schemeClr val="tx2"/>
                  </a:solidFill>
                  <a:latin typeface="メイリオ" panose="020B0604030504040204" pitchFamily="50" charset="-128"/>
                  <a:ea typeface="メイリオ" panose="020B0604030504040204" pitchFamily="50" charset="-128"/>
                </a:rPr>
                <a:t>％単位で入力</a:t>
              </a:r>
            </a:p>
          </p:txBody>
        </p:sp>
        <p:sp>
          <p:nvSpPr>
            <p:cNvPr id="70" name="楕円 69">
              <a:extLst>
                <a:ext uri="{FF2B5EF4-FFF2-40B4-BE49-F238E27FC236}">
                  <a16:creationId xmlns:a16="http://schemas.microsoft.com/office/drawing/2014/main" id="{697AEBEA-6B47-4B0C-ADAA-D6E81B584031}"/>
                </a:ext>
              </a:extLst>
            </p:cNvPr>
            <p:cNvSpPr/>
            <p:nvPr/>
          </p:nvSpPr>
          <p:spPr>
            <a:xfrm>
              <a:off x="2028913" y="5575684"/>
              <a:ext cx="428432" cy="428433"/>
            </a:xfrm>
            <a:prstGeom prst="ellipse">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71" name="楕円 70">
              <a:extLst>
                <a:ext uri="{FF2B5EF4-FFF2-40B4-BE49-F238E27FC236}">
                  <a16:creationId xmlns:a16="http://schemas.microsoft.com/office/drawing/2014/main" id="{8FE2CDE0-DEA1-409F-BE24-E08B5388AD31}"/>
                </a:ext>
              </a:extLst>
            </p:cNvPr>
            <p:cNvSpPr/>
            <p:nvPr/>
          </p:nvSpPr>
          <p:spPr>
            <a:xfrm>
              <a:off x="2017400" y="6443681"/>
              <a:ext cx="428432" cy="428433"/>
            </a:xfrm>
            <a:prstGeom prst="ellipse">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grpSp>
        <p:nvGrpSpPr>
          <p:cNvPr id="91" name="グループ化 90">
            <a:extLst>
              <a:ext uri="{FF2B5EF4-FFF2-40B4-BE49-F238E27FC236}">
                <a16:creationId xmlns:a16="http://schemas.microsoft.com/office/drawing/2014/main" id="{CD452256-8942-48EC-81A8-640C3626B6D6}"/>
              </a:ext>
            </a:extLst>
          </p:cNvPr>
          <p:cNvGrpSpPr/>
          <p:nvPr/>
        </p:nvGrpSpPr>
        <p:grpSpPr>
          <a:xfrm>
            <a:off x="2324664" y="3405462"/>
            <a:ext cx="1921198" cy="2188594"/>
            <a:chOff x="2563990" y="4612903"/>
            <a:chExt cx="2506427" cy="2951139"/>
          </a:xfrm>
        </p:grpSpPr>
        <p:grpSp>
          <p:nvGrpSpPr>
            <p:cNvPr id="74" name="グループ化 73">
              <a:extLst>
                <a:ext uri="{FF2B5EF4-FFF2-40B4-BE49-F238E27FC236}">
                  <a16:creationId xmlns:a16="http://schemas.microsoft.com/office/drawing/2014/main" id="{43857A58-1B3F-4B8A-B7A9-B2B3F926E3DD}"/>
                </a:ext>
              </a:extLst>
            </p:cNvPr>
            <p:cNvGrpSpPr/>
            <p:nvPr/>
          </p:nvGrpSpPr>
          <p:grpSpPr>
            <a:xfrm>
              <a:off x="2952140" y="4612903"/>
              <a:ext cx="1660507" cy="2951139"/>
              <a:chOff x="4704864" y="1341637"/>
              <a:chExt cx="2790867" cy="4960073"/>
            </a:xfrm>
          </p:grpSpPr>
          <p:pic>
            <p:nvPicPr>
              <p:cNvPr id="75" name="図 74">
                <a:extLst>
                  <a:ext uri="{FF2B5EF4-FFF2-40B4-BE49-F238E27FC236}">
                    <a16:creationId xmlns:a16="http://schemas.microsoft.com/office/drawing/2014/main" id="{5C3B5DCF-6659-460A-A1F4-E6ABB416E338}"/>
                  </a:ext>
                </a:extLst>
              </p:cNvPr>
              <p:cNvPicPr>
                <a:picLocks noChangeAspect="1"/>
              </p:cNvPicPr>
              <p:nvPr/>
            </p:nvPicPr>
            <p:blipFill>
              <a:blip r:embed="rId6"/>
              <a:stretch>
                <a:fillRect/>
              </a:stretch>
            </p:blipFill>
            <p:spPr>
              <a:xfrm>
                <a:off x="4704864" y="1341637"/>
                <a:ext cx="2790867" cy="4960072"/>
              </a:xfrm>
              <a:prstGeom prst="rect">
                <a:avLst/>
              </a:prstGeom>
            </p:spPr>
          </p:pic>
          <p:sp>
            <p:nvSpPr>
              <p:cNvPr id="76" name="正方形/長方形 75">
                <a:extLst>
                  <a:ext uri="{FF2B5EF4-FFF2-40B4-BE49-F238E27FC236}">
                    <a16:creationId xmlns:a16="http://schemas.microsoft.com/office/drawing/2014/main" id="{E4CE2286-E7D5-43E5-9307-9981B7643281}"/>
                  </a:ext>
                </a:extLst>
              </p:cNvPr>
              <p:cNvSpPr/>
              <p:nvPr/>
            </p:nvSpPr>
            <p:spPr>
              <a:xfrm>
                <a:off x="4704864" y="1348377"/>
                <a:ext cx="2782272" cy="49533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sp>
          <p:nvSpPr>
            <p:cNvPr id="84" name="正方形/長方形 83">
              <a:extLst>
                <a:ext uri="{FF2B5EF4-FFF2-40B4-BE49-F238E27FC236}">
                  <a16:creationId xmlns:a16="http://schemas.microsoft.com/office/drawing/2014/main" id="{02660E0E-F570-48A8-A81C-B31F1C315AB8}"/>
                </a:ext>
              </a:extLst>
            </p:cNvPr>
            <p:cNvSpPr/>
            <p:nvPr/>
          </p:nvSpPr>
          <p:spPr>
            <a:xfrm>
              <a:off x="2563990" y="4945818"/>
              <a:ext cx="2506427" cy="1631362"/>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scene3d>
                <a:camera prst="orthographicFront"/>
                <a:lightRig rig="soft" dir="t">
                  <a:rot lat="0" lon="0" rev="15600000"/>
                </a:lightRig>
              </a:scene3d>
              <a:sp3d extrusionH="57150" prstMaterial="softEdge">
                <a:bevelT w="25400" h="38100"/>
              </a:sp3d>
            </a:bodyPr>
            <a:lstStyle/>
            <a:p>
              <a:r>
                <a:rPr lang="ja-JP" altLang="en-US" sz="1200" b="1" dirty="0">
                  <a:ln/>
                  <a:solidFill>
                    <a:schemeClr val="tx2"/>
                  </a:solidFill>
                  <a:latin typeface="メイリオ" panose="020B0604030504040204" pitchFamily="50" charset="-128"/>
                  <a:ea typeface="メイリオ" panose="020B0604030504040204" pitchFamily="50" charset="-128"/>
                </a:rPr>
                <a:t>❺　入力を終えたら</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「申込内容を確認」</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をタップ</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注意！合計が</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a:t>
              </a:r>
              <a:r>
                <a:rPr lang="en-US" altLang="ja-JP" sz="1200" b="1" dirty="0">
                  <a:ln/>
                  <a:solidFill>
                    <a:schemeClr val="tx2"/>
                  </a:solidFill>
                  <a:latin typeface="メイリオ" panose="020B0604030504040204" pitchFamily="50" charset="-128"/>
                  <a:ea typeface="メイリオ" panose="020B0604030504040204" pitchFamily="50" charset="-128"/>
                </a:rPr>
                <a:t>100</a:t>
              </a:r>
              <a:r>
                <a:rPr lang="ja-JP" altLang="en-US" sz="1200" b="1" dirty="0">
                  <a:ln/>
                  <a:solidFill>
                    <a:schemeClr val="tx2"/>
                  </a:solidFill>
                  <a:latin typeface="メイリオ" panose="020B0604030504040204" pitchFamily="50" charset="-128"/>
                  <a:ea typeface="メイリオ" panose="020B0604030504040204" pitchFamily="50" charset="-128"/>
                </a:rPr>
                <a:t>％にならないと</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エラーになります</a:t>
              </a:r>
              <a:endParaRPr lang="en-US" altLang="ja-JP" sz="1200" b="1" dirty="0">
                <a:ln/>
                <a:solidFill>
                  <a:schemeClr val="tx2"/>
                </a:solidFill>
                <a:latin typeface="メイリオ" panose="020B0604030504040204" pitchFamily="50" charset="-128"/>
                <a:ea typeface="メイリオ" panose="020B0604030504040204" pitchFamily="50" charset="-128"/>
              </a:endParaRPr>
            </a:p>
          </p:txBody>
        </p:sp>
        <p:sp>
          <p:nvSpPr>
            <p:cNvPr id="85" name="四角形: 角を丸くする 84">
              <a:extLst>
                <a:ext uri="{FF2B5EF4-FFF2-40B4-BE49-F238E27FC236}">
                  <a16:creationId xmlns:a16="http://schemas.microsoft.com/office/drawing/2014/main" id="{2362387E-62B9-43B4-B332-E9C01839A6AE}"/>
                </a:ext>
              </a:extLst>
            </p:cNvPr>
            <p:cNvSpPr/>
            <p:nvPr/>
          </p:nvSpPr>
          <p:spPr>
            <a:xfrm>
              <a:off x="3132713" y="6785038"/>
              <a:ext cx="1304018" cy="262430"/>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grpSp>
        <p:nvGrpSpPr>
          <p:cNvPr id="90" name="グループ化 89">
            <a:extLst>
              <a:ext uri="{FF2B5EF4-FFF2-40B4-BE49-F238E27FC236}">
                <a16:creationId xmlns:a16="http://schemas.microsoft.com/office/drawing/2014/main" id="{584ADF60-0543-4804-A3DB-8236297A7413}"/>
              </a:ext>
            </a:extLst>
          </p:cNvPr>
          <p:cNvGrpSpPr/>
          <p:nvPr/>
        </p:nvGrpSpPr>
        <p:grpSpPr>
          <a:xfrm>
            <a:off x="4710323" y="3392019"/>
            <a:ext cx="2019011" cy="2241919"/>
            <a:chOff x="4719690" y="4607704"/>
            <a:chExt cx="2487606" cy="2956338"/>
          </a:xfrm>
        </p:grpSpPr>
        <p:grpSp>
          <p:nvGrpSpPr>
            <p:cNvPr id="80" name="グループ化 79">
              <a:extLst>
                <a:ext uri="{FF2B5EF4-FFF2-40B4-BE49-F238E27FC236}">
                  <a16:creationId xmlns:a16="http://schemas.microsoft.com/office/drawing/2014/main" id="{F16E674F-832A-4665-B65B-5264EA2112A1}"/>
                </a:ext>
              </a:extLst>
            </p:cNvPr>
            <p:cNvGrpSpPr/>
            <p:nvPr/>
          </p:nvGrpSpPr>
          <p:grpSpPr>
            <a:xfrm>
              <a:off x="5093695" y="4607704"/>
              <a:ext cx="1674343" cy="2956338"/>
              <a:chOff x="8304244" y="1332899"/>
              <a:chExt cx="2814121" cy="4968811"/>
            </a:xfrm>
          </p:grpSpPr>
          <p:pic>
            <p:nvPicPr>
              <p:cNvPr id="81" name="図 80">
                <a:extLst>
                  <a:ext uri="{FF2B5EF4-FFF2-40B4-BE49-F238E27FC236}">
                    <a16:creationId xmlns:a16="http://schemas.microsoft.com/office/drawing/2014/main" id="{4E54DEC9-71BA-44A5-A732-B806A2A0B666}"/>
                  </a:ext>
                </a:extLst>
              </p:cNvPr>
              <p:cNvPicPr>
                <a:picLocks noChangeAspect="1"/>
              </p:cNvPicPr>
              <p:nvPr/>
            </p:nvPicPr>
            <p:blipFill>
              <a:blip r:embed="rId7"/>
              <a:stretch>
                <a:fillRect/>
              </a:stretch>
            </p:blipFill>
            <p:spPr>
              <a:xfrm>
                <a:off x="8304244" y="1332899"/>
                <a:ext cx="2790867" cy="4960071"/>
              </a:xfrm>
              <a:prstGeom prst="rect">
                <a:avLst/>
              </a:prstGeom>
            </p:spPr>
          </p:pic>
          <p:sp>
            <p:nvSpPr>
              <p:cNvPr id="82" name="正方形/長方形 81">
                <a:extLst>
                  <a:ext uri="{FF2B5EF4-FFF2-40B4-BE49-F238E27FC236}">
                    <a16:creationId xmlns:a16="http://schemas.microsoft.com/office/drawing/2014/main" id="{C96F752A-E20F-4CB0-AFCB-25157038F4AA}"/>
                  </a:ext>
                </a:extLst>
              </p:cNvPr>
              <p:cNvSpPr/>
              <p:nvPr/>
            </p:nvSpPr>
            <p:spPr>
              <a:xfrm>
                <a:off x="8307513" y="1348377"/>
                <a:ext cx="2810852" cy="495333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sp>
          <p:nvSpPr>
            <p:cNvPr id="83" name="正方形/長方形 82">
              <a:extLst>
                <a:ext uri="{FF2B5EF4-FFF2-40B4-BE49-F238E27FC236}">
                  <a16:creationId xmlns:a16="http://schemas.microsoft.com/office/drawing/2014/main" id="{00E6374C-7BF7-4A06-B011-437EC7DC2698}"/>
                </a:ext>
              </a:extLst>
            </p:cNvPr>
            <p:cNvSpPr/>
            <p:nvPr/>
          </p:nvSpPr>
          <p:spPr>
            <a:xfrm>
              <a:off x="4719690" y="6540331"/>
              <a:ext cx="2487606" cy="1023709"/>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scene3d>
                <a:camera prst="orthographicFront"/>
                <a:lightRig rig="soft" dir="t">
                  <a:rot lat="0" lon="0" rev="15600000"/>
                </a:lightRig>
              </a:scene3d>
              <a:sp3d extrusionH="57150" prstMaterial="softEdge">
                <a:bevelT w="25400" h="38100"/>
              </a:sp3d>
            </a:bodyPr>
            <a:lstStyle/>
            <a:p>
              <a:r>
                <a:rPr lang="ja-JP" altLang="en-US" sz="1200" b="1" dirty="0">
                  <a:ln/>
                  <a:solidFill>
                    <a:schemeClr val="tx2"/>
                  </a:solidFill>
                  <a:latin typeface="メイリオ" panose="020B0604030504040204" pitchFamily="50" charset="-128"/>
                  <a:ea typeface="メイリオ" panose="020B0604030504040204" pitchFamily="50" charset="-128"/>
                </a:rPr>
                <a:t>❻　希望の商品配分</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割合が反映されている</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ことを確認し、</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　　「申し込む」をタップ</a:t>
              </a:r>
            </a:p>
          </p:txBody>
        </p:sp>
        <p:sp>
          <p:nvSpPr>
            <p:cNvPr id="86" name="四角形: 角を丸くする 85">
              <a:extLst>
                <a:ext uri="{FF2B5EF4-FFF2-40B4-BE49-F238E27FC236}">
                  <a16:creationId xmlns:a16="http://schemas.microsoft.com/office/drawing/2014/main" id="{28F7509F-E452-4247-AF2D-76159ADA88C9}"/>
                </a:ext>
              </a:extLst>
            </p:cNvPr>
            <p:cNvSpPr/>
            <p:nvPr/>
          </p:nvSpPr>
          <p:spPr>
            <a:xfrm>
              <a:off x="5284661" y="6167699"/>
              <a:ext cx="1304018" cy="262430"/>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grpSp>
      <p:sp>
        <p:nvSpPr>
          <p:cNvPr id="88" name="二等辺三角形 87">
            <a:extLst>
              <a:ext uri="{FF2B5EF4-FFF2-40B4-BE49-F238E27FC236}">
                <a16:creationId xmlns:a16="http://schemas.microsoft.com/office/drawing/2014/main" id="{09347052-E1DA-44F9-8580-60EA124F9215}"/>
              </a:ext>
            </a:extLst>
          </p:cNvPr>
          <p:cNvSpPr/>
          <p:nvPr/>
        </p:nvSpPr>
        <p:spPr>
          <a:xfrm rot="5400000">
            <a:off x="1702011" y="2026409"/>
            <a:ext cx="1209833" cy="342746"/>
          </a:xfrm>
          <a:prstGeom prst="triangle">
            <a:avLst/>
          </a:prstGeom>
          <a:solidFill>
            <a:schemeClr val="tx2"/>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89" name="二等辺三角形 88">
            <a:extLst>
              <a:ext uri="{FF2B5EF4-FFF2-40B4-BE49-F238E27FC236}">
                <a16:creationId xmlns:a16="http://schemas.microsoft.com/office/drawing/2014/main" id="{14E52E45-BC03-40A1-BF62-7F25E2A9A067}"/>
              </a:ext>
            </a:extLst>
          </p:cNvPr>
          <p:cNvSpPr/>
          <p:nvPr/>
        </p:nvSpPr>
        <p:spPr>
          <a:xfrm rot="5400000">
            <a:off x="4110221" y="2017215"/>
            <a:ext cx="1209833" cy="342746"/>
          </a:xfrm>
          <a:prstGeom prst="triangle">
            <a:avLst/>
          </a:prstGeom>
          <a:solidFill>
            <a:schemeClr val="tx2"/>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87" name="二等辺三角形 86">
            <a:extLst>
              <a:ext uri="{FF2B5EF4-FFF2-40B4-BE49-F238E27FC236}">
                <a16:creationId xmlns:a16="http://schemas.microsoft.com/office/drawing/2014/main" id="{A4A1DD2D-0EA3-4B8E-AEA3-BEDD9892FD93}"/>
              </a:ext>
            </a:extLst>
          </p:cNvPr>
          <p:cNvSpPr/>
          <p:nvPr/>
        </p:nvSpPr>
        <p:spPr>
          <a:xfrm rot="5400000">
            <a:off x="6586654" y="2033780"/>
            <a:ext cx="1209833" cy="342746"/>
          </a:xfrm>
          <a:prstGeom prst="triangle">
            <a:avLst/>
          </a:prstGeom>
          <a:solidFill>
            <a:schemeClr val="tx2"/>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94" name="二等辺三角形 93">
            <a:extLst>
              <a:ext uri="{FF2B5EF4-FFF2-40B4-BE49-F238E27FC236}">
                <a16:creationId xmlns:a16="http://schemas.microsoft.com/office/drawing/2014/main" id="{1599C6B0-AD29-4FFC-A823-99C652AB523D}"/>
              </a:ext>
            </a:extLst>
          </p:cNvPr>
          <p:cNvSpPr/>
          <p:nvPr/>
        </p:nvSpPr>
        <p:spPr>
          <a:xfrm rot="5400000">
            <a:off x="1474086" y="4303753"/>
            <a:ext cx="1209833" cy="342746"/>
          </a:xfrm>
          <a:prstGeom prst="triangle">
            <a:avLst/>
          </a:prstGeom>
          <a:solidFill>
            <a:schemeClr val="tx2"/>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95" name="二等辺三角形 94">
            <a:extLst>
              <a:ext uri="{FF2B5EF4-FFF2-40B4-BE49-F238E27FC236}">
                <a16:creationId xmlns:a16="http://schemas.microsoft.com/office/drawing/2014/main" id="{0B27DE3D-EE57-465E-AD4F-75DA080ED91F}"/>
              </a:ext>
            </a:extLst>
          </p:cNvPr>
          <p:cNvSpPr/>
          <p:nvPr/>
        </p:nvSpPr>
        <p:spPr>
          <a:xfrm rot="5400000">
            <a:off x="3812318" y="4329872"/>
            <a:ext cx="1209833" cy="342746"/>
          </a:xfrm>
          <a:prstGeom prst="triangle">
            <a:avLst/>
          </a:prstGeom>
          <a:solidFill>
            <a:schemeClr val="tx2"/>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cxnSp>
        <p:nvCxnSpPr>
          <p:cNvPr id="96" name="コネクタ: カギ線 95">
            <a:extLst>
              <a:ext uri="{FF2B5EF4-FFF2-40B4-BE49-F238E27FC236}">
                <a16:creationId xmlns:a16="http://schemas.microsoft.com/office/drawing/2014/main" id="{BFD5DDEA-B8E2-4673-B032-44D215BE2427}"/>
              </a:ext>
            </a:extLst>
          </p:cNvPr>
          <p:cNvCxnSpPr>
            <a:cxnSpLocks/>
            <a:stCxn id="69" idx="2"/>
            <a:endCxn id="71" idx="2"/>
          </p:cNvCxnSpPr>
          <p:nvPr/>
        </p:nvCxnSpPr>
        <p:spPr>
          <a:xfrm rot="16200000" flipH="1">
            <a:off x="816606" y="4315859"/>
            <a:ext cx="802581" cy="395901"/>
          </a:xfrm>
          <a:prstGeom prst="bentConnector2">
            <a:avLst/>
          </a:prstGeom>
          <a:ln w="63500">
            <a:solidFill>
              <a:srgbClr val="0070C0"/>
            </a:solidFill>
            <a:headEnd w="lg" len="lg"/>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6462AFAE-E8C1-4676-862C-5C498065E08C}"/>
              </a:ext>
            </a:extLst>
          </p:cNvPr>
          <p:cNvCxnSpPr>
            <a:cxnSpLocks/>
            <a:stCxn id="69" idx="2"/>
            <a:endCxn id="70" idx="2"/>
          </p:cNvCxnSpPr>
          <p:nvPr/>
        </p:nvCxnSpPr>
        <p:spPr>
          <a:xfrm rot="16200000" flipH="1">
            <a:off x="1142850" y="3989616"/>
            <a:ext cx="158865" cy="404672"/>
          </a:xfrm>
          <a:prstGeom prst="bentConnector2">
            <a:avLst/>
          </a:prstGeom>
          <a:ln w="63500">
            <a:solidFill>
              <a:srgbClr val="0070C0"/>
            </a:solidFill>
            <a:headEnd w="lg" len="lg"/>
            <a:tailEnd type="triangle"/>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C3EE0B1E-C9A2-47C3-A8A3-A5CC6A5F8505}"/>
              </a:ext>
            </a:extLst>
          </p:cNvPr>
          <p:cNvSpPr txBox="1"/>
          <p:nvPr/>
        </p:nvSpPr>
        <p:spPr>
          <a:xfrm>
            <a:off x="183460" y="5777954"/>
            <a:ext cx="7207982" cy="492443"/>
          </a:xfrm>
          <a:prstGeom prst="rect">
            <a:avLst/>
          </a:prstGeom>
          <a:noFill/>
        </p:spPr>
        <p:txBody>
          <a:bodyPr wrap="square" rtlCol="0">
            <a:spAutoFit/>
          </a:bodyPr>
          <a:lstStyle/>
          <a:p>
            <a:r>
              <a:rPr lang="ja-JP" altLang="en-US" sz="1400" b="1" dirty="0">
                <a:solidFill>
                  <a:srgbClr val="FF0000"/>
                </a:solidFill>
                <a:latin typeface="メイリオ" panose="020B0604030504040204" pitchFamily="50" charset="-128"/>
                <a:ea typeface="メイリオ" panose="020B0604030504040204" pitchFamily="50" charset="-128"/>
              </a:rPr>
              <a:t>掛金の配分指定の受付は掛金拠出日</a:t>
            </a:r>
            <a:r>
              <a:rPr lang="en-US" altLang="ja-JP" sz="1400" b="1" dirty="0">
                <a:solidFill>
                  <a:srgbClr val="FF0000"/>
                </a:solidFill>
                <a:latin typeface="メイリオ" panose="020B0604030504040204" pitchFamily="50" charset="-128"/>
                <a:ea typeface="メイリオ" panose="020B0604030504040204" pitchFamily="50" charset="-128"/>
              </a:rPr>
              <a:t>(</a:t>
            </a:r>
            <a:r>
              <a:rPr lang="ja-JP" altLang="en-US" sz="1400" b="1" dirty="0">
                <a:solidFill>
                  <a:srgbClr val="FF0000"/>
                </a:solidFill>
                <a:latin typeface="メイリオ" panose="020B0604030504040204" pitchFamily="50" charset="-128"/>
                <a:ea typeface="メイリオ" panose="020B0604030504040204" pitchFamily="50" charset="-128"/>
              </a:rPr>
              <a:t>毎月</a:t>
            </a:r>
            <a:r>
              <a:rPr lang="en-US" altLang="ja-JP" sz="1400" b="1" dirty="0">
                <a:solidFill>
                  <a:srgbClr val="FF0000"/>
                </a:solidFill>
                <a:latin typeface="メイリオ" panose="020B0604030504040204" pitchFamily="50" charset="-128"/>
                <a:ea typeface="メイリオ" panose="020B0604030504040204" pitchFamily="50" charset="-128"/>
              </a:rPr>
              <a:t>25</a:t>
            </a:r>
            <a:r>
              <a:rPr lang="ja-JP" altLang="en-US" sz="1400" b="1" dirty="0">
                <a:solidFill>
                  <a:srgbClr val="FF0000"/>
                </a:solidFill>
                <a:latin typeface="メイリオ" panose="020B0604030504040204" pitchFamily="50" charset="-128"/>
                <a:ea typeface="メイリオ" panose="020B0604030504040204" pitchFamily="50" charset="-128"/>
              </a:rPr>
              <a:t>日</a:t>
            </a:r>
            <a:r>
              <a:rPr lang="en-US" altLang="ja-JP" sz="1400" b="1" dirty="0">
                <a:solidFill>
                  <a:srgbClr val="FF0000"/>
                </a:solidFill>
                <a:latin typeface="メイリオ" panose="020B0604030504040204" pitchFamily="50" charset="-128"/>
                <a:ea typeface="メイリオ" panose="020B0604030504040204" pitchFamily="50" charset="-128"/>
              </a:rPr>
              <a:t>)</a:t>
            </a:r>
            <a:r>
              <a:rPr lang="en-US" altLang="ja-JP" sz="1000" b="1" dirty="0">
                <a:solidFill>
                  <a:srgbClr val="FF0000"/>
                </a:solidFill>
                <a:latin typeface="メイリオ" panose="020B0604030504040204" pitchFamily="50" charset="-128"/>
                <a:ea typeface="メイリオ" panose="020B0604030504040204" pitchFamily="50" charset="-128"/>
              </a:rPr>
              <a:t>※</a:t>
            </a:r>
            <a:r>
              <a:rPr lang="ja-JP" altLang="en-US" sz="1400" b="1" dirty="0">
                <a:solidFill>
                  <a:srgbClr val="FF0000"/>
                </a:solidFill>
                <a:latin typeface="メイリオ" panose="020B0604030504040204" pitchFamily="50" charset="-128"/>
                <a:ea typeface="メイリオ" panose="020B0604030504040204" pitchFamily="50" charset="-128"/>
              </a:rPr>
              <a:t>の３営業日前</a:t>
            </a:r>
            <a:r>
              <a:rPr lang="en-US" altLang="ja-JP" sz="1400" b="1" dirty="0">
                <a:solidFill>
                  <a:srgbClr val="FF0000"/>
                </a:solidFill>
                <a:latin typeface="メイリオ" panose="020B0604030504040204" pitchFamily="50" charset="-128"/>
                <a:ea typeface="メイリオ" panose="020B0604030504040204" pitchFamily="50" charset="-128"/>
              </a:rPr>
              <a:t>17:30</a:t>
            </a:r>
            <a:r>
              <a:rPr lang="ja-JP" altLang="en-US" sz="1400" b="1" dirty="0">
                <a:solidFill>
                  <a:srgbClr val="FF0000"/>
                </a:solidFill>
                <a:latin typeface="メイリオ" panose="020B0604030504040204" pitchFamily="50" charset="-128"/>
                <a:ea typeface="メイリオ" panose="020B0604030504040204" pitchFamily="50" charset="-128"/>
              </a:rPr>
              <a:t>が締切です</a:t>
            </a:r>
            <a:endParaRPr lang="en-US" altLang="ja-JP" sz="1400" b="1" dirty="0">
              <a:solidFill>
                <a:srgbClr val="FF0000"/>
              </a:solidFill>
              <a:latin typeface="メイリオ" panose="020B0604030504040204" pitchFamily="50" charset="-128"/>
              <a:ea typeface="メイリオ" panose="020B0604030504040204" pitchFamily="50" charset="-128"/>
            </a:endParaRPr>
          </a:p>
          <a:p>
            <a:r>
              <a:rPr lang="ja-JP" altLang="en-US" sz="1200" dirty="0">
                <a:solidFill>
                  <a:schemeClr val="tx2"/>
                </a:solidFill>
                <a:latin typeface="メイリオ" panose="020B0604030504040204" pitchFamily="50" charset="-128"/>
                <a:ea typeface="メイリオ" panose="020B0604030504040204" pitchFamily="50" charset="-128"/>
              </a:rPr>
              <a:t>　　　　　　　　　　　　　　　　　　　　　　　　　　　　　　</a:t>
            </a:r>
            <a:r>
              <a:rPr lang="en-US" altLang="ja-JP" sz="1000" dirty="0">
                <a:solidFill>
                  <a:schemeClr val="tx2"/>
                </a:solidFill>
                <a:latin typeface="メイリオ" panose="020B0604030504040204" pitchFamily="50" charset="-128"/>
                <a:ea typeface="メイリオ" panose="020B0604030504040204" pitchFamily="50" charset="-128"/>
              </a:rPr>
              <a:t>※25</a:t>
            </a:r>
            <a:r>
              <a:rPr lang="ja-JP" altLang="en-US" sz="1000" dirty="0">
                <a:solidFill>
                  <a:schemeClr val="tx2"/>
                </a:solidFill>
                <a:latin typeface="メイリオ" panose="020B0604030504040204" pitchFamily="50" charset="-128"/>
                <a:ea typeface="メイリオ" panose="020B0604030504040204" pitchFamily="50" charset="-128"/>
              </a:rPr>
              <a:t>日が</a:t>
            </a:r>
            <a:r>
              <a:rPr lang="ja-JP" altLang="en-US" sz="1000" dirty="0">
                <a:solidFill>
                  <a:srgbClr val="335B74"/>
                </a:solidFill>
                <a:latin typeface="メイリオ" panose="020B0604030504040204" pitchFamily="50" charset="-128"/>
                <a:ea typeface="メイリオ" panose="020B0604030504040204" pitchFamily="50" charset="-128"/>
              </a:rPr>
              <a:t>銀行休業</a:t>
            </a:r>
            <a:r>
              <a:rPr lang="ja-JP" altLang="en-US" sz="1000" dirty="0">
                <a:solidFill>
                  <a:schemeClr val="tx2"/>
                </a:solidFill>
                <a:latin typeface="メイリオ" panose="020B0604030504040204" pitchFamily="50" charset="-128"/>
                <a:ea typeface="メイリオ" panose="020B0604030504040204" pitchFamily="50" charset="-128"/>
              </a:rPr>
              <a:t>日の場合はその前営業日</a:t>
            </a:r>
          </a:p>
        </p:txBody>
      </p:sp>
      <p:sp>
        <p:nvSpPr>
          <p:cNvPr id="78" name="テキスト ボックス 28">
            <a:extLst>
              <a:ext uri="{FF2B5EF4-FFF2-40B4-BE49-F238E27FC236}">
                <a16:creationId xmlns:a16="http://schemas.microsoft.com/office/drawing/2014/main" id="{1D56CC60-3322-44A4-BA50-57149E12C9BF}"/>
              </a:ext>
            </a:extLst>
          </p:cNvPr>
          <p:cNvSpPr txBox="1">
            <a:spLocks noChangeArrowheads="1"/>
          </p:cNvSpPr>
          <p:nvPr/>
        </p:nvSpPr>
        <p:spPr bwMode="auto">
          <a:xfrm rot="5400000">
            <a:off x="6532482" y="4302776"/>
            <a:ext cx="1169551" cy="338137"/>
          </a:xfrm>
          <a:prstGeom prst="rect">
            <a:avLst/>
          </a:prstGeom>
          <a:noFill/>
          <a:ln>
            <a:noFill/>
          </a:ln>
        </p:spPr>
        <p:txBody>
          <a:bodyPr vert="vert270">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defRPr/>
            </a:pPr>
            <a:r>
              <a:rPr lang="ja-JP" altLang="en-US" sz="1600" b="1" dirty="0">
                <a:solidFill>
                  <a:srgbClr val="FF0000"/>
                </a:solidFill>
                <a:latin typeface="Meiryo UI" panose="020B0604030504040204" pitchFamily="50" charset="-128"/>
                <a:ea typeface="Meiryo UI" panose="020B0604030504040204" pitchFamily="50" charset="-128"/>
              </a:rPr>
              <a:t>手続完了</a:t>
            </a:r>
            <a:endParaRPr lang="en-US" altLang="ja-JP" sz="1600" b="1" dirty="0">
              <a:solidFill>
                <a:srgbClr val="FF0000"/>
              </a:solidFill>
              <a:latin typeface="Meiryo UI" panose="020B0604030504040204" pitchFamily="50" charset="-128"/>
              <a:ea typeface="Meiryo UI" panose="020B0604030504040204" pitchFamily="50" charset="-128"/>
            </a:endParaRPr>
          </a:p>
        </p:txBody>
      </p:sp>
      <p:sp>
        <p:nvSpPr>
          <p:cNvPr id="79" name="テキスト ボックス 47">
            <a:extLst>
              <a:ext uri="{FF2B5EF4-FFF2-40B4-BE49-F238E27FC236}">
                <a16:creationId xmlns:a16="http://schemas.microsoft.com/office/drawing/2014/main" id="{AC3553D4-500E-49F5-80C2-15DB62649FE7}"/>
              </a:ext>
            </a:extLst>
          </p:cNvPr>
          <p:cNvSpPr txBox="1">
            <a:spLocks noChangeArrowheads="1"/>
          </p:cNvSpPr>
          <p:nvPr/>
        </p:nvSpPr>
        <p:spPr bwMode="auto">
          <a:xfrm>
            <a:off x="166706" y="6348416"/>
            <a:ext cx="5218275" cy="284693"/>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1500"/>
              </a:lnSpc>
              <a:spcBef>
                <a:spcPct val="0"/>
              </a:spcBef>
              <a:buFontTx/>
              <a:buNone/>
              <a:defRPr/>
            </a:pPr>
            <a:r>
              <a:rPr lang="ja-JP" altLang="en-US" sz="1400" dirty="0">
                <a:latin typeface="Meiryo UI" panose="020B0604030504040204" pitchFamily="50" charset="-128"/>
                <a:ea typeface="Meiryo UI" panose="020B0604030504040204" pitchFamily="50" charset="-128"/>
              </a:rPr>
              <a:t>★運用商品の配分割合は上記要領でいつでも変更することができます</a:t>
            </a:r>
            <a:endParaRPr lang="en-US" altLang="ja-JP" sz="1400" dirty="0">
              <a:latin typeface="Meiryo UI" panose="020B0604030504040204" pitchFamily="50" charset="-128"/>
              <a:ea typeface="Meiryo UI" panose="020B0604030504040204" pitchFamily="50" charset="-128"/>
            </a:endParaRPr>
          </a:p>
        </p:txBody>
      </p:sp>
      <p:sp>
        <p:nvSpPr>
          <p:cNvPr id="97" name="テキスト ボックス 13">
            <a:extLst>
              <a:ext uri="{FF2B5EF4-FFF2-40B4-BE49-F238E27FC236}">
                <a16:creationId xmlns:a16="http://schemas.microsoft.com/office/drawing/2014/main" id="{C500301D-878F-443B-8DC5-15A4CFA4F750}"/>
              </a:ext>
            </a:extLst>
          </p:cNvPr>
          <p:cNvSpPr txBox="1">
            <a:spLocks noChangeArrowheads="1"/>
          </p:cNvSpPr>
          <p:nvPr/>
        </p:nvSpPr>
        <p:spPr bwMode="auto">
          <a:xfrm>
            <a:off x="4292458" y="6858074"/>
            <a:ext cx="2247902" cy="276999"/>
          </a:xfrm>
          <a:prstGeom prst="rect">
            <a:avLst/>
          </a:prstGeom>
          <a:solidFill>
            <a:schemeClr val="bg1"/>
          </a:solidFill>
          <a:ln>
            <a:noFill/>
          </a:ln>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en-US" altLang="ja-JP" sz="1200" dirty="0">
                <a:solidFill>
                  <a:srgbClr val="335B74"/>
                </a:solidFill>
                <a:latin typeface="Meiryo UI" panose="020B0604030504040204" pitchFamily="50" charset="-128"/>
                <a:ea typeface="Meiryo UI" panose="020B0604030504040204" pitchFamily="50" charset="-128"/>
              </a:rPr>
              <a:t> ※</a:t>
            </a:r>
            <a:r>
              <a:rPr lang="ja-JP" altLang="en-US" sz="1200" dirty="0">
                <a:solidFill>
                  <a:srgbClr val="335B74"/>
                </a:solidFill>
                <a:latin typeface="Meiryo UI" panose="020B0604030504040204" pitchFamily="50" charset="-128"/>
                <a:ea typeface="Meiryo UI" panose="020B0604030504040204" pitchFamily="50" charset="-128"/>
              </a:rPr>
              <a:t>「掛金拠出日」とは？</a:t>
            </a:r>
            <a:endParaRPr lang="en-US" altLang="ja-JP" sz="1200" dirty="0">
              <a:solidFill>
                <a:srgbClr val="335B74"/>
              </a:solidFill>
              <a:latin typeface="Meiryo UI" panose="020B0604030504040204" pitchFamily="50" charset="-128"/>
              <a:ea typeface="Meiryo UI" panose="020B0604030504040204" pitchFamily="50" charset="-128"/>
            </a:endParaRPr>
          </a:p>
        </p:txBody>
      </p:sp>
      <p:sp>
        <p:nvSpPr>
          <p:cNvPr id="98" name="テキスト ボックス 23">
            <a:extLst>
              <a:ext uri="{FF2B5EF4-FFF2-40B4-BE49-F238E27FC236}">
                <a16:creationId xmlns:a16="http://schemas.microsoft.com/office/drawing/2014/main" id="{9269444D-D2A2-40E2-89D7-9CF6CE793F4D}"/>
              </a:ext>
            </a:extLst>
          </p:cNvPr>
          <p:cNvSpPr txBox="1">
            <a:spLocks noChangeArrowheads="1"/>
          </p:cNvSpPr>
          <p:nvPr/>
        </p:nvSpPr>
        <p:spPr bwMode="auto">
          <a:xfrm>
            <a:off x="4343961" y="7159683"/>
            <a:ext cx="3215714" cy="1611147"/>
          </a:xfrm>
          <a:prstGeom prst="rect">
            <a:avLst/>
          </a:prstGeom>
          <a:solidFill>
            <a:schemeClr val="bg1"/>
          </a:solidFill>
          <a:ln>
            <a:noFill/>
          </a:ln>
        </p:spPr>
        <p:txBody>
          <a:bodyPr wrap="square">
            <a:spAutoFit/>
          </a:bodyPr>
          <a:lstStyle>
            <a:lvl1pPr marL="285750" indent="-285750">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1500"/>
              </a:lnSpc>
              <a:spcBef>
                <a:spcPct val="0"/>
              </a:spcBef>
              <a:buFont typeface="Wingdings" panose="05000000000000000000" pitchFamily="2" charset="2"/>
              <a:buChar char="ü"/>
              <a:defRPr/>
            </a:pPr>
            <a:r>
              <a:rPr lang="en-US" altLang="ja-JP" sz="1100" dirty="0">
                <a:solidFill>
                  <a:srgbClr val="335B74"/>
                </a:solidFill>
                <a:latin typeface="Meiryo UI" panose="020B0604030504040204" pitchFamily="50" charset="-128"/>
                <a:ea typeface="Meiryo UI" panose="020B0604030504040204" pitchFamily="50" charset="-128"/>
              </a:rPr>
              <a:t>DC</a:t>
            </a:r>
            <a:r>
              <a:rPr lang="ja-JP" altLang="en-US" sz="1100" dirty="0">
                <a:solidFill>
                  <a:srgbClr val="335B74"/>
                </a:solidFill>
                <a:latin typeface="Meiryo UI" panose="020B0604030504040204" pitchFamily="50" charset="-128"/>
                <a:ea typeface="Meiryo UI" panose="020B0604030504040204" pitchFamily="50" charset="-128"/>
              </a:rPr>
              <a:t>口座への掛金入金は毎月</a:t>
            </a:r>
            <a:r>
              <a:rPr lang="en-US" altLang="ja-JP" sz="1100" dirty="0">
                <a:solidFill>
                  <a:srgbClr val="335B74"/>
                </a:solidFill>
                <a:latin typeface="Meiryo UI" panose="020B0604030504040204" pitchFamily="50" charset="-128"/>
                <a:ea typeface="Meiryo UI" panose="020B0604030504040204" pitchFamily="50" charset="-128"/>
              </a:rPr>
              <a:t>25</a:t>
            </a:r>
            <a:r>
              <a:rPr lang="ja-JP" altLang="en-US" sz="1100" dirty="0">
                <a:solidFill>
                  <a:srgbClr val="335B74"/>
                </a:solidFill>
                <a:latin typeface="Meiryo UI" panose="020B0604030504040204" pitchFamily="50" charset="-128"/>
                <a:ea typeface="Meiryo UI" panose="020B0604030504040204" pitchFamily="50" charset="-128"/>
              </a:rPr>
              <a:t>日</a:t>
            </a:r>
            <a:endParaRPr lang="en-US" altLang="ja-JP" sz="1100" dirty="0">
              <a:solidFill>
                <a:srgbClr val="335B74"/>
              </a:solidFill>
              <a:latin typeface="Meiryo UI" panose="020B0604030504040204" pitchFamily="50" charset="-128"/>
              <a:ea typeface="Meiryo UI" panose="020B0604030504040204" pitchFamily="50" charset="-128"/>
            </a:endParaRPr>
          </a:p>
          <a:p>
            <a:pPr marL="0" indent="0" eaLnBrk="1" hangingPunct="1">
              <a:lnSpc>
                <a:spcPts val="1500"/>
              </a:lnSpc>
              <a:spcBef>
                <a:spcPct val="0"/>
              </a:spcBef>
              <a:buNone/>
              <a:defRPr/>
            </a:pPr>
            <a:r>
              <a:rPr lang="ja-JP" altLang="en-US" sz="1100" dirty="0">
                <a:solidFill>
                  <a:srgbClr val="335B74"/>
                </a:solidFill>
                <a:latin typeface="Meiryo UI" panose="020B0604030504040204" pitchFamily="50" charset="-128"/>
                <a:ea typeface="Meiryo UI" panose="020B0604030504040204" pitchFamily="50" charset="-128"/>
              </a:rPr>
              <a:t>　　（銀行休業日の場合はその前営業日）です</a:t>
            </a:r>
            <a:endParaRPr lang="en-US" altLang="ja-JP" sz="1100" dirty="0">
              <a:solidFill>
                <a:srgbClr val="335B74"/>
              </a:solidFill>
              <a:latin typeface="Meiryo UI" panose="020B0604030504040204" pitchFamily="50" charset="-128"/>
              <a:ea typeface="Meiryo UI" panose="020B0604030504040204" pitchFamily="50" charset="-128"/>
            </a:endParaRPr>
          </a:p>
          <a:p>
            <a:pPr eaLnBrk="1" hangingPunct="1">
              <a:lnSpc>
                <a:spcPts val="1500"/>
              </a:lnSpc>
              <a:spcBef>
                <a:spcPct val="0"/>
              </a:spcBef>
              <a:buFont typeface="Wingdings" panose="05000000000000000000" pitchFamily="2" charset="2"/>
              <a:buChar char="ü"/>
              <a:defRPr/>
            </a:pPr>
            <a:r>
              <a:rPr lang="ja-JP" altLang="en-US" sz="1100" dirty="0">
                <a:solidFill>
                  <a:srgbClr val="335B74"/>
                </a:solidFill>
                <a:latin typeface="Meiryo UI" panose="020B0604030504040204" pitchFamily="50" charset="-128"/>
                <a:ea typeface="Meiryo UI" panose="020B0604030504040204" pitchFamily="50" charset="-128"/>
              </a:rPr>
              <a:t>この</a:t>
            </a:r>
            <a:r>
              <a:rPr lang="en-US" altLang="ja-JP" sz="1100" dirty="0">
                <a:solidFill>
                  <a:srgbClr val="335B74"/>
                </a:solidFill>
                <a:latin typeface="Meiryo UI" panose="020B0604030504040204" pitchFamily="50" charset="-128"/>
                <a:ea typeface="Meiryo UI" panose="020B0604030504040204" pitchFamily="50" charset="-128"/>
              </a:rPr>
              <a:t>25</a:t>
            </a:r>
            <a:r>
              <a:rPr lang="ja-JP" altLang="en-US" sz="1100" dirty="0">
                <a:solidFill>
                  <a:srgbClr val="335B74"/>
                </a:solidFill>
                <a:latin typeface="Meiryo UI" panose="020B0604030504040204" pitchFamily="50" charset="-128"/>
                <a:ea typeface="Meiryo UI" panose="020B0604030504040204" pitchFamily="50" charset="-128"/>
              </a:rPr>
              <a:t>日を「掛金拠出日」と呼びます</a:t>
            </a:r>
            <a:endParaRPr lang="en-US" altLang="ja-JP" sz="1100" dirty="0">
              <a:solidFill>
                <a:srgbClr val="335B74"/>
              </a:solidFill>
              <a:latin typeface="Meiryo UI" panose="020B0604030504040204" pitchFamily="50" charset="-128"/>
              <a:ea typeface="Meiryo UI" panose="020B0604030504040204" pitchFamily="50" charset="-128"/>
            </a:endParaRPr>
          </a:p>
          <a:p>
            <a:pPr eaLnBrk="1" hangingPunct="1">
              <a:lnSpc>
                <a:spcPts val="1500"/>
              </a:lnSpc>
              <a:spcBef>
                <a:spcPct val="0"/>
              </a:spcBef>
              <a:buFont typeface="Wingdings" panose="05000000000000000000" pitchFamily="2" charset="2"/>
              <a:buChar char="ü"/>
              <a:defRPr/>
            </a:pPr>
            <a:r>
              <a:rPr lang="ja-JP" altLang="en-US" sz="1100" dirty="0">
                <a:solidFill>
                  <a:srgbClr val="335B74"/>
                </a:solidFill>
                <a:latin typeface="Meiryo UI" panose="020B0604030504040204" pitchFamily="50" charset="-128"/>
                <a:ea typeface="Meiryo UI" panose="020B0604030504040204" pitchFamily="50" charset="-128"/>
              </a:rPr>
              <a:t>初回掛金の拠出日は制度加入月の</a:t>
            </a:r>
            <a:endParaRPr lang="en-US" altLang="ja-JP" sz="1100" dirty="0">
              <a:solidFill>
                <a:srgbClr val="335B74"/>
              </a:solidFill>
              <a:latin typeface="Meiryo UI" panose="020B0604030504040204" pitchFamily="50" charset="-128"/>
              <a:ea typeface="Meiryo UI" panose="020B0604030504040204" pitchFamily="50" charset="-128"/>
            </a:endParaRPr>
          </a:p>
          <a:p>
            <a:pPr marL="0" indent="0" eaLnBrk="1" hangingPunct="1">
              <a:lnSpc>
                <a:spcPts val="1500"/>
              </a:lnSpc>
              <a:spcBef>
                <a:spcPct val="0"/>
              </a:spcBef>
              <a:buNone/>
              <a:defRPr/>
            </a:pPr>
            <a:r>
              <a:rPr lang="ja-JP" altLang="en-US" sz="1100" dirty="0">
                <a:solidFill>
                  <a:srgbClr val="335B74"/>
                </a:solidFill>
                <a:latin typeface="Meiryo UI" panose="020B0604030504040204" pitchFamily="50" charset="-128"/>
                <a:ea typeface="Meiryo UI" panose="020B0604030504040204" pitchFamily="50" charset="-128"/>
              </a:rPr>
              <a:t>　　  翌月</a:t>
            </a:r>
            <a:r>
              <a:rPr lang="en-US" altLang="ja-JP" sz="1100" dirty="0">
                <a:solidFill>
                  <a:srgbClr val="335B74"/>
                </a:solidFill>
                <a:latin typeface="Meiryo UI" panose="020B0604030504040204" pitchFamily="50" charset="-128"/>
                <a:ea typeface="Meiryo UI" panose="020B0604030504040204" pitchFamily="50" charset="-128"/>
              </a:rPr>
              <a:t>25</a:t>
            </a:r>
            <a:r>
              <a:rPr lang="ja-JP" altLang="en-US" sz="1100" dirty="0">
                <a:solidFill>
                  <a:srgbClr val="335B74"/>
                </a:solidFill>
                <a:latin typeface="Meiryo UI" panose="020B0604030504040204" pitchFamily="50" charset="-128"/>
                <a:ea typeface="Meiryo UI" panose="020B0604030504040204" pitchFamily="50" charset="-128"/>
              </a:rPr>
              <a:t>日</a:t>
            </a:r>
            <a:r>
              <a:rPr lang="en-US" altLang="ja-JP" sz="1100" dirty="0">
                <a:solidFill>
                  <a:srgbClr val="335B74"/>
                </a:solidFill>
                <a:latin typeface="Meiryo UI" panose="020B0604030504040204" pitchFamily="50" charset="-128"/>
                <a:ea typeface="Meiryo UI" panose="020B0604030504040204" pitchFamily="50" charset="-128"/>
              </a:rPr>
              <a:t>(</a:t>
            </a:r>
            <a:r>
              <a:rPr lang="ja-JP" altLang="en-US" sz="1100" dirty="0">
                <a:solidFill>
                  <a:srgbClr val="335B74"/>
                </a:solidFill>
                <a:latin typeface="Meiryo UI" panose="020B0604030504040204" pitchFamily="50" charset="-128"/>
                <a:ea typeface="Meiryo UI" panose="020B0604030504040204" pitchFamily="50" charset="-128"/>
              </a:rPr>
              <a:t>銀行休業日の場合は前営業日</a:t>
            </a:r>
            <a:r>
              <a:rPr lang="en-US" altLang="ja-JP" sz="1100" dirty="0">
                <a:solidFill>
                  <a:srgbClr val="335B74"/>
                </a:solidFill>
                <a:latin typeface="Meiryo UI" panose="020B0604030504040204" pitchFamily="50" charset="-128"/>
                <a:ea typeface="Meiryo UI" panose="020B0604030504040204" pitchFamily="50" charset="-128"/>
              </a:rPr>
              <a:t>)</a:t>
            </a:r>
          </a:p>
          <a:p>
            <a:pPr marL="0" indent="0" eaLnBrk="1" hangingPunct="1">
              <a:lnSpc>
                <a:spcPts val="1500"/>
              </a:lnSpc>
              <a:spcBef>
                <a:spcPct val="0"/>
              </a:spcBef>
              <a:buNone/>
              <a:defRPr/>
            </a:pPr>
            <a:r>
              <a:rPr lang="ja-JP" altLang="en-US" sz="1100" dirty="0">
                <a:solidFill>
                  <a:srgbClr val="335B74"/>
                </a:solidFill>
                <a:latin typeface="Meiryo UI" panose="020B0604030504040204" pitchFamily="50" charset="-128"/>
                <a:ea typeface="Meiryo UI" panose="020B0604030504040204" pitchFamily="50" charset="-128"/>
              </a:rPr>
              <a:t>　　　です</a:t>
            </a:r>
            <a:endParaRPr lang="en-US" altLang="ja-JP" sz="1100" dirty="0">
              <a:solidFill>
                <a:srgbClr val="335B74"/>
              </a:solidFill>
              <a:latin typeface="Meiryo UI" panose="020B0604030504040204" pitchFamily="50" charset="-128"/>
              <a:ea typeface="Meiryo UI" panose="020B0604030504040204" pitchFamily="50" charset="-128"/>
            </a:endParaRPr>
          </a:p>
          <a:p>
            <a:pPr eaLnBrk="1" hangingPunct="1">
              <a:lnSpc>
                <a:spcPts val="1500"/>
              </a:lnSpc>
              <a:spcBef>
                <a:spcPct val="0"/>
              </a:spcBef>
              <a:buFont typeface="Wingdings" panose="05000000000000000000" pitchFamily="2" charset="2"/>
              <a:buChar char="ü"/>
              <a:defRPr/>
            </a:pPr>
            <a:r>
              <a:rPr lang="ja-JP" altLang="en-US" sz="1100" dirty="0">
                <a:solidFill>
                  <a:srgbClr val="335B74"/>
                </a:solidFill>
                <a:latin typeface="Meiryo UI" panose="020B0604030504040204" pitchFamily="50" charset="-128"/>
                <a:ea typeface="Meiryo UI" panose="020B0604030504040204" pitchFamily="50" charset="-128"/>
              </a:rPr>
              <a:t>例えば４月</a:t>
            </a:r>
            <a:r>
              <a:rPr lang="en-US" altLang="ja-JP" sz="1100" dirty="0">
                <a:solidFill>
                  <a:srgbClr val="335B74"/>
                </a:solidFill>
                <a:latin typeface="Meiryo UI" panose="020B0604030504040204" pitchFamily="50" charset="-128"/>
                <a:ea typeface="Meiryo UI" panose="020B0604030504040204" pitchFamily="50" charset="-128"/>
              </a:rPr>
              <a:t>1</a:t>
            </a:r>
            <a:r>
              <a:rPr lang="ja-JP" altLang="en-US" sz="1100" dirty="0">
                <a:solidFill>
                  <a:srgbClr val="335B74"/>
                </a:solidFill>
                <a:latin typeface="Meiryo UI" panose="020B0604030504040204" pitchFamily="50" charset="-128"/>
                <a:ea typeface="Meiryo UI" panose="020B0604030504040204" pitchFamily="50" charset="-128"/>
              </a:rPr>
              <a:t>日に制度加入する場合、</a:t>
            </a:r>
            <a:endParaRPr lang="en-US" altLang="ja-JP" sz="1100" dirty="0">
              <a:solidFill>
                <a:srgbClr val="335B74"/>
              </a:solidFill>
              <a:latin typeface="Meiryo UI" panose="020B0604030504040204" pitchFamily="50" charset="-128"/>
              <a:ea typeface="Meiryo UI" panose="020B0604030504040204" pitchFamily="50" charset="-128"/>
            </a:endParaRPr>
          </a:p>
          <a:p>
            <a:pPr marL="0" indent="0" eaLnBrk="1" hangingPunct="1">
              <a:lnSpc>
                <a:spcPts val="1500"/>
              </a:lnSpc>
              <a:spcBef>
                <a:spcPct val="0"/>
              </a:spcBef>
              <a:buNone/>
              <a:defRPr/>
            </a:pPr>
            <a:r>
              <a:rPr lang="en-US" altLang="ja-JP" sz="1100" dirty="0">
                <a:solidFill>
                  <a:srgbClr val="335B74"/>
                </a:solidFill>
                <a:latin typeface="Meiryo UI" panose="020B0604030504040204" pitchFamily="50" charset="-128"/>
                <a:ea typeface="Meiryo UI" panose="020B0604030504040204" pitchFamily="50" charset="-128"/>
              </a:rPr>
              <a:t>      5</a:t>
            </a:r>
            <a:r>
              <a:rPr lang="ja-JP" altLang="en-US" sz="1100" dirty="0">
                <a:solidFill>
                  <a:srgbClr val="335B74"/>
                </a:solidFill>
                <a:latin typeface="Meiryo UI" panose="020B0604030504040204" pitchFamily="50" charset="-128"/>
                <a:ea typeface="Meiryo UI" panose="020B0604030504040204" pitchFamily="50" charset="-128"/>
              </a:rPr>
              <a:t>月</a:t>
            </a:r>
            <a:r>
              <a:rPr lang="en-US" altLang="ja-JP" sz="1100" dirty="0">
                <a:solidFill>
                  <a:srgbClr val="335B74"/>
                </a:solidFill>
                <a:latin typeface="Meiryo UI" panose="020B0604030504040204" pitchFamily="50" charset="-128"/>
                <a:ea typeface="Meiryo UI" panose="020B0604030504040204" pitchFamily="50" charset="-128"/>
              </a:rPr>
              <a:t>25</a:t>
            </a:r>
            <a:r>
              <a:rPr lang="ja-JP" altLang="en-US" sz="1100" dirty="0">
                <a:solidFill>
                  <a:srgbClr val="335B74"/>
                </a:solidFill>
                <a:latin typeface="Meiryo UI" panose="020B0604030504040204" pitchFamily="50" charset="-128"/>
                <a:ea typeface="Meiryo UI" panose="020B0604030504040204" pitchFamily="50" charset="-128"/>
              </a:rPr>
              <a:t>日が掛金拠出日です</a:t>
            </a:r>
            <a:endParaRPr lang="en-US" altLang="ja-JP" sz="1100" dirty="0">
              <a:solidFill>
                <a:srgbClr val="335B74"/>
              </a:solidFill>
              <a:latin typeface="Meiryo UI" panose="020B0604030504040204" pitchFamily="50" charset="-128"/>
              <a:ea typeface="Meiryo UI" panose="020B0604030504040204" pitchFamily="50" charset="-128"/>
            </a:endParaRPr>
          </a:p>
        </p:txBody>
      </p:sp>
      <p:sp>
        <p:nvSpPr>
          <p:cNvPr id="100" name="テキスト ボックス 30">
            <a:extLst>
              <a:ext uri="{FF2B5EF4-FFF2-40B4-BE49-F238E27FC236}">
                <a16:creationId xmlns:a16="http://schemas.microsoft.com/office/drawing/2014/main" id="{140DF327-71AB-42B8-84D0-F758B26C5396}"/>
              </a:ext>
            </a:extLst>
          </p:cNvPr>
          <p:cNvSpPr txBox="1">
            <a:spLocks noChangeArrowheads="1"/>
          </p:cNvSpPr>
          <p:nvPr/>
        </p:nvSpPr>
        <p:spPr bwMode="auto">
          <a:xfrm>
            <a:off x="4327597" y="8874298"/>
            <a:ext cx="3124648" cy="1755289"/>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2200"/>
              </a:lnSpc>
              <a:spcBef>
                <a:spcPct val="0"/>
              </a:spcBef>
              <a:buFontTx/>
              <a:buNone/>
              <a:defRPr/>
            </a:pPr>
            <a:r>
              <a:rPr lang="ja-JP" altLang="en-US" sz="1600" dirty="0">
                <a:latin typeface="Meiryo UI" panose="020B0604030504040204" pitchFamily="50" charset="-128"/>
                <a:ea typeface="Meiryo UI" panose="020B0604030504040204" pitchFamily="50" charset="-128"/>
              </a:rPr>
              <a:t>あなたの初回掛金拠出日は</a:t>
            </a:r>
            <a:endParaRPr lang="en-US" altLang="ja-JP" sz="1600" dirty="0">
              <a:latin typeface="Meiryo UI" panose="020B0604030504040204" pitchFamily="50" charset="-128"/>
              <a:ea typeface="Meiryo UI" panose="020B0604030504040204" pitchFamily="50" charset="-128"/>
            </a:endParaRPr>
          </a:p>
          <a:p>
            <a:pPr eaLnBrk="1" hangingPunct="1">
              <a:lnSpc>
                <a:spcPts val="2200"/>
              </a:lnSpc>
              <a:spcBef>
                <a:spcPct val="0"/>
              </a:spcBef>
              <a:buFontTx/>
              <a:buNone/>
              <a:defRPr/>
            </a:pPr>
            <a:r>
              <a:rPr lang="ja-JP" altLang="en-US" sz="1600" u="sng" dirty="0">
                <a:latin typeface="Meiryo UI" panose="020B0604030504040204" pitchFamily="50" charset="-128"/>
                <a:ea typeface="Meiryo UI" panose="020B0604030504040204" pitchFamily="50" charset="-128"/>
              </a:rPr>
              <a:t>（</a:t>
            </a:r>
            <a:r>
              <a:rPr lang="en-US" altLang="ja-JP" sz="1600" u="sng" dirty="0">
                <a:latin typeface="Meiryo UI" panose="020B0604030504040204" pitchFamily="50" charset="-128"/>
                <a:ea typeface="Meiryo UI" panose="020B0604030504040204" pitchFamily="50" charset="-128"/>
              </a:rPr>
              <a:t>1</a:t>
            </a:r>
            <a:r>
              <a:rPr lang="ja-JP" altLang="en-US" sz="1600" u="sng" dirty="0">
                <a:latin typeface="Meiryo UI" panose="020B0604030504040204" pitchFamily="50" charset="-128"/>
                <a:ea typeface="Meiryo UI" panose="020B0604030504040204" pitchFamily="50" charset="-128"/>
              </a:rPr>
              <a:t>）月（</a:t>
            </a:r>
            <a:r>
              <a:rPr lang="en-US" altLang="ja-JP" sz="1600" u="sng" dirty="0">
                <a:latin typeface="Meiryo UI" panose="020B0604030504040204" pitchFamily="50" charset="-128"/>
                <a:ea typeface="Meiryo UI" panose="020B0604030504040204" pitchFamily="50" charset="-128"/>
              </a:rPr>
              <a:t>24</a:t>
            </a:r>
            <a:r>
              <a:rPr lang="ja-JP" altLang="en-US" sz="1600" u="sng" dirty="0">
                <a:latin typeface="Meiryo UI" panose="020B0604030504040204" pitchFamily="50" charset="-128"/>
                <a:ea typeface="Meiryo UI" panose="020B0604030504040204" pitchFamily="50" charset="-128"/>
              </a:rPr>
              <a:t>）日（金）曜日</a:t>
            </a:r>
            <a:endParaRPr lang="en-US" altLang="ja-JP" sz="1600" u="sng" dirty="0">
              <a:latin typeface="Meiryo UI" panose="020B0604030504040204" pitchFamily="50" charset="-128"/>
              <a:ea typeface="Meiryo UI" panose="020B0604030504040204" pitchFamily="50" charset="-128"/>
            </a:endParaRPr>
          </a:p>
          <a:p>
            <a:pPr eaLnBrk="1" hangingPunct="1">
              <a:lnSpc>
                <a:spcPts val="2200"/>
              </a:lnSpc>
              <a:spcBef>
                <a:spcPct val="0"/>
              </a:spcBef>
              <a:buFontTx/>
              <a:buNone/>
              <a:defRPr/>
            </a:pPr>
            <a:endParaRPr lang="en-US" altLang="ja-JP" sz="1600" dirty="0">
              <a:latin typeface="Meiryo UI" panose="020B0604030504040204" pitchFamily="50" charset="-128"/>
              <a:ea typeface="Meiryo UI" panose="020B0604030504040204" pitchFamily="50" charset="-128"/>
            </a:endParaRPr>
          </a:p>
          <a:p>
            <a:pPr eaLnBrk="1" hangingPunct="1">
              <a:lnSpc>
                <a:spcPts val="2200"/>
              </a:lnSpc>
              <a:spcBef>
                <a:spcPct val="0"/>
              </a:spcBef>
              <a:buFontTx/>
              <a:buNone/>
              <a:defRPr/>
            </a:pPr>
            <a:r>
              <a:rPr lang="ja-JP" altLang="en-US" sz="1600" dirty="0">
                <a:latin typeface="Meiryo UI" panose="020B0604030504040204" pitchFamily="50" charset="-128"/>
                <a:ea typeface="Meiryo UI" panose="020B0604030504040204" pitchFamily="50" charset="-128"/>
              </a:rPr>
              <a:t> ⇒配分指定は</a:t>
            </a:r>
            <a:endParaRPr lang="en-US" altLang="ja-JP" sz="1600" dirty="0">
              <a:latin typeface="Meiryo UI" panose="020B0604030504040204" pitchFamily="50" charset="-128"/>
              <a:ea typeface="Meiryo UI" panose="020B0604030504040204" pitchFamily="50" charset="-128"/>
            </a:endParaRPr>
          </a:p>
          <a:p>
            <a:pPr eaLnBrk="1" hangingPunct="1">
              <a:lnSpc>
                <a:spcPts val="2200"/>
              </a:lnSpc>
              <a:spcBef>
                <a:spcPct val="0"/>
              </a:spcBef>
              <a:buFontTx/>
              <a:buNone/>
              <a:defRPr/>
            </a:pPr>
            <a:r>
              <a:rPr lang="ja-JP" altLang="en-US" sz="1600" u="sng" dirty="0">
                <a:latin typeface="Meiryo UI" panose="020B0604030504040204" pitchFamily="50" charset="-128"/>
                <a:ea typeface="Meiryo UI" panose="020B0604030504040204" pitchFamily="50" charset="-128"/>
              </a:rPr>
              <a:t>（</a:t>
            </a:r>
            <a:r>
              <a:rPr lang="en-US" altLang="ja-JP" sz="1600" u="sng" dirty="0">
                <a:latin typeface="Meiryo UI" panose="020B0604030504040204" pitchFamily="50" charset="-128"/>
                <a:ea typeface="Meiryo UI" panose="020B0604030504040204" pitchFamily="50" charset="-128"/>
              </a:rPr>
              <a:t>1</a:t>
            </a:r>
            <a:r>
              <a:rPr lang="ja-JP" altLang="en-US" sz="1600" u="sng" dirty="0">
                <a:latin typeface="Meiryo UI" panose="020B0604030504040204" pitchFamily="50" charset="-128"/>
                <a:ea typeface="Meiryo UI" panose="020B0604030504040204" pitchFamily="50" charset="-128"/>
              </a:rPr>
              <a:t>）月（</a:t>
            </a:r>
            <a:r>
              <a:rPr lang="en-US" altLang="ja-JP" sz="1600" u="sng" dirty="0">
                <a:latin typeface="Meiryo UI" panose="020B0604030504040204" pitchFamily="50" charset="-128"/>
                <a:ea typeface="Meiryo UI" panose="020B0604030504040204" pitchFamily="50" charset="-128"/>
              </a:rPr>
              <a:t>21</a:t>
            </a:r>
            <a:r>
              <a:rPr lang="ja-JP" altLang="en-US" sz="1600" u="sng" dirty="0">
                <a:latin typeface="Meiryo UI" panose="020B0604030504040204" pitchFamily="50" charset="-128"/>
                <a:ea typeface="Meiryo UI" panose="020B0604030504040204" pitchFamily="50" charset="-128"/>
              </a:rPr>
              <a:t>）日（火）曜日</a:t>
            </a:r>
            <a:endParaRPr lang="en-US" altLang="ja-JP" sz="1600" u="sng" dirty="0">
              <a:latin typeface="Meiryo UI" panose="020B0604030504040204" pitchFamily="50" charset="-128"/>
              <a:ea typeface="Meiryo UI" panose="020B0604030504040204" pitchFamily="50" charset="-128"/>
            </a:endParaRPr>
          </a:p>
          <a:p>
            <a:pPr eaLnBrk="1" hangingPunct="1">
              <a:lnSpc>
                <a:spcPts val="2200"/>
              </a:lnSpc>
              <a:spcBef>
                <a:spcPct val="0"/>
              </a:spcBef>
              <a:buFontTx/>
              <a:buNone/>
              <a:defRPr/>
            </a:pPr>
            <a:r>
              <a:rPr lang="en-US" altLang="ja-JP" sz="1600" dirty="0">
                <a:latin typeface="Meiryo UI" panose="020B0604030504040204" pitchFamily="50" charset="-128"/>
                <a:ea typeface="Meiryo UI" panose="020B0604030504040204" pitchFamily="50" charset="-128"/>
              </a:rPr>
              <a:t>  17:30</a:t>
            </a:r>
            <a:r>
              <a:rPr lang="ja-JP" altLang="en-US" sz="1600" dirty="0">
                <a:latin typeface="Meiryo UI" panose="020B0604030504040204" pitchFamily="50" charset="-128"/>
                <a:ea typeface="Meiryo UI" panose="020B0604030504040204" pitchFamily="50" charset="-128"/>
              </a:rPr>
              <a:t>まで</a:t>
            </a:r>
          </a:p>
        </p:txBody>
      </p:sp>
      <p:sp>
        <p:nvSpPr>
          <p:cNvPr id="101" name="テキスト ボックス 38">
            <a:extLst>
              <a:ext uri="{FF2B5EF4-FFF2-40B4-BE49-F238E27FC236}">
                <a16:creationId xmlns:a16="http://schemas.microsoft.com/office/drawing/2014/main" id="{9A69F7FF-2F64-4A58-A712-9F519AD9347A}"/>
              </a:ext>
            </a:extLst>
          </p:cNvPr>
          <p:cNvSpPr txBox="1">
            <a:spLocks noChangeArrowheads="1"/>
          </p:cNvSpPr>
          <p:nvPr/>
        </p:nvSpPr>
        <p:spPr bwMode="auto">
          <a:xfrm>
            <a:off x="213345" y="821454"/>
            <a:ext cx="3639612" cy="256930"/>
          </a:xfrm>
          <a:prstGeom prst="rect">
            <a:avLst/>
          </a:prstGeom>
          <a:noFill/>
          <a:ln>
            <a:noFill/>
          </a:ln>
        </p:spPr>
        <p:txBody>
          <a:bodyPr wrap="square">
            <a:spAutoFit/>
          </a:bodyPr>
          <a:lstStyle>
            <a:lvl1pPr marL="171450" indent="-171450">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1500"/>
              </a:lnSpc>
              <a:spcBef>
                <a:spcPct val="0"/>
              </a:spcBef>
              <a:buFont typeface="Wingdings" panose="05000000000000000000" pitchFamily="2" charset="2"/>
              <a:buChar char="Ø"/>
              <a:defRPr/>
            </a:pPr>
            <a:r>
              <a:rPr lang="ja-JP" altLang="en-US" sz="800" dirty="0">
                <a:latin typeface="Meiryo UI" panose="020B0604030504040204" pitchFamily="50" charset="-128"/>
                <a:ea typeface="Meiryo UI" panose="020B0604030504040204" pitchFamily="50" charset="-128"/>
              </a:rPr>
              <a:t>運用商品の掛金配分指定は</a:t>
            </a:r>
            <a:r>
              <a:rPr lang="en-US" altLang="ja-JP" sz="800" dirty="0">
                <a:latin typeface="Meiryo UI" panose="020B0604030504040204" pitchFamily="50" charset="-128"/>
                <a:ea typeface="Meiryo UI" panose="020B0604030504040204" pitchFamily="50" charset="-128"/>
              </a:rPr>
              <a:t>WEB</a:t>
            </a:r>
            <a:r>
              <a:rPr lang="ja-JP" altLang="en-US" sz="800" dirty="0">
                <a:latin typeface="Meiryo UI" panose="020B0604030504040204" pitchFamily="50" charset="-128"/>
                <a:ea typeface="Meiryo UI" panose="020B0604030504040204" pitchFamily="50" charset="-128"/>
              </a:rPr>
              <a:t>以外にコールセンター経由でも可能です</a:t>
            </a:r>
            <a:endParaRPr lang="en-US" altLang="ja-JP" sz="800" dirty="0">
              <a:latin typeface="Meiryo UI" panose="020B0604030504040204" pitchFamily="50" charset="-128"/>
              <a:ea typeface="Meiryo UI" panose="020B0604030504040204" pitchFamily="50" charset="-128"/>
            </a:endParaRPr>
          </a:p>
        </p:txBody>
      </p:sp>
      <p:sp>
        <p:nvSpPr>
          <p:cNvPr id="102" name="テキスト ボックス 5">
            <a:extLst>
              <a:ext uri="{FF2B5EF4-FFF2-40B4-BE49-F238E27FC236}">
                <a16:creationId xmlns:a16="http://schemas.microsoft.com/office/drawing/2014/main" id="{CA0F8459-A8A6-4F17-97F4-C7CED30F289F}"/>
              </a:ext>
            </a:extLst>
          </p:cNvPr>
          <p:cNvSpPr txBox="1">
            <a:spLocks noChangeArrowheads="1"/>
          </p:cNvSpPr>
          <p:nvPr/>
        </p:nvSpPr>
        <p:spPr bwMode="auto">
          <a:xfrm>
            <a:off x="166706" y="182816"/>
            <a:ext cx="4789307" cy="338554"/>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en-US" altLang="ja-JP" sz="1600" b="1" dirty="0">
                <a:solidFill>
                  <a:srgbClr val="FF0000"/>
                </a:solidFill>
                <a:latin typeface="Meiryo UI" panose="020B0604030504040204" pitchFamily="50" charset="-128"/>
                <a:ea typeface="Meiryo UI" panose="020B0604030504040204" pitchFamily="50" charset="-128"/>
              </a:rPr>
              <a:t>※</a:t>
            </a:r>
            <a:r>
              <a:rPr lang="ja-JP" altLang="en-US" sz="1600" b="1" dirty="0">
                <a:solidFill>
                  <a:srgbClr val="FF0000"/>
                </a:solidFill>
                <a:latin typeface="Meiryo UI" panose="020B0604030504040204" pitchFamily="50" charset="-128"/>
                <a:ea typeface="Meiryo UI" panose="020B0604030504040204" pitchFamily="50" charset="-128"/>
              </a:rPr>
              <a:t>配分指定書を提出した場合≪</a:t>
            </a:r>
            <a:r>
              <a:rPr lang="en-US" altLang="ja-JP" sz="1600" b="1" dirty="0">
                <a:solidFill>
                  <a:srgbClr val="FF0000"/>
                </a:solidFill>
                <a:latin typeface="Meiryo UI" panose="020B0604030504040204" pitchFamily="50" charset="-128"/>
                <a:ea typeface="Meiryo UI" panose="020B0604030504040204" pitchFamily="50" charset="-128"/>
              </a:rPr>
              <a:t>STEP2</a:t>
            </a:r>
            <a:r>
              <a:rPr lang="ja-JP" altLang="en-US" sz="1600" b="1" dirty="0">
                <a:solidFill>
                  <a:srgbClr val="FF0000"/>
                </a:solidFill>
                <a:latin typeface="Meiryo UI" panose="020B0604030504040204" pitchFamily="50" charset="-128"/>
                <a:ea typeface="Meiryo UI" panose="020B0604030504040204" pitchFamily="50" charset="-128"/>
              </a:rPr>
              <a:t>≫は不要です</a:t>
            </a:r>
            <a:endParaRPr lang="en-US" altLang="ja-JP" sz="1600" b="1" dirty="0">
              <a:solidFill>
                <a:srgbClr val="FF0000"/>
              </a:solidFill>
              <a:latin typeface="Meiryo UI" panose="020B0604030504040204" pitchFamily="50" charset="-128"/>
              <a:ea typeface="Meiryo UI" panose="020B0604030504040204" pitchFamily="50" charset="-128"/>
            </a:endParaRPr>
          </a:p>
        </p:txBody>
      </p:sp>
      <p:pic>
        <p:nvPicPr>
          <p:cNvPr id="1026" name="Picture 2">
            <a:extLst>
              <a:ext uri="{FF2B5EF4-FFF2-40B4-BE49-F238E27FC236}">
                <a16:creationId xmlns:a16="http://schemas.microsoft.com/office/drawing/2014/main" id="{F107F622-BA20-41B1-BA5C-30B0F2CC3D6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51445" y="7411766"/>
            <a:ext cx="1862857" cy="2717330"/>
          </a:xfrm>
          <a:prstGeom prst="rect">
            <a:avLst/>
          </a:prstGeom>
          <a:noFill/>
          <a:extLst>
            <a:ext uri="{909E8E84-426E-40DD-AFC4-6F175D3DCCD1}">
              <a14:hiddenFill xmlns:a14="http://schemas.microsoft.com/office/drawing/2010/main">
                <a:solidFill>
                  <a:srgbClr val="FFFFFF"/>
                </a:solidFill>
              </a14:hiddenFill>
            </a:ext>
          </a:extLst>
        </p:spPr>
      </p:pic>
      <p:sp>
        <p:nvSpPr>
          <p:cNvPr id="103" name="二等辺三角形 102">
            <a:extLst>
              <a:ext uri="{FF2B5EF4-FFF2-40B4-BE49-F238E27FC236}">
                <a16:creationId xmlns:a16="http://schemas.microsoft.com/office/drawing/2014/main" id="{445EE2A1-16A0-42ED-AFCC-DFA9ECD196F7}"/>
              </a:ext>
            </a:extLst>
          </p:cNvPr>
          <p:cNvSpPr/>
          <p:nvPr/>
        </p:nvSpPr>
        <p:spPr>
          <a:xfrm rot="5400000">
            <a:off x="6171899" y="4280330"/>
            <a:ext cx="1209833" cy="342746"/>
          </a:xfrm>
          <a:prstGeom prst="triangle">
            <a:avLst/>
          </a:prstGeom>
          <a:solidFill>
            <a:schemeClr val="tx2"/>
          </a:solidFill>
          <a:ln w="635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pic>
        <p:nvPicPr>
          <p:cNvPr id="5" name="Picture 2" descr="Image">
            <a:extLst>
              <a:ext uri="{FF2B5EF4-FFF2-40B4-BE49-F238E27FC236}">
                <a16:creationId xmlns:a16="http://schemas.microsoft.com/office/drawing/2014/main" id="{43DA8FF0-5352-4E9D-BE01-E1F1D3112AC1}"/>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25741" y="7411766"/>
            <a:ext cx="1865678" cy="2764768"/>
          </a:xfrm>
          <a:prstGeom prst="rect">
            <a:avLst/>
          </a:prstGeom>
          <a:noFill/>
          <a:extLst>
            <a:ext uri="{909E8E84-426E-40DD-AFC4-6F175D3DCCD1}">
              <a14:hiddenFill xmlns:a14="http://schemas.microsoft.com/office/drawing/2010/main">
                <a:solidFill>
                  <a:srgbClr val="FFFFFF"/>
                </a:solidFill>
              </a14:hiddenFill>
            </a:ext>
          </a:extLst>
        </p:spPr>
      </p:pic>
      <p:sp>
        <p:nvSpPr>
          <p:cNvPr id="63" name="四角形: 角を丸くする 62">
            <a:extLst>
              <a:ext uri="{FF2B5EF4-FFF2-40B4-BE49-F238E27FC236}">
                <a16:creationId xmlns:a16="http://schemas.microsoft.com/office/drawing/2014/main" id="{FCE7FBDD-F000-48D8-8802-9A4A086829DA}"/>
              </a:ext>
            </a:extLst>
          </p:cNvPr>
          <p:cNvSpPr/>
          <p:nvPr/>
        </p:nvSpPr>
        <p:spPr>
          <a:xfrm>
            <a:off x="611485" y="8995942"/>
            <a:ext cx="999541" cy="194621"/>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72" name="四角形: 角を丸くする 71">
            <a:extLst>
              <a:ext uri="{FF2B5EF4-FFF2-40B4-BE49-F238E27FC236}">
                <a16:creationId xmlns:a16="http://schemas.microsoft.com/office/drawing/2014/main" id="{C998F1FE-E8DD-4500-AB6B-80AAFC4FAB4C}"/>
              </a:ext>
            </a:extLst>
          </p:cNvPr>
          <p:cNvSpPr/>
          <p:nvPr/>
        </p:nvSpPr>
        <p:spPr>
          <a:xfrm>
            <a:off x="2725251" y="9444614"/>
            <a:ext cx="999541" cy="305134"/>
          </a:xfrm>
          <a:prstGeom prst="roundRect">
            <a:avLst/>
          </a:prstGeom>
          <a:noFill/>
          <a:ln w="635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endParaRPr lang="ja-JP" altLang="en-US" sz="1600" dirty="0">
              <a:latin typeface="メイリオ" panose="020B0604030504040204" pitchFamily="50" charset="-128"/>
              <a:ea typeface="メイリオ" panose="020B0604030504040204" pitchFamily="50" charset="-128"/>
            </a:endParaRPr>
          </a:p>
        </p:txBody>
      </p:sp>
      <p:sp>
        <p:nvSpPr>
          <p:cNvPr id="104" name="正方形/長方形 103">
            <a:extLst>
              <a:ext uri="{FF2B5EF4-FFF2-40B4-BE49-F238E27FC236}">
                <a16:creationId xmlns:a16="http://schemas.microsoft.com/office/drawing/2014/main" id="{40C1E9AB-06AB-414A-8F12-DCD6D2F23896}"/>
              </a:ext>
            </a:extLst>
          </p:cNvPr>
          <p:cNvSpPr/>
          <p:nvPr/>
        </p:nvSpPr>
        <p:spPr>
          <a:xfrm>
            <a:off x="280954" y="6907710"/>
            <a:ext cx="1770691" cy="4352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scene3d>
              <a:camera prst="orthographicFront"/>
              <a:lightRig rig="soft" dir="t">
                <a:rot lat="0" lon="0" rev="15600000"/>
              </a:lightRig>
            </a:scene3d>
            <a:sp3d extrusionH="57150" prstMaterial="softEdge">
              <a:bevelT w="25400" h="38100"/>
            </a:sp3d>
          </a:bodyPr>
          <a:lstStyle/>
          <a:p>
            <a:r>
              <a:rPr lang="ja-JP" altLang="en-US" sz="1200" b="1" dirty="0">
                <a:ln/>
                <a:solidFill>
                  <a:schemeClr val="tx2"/>
                </a:solidFill>
                <a:latin typeface="メイリオ" panose="020B0604030504040204" pitchFamily="50" charset="-128"/>
                <a:ea typeface="メイリオ" panose="020B0604030504040204" pitchFamily="50" charset="-128"/>
              </a:rPr>
              <a:t>商品ラインアップは</a:t>
            </a:r>
            <a:endParaRPr lang="en-US" altLang="ja-JP" sz="1200" b="1" dirty="0">
              <a:ln/>
              <a:solidFill>
                <a:schemeClr val="tx2"/>
              </a:solidFill>
              <a:latin typeface="メイリオ" panose="020B0604030504040204" pitchFamily="50" charset="-128"/>
              <a:ea typeface="メイリオ" panose="020B0604030504040204" pitchFamily="50" charset="-128"/>
            </a:endParaRPr>
          </a:p>
          <a:p>
            <a:r>
              <a:rPr lang="ja-JP" altLang="en-US" sz="1200" b="1" dirty="0">
                <a:ln/>
                <a:solidFill>
                  <a:schemeClr val="tx2"/>
                </a:solidFill>
                <a:latin typeface="メイリオ" panose="020B0604030504040204" pitchFamily="50" charset="-128"/>
                <a:ea typeface="メイリオ" panose="020B0604030504040204" pitchFamily="50" charset="-128"/>
              </a:rPr>
              <a:t>こちらから確認できます</a:t>
            </a:r>
            <a:endParaRPr lang="en-US" altLang="ja-JP" sz="1200" b="1" dirty="0">
              <a:ln/>
              <a:solidFill>
                <a:schemeClr val="tx2"/>
              </a:solidFill>
              <a:latin typeface="メイリオ" panose="020B0604030504040204" pitchFamily="50" charset="-128"/>
              <a:ea typeface="メイリオ" panose="020B0604030504040204" pitchFamily="50" charset="-128"/>
            </a:endParaRPr>
          </a:p>
        </p:txBody>
      </p:sp>
      <p:sp>
        <p:nvSpPr>
          <p:cNvPr id="105" name="テキスト ボックス 47">
            <a:extLst>
              <a:ext uri="{FF2B5EF4-FFF2-40B4-BE49-F238E27FC236}">
                <a16:creationId xmlns:a16="http://schemas.microsoft.com/office/drawing/2014/main" id="{5E33FECA-7D4C-46D1-B8D5-B42C1F96105B}"/>
              </a:ext>
            </a:extLst>
          </p:cNvPr>
          <p:cNvSpPr txBox="1">
            <a:spLocks noChangeArrowheads="1"/>
          </p:cNvSpPr>
          <p:nvPr/>
        </p:nvSpPr>
        <p:spPr bwMode="auto">
          <a:xfrm>
            <a:off x="179157" y="10148070"/>
            <a:ext cx="2160520" cy="454420"/>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1500"/>
              </a:lnSpc>
              <a:spcBef>
                <a:spcPct val="0"/>
              </a:spcBef>
              <a:buFontTx/>
              <a:buNone/>
              <a:defRPr/>
            </a:pPr>
            <a:r>
              <a:rPr lang="ja-JP" altLang="en-US" sz="900" dirty="0">
                <a:solidFill>
                  <a:srgbClr val="335B74"/>
                </a:solidFill>
                <a:latin typeface="Meiryo UI" panose="020B0604030504040204" pitchFamily="50" charset="-128"/>
                <a:ea typeface="Meiryo UI" panose="020B0604030504040204" pitchFamily="50" charset="-128"/>
              </a:rPr>
              <a:t>トップ画面右上のメニューボタンをクリック</a:t>
            </a:r>
            <a:endParaRPr lang="en-US" altLang="ja-JP" sz="900" dirty="0">
              <a:solidFill>
                <a:srgbClr val="335B74"/>
              </a:solidFill>
              <a:latin typeface="Meiryo UI" panose="020B0604030504040204" pitchFamily="50" charset="-128"/>
              <a:ea typeface="Meiryo UI" panose="020B0604030504040204" pitchFamily="50" charset="-128"/>
            </a:endParaRPr>
          </a:p>
          <a:p>
            <a:pPr eaLnBrk="1" hangingPunct="1">
              <a:lnSpc>
                <a:spcPts val="1500"/>
              </a:lnSpc>
              <a:spcBef>
                <a:spcPct val="0"/>
              </a:spcBef>
              <a:buFontTx/>
              <a:buNone/>
              <a:defRPr/>
            </a:pPr>
            <a:r>
              <a:rPr lang="ja-JP" altLang="en-US" sz="900" dirty="0">
                <a:solidFill>
                  <a:srgbClr val="335B74"/>
                </a:solidFill>
                <a:latin typeface="Meiryo UI" panose="020B0604030504040204" pitchFamily="50" charset="-128"/>
                <a:ea typeface="Meiryo UI" panose="020B0604030504040204" pitchFamily="50" charset="-128"/>
              </a:rPr>
              <a:t>→商品ラインアップ</a:t>
            </a:r>
            <a:endParaRPr lang="en-US" altLang="ja-JP" sz="900" dirty="0">
              <a:solidFill>
                <a:srgbClr val="335B74"/>
              </a:solidFill>
              <a:latin typeface="Meiryo UI" panose="020B0604030504040204" pitchFamily="50" charset="-128"/>
              <a:ea typeface="Meiryo UI" panose="020B0604030504040204" pitchFamily="50" charset="-128"/>
            </a:endParaRPr>
          </a:p>
        </p:txBody>
      </p:sp>
      <p:sp>
        <p:nvSpPr>
          <p:cNvPr id="107" name="テキスト ボックス 47">
            <a:extLst>
              <a:ext uri="{FF2B5EF4-FFF2-40B4-BE49-F238E27FC236}">
                <a16:creationId xmlns:a16="http://schemas.microsoft.com/office/drawing/2014/main" id="{43C79538-92B5-4B75-99FD-EC9AFDB840CC}"/>
              </a:ext>
            </a:extLst>
          </p:cNvPr>
          <p:cNvSpPr txBox="1">
            <a:spLocks noChangeArrowheads="1"/>
          </p:cNvSpPr>
          <p:nvPr/>
        </p:nvSpPr>
        <p:spPr bwMode="auto">
          <a:xfrm>
            <a:off x="2339677" y="10148070"/>
            <a:ext cx="2160520" cy="259495"/>
          </a:xfrm>
          <a:prstGeom prst="rect">
            <a:avLst/>
          </a:prstGeom>
          <a:solidFill>
            <a:schemeClr val="bg1"/>
          </a:solidFill>
          <a:ln>
            <a:noFill/>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1500"/>
              </a:lnSpc>
              <a:spcBef>
                <a:spcPct val="0"/>
              </a:spcBef>
              <a:buFontTx/>
              <a:buNone/>
              <a:defRPr/>
            </a:pPr>
            <a:r>
              <a:rPr lang="ja-JP" altLang="en-US" sz="900" dirty="0">
                <a:solidFill>
                  <a:srgbClr val="335B74"/>
                </a:solidFill>
                <a:latin typeface="Meiryo UI" panose="020B0604030504040204" pitchFamily="50" charset="-128"/>
                <a:ea typeface="Meiryo UI" panose="020B0604030504040204" pitchFamily="50" charset="-128"/>
              </a:rPr>
              <a:t>トップ画面</a:t>
            </a:r>
            <a:endParaRPr lang="en-US" altLang="ja-JP" sz="900" dirty="0">
              <a:solidFill>
                <a:srgbClr val="335B74"/>
              </a:solidFill>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E1612FEF-01CA-4321-969A-600C27E304B5}"/>
              </a:ext>
            </a:extLst>
          </p:cNvPr>
          <p:cNvSpPr/>
          <p:nvPr/>
        </p:nvSpPr>
        <p:spPr>
          <a:xfrm>
            <a:off x="2339677" y="7404212"/>
            <a:ext cx="1838901" cy="2736304"/>
          </a:xfrm>
          <a:prstGeom prst="rect">
            <a:avLst/>
          </a:prstGeom>
          <a:no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F168EE9F-997A-4903-ABDA-0B8EA0A3334E}"/>
              </a:ext>
            </a:extLst>
          </p:cNvPr>
          <p:cNvSpPr/>
          <p:nvPr/>
        </p:nvSpPr>
        <p:spPr>
          <a:xfrm>
            <a:off x="2216627" y="6858074"/>
            <a:ext cx="1995258" cy="549553"/>
          </a:xfrm>
          <a:prstGeom prst="ellipse">
            <a:avLst/>
          </a:prstGeom>
          <a:gradFill>
            <a:gsLst>
              <a:gs pos="0">
                <a:schemeClr val="accent1">
                  <a:lumMod val="5000"/>
                  <a:lumOff val="95000"/>
                </a:schemeClr>
              </a:gs>
              <a:gs pos="52000">
                <a:srgbClr val="FFFF99"/>
              </a:gs>
              <a:gs pos="100000">
                <a:schemeClr val="bg1"/>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a:extLst>
              <a:ext uri="{FF2B5EF4-FFF2-40B4-BE49-F238E27FC236}">
                <a16:creationId xmlns:a16="http://schemas.microsoft.com/office/drawing/2014/main" id="{00B84959-E60E-4B50-B64A-45E2F03DD683}"/>
              </a:ext>
            </a:extLst>
          </p:cNvPr>
          <p:cNvSpPr/>
          <p:nvPr/>
        </p:nvSpPr>
        <p:spPr>
          <a:xfrm>
            <a:off x="2297178" y="6907710"/>
            <a:ext cx="1770691" cy="4965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t" anchorCtr="0">
            <a:noAutofit/>
            <a:scene3d>
              <a:camera prst="orthographicFront"/>
              <a:lightRig rig="soft" dir="t">
                <a:rot lat="0" lon="0" rev="15600000"/>
              </a:lightRig>
            </a:scene3d>
            <a:sp3d extrusionH="57150" prstMaterial="softEdge">
              <a:bevelT w="25400" h="38100"/>
            </a:sp3d>
          </a:bodyPr>
          <a:lstStyle/>
          <a:p>
            <a:r>
              <a:rPr lang="ja-JP" altLang="en-US" sz="1000" b="1" dirty="0">
                <a:ln/>
                <a:solidFill>
                  <a:schemeClr val="tx2"/>
                </a:solidFill>
                <a:latin typeface="メイリオ" panose="020B0604030504040204" pitchFamily="50" charset="-128"/>
                <a:ea typeface="メイリオ" panose="020B0604030504040204" pitchFamily="50" charset="-128"/>
              </a:rPr>
              <a:t>運用商品の選定や配分割合に</a:t>
            </a:r>
            <a:endParaRPr lang="en-US" altLang="ja-JP" sz="1000" b="1" dirty="0">
              <a:ln/>
              <a:solidFill>
                <a:schemeClr val="tx2"/>
              </a:solidFill>
              <a:latin typeface="メイリオ" panose="020B0604030504040204" pitchFamily="50" charset="-128"/>
              <a:ea typeface="メイリオ" panose="020B0604030504040204" pitchFamily="50" charset="-128"/>
            </a:endParaRPr>
          </a:p>
          <a:p>
            <a:r>
              <a:rPr lang="ja-JP" altLang="en-US" sz="1000" b="1" dirty="0">
                <a:ln/>
                <a:solidFill>
                  <a:schemeClr val="tx2"/>
                </a:solidFill>
                <a:latin typeface="メイリオ" panose="020B0604030504040204" pitchFamily="50" charset="-128"/>
                <a:ea typeface="メイリオ" panose="020B0604030504040204" pitchFamily="50" charset="-128"/>
              </a:rPr>
              <a:t>迷ったら、ぜひ</a:t>
            </a:r>
            <a:r>
              <a:rPr lang="en-US" altLang="ja-JP" sz="1000" b="1" dirty="0">
                <a:ln/>
                <a:solidFill>
                  <a:schemeClr val="tx2"/>
                </a:solidFill>
                <a:latin typeface="メイリオ" panose="020B0604030504040204" pitchFamily="50" charset="-128"/>
                <a:ea typeface="メイリオ" panose="020B0604030504040204" pitchFamily="50" charset="-128"/>
              </a:rPr>
              <a:t>DC</a:t>
            </a:r>
            <a:r>
              <a:rPr lang="ja-JP" altLang="en-US" sz="1000" b="1" dirty="0">
                <a:ln/>
                <a:solidFill>
                  <a:schemeClr val="tx2"/>
                </a:solidFill>
                <a:latin typeface="メイリオ" panose="020B0604030504040204" pitchFamily="50" charset="-128"/>
                <a:ea typeface="メイリオ" panose="020B0604030504040204" pitchFamily="50" charset="-128"/>
              </a:rPr>
              <a:t>運用アシス</a:t>
            </a:r>
            <a:endParaRPr lang="en-US" altLang="ja-JP" sz="1000" b="1" dirty="0">
              <a:ln/>
              <a:solidFill>
                <a:schemeClr val="tx2"/>
              </a:solidFill>
              <a:latin typeface="メイリオ" panose="020B0604030504040204" pitchFamily="50" charset="-128"/>
              <a:ea typeface="メイリオ" panose="020B0604030504040204" pitchFamily="50" charset="-128"/>
            </a:endParaRPr>
          </a:p>
          <a:p>
            <a:r>
              <a:rPr lang="ja-JP" altLang="en-US" sz="1000" b="1" dirty="0">
                <a:ln/>
                <a:solidFill>
                  <a:schemeClr val="tx2"/>
                </a:solidFill>
                <a:latin typeface="メイリオ" panose="020B0604030504040204" pitchFamily="50" charset="-128"/>
                <a:ea typeface="メイリオ" panose="020B0604030504040204" pitchFamily="50" charset="-128"/>
              </a:rPr>
              <a:t>タントをご活用ください！</a:t>
            </a:r>
            <a:endParaRPr lang="en-US" altLang="ja-JP" sz="1000" b="1" dirty="0">
              <a:ln/>
              <a:solidFill>
                <a:schemeClr val="tx2"/>
              </a:solidFill>
              <a:latin typeface="メイリオ" panose="020B0604030504040204" pitchFamily="50" charset="-128"/>
              <a:ea typeface="メイリオ" panose="020B0604030504040204" pitchFamily="50" charset="-128"/>
            </a:endParaRPr>
          </a:p>
        </p:txBody>
      </p:sp>
      <p:sp>
        <p:nvSpPr>
          <p:cNvPr id="8" name="正方形/長方形 7">
            <a:extLst>
              <a:ext uri="{FF2B5EF4-FFF2-40B4-BE49-F238E27FC236}">
                <a16:creationId xmlns:a16="http://schemas.microsoft.com/office/drawing/2014/main" id="{75F90558-A2E0-4643-9526-8C7FEE0BD715}"/>
              </a:ext>
            </a:extLst>
          </p:cNvPr>
          <p:cNvSpPr/>
          <p:nvPr/>
        </p:nvSpPr>
        <p:spPr>
          <a:xfrm>
            <a:off x="4327597" y="6849132"/>
            <a:ext cx="3035347" cy="1938343"/>
          </a:xfrm>
          <a:prstGeom prst="rect">
            <a:avLst/>
          </a:prstGeom>
          <a:noFill/>
          <a:ln w="12700">
            <a:solidFill>
              <a:srgbClr val="335B74"/>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p>
        </p:txBody>
      </p:sp>
      <p:pic>
        <p:nvPicPr>
          <p:cNvPr id="109" name="図 108">
            <a:extLst>
              <a:ext uri="{FF2B5EF4-FFF2-40B4-BE49-F238E27FC236}">
                <a16:creationId xmlns:a16="http://schemas.microsoft.com/office/drawing/2014/main" id="{E83CD14F-43BA-43A2-A791-C7101BA6958D}"/>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b="23973"/>
          <a:stretch/>
        </p:blipFill>
        <p:spPr>
          <a:xfrm>
            <a:off x="5192867" y="161330"/>
            <a:ext cx="2248030" cy="195653"/>
          </a:xfrm>
          <a:prstGeom prst="rect">
            <a:avLst/>
          </a:prstGeom>
        </p:spPr>
      </p:pic>
      <p:sp>
        <p:nvSpPr>
          <p:cNvPr id="4" name="テキスト ボックス 31">
            <a:extLst>
              <a:ext uri="{FF2B5EF4-FFF2-40B4-BE49-F238E27FC236}">
                <a16:creationId xmlns:a16="http://schemas.microsoft.com/office/drawing/2014/main" id="{2CABF7C9-E78A-E6F8-0646-1FCC5E36BB0B}"/>
              </a:ext>
            </a:extLst>
          </p:cNvPr>
          <p:cNvSpPr txBox="1">
            <a:spLocks noChangeArrowheads="1"/>
          </p:cNvSpPr>
          <p:nvPr/>
        </p:nvSpPr>
        <p:spPr bwMode="auto">
          <a:xfrm>
            <a:off x="428656" y="6551975"/>
            <a:ext cx="6857671" cy="230832"/>
          </a:xfrm>
          <a:prstGeom prst="rect">
            <a:avLst/>
          </a:prstGeom>
          <a:noFill/>
          <a:ln>
            <a:noFill/>
          </a:ln>
        </p:spPr>
        <p:txBody>
          <a:bodyPr wrap="square" lIns="36000" rIns="36000">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defRPr/>
            </a:pPr>
            <a:r>
              <a:rPr lang="ja-JP" altLang="en-US" sz="800" dirty="0"/>
              <a:t>⚠︎</a:t>
            </a:r>
            <a:r>
              <a:rPr lang="ja-JP" altLang="en-US" sz="900" dirty="0">
                <a:solidFill>
                  <a:schemeClr val="accent2">
                    <a:lumMod val="75000"/>
                  </a:schemeClr>
                </a:solidFill>
                <a:latin typeface="Meiryo UI" panose="020B0604030504040204" pitchFamily="50" charset="-128"/>
                <a:ea typeface="Meiryo UI" panose="020B0604030504040204" pitchFamily="50" charset="-128"/>
              </a:rPr>
              <a:t>配分指定書を提出された方は、加入者</a:t>
            </a:r>
            <a:r>
              <a:rPr lang="en-US" altLang="ja-JP" sz="900" dirty="0">
                <a:solidFill>
                  <a:schemeClr val="accent2">
                    <a:lumMod val="75000"/>
                  </a:schemeClr>
                </a:solidFill>
                <a:latin typeface="Meiryo UI" panose="020B0604030504040204" pitchFamily="50" charset="-128"/>
                <a:ea typeface="Meiryo UI" panose="020B0604030504040204" pitchFamily="50" charset="-128"/>
              </a:rPr>
              <a:t>WEB</a:t>
            </a:r>
            <a:r>
              <a:rPr lang="ja-JP" altLang="en-US" sz="900" dirty="0">
                <a:solidFill>
                  <a:schemeClr val="accent2">
                    <a:lumMod val="75000"/>
                  </a:schemeClr>
                </a:solidFill>
                <a:latin typeface="Meiryo UI" panose="020B0604030504040204" pitchFamily="50" charset="-128"/>
                <a:ea typeface="Meiryo UI" panose="020B0604030504040204" pitchFamily="50" charset="-128"/>
              </a:rPr>
              <a:t>画面で商品別配分が反映しているのを待ってから変更してください</a:t>
            </a:r>
          </a:p>
        </p:txBody>
      </p:sp>
    </p:spTree>
    <p:extLst>
      <p:ext uri="{BB962C8B-B14F-4D97-AF65-F5344CB8AC3E}">
        <p14:creationId xmlns:p14="http://schemas.microsoft.com/office/powerpoint/2010/main" val="369018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テキスト ボックス 70">
            <a:extLst>
              <a:ext uri="{FF2B5EF4-FFF2-40B4-BE49-F238E27FC236}">
                <a16:creationId xmlns:a16="http://schemas.microsoft.com/office/drawing/2014/main" id="{F52510C5-71FF-4149-B7C9-532698E4B595}"/>
              </a:ext>
            </a:extLst>
          </p:cNvPr>
          <p:cNvSpPr txBox="1"/>
          <p:nvPr/>
        </p:nvSpPr>
        <p:spPr>
          <a:xfrm>
            <a:off x="86936" y="147422"/>
            <a:ext cx="7336852" cy="713625"/>
          </a:xfrm>
          <a:prstGeom prst="rect">
            <a:avLst/>
          </a:prstGeom>
          <a:gradFill>
            <a:gsLst>
              <a:gs pos="0">
                <a:srgbClr val="1D6295"/>
              </a:gs>
              <a:gs pos="53000">
                <a:srgbClr val="0070C0"/>
              </a:gs>
              <a:gs pos="100000">
                <a:srgbClr val="39637D"/>
              </a:gs>
              <a:gs pos="0">
                <a:schemeClr val="accent1">
                  <a:lumMod val="30000"/>
                  <a:lumOff val="70000"/>
                </a:schemeClr>
              </a:gs>
            </a:gsLst>
            <a:lin ang="5400000" scaled="1"/>
          </a:gradFill>
        </p:spPr>
        <p:txBody>
          <a:bodyPr wrap="square" rtlCol="0">
            <a:spAutoFit/>
          </a:bodyPr>
          <a:lstStyle/>
          <a:p>
            <a:endParaRPr kumimoji="1" lang="ja-JP" altLang="en-US" sz="2400" dirty="0">
              <a:solidFill>
                <a:schemeClr val="bg1"/>
              </a:solidFill>
              <a:latin typeface="Meiryo UI" panose="020B0604030504040204" pitchFamily="50" charset="-128"/>
              <a:ea typeface="Meiryo UI" panose="020B0604030504040204" pitchFamily="50" charset="-128"/>
            </a:endParaRPr>
          </a:p>
        </p:txBody>
      </p:sp>
      <p:sp>
        <p:nvSpPr>
          <p:cNvPr id="49" name="正方形/長方形 48">
            <a:extLst>
              <a:ext uri="{FF2B5EF4-FFF2-40B4-BE49-F238E27FC236}">
                <a16:creationId xmlns:a16="http://schemas.microsoft.com/office/drawing/2014/main" id="{9C58FBFB-D2FF-4230-B978-A30574257B59}"/>
              </a:ext>
            </a:extLst>
          </p:cNvPr>
          <p:cNvSpPr/>
          <p:nvPr/>
        </p:nvSpPr>
        <p:spPr>
          <a:xfrm>
            <a:off x="251445" y="1313458"/>
            <a:ext cx="7083425" cy="1457177"/>
          </a:xfrm>
          <a:prstGeom prst="rect">
            <a:avLst/>
          </a:prstGeom>
          <a:solidFill>
            <a:srgbClr val="DBF7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16">
            <a:extLst>
              <a:ext uri="{FF2B5EF4-FFF2-40B4-BE49-F238E27FC236}">
                <a16:creationId xmlns:a16="http://schemas.microsoft.com/office/drawing/2014/main" id="{D319AD4F-8F88-444A-913F-AF395A5926EA}"/>
              </a:ext>
            </a:extLst>
          </p:cNvPr>
          <p:cNvSpPr txBox="1">
            <a:spLocks noChangeArrowheads="1"/>
          </p:cNvSpPr>
          <p:nvPr/>
        </p:nvSpPr>
        <p:spPr bwMode="auto">
          <a:xfrm>
            <a:off x="467469" y="4647312"/>
            <a:ext cx="510307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２自動移換とは・・・</a:t>
            </a:r>
            <a:endParaRPr lang="en-US" altLang="ja-JP" sz="800" dirty="0">
              <a:latin typeface="Meiryo UI" panose="020B0604030504040204" pitchFamily="50" charset="-128"/>
              <a:ea typeface="Meiryo UI" panose="020B0604030504040204" pitchFamily="50" charset="-128"/>
            </a:endParaRPr>
          </a:p>
          <a:p>
            <a:pPr eaLnBrk="1" hangingPunct="1"/>
            <a:r>
              <a:rPr lang="ja-JP" altLang="en-US" sz="800" dirty="0">
                <a:latin typeface="Meiryo UI" panose="020B0604030504040204" pitchFamily="50" charset="-128"/>
                <a:ea typeface="Meiryo UI" panose="020B0604030504040204" pitchFamily="50" charset="-128"/>
              </a:rPr>
              <a:t>　　退職により企業型プランの資格喪失日の翌月から</a:t>
            </a:r>
            <a:r>
              <a:rPr lang="en-US" altLang="ja-JP" sz="800" dirty="0">
                <a:latin typeface="Meiryo UI" panose="020B0604030504040204" pitchFamily="50" charset="-128"/>
                <a:ea typeface="Meiryo UI" panose="020B0604030504040204" pitchFamily="50" charset="-128"/>
              </a:rPr>
              <a:t>6</a:t>
            </a:r>
            <a:r>
              <a:rPr lang="ja-JP" altLang="en-US" sz="800" dirty="0">
                <a:latin typeface="Meiryo UI" panose="020B0604030504040204" pitchFamily="50" charset="-128"/>
                <a:ea typeface="Meiryo UI" panose="020B0604030504040204" pitchFamily="50" charset="-128"/>
              </a:rPr>
              <a:t>か月が経過し、その間、他のプランに移換することなく放置したとき、</a:t>
            </a:r>
            <a:endParaRPr lang="en-US" altLang="ja-JP" sz="800" dirty="0">
              <a:latin typeface="Meiryo UI" panose="020B0604030504040204" pitchFamily="50" charset="-128"/>
              <a:ea typeface="Meiryo UI" panose="020B0604030504040204" pitchFamily="50" charset="-128"/>
            </a:endParaRPr>
          </a:p>
          <a:p>
            <a:pPr eaLnBrk="1" hangingPunct="1"/>
            <a:r>
              <a:rPr lang="ja-JP" altLang="en-US" sz="800" dirty="0">
                <a:latin typeface="Meiryo UI" panose="020B0604030504040204" pitchFamily="50" charset="-128"/>
                <a:ea typeface="Meiryo UI" panose="020B0604030504040204" pitchFamily="50" charset="-128"/>
              </a:rPr>
              <a:t>　　国民年金基金連合会に資産が移換されます。→没収されたわけではなく「保護預かり」のイメージです。ただし、手数料が</a:t>
            </a:r>
            <a:endParaRPr lang="en-US" altLang="ja-JP" sz="800" dirty="0">
              <a:latin typeface="Meiryo UI" panose="020B0604030504040204" pitchFamily="50" charset="-128"/>
              <a:ea typeface="Meiryo UI" panose="020B0604030504040204" pitchFamily="50" charset="-128"/>
            </a:endParaRPr>
          </a:p>
          <a:p>
            <a:pPr eaLnBrk="1" hangingPunct="1"/>
            <a:r>
              <a:rPr lang="ja-JP" altLang="en-US" sz="800" dirty="0">
                <a:latin typeface="Meiryo UI" panose="020B0604030504040204" pitchFamily="50" charset="-128"/>
                <a:ea typeface="Meiryo UI" panose="020B0604030504040204" pitchFamily="50" charset="-128"/>
              </a:rPr>
              <a:t>　　かかります。</a:t>
            </a:r>
            <a:r>
              <a:rPr lang="en-US" altLang="ja-JP" sz="800" dirty="0">
                <a:latin typeface="Meiryo UI" panose="020B0604030504040204" pitchFamily="50" charset="-128"/>
                <a:ea typeface="Meiryo UI" panose="020B0604030504040204" pitchFamily="50" charset="-128"/>
              </a:rPr>
              <a:t>《STEP</a:t>
            </a:r>
            <a:r>
              <a:rPr lang="ja-JP" altLang="en-US" sz="800" dirty="0">
                <a:latin typeface="Meiryo UI" panose="020B0604030504040204" pitchFamily="50" charset="-128"/>
                <a:ea typeface="Meiryo UI" panose="020B0604030504040204" pitchFamily="50" charset="-128"/>
              </a:rPr>
              <a:t>２</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の手続きで企業型</a:t>
            </a:r>
            <a:r>
              <a:rPr lang="en-US" altLang="ja-JP" sz="800" dirty="0">
                <a:latin typeface="Meiryo UI" panose="020B0604030504040204" pitchFamily="50" charset="-128"/>
                <a:ea typeface="Meiryo UI" panose="020B0604030504040204" pitchFamily="50" charset="-128"/>
              </a:rPr>
              <a:t>DC</a:t>
            </a:r>
            <a:r>
              <a:rPr lang="ja-JP" altLang="en-US" sz="800" dirty="0">
                <a:latin typeface="Meiryo UI" panose="020B0604030504040204" pitchFamily="50" charset="-128"/>
                <a:ea typeface="Meiryo UI" panose="020B0604030504040204" pitchFamily="50" charset="-128"/>
              </a:rPr>
              <a:t>に年金資産を移換することが可能です。</a:t>
            </a:r>
          </a:p>
          <a:p>
            <a:pPr eaLnBrk="1" hangingPunct="1"/>
            <a:endParaRPr lang="ja-JP" altLang="en-US" sz="800" dirty="0">
              <a:latin typeface="Meiryo UI" panose="020B0604030504040204" pitchFamily="50" charset="-128"/>
              <a:ea typeface="Meiryo UI" panose="020B0604030504040204" pitchFamily="50" charset="-128"/>
            </a:endParaRPr>
          </a:p>
        </p:txBody>
      </p:sp>
      <p:sp>
        <p:nvSpPr>
          <p:cNvPr id="24" name="テキスト ボックス 7">
            <a:extLst>
              <a:ext uri="{FF2B5EF4-FFF2-40B4-BE49-F238E27FC236}">
                <a16:creationId xmlns:a16="http://schemas.microsoft.com/office/drawing/2014/main" id="{162C4659-46C4-473E-B96B-686557376595}"/>
              </a:ext>
            </a:extLst>
          </p:cNvPr>
          <p:cNvSpPr txBox="1">
            <a:spLocks noChangeArrowheads="1"/>
          </p:cNvSpPr>
          <p:nvPr/>
        </p:nvSpPr>
        <p:spPr bwMode="auto">
          <a:xfrm>
            <a:off x="303733" y="1636018"/>
            <a:ext cx="7148512" cy="1117600"/>
          </a:xfrm>
          <a:prstGeom prst="rect">
            <a:avLst/>
          </a:prstGeom>
          <a:noFill/>
          <a:ln>
            <a:noFill/>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2000"/>
              </a:lnSpc>
              <a:spcBef>
                <a:spcPct val="0"/>
              </a:spcBef>
              <a:buFontTx/>
              <a:buNone/>
            </a:pPr>
            <a:r>
              <a:rPr lang="ja-JP" altLang="en-US" sz="1400" dirty="0">
                <a:latin typeface="Meiryo UI" panose="020B0604030504040204" pitchFamily="50" charset="-128"/>
                <a:ea typeface="Meiryo UI" panose="020B0604030504040204" pitchFamily="50" charset="-128"/>
              </a:rPr>
              <a:t>以下① ～ ④ に該当する方は、今まで企業型確定拠出年金、あるいは個人型確定拠出年金</a:t>
            </a:r>
            <a:endParaRPr lang="en-US" altLang="ja-JP" sz="1400" dirty="0">
              <a:latin typeface="Meiryo UI" panose="020B0604030504040204" pitchFamily="50" charset="-128"/>
              <a:ea typeface="Meiryo UI" panose="020B0604030504040204" pitchFamily="50" charset="-128"/>
            </a:endParaRPr>
          </a:p>
          <a:p>
            <a:pPr eaLnBrk="1" hangingPunct="1">
              <a:lnSpc>
                <a:spcPts val="2000"/>
              </a:lnSpc>
              <a:spcBef>
                <a:spcPct val="0"/>
              </a:spcBef>
              <a:buFontTx/>
              <a:buNone/>
            </a:pPr>
            <a:r>
              <a:rPr lang="ja-JP" altLang="en-US" sz="1400" dirty="0">
                <a:latin typeface="Meiryo UI" panose="020B0604030504040204" pitchFamily="50" charset="-128"/>
                <a:ea typeface="Meiryo UI" panose="020B0604030504040204" pitchFamily="50" charset="-128"/>
              </a:rPr>
              <a:t>（</a:t>
            </a:r>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）で積立てた年金資産を新口座に移換するための手続きを行ってください</a:t>
            </a:r>
            <a:endParaRPr lang="en-US" altLang="ja-JP" sz="1400" dirty="0">
              <a:latin typeface="Meiryo UI" panose="020B0604030504040204" pitchFamily="50" charset="-128"/>
              <a:ea typeface="Meiryo UI" panose="020B0604030504040204" pitchFamily="50" charset="-128"/>
            </a:endParaRPr>
          </a:p>
          <a:p>
            <a:pPr eaLnBrk="1" hangingPunct="1">
              <a:lnSpc>
                <a:spcPts val="2000"/>
              </a:lnSpc>
              <a:spcBef>
                <a:spcPct val="0"/>
              </a:spcBef>
              <a:buFontTx/>
              <a:buNone/>
            </a:pPr>
            <a:r>
              <a:rPr lang="en-US" altLang="ja-JP" sz="1100" dirty="0">
                <a:latin typeface="Meiryo UI" panose="020B0604030504040204" pitchFamily="50" charset="-128"/>
                <a:ea typeface="Meiryo UI" panose="020B0604030504040204" pitchFamily="50" charset="-128"/>
              </a:rPr>
              <a:t>※</a:t>
            </a:r>
            <a:r>
              <a:rPr lang="ja-JP" altLang="en-US" sz="1100" dirty="0">
                <a:latin typeface="Meiryo UI" panose="020B0604030504040204" pitchFamily="50" charset="-128"/>
                <a:ea typeface="Meiryo UI" panose="020B0604030504040204" pitchFamily="50" charset="-128"/>
              </a:rPr>
              <a:t>なお、新口座に年金資産を移換せず、従来通り</a:t>
            </a:r>
            <a:r>
              <a:rPr lang="en-US" altLang="ja-JP" sz="1100" dirty="0" err="1">
                <a:latin typeface="Meiryo UI" panose="020B0604030504040204" pitchFamily="50" charset="-128"/>
                <a:ea typeface="Meiryo UI" panose="020B0604030504040204" pitchFamily="50" charset="-128"/>
              </a:rPr>
              <a:t>iDeCo</a:t>
            </a:r>
            <a:r>
              <a:rPr lang="ja-JP" altLang="en-US" sz="1100" dirty="0">
                <a:latin typeface="Meiryo UI" panose="020B0604030504040204" pitchFamily="50" charset="-128"/>
                <a:ea typeface="Meiryo UI" panose="020B0604030504040204" pitchFamily="50" charset="-128"/>
              </a:rPr>
              <a:t>を継続することも可能です。また、 ①の場合は新口座に移換せず</a:t>
            </a:r>
            <a:endParaRPr lang="en-US" altLang="ja-JP" sz="1100" dirty="0">
              <a:latin typeface="Meiryo UI" panose="020B0604030504040204" pitchFamily="50" charset="-128"/>
              <a:ea typeface="Meiryo UI" panose="020B0604030504040204" pitchFamily="50" charset="-128"/>
            </a:endParaRPr>
          </a:p>
          <a:p>
            <a:pPr eaLnBrk="1" hangingPunct="1">
              <a:lnSpc>
                <a:spcPts val="2000"/>
              </a:lnSpc>
              <a:spcBef>
                <a:spcPct val="0"/>
              </a:spcBef>
              <a:buFontTx/>
              <a:buNone/>
            </a:pPr>
            <a:r>
              <a:rPr lang="ja-JP" altLang="en-US" sz="1100" dirty="0">
                <a:latin typeface="Meiryo UI" panose="020B0604030504040204" pitchFamily="50" charset="-128"/>
                <a:ea typeface="Meiryo UI" panose="020B0604030504040204" pitchFamily="50" charset="-128"/>
              </a:rPr>
              <a:t>　　</a:t>
            </a:r>
            <a:r>
              <a:rPr lang="en-US" altLang="ja-JP" sz="1100" dirty="0" err="1">
                <a:latin typeface="Meiryo UI" panose="020B0604030504040204" pitchFamily="50" charset="-128"/>
                <a:ea typeface="Meiryo UI" panose="020B0604030504040204" pitchFamily="50" charset="-128"/>
              </a:rPr>
              <a:t>iDeCo</a:t>
            </a:r>
            <a:r>
              <a:rPr lang="ja-JP" altLang="en-US" sz="1100" dirty="0">
                <a:latin typeface="Meiryo UI" panose="020B0604030504040204" pitchFamily="50" charset="-128"/>
                <a:ea typeface="Meiryo UI" panose="020B0604030504040204" pitchFamily="50" charset="-128"/>
              </a:rPr>
              <a:t>に年金資産を移換することも可能です。その場合</a:t>
            </a:r>
            <a:r>
              <a:rPr lang="en-US" altLang="ja-JP" sz="1100" dirty="0" err="1">
                <a:latin typeface="Meiryo UI" panose="020B0604030504040204" pitchFamily="50" charset="-128"/>
                <a:ea typeface="Meiryo UI" panose="020B0604030504040204" pitchFamily="50" charset="-128"/>
              </a:rPr>
              <a:t>iDeCo</a:t>
            </a:r>
            <a:r>
              <a:rPr lang="ja-JP" altLang="en-US" sz="1100" dirty="0">
                <a:latin typeface="Meiryo UI" panose="020B0604030504040204" pitchFamily="50" charset="-128"/>
                <a:ea typeface="Meiryo UI" panose="020B0604030504040204" pitchFamily="50" charset="-128"/>
              </a:rPr>
              <a:t>の運営管理機関はご自身でお決め頂くことになります。</a:t>
            </a:r>
            <a:endParaRPr lang="en-US" altLang="ja-JP" sz="1100" dirty="0">
              <a:latin typeface="Meiryo UI" panose="020B0604030504040204" pitchFamily="50" charset="-128"/>
              <a:ea typeface="Meiryo UI" panose="020B0604030504040204" pitchFamily="50" charset="-128"/>
            </a:endParaRPr>
          </a:p>
        </p:txBody>
      </p:sp>
      <p:sp>
        <p:nvSpPr>
          <p:cNvPr id="31" name="テキスト ボックス 24">
            <a:extLst>
              <a:ext uri="{FF2B5EF4-FFF2-40B4-BE49-F238E27FC236}">
                <a16:creationId xmlns:a16="http://schemas.microsoft.com/office/drawing/2014/main" id="{9892BFA1-71E5-448E-B525-142502437F2C}"/>
              </a:ext>
            </a:extLst>
          </p:cNvPr>
          <p:cNvSpPr txBox="1">
            <a:spLocks noChangeArrowheads="1"/>
          </p:cNvSpPr>
          <p:nvPr/>
        </p:nvSpPr>
        <p:spPr bwMode="auto">
          <a:xfrm>
            <a:off x="55563" y="7856536"/>
            <a:ext cx="7493000" cy="1657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2300"/>
              </a:lnSpc>
              <a:spcBef>
                <a:spcPct val="0"/>
              </a:spcBef>
              <a:buFontTx/>
              <a:buNone/>
            </a:pPr>
            <a:r>
              <a:rPr lang="ja-JP" altLang="en-US" sz="1400" dirty="0">
                <a:latin typeface="Meiryo UI" panose="020B0604030504040204" pitchFamily="50" charset="-128"/>
                <a:ea typeface="Meiryo UI" panose="020B0604030504040204" pitchFamily="50" charset="-128"/>
              </a:rPr>
              <a:t>１）現在ご加入の</a:t>
            </a:r>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金融機関へ連絡</a:t>
            </a:r>
            <a:endParaRPr lang="en-US" altLang="ja-JP" sz="1400" dirty="0">
              <a:latin typeface="Meiryo UI" panose="020B0604030504040204" pitchFamily="50" charset="-128"/>
              <a:ea typeface="Meiryo UI" panose="020B0604030504040204" pitchFamily="50" charset="-128"/>
            </a:endParaRPr>
          </a:p>
          <a:p>
            <a:pPr eaLnBrk="1" hangingPunct="1">
              <a:lnSpc>
                <a:spcPts val="1000"/>
              </a:lnSpc>
              <a:spcBef>
                <a:spcPct val="0"/>
              </a:spcBef>
              <a:buFontTx/>
              <a:buNone/>
            </a:pPr>
            <a:r>
              <a:rPr lang="ja-JP" altLang="en-US" sz="1400" dirty="0">
                <a:latin typeface="Meiryo UI" panose="020B0604030504040204" pitchFamily="50" charset="-128"/>
                <a:ea typeface="Meiryo UI" panose="020B0604030504040204" pitchFamily="50" charset="-128"/>
              </a:rPr>
              <a:t>　　　</a:t>
            </a:r>
            <a:r>
              <a:rPr lang="ja-JP" altLang="en-US" sz="10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金融機関へは停止したい月の「前々月</a:t>
            </a:r>
            <a:r>
              <a:rPr lang="en-US" altLang="ja-JP" sz="900" dirty="0">
                <a:latin typeface="Meiryo UI" panose="020B0604030504040204" pitchFamily="50" charset="-128"/>
                <a:ea typeface="Meiryo UI" panose="020B0604030504040204" pitchFamily="50" charset="-128"/>
              </a:rPr>
              <a:t>20</a:t>
            </a:r>
            <a:r>
              <a:rPr lang="ja-JP" altLang="en-US" sz="900" dirty="0">
                <a:latin typeface="Meiryo UI" panose="020B0604030504040204" pitchFamily="50" charset="-128"/>
                <a:ea typeface="Meiryo UI" panose="020B0604030504040204" pitchFamily="50" charset="-128"/>
              </a:rPr>
              <a:t>日」を目途に連絡（締切日は金融機関ごとに異なるので事前に確認）</a:t>
            </a:r>
            <a:endParaRPr lang="en-US" altLang="ja-JP" sz="900" dirty="0">
              <a:latin typeface="Meiryo UI" panose="020B0604030504040204" pitchFamily="50" charset="-128"/>
              <a:ea typeface="Meiryo UI" panose="020B0604030504040204" pitchFamily="50" charset="-128"/>
            </a:endParaRPr>
          </a:p>
          <a:p>
            <a:pPr eaLnBrk="1" hangingPunct="1">
              <a:lnSpc>
                <a:spcPts val="2300"/>
              </a:lnSpc>
              <a:spcBef>
                <a:spcPct val="0"/>
              </a:spcBef>
              <a:buFontTx/>
              <a:buNone/>
            </a:pPr>
            <a:r>
              <a:rPr lang="ja-JP" altLang="en-US" sz="1400" dirty="0">
                <a:latin typeface="Meiryo UI" panose="020B0604030504040204" pitchFamily="50" charset="-128"/>
                <a:ea typeface="Meiryo UI" panose="020B0604030504040204" pitchFamily="50" charset="-128"/>
              </a:rPr>
              <a:t>２）「〇月</a:t>
            </a:r>
            <a:r>
              <a:rPr lang="en-US" altLang="ja-JP" sz="1400" dirty="0">
                <a:latin typeface="Meiryo UI" panose="020B0604030504040204" pitchFamily="50" charset="-128"/>
                <a:ea typeface="Meiryo UI" panose="020B0604030504040204" pitchFamily="50" charset="-128"/>
              </a:rPr>
              <a:t>26</a:t>
            </a:r>
            <a:r>
              <a:rPr lang="ja-JP" altLang="en-US" sz="1400" dirty="0">
                <a:latin typeface="Meiryo UI" panose="020B0604030504040204" pitchFamily="50" charset="-128"/>
                <a:ea typeface="Meiryo UI" panose="020B0604030504040204" pitchFamily="50" charset="-128"/>
              </a:rPr>
              <a:t>日掛金から口座振替を停止したい」と伝える</a:t>
            </a:r>
            <a:endParaRPr lang="en-US" altLang="ja-JP" sz="1400" dirty="0">
              <a:latin typeface="Meiryo UI" panose="020B0604030504040204" pitchFamily="50" charset="-128"/>
              <a:ea typeface="Meiryo UI" panose="020B0604030504040204" pitchFamily="50" charset="-128"/>
            </a:endParaRPr>
          </a:p>
          <a:p>
            <a:pPr eaLnBrk="1" hangingPunct="1">
              <a:lnSpc>
                <a:spcPts val="2300"/>
              </a:lnSpc>
              <a:spcBef>
                <a:spcPct val="0"/>
              </a:spcBef>
              <a:buFontTx/>
              <a:buNone/>
            </a:pPr>
            <a:r>
              <a:rPr lang="ja-JP" altLang="en-US" sz="1400" dirty="0">
                <a:latin typeface="Meiryo UI" panose="020B0604030504040204" pitchFamily="50" charset="-128"/>
                <a:ea typeface="Meiryo UI" panose="020B0604030504040204" pitchFamily="50" charset="-128"/>
              </a:rPr>
              <a:t>３）上記連絡で「加入者資格喪失届」が登録住所に郵送される</a:t>
            </a:r>
            <a:endParaRPr lang="en-US" altLang="ja-JP" sz="1400" dirty="0">
              <a:latin typeface="Meiryo UI" panose="020B0604030504040204" pitchFamily="50" charset="-128"/>
              <a:ea typeface="Meiryo UI" panose="020B0604030504040204" pitchFamily="50" charset="-128"/>
            </a:endParaRPr>
          </a:p>
          <a:p>
            <a:pPr eaLnBrk="1" hangingPunct="1">
              <a:lnSpc>
                <a:spcPts val="2300"/>
              </a:lnSpc>
              <a:spcBef>
                <a:spcPct val="0"/>
              </a:spcBef>
              <a:buFontTx/>
              <a:buNone/>
            </a:pPr>
            <a:r>
              <a:rPr lang="ja-JP" altLang="en-US" sz="1400" dirty="0">
                <a:latin typeface="Meiryo UI" panose="020B0604030504040204" pitchFamily="50" charset="-128"/>
                <a:ea typeface="Meiryo UI" panose="020B0604030504040204" pitchFamily="50" charset="-128"/>
              </a:rPr>
              <a:t>４）必要事項を記入（喪失事由は通常「</a:t>
            </a:r>
            <a:r>
              <a:rPr lang="en-US" altLang="ja-JP" sz="1400" dirty="0">
                <a:latin typeface="Meiryo UI" panose="020B0604030504040204" pitchFamily="50" charset="-128"/>
                <a:ea typeface="Meiryo UI" panose="020B0604030504040204" pitchFamily="50" charset="-128"/>
              </a:rPr>
              <a:t>04</a:t>
            </a:r>
            <a:r>
              <a:rPr lang="ja-JP" altLang="en-US" sz="1400" dirty="0">
                <a:latin typeface="Meiryo UI" panose="020B0604030504040204" pitchFamily="50" charset="-128"/>
                <a:ea typeface="Meiryo UI" panose="020B0604030504040204" pitchFamily="50" charset="-128"/>
              </a:rPr>
              <a:t>」を選択）</a:t>
            </a:r>
            <a:endParaRPr lang="en-US" altLang="ja-JP" sz="1400" dirty="0">
              <a:latin typeface="Meiryo UI" panose="020B0604030504040204" pitchFamily="50" charset="-128"/>
              <a:ea typeface="Meiryo UI" panose="020B0604030504040204" pitchFamily="50" charset="-128"/>
            </a:endParaRPr>
          </a:p>
          <a:p>
            <a:pPr eaLnBrk="1" hangingPunct="1">
              <a:lnSpc>
                <a:spcPts val="2300"/>
              </a:lnSpc>
              <a:spcBef>
                <a:spcPct val="0"/>
              </a:spcBef>
              <a:buFontTx/>
              <a:buNone/>
            </a:pPr>
            <a:r>
              <a:rPr lang="ja-JP" altLang="en-US" sz="1400" dirty="0">
                <a:latin typeface="Meiryo UI" panose="020B0604030504040204" pitchFamily="50" charset="-128"/>
                <a:ea typeface="Meiryo UI" panose="020B0604030504040204" pitchFamily="50" charset="-128"/>
              </a:rPr>
              <a:t>５）上記「加入者資格喪失届」を当該金融機関へ返送</a:t>
            </a:r>
            <a:endParaRPr lang="en-US" altLang="ja-JP" sz="1400" dirty="0">
              <a:latin typeface="Meiryo UI" panose="020B0604030504040204" pitchFamily="50" charset="-128"/>
              <a:ea typeface="Meiryo UI" panose="020B0604030504040204" pitchFamily="50" charset="-128"/>
            </a:endParaRPr>
          </a:p>
        </p:txBody>
      </p:sp>
      <p:sp>
        <p:nvSpPr>
          <p:cNvPr id="32" name="テキスト ボックス 5">
            <a:extLst>
              <a:ext uri="{FF2B5EF4-FFF2-40B4-BE49-F238E27FC236}">
                <a16:creationId xmlns:a16="http://schemas.microsoft.com/office/drawing/2014/main" id="{ABB70AC7-277E-4117-B5AF-037114F74214}"/>
              </a:ext>
            </a:extLst>
          </p:cNvPr>
          <p:cNvSpPr txBox="1">
            <a:spLocks noChangeArrowheads="1"/>
          </p:cNvSpPr>
          <p:nvPr/>
        </p:nvSpPr>
        <p:spPr bwMode="auto">
          <a:xfrm>
            <a:off x="678086" y="9524454"/>
            <a:ext cx="6626225"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71450" indent="-171450">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2000"/>
              </a:lnSpc>
              <a:spcBef>
                <a:spcPct val="0"/>
              </a:spcBef>
              <a:buFont typeface="Wingdings" panose="05000000000000000000" pitchFamily="2" charset="2"/>
              <a:buChar char="ü"/>
            </a:pPr>
            <a:r>
              <a:rPr lang="ja-JP" altLang="en-US" sz="1400" dirty="0">
                <a:latin typeface="Meiryo UI" panose="020B0604030504040204" pitchFamily="50" charset="-128"/>
                <a:ea typeface="Meiryo UI" panose="020B0604030504040204" pitchFamily="50" charset="-128"/>
              </a:rPr>
              <a:t>この手続きで</a:t>
            </a:r>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の掛金口座振替が停止します</a:t>
            </a:r>
            <a:endParaRPr lang="en-US" altLang="ja-JP" sz="1400" dirty="0">
              <a:latin typeface="Meiryo UI" panose="020B0604030504040204" pitchFamily="50" charset="-128"/>
              <a:ea typeface="Meiryo UI" panose="020B0604030504040204" pitchFamily="50" charset="-128"/>
            </a:endParaRPr>
          </a:p>
          <a:p>
            <a:pPr eaLnBrk="1" hangingPunct="1">
              <a:lnSpc>
                <a:spcPts val="2000"/>
              </a:lnSpc>
              <a:spcBef>
                <a:spcPct val="0"/>
              </a:spcBef>
              <a:buFont typeface="Wingdings" panose="05000000000000000000" pitchFamily="2" charset="2"/>
              <a:buChar char="ü"/>
            </a:pPr>
            <a:r>
              <a:rPr lang="ja-JP" altLang="en-US" sz="1400" dirty="0">
                <a:latin typeface="Meiryo UI" panose="020B0604030504040204" pitchFamily="50" charset="-128"/>
                <a:ea typeface="Meiryo UI" panose="020B0604030504040204" pitchFamily="50" charset="-128"/>
              </a:rPr>
              <a:t>なお、</a:t>
            </a:r>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としての掛金は企業型加入月の</a:t>
            </a:r>
            <a:r>
              <a:rPr lang="en-US" altLang="ja-JP" sz="1400" dirty="0">
                <a:latin typeface="Meiryo UI" panose="020B0604030504040204" pitchFamily="50" charset="-128"/>
                <a:ea typeface="Meiryo UI" panose="020B0604030504040204" pitchFamily="50" charset="-128"/>
              </a:rPr>
              <a:t>26</a:t>
            </a:r>
            <a:r>
              <a:rPr lang="ja-JP" altLang="en-US" sz="1400" dirty="0">
                <a:latin typeface="Meiryo UI" panose="020B0604030504040204" pitchFamily="50" charset="-128"/>
                <a:ea typeface="Meiryo UI" panose="020B0604030504040204" pitchFamily="50" charset="-128"/>
              </a:rPr>
              <a:t>日口座振替分まで有効です</a:t>
            </a:r>
            <a:endParaRPr lang="en-US" altLang="ja-JP" sz="1400" dirty="0">
              <a:latin typeface="Meiryo UI" panose="020B0604030504040204" pitchFamily="50" charset="-128"/>
              <a:ea typeface="Meiryo UI" panose="020B0604030504040204" pitchFamily="50" charset="-128"/>
            </a:endParaRPr>
          </a:p>
          <a:p>
            <a:pPr eaLnBrk="1" hangingPunct="1">
              <a:lnSpc>
                <a:spcPts val="2000"/>
              </a:lnSpc>
              <a:spcBef>
                <a:spcPct val="0"/>
              </a:spcBef>
              <a:buFont typeface="Wingdings" panose="05000000000000000000" pitchFamily="2" charset="2"/>
              <a:buChar char="ü"/>
            </a:pPr>
            <a:r>
              <a:rPr lang="ja-JP" altLang="en-US" sz="1400" dirty="0">
                <a:latin typeface="Meiryo UI" panose="020B0604030504040204" pitchFamily="50" charset="-128"/>
                <a:ea typeface="Meiryo UI" panose="020B0604030504040204" pitchFamily="50" charset="-128"/>
              </a:rPr>
              <a:t>企業型加入月翌月からの</a:t>
            </a:r>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掛金が停止できるよう手続きします</a:t>
            </a:r>
          </a:p>
        </p:txBody>
      </p:sp>
      <p:sp>
        <p:nvSpPr>
          <p:cNvPr id="33" name="四角形: 角を丸くする 8">
            <a:extLst>
              <a:ext uri="{FF2B5EF4-FFF2-40B4-BE49-F238E27FC236}">
                <a16:creationId xmlns:a16="http://schemas.microsoft.com/office/drawing/2014/main" id="{9F721E45-A92D-4ED2-B280-72BD265F2094}"/>
              </a:ext>
            </a:extLst>
          </p:cNvPr>
          <p:cNvSpPr>
            <a:spLocks noChangeArrowheads="1"/>
          </p:cNvSpPr>
          <p:nvPr/>
        </p:nvSpPr>
        <p:spPr bwMode="auto">
          <a:xfrm>
            <a:off x="467469" y="9533576"/>
            <a:ext cx="6212408" cy="851776"/>
          </a:xfrm>
          <a:prstGeom prst="roundRect">
            <a:avLst>
              <a:gd name="adj" fmla="val 50000"/>
            </a:avLst>
          </a:prstGeom>
          <a:noFill/>
          <a:ln w="19050" cap="sq">
            <a:solidFill>
              <a:srgbClr val="0070C0"/>
            </a:solidFill>
            <a:prstDash val="sysDash"/>
            <a:round/>
            <a:headEnd/>
            <a:tailEnd/>
          </a:ln>
          <a:effectLst>
            <a:outerShdw sx="999" sy="999" algn="ctr" rotWithShape="0">
              <a:srgbClr val="0070C0"/>
            </a:outerShdw>
          </a:effectLst>
          <a:extLst>
            <a:ext uri="{909E8E84-426E-40DD-AFC4-6F175D3DCCD1}">
              <a14:hiddenFill xmlns:a14="http://schemas.microsoft.com/office/drawing/2010/main">
                <a:solidFill>
                  <a:srgbClr val="FFFFFF"/>
                </a:solidFill>
              </a14:hiddenFill>
            </a:ext>
          </a:extLst>
        </p:spPr>
        <p:txBody>
          <a:bodyPr anchor="ct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algn="r" eaLnBrk="1" hangingPunct="1">
              <a:spcBef>
                <a:spcPct val="0"/>
              </a:spcBef>
              <a:buFontTx/>
              <a:buNone/>
            </a:pPr>
            <a:endParaRPr lang="ja-JP" altLang="en-US" sz="1000">
              <a:latin typeface="Meiryo UI" panose="020B0604030504040204" pitchFamily="50" charset="-128"/>
              <a:ea typeface="Meiryo UI" panose="020B0604030504040204" pitchFamily="50" charset="-128"/>
            </a:endParaRPr>
          </a:p>
        </p:txBody>
      </p:sp>
      <p:sp>
        <p:nvSpPr>
          <p:cNvPr id="38" name="テキスト ボックス 23">
            <a:extLst>
              <a:ext uri="{FF2B5EF4-FFF2-40B4-BE49-F238E27FC236}">
                <a16:creationId xmlns:a16="http://schemas.microsoft.com/office/drawing/2014/main" id="{64371A62-4C56-4E43-8B67-5303CBB51D90}"/>
              </a:ext>
            </a:extLst>
          </p:cNvPr>
          <p:cNvSpPr txBox="1">
            <a:spLocks noChangeArrowheads="1"/>
          </p:cNvSpPr>
          <p:nvPr/>
        </p:nvSpPr>
        <p:spPr bwMode="auto">
          <a:xfrm>
            <a:off x="268759" y="1313458"/>
            <a:ext cx="7104062"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500" b="1" dirty="0">
                <a:solidFill>
                  <a:srgbClr val="FF0000"/>
                </a:solidFill>
                <a:latin typeface="Meiryo UI" panose="020B0604030504040204" pitchFamily="50" charset="-128"/>
                <a:ea typeface="Meiryo UI" panose="020B0604030504040204" pitchFamily="50" charset="-128"/>
              </a:rPr>
              <a:t>企業型の新口座に資産を移換する場合は、以下の手続きを行って下さい</a:t>
            </a:r>
          </a:p>
        </p:txBody>
      </p:sp>
      <p:sp>
        <p:nvSpPr>
          <p:cNvPr id="40" name="下矢印 1">
            <a:extLst>
              <a:ext uri="{FF2B5EF4-FFF2-40B4-BE49-F238E27FC236}">
                <a16:creationId xmlns:a16="http://schemas.microsoft.com/office/drawing/2014/main" id="{56A860FB-AB61-412E-B277-0B7AB2746A8F}"/>
              </a:ext>
            </a:extLst>
          </p:cNvPr>
          <p:cNvSpPr/>
          <p:nvPr/>
        </p:nvSpPr>
        <p:spPr>
          <a:xfrm rot="16200000">
            <a:off x="4835191" y="3831988"/>
            <a:ext cx="1961234" cy="490537"/>
          </a:xfrm>
          <a:prstGeom prst="downArrow">
            <a:avLst>
              <a:gd name="adj1" fmla="val 36033"/>
              <a:gd name="adj2" fmla="val 62264"/>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eiryo UI" panose="020B0604030504040204" pitchFamily="50" charset="-128"/>
              <a:ea typeface="Meiryo UI" panose="020B0604030504040204" pitchFamily="50" charset="-128"/>
            </a:endParaRPr>
          </a:p>
        </p:txBody>
      </p:sp>
      <p:sp>
        <p:nvSpPr>
          <p:cNvPr id="41" name="テキスト ボックス 50">
            <a:extLst>
              <a:ext uri="{FF2B5EF4-FFF2-40B4-BE49-F238E27FC236}">
                <a16:creationId xmlns:a16="http://schemas.microsoft.com/office/drawing/2014/main" id="{E531627C-EF6E-4F78-9C27-66FCBDE1DA0F}"/>
              </a:ext>
            </a:extLst>
          </p:cNvPr>
          <p:cNvSpPr txBox="1">
            <a:spLocks noChangeArrowheads="1"/>
          </p:cNvSpPr>
          <p:nvPr/>
        </p:nvSpPr>
        <p:spPr bwMode="auto">
          <a:xfrm>
            <a:off x="520079" y="3266966"/>
            <a:ext cx="441188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１ 退職日の翌日の属する月（＝資格喪失月）の翌月から起算して６か月を超えた方につきましては</a:t>
            </a:r>
            <a:endParaRPr lang="en-US" altLang="ja-JP" sz="800" dirty="0">
              <a:latin typeface="Meiryo UI" panose="020B0604030504040204" pitchFamily="50" charset="-128"/>
              <a:ea typeface="Meiryo UI" panose="020B0604030504040204" pitchFamily="50" charset="-128"/>
            </a:endParaRPr>
          </a:p>
          <a:p>
            <a:pPr eaLnBrk="1" hangingPunct="1"/>
            <a:r>
              <a:rPr lang="ja-JP" altLang="en-US" sz="800" dirty="0">
                <a:latin typeface="Meiryo UI" panose="020B0604030504040204" pitchFamily="50" charset="-128"/>
                <a:ea typeface="Meiryo UI" panose="020B0604030504040204" pitchFamily="50" charset="-128"/>
              </a:rPr>
              <a:t>       資産は自動移換</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２されています。</a:t>
            </a:r>
            <a:endParaRPr lang="en-US" altLang="ja-JP" sz="800" dirty="0">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83CAEA53-0F66-4DBB-A4C6-581AFE44D638}"/>
              </a:ext>
            </a:extLst>
          </p:cNvPr>
          <p:cNvSpPr txBox="1"/>
          <p:nvPr/>
        </p:nvSpPr>
        <p:spPr>
          <a:xfrm>
            <a:off x="980670" y="224046"/>
            <a:ext cx="5712283" cy="461665"/>
          </a:xfrm>
          <a:prstGeom prst="rect">
            <a:avLst/>
          </a:prstGeom>
          <a:noFill/>
        </p:spPr>
        <p:txBody>
          <a:bodyPr wrap="square" rtlCol="0">
            <a:spAutoFit/>
          </a:bodyPr>
          <a:lstStyle/>
          <a:p>
            <a:r>
              <a:rPr lang="ja-JP" altLang="en-US" sz="2400" b="1" dirty="0">
                <a:ln>
                  <a:solidFill>
                    <a:schemeClr val="accent1"/>
                  </a:solidFill>
                </a:ln>
                <a:solidFill>
                  <a:schemeClr val="bg1"/>
                </a:solidFill>
                <a:latin typeface="Meiryo UI" panose="020B0604030504040204" pitchFamily="50" charset="-128"/>
                <a:ea typeface="Meiryo UI" panose="020B0604030504040204" pitchFamily="50" charset="-128"/>
              </a:rPr>
              <a:t>今まで確定拠出年金に加入していた方へ</a:t>
            </a:r>
            <a:endParaRPr kumimoji="1" lang="ja-JP" altLang="en-US" sz="2400" dirty="0">
              <a:ln>
                <a:solidFill>
                  <a:schemeClr val="accent1"/>
                </a:solidFill>
              </a:ln>
              <a:solidFill>
                <a:schemeClr val="bg1"/>
              </a:solidFill>
              <a:latin typeface="Meiryo UI" panose="020B0604030504040204" pitchFamily="50" charset="-128"/>
              <a:ea typeface="Meiryo UI" panose="020B0604030504040204" pitchFamily="50" charset="-128"/>
            </a:endParaRPr>
          </a:p>
        </p:txBody>
      </p:sp>
      <p:sp>
        <p:nvSpPr>
          <p:cNvPr id="45" name="テキスト ボックス 4">
            <a:extLst>
              <a:ext uri="{FF2B5EF4-FFF2-40B4-BE49-F238E27FC236}">
                <a16:creationId xmlns:a16="http://schemas.microsoft.com/office/drawing/2014/main" id="{D3A774C2-8E05-4B0F-9390-FB8A9C9A04EF}"/>
              </a:ext>
            </a:extLst>
          </p:cNvPr>
          <p:cNvSpPr txBox="1">
            <a:spLocks noChangeArrowheads="1"/>
          </p:cNvSpPr>
          <p:nvPr/>
        </p:nvSpPr>
        <p:spPr bwMode="auto">
          <a:xfrm>
            <a:off x="271938" y="872118"/>
            <a:ext cx="6840379" cy="369332"/>
          </a:xfrm>
          <a:prstGeom prst="rect">
            <a:avLst/>
          </a:prstGeom>
          <a:solidFill>
            <a:schemeClr val="bg1"/>
          </a:solidFill>
          <a:ln>
            <a:noFill/>
          </a:ln>
        </p:spPr>
        <p:txBody>
          <a:bodyPr lIns="36000" rIns="36000">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algn="ctr" eaLnBrk="1" hangingPunct="1">
              <a:spcBef>
                <a:spcPct val="0"/>
              </a:spcBef>
              <a:buFontTx/>
              <a:buNone/>
              <a:defRPr/>
            </a:pPr>
            <a:r>
              <a:rPr lang="ja-JP" altLang="en-US" sz="1800" dirty="0">
                <a:solidFill>
                  <a:srgbClr val="2C82A0"/>
                </a:solidFill>
                <a:latin typeface="Meiryo UI" panose="020B0604030504040204" pitchFamily="50" charset="-128"/>
                <a:ea typeface="Meiryo UI" panose="020B0604030504040204" pitchFamily="50" charset="-128"/>
              </a:rPr>
              <a:t>～個人別管理資産／移換のご案内～</a:t>
            </a:r>
          </a:p>
        </p:txBody>
      </p:sp>
      <p:sp>
        <p:nvSpPr>
          <p:cNvPr id="48" name="テキスト ボックス 47">
            <a:extLst>
              <a:ext uri="{FF2B5EF4-FFF2-40B4-BE49-F238E27FC236}">
                <a16:creationId xmlns:a16="http://schemas.microsoft.com/office/drawing/2014/main" id="{90C4CC77-405C-463D-88B4-853C5536843A}"/>
              </a:ext>
            </a:extLst>
          </p:cNvPr>
          <p:cNvSpPr txBox="1"/>
          <p:nvPr/>
        </p:nvSpPr>
        <p:spPr>
          <a:xfrm>
            <a:off x="1724414" y="559024"/>
            <a:ext cx="2196915" cy="276999"/>
          </a:xfrm>
          <a:prstGeom prst="rect">
            <a:avLst/>
          </a:prstGeom>
          <a:noFill/>
        </p:spPr>
        <p:txBody>
          <a:bodyPr wrap="square" rtlCol="0">
            <a:spAutoFit/>
          </a:bodyPr>
          <a:lstStyle/>
          <a:p>
            <a:r>
              <a:rPr lang="ja-JP" altLang="en-US" sz="1200" b="1" dirty="0">
                <a:ln>
                  <a:solidFill>
                    <a:schemeClr val="accent1"/>
                  </a:solidFill>
                </a:ln>
                <a:solidFill>
                  <a:schemeClr val="bg1"/>
                </a:solidFill>
                <a:latin typeface="Meiryo UI" panose="020B0604030504040204" pitchFamily="50" charset="-128"/>
                <a:ea typeface="Meiryo UI" panose="020B0604030504040204" pitchFamily="50" charset="-128"/>
              </a:rPr>
              <a:t>（個人型・</a:t>
            </a:r>
            <a:r>
              <a:rPr lang="en-US" altLang="ja-JP" sz="1200" b="1" dirty="0" err="1">
                <a:ln>
                  <a:solidFill>
                    <a:schemeClr val="accent1"/>
                  </a:solidFill>
                </a:ln>
                <a:solidFill>
                  <a:schemeClr val="bg1"/>
                </a:solidFill>
                <a:latin typeface="Meiryo UI" panose="020B0604030504040204" pitchFamily="50" charset="-128"/>
                <a:ea typeface="Meiryo UI" panose="020B0604030504040204" pitchFamily="50" charset="-128"/>
              </a:rPr>
              <a:t>iDeCo</a:t>
            </a:r>
            <a:r>
              <a:rPr lang="ja-JP" altLang="en-US" sz="1200" b="1" dirty="0">
                <a:ln>
                  <a:solidFill>
                    <a:schemeClr val="accent1"/>
                  </a:solidFill>
                </a:ln>
                <a:solidFill>
                  <a:schemeClr val="bg1"/>
                </a:solidFill>
                <a:latin typeface="Meiryo UI" panose="020B0604030504040204" pitchFamily="50" charset="-128"/>
                <a:ea typeface="Meiryo UI" panose="020B0604030504040204" pitchFamily="50" charset="-128"/>
              </a:rPr>
              <a:t>／企業型）</a:t>
            </a:r>
            <a:endParaRPr kumimoji="1" lang="ja-JP" altLang="en-US" sz="1200" dirty="0">
              <a:ln>
                <a:solidFill>
                  <a:schemeClr val="accent1"/>
                </a:solidFill>
              </a:ln>
              <a:solidFill>
                <a:schemeClr val="bg1"/>
              </a:solidFill>
              <a:latin typeface="Meiryo UI" panose="020B0604030504040204" pitchFamily="50" charset="-128"/>
              <a:ea typeface="Meiryo UI" panose="020B0604030504040204" pitchFamily="50" charset="-128"/>
            </a:endParaRPr>
          </a:p>
        </p:txBody>
      </p:sp>
      <p:sp>
        <p:nvSpPr>
          <p:cNvPr id="51" name="テキスト ボックス 50">
            <a:extLst>
              <a:ext uri="{FF2B5EF4-FFF2-40B4-BE49-F238E27FC236}">
                <a16:creationId xmlns:a16="http://schemas.microsoft.com/office/drawing/2014/main" id="{E9F6B8EA-B3C1-45C8-A1E5-5735D155B082}"/>
              </a:ext>
            </a:extLst>
          </p:cNvPr>
          <p:cNvSpPr txBox="1"/>
          <p:nvPr/>
        </p:nvSpPr>
        <p:spPr>
          <a:xfrm>
            <a:off x="520079" y="2978934"/>
            <a:ext cx="4764708" cy="307777"/>
          </a:xfrm>
          <a:prstGeom prst="rect">
            <a:avLst/>
          </a:prstGeom>
          <a:solidFill>
            <a:schemeClr val="tx2">
              <a:lumMod val="20000"/>
              <a:lumOff val="80000"/>
            </a:schemeClr>
          </a:solidFill>
          <a:ln>
            <a:solidFill>
              <a:srgbClr val="39637D"/>
            </a:solidFill>
          </a:ln>
        </p:spPr>
        <p:txBody>
          <a:bodyPr wrap="square" rtlCol="0">
            <a:spAutoFit/>
          </a:bodyPr>
          <a:lstStyle/>
          <a:p>
            <a:r>
              <a:rPr lang="ja-JP" altLang="en-US" sz="1400" dirty="0">
                <a:latin typeface="Meiryo UI" panose="020B0604030504040204" pitchFamily="50" charset="-128"/>
                <a:ea typeface="Meiryo UI" panose="020B0604030504040204" pitchFamily="50" charset="-128"/>
              </a:rPr>
              <a:t>前職（前職以前を含む）の企業型で年金資産をお持ちの方</a:t>
            </a:r>
            <a:r>
              <a:rPr lang="en-US" altLang="ja-JP" sz="1400" baseline="30000" dirty="0">
                <a:latin typeface="Meiryo UI" panose="020B0604030504040204" pitchFamily="50" charset="-128"/>
                <a:ea typeface="Meiryo UI" panose="020B0604030504040204" pitchFamily="50" charset="-128"/>
              </a:rPr>
              <a:t>※</a:t>
            </a:r>
            <a:r>
              <a:rPr lang="ja-JP" altLang="en-US" sz="1400" baseline="30000" dirty="0">
                <a:latin typeface="Meiryo UI" panose="020B0604030504040204" pitchFamily="50" charset="-128"/>
                <a:ea typeface="Meiryo UI" panose="020B0604030504040204" pitchFamily="50" charset="-128"/>
              </a:rPr>
              <a:t>１</a:t>
            </a:r>
            <a:endParaRPr lang="en-US" altLang="ja-JP" sz="1400" dirty="0">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C31A29BC-6A69-4834-BDF6-A240697DF084}"/>
              </a:ext>
            </a:extLst>
          </p:cNvPr>
          <p:cNvSpPr txBox="1"/>
          <p:nvPr/>
        </p:nvSpPr>
        <p:spPr>
          <a:xfrm>
            <a:off x="519364" y="5758790"/>
            <a:ext cx="1460273" cy="523220"/>
          </a:xfrm>
          <a:prstGeom prst="rect">
            <a:avLst/>
          </a:prstGeom>
          <a:solidFill>
            <a:schemeClr val="tx2">
              <a:lumMod val="20000"/>
              <a:lumOff val="80000"/>
            </a:schemeClr>
          </a:solidFill>
          <a:ln>
            <a:solidFill>
              <a:srgbClr val="39637D"/>
            </a:solidFill>
          </a:ln>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で</a:t>
            </a:r>
            <a:endParaRPr lang="en-US" altLang="ja-JP" sz="1400" dirty="0">
              <a:latin typeface="Meiryo UI" panose="020B0604030504040204" pitchFamily="50" charset="-128"/>
              <a:ea typeface="Meiryo UI" panose="020B0604030504040204" pitchFamily="50" charset="-128"/>
            </a:endParaRPr>
          </a:p>
          <a:p>
            <a:r>
              <a:rPr lang="ja-JP" altLang="en-US" sz="1400" dirty="0">
                <a:latin typeface="Meiryo UI" panose="020B0604030504040204" pitchFamily="50" charset="-128"/>
                <a:ea typeface="Meiryo UI" panose="020B0604030504040204" pitchFamily="50" charset="-128"/>
              </a:rPr>
              <a:t>掛金継続中の方</a:t>
            </a:r>
            <a:endParaRPr lang="en-US" altLang="ja-JP" sz="1400" dirty="0">
              <a:latin typeface="Meiryo UI" panose="020B0604030504040204" pitchFamily="50" charset="-128"/>
              <a:ea typeface="Meiryo UI" panose="020B0604030504040204" pitchFamily="50" charset="-128"/>
            </a:endParaRPr>
          </a:p>
        </p:txBody>
      </p:sp>
      <p:sp>
        <p:nvSpPr>
          <p:cNvPr id="54" name="テキスト ボックス 53">
            <a:extLst>
              <a:ext uri="{FF2B5EF4-FFF2-40B4-BE49-F238E27FC236}">
                <a16:creationId xmlns:a16="http://schemas.microsoft.com/office/drawing/2014/main" id="{C74208D6-6BA4-4E22-8EA0-F0B4694D06F0}"/>
              </a:ext>
            </a:extLst>
          </p:cNvPr>
          <p:cNvSpPr txBox="1"/>
          <p:nvPr/>
        </p:nvSpPr>
        <p:spPr>
          <a:xfrm>
            <a:off x="520078" y="3637117"/>
            <a:ext cx="4764708" cy="325410"/>
          </a:xfrm>
          <a:prstGeom prst="rect">
            <a:avLst/>
          </a:prstGeom>
          <a:solidFill>
            <a:schemeClr val="tx2">
              <a:lumMod val="20000"/>
              <a:lumOff val="80000"/>
            </a:schemeClr>
          </a:solidFill>
          <a:ln>
            <a:solidFill>
              <a:srgbClr val="39637D"/>
            </a:solidFill>
          </a:ln>
        </p:spPr>
        <p:txBody>
          <a:bodyPr wrap="square" rtlCol="0">
            <a:spAutoFit/>
          </a:bodyPr>
          <a:lstStyle/>
          <a:p>
            <a:pPr eaLnBrk="1" hangingPunct="1">
              <a:lnSpc>
                <a:spcPts val="2000"/>
              </a:lnSpc>
              <a:spcBef>
                <a:spcPct val="0"/>
              </a:spcBef>
              <a:buFontTx/>
              <a:buNone/>
            </a:pPr>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で掛金は掛けずに資産運用のみの方</a:t>
            </a:r>
            <a:endParaRPr lang="en-US" altLang="ja-JP" sz="1400" dirty="0">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6A690581-BA0B-480F-A778-7C27912C7421}"/>
              </a:ext>
            </a:extLst>
          </p:cNvPr>
          <p:cNvSpPr txBox="1"/>
          <p:nvPr/>
        </p:nvSpPr>
        <p:spPr>
          <a:xfrm>
            <a:off x="520078" y="4073534"/>
            <a:ext cx="4764708" cy="571695"/>
          </a:xfrm>
          <a:prstGeom prst="rect">
            <a:avLst/>
          </a:prstGeom>
          <a:solidFill>
            <a:schemeClr val="tx2">
              <a:lumMod val="20000"/>
              <a:lumOff val="80000"/>
            </a:schemeClr>
          </a:solidFill>
          <a:ln>
            <a:solidFill>
              <a:srgbClr val="39637D"/>
            </a:solidFill>
          </a:ln>
        </p:spPr>
        <p:txBody>
          <a:bodyPr wrap="square" rtlCol="0">
            <a:spAutoFit/>
          </a:bodyPr>
          <a:lstStyle/>
          <a:p>
            <a:pPr>
              <a:lnSpc>
                <a:spcPts val="2000"/>
              </a:lnSpc>
              <a:spcBef>
                <a:spcPct val="0"/>
              </a:spcBef>
            </a:pPr>
            <a:r>
              <a:rPr lang="ja-JP" altLang="en-US" sz="1400" dirty="0">
                <a:latin typeface="Meiryo UI" panose="020B0604030504040204" pitchFamily="50" charset="-128"/>
                <a:ea typeface="Meiryo UI" panose="020B0604030504040204" pitchFamily="50" charset="-128"/>
              </a:rPr>
              <a:t>企業型脱退後に手続きを行わず、年金資産が</a:t>
            </a:r>
            <a:endParaRPr lang="en-US" altLang="ja-JP" sz="1400" dirty="0">
              <a:latin typeface="Meiryo UI" panose="020B0604030504040204" pitchFamily="50" charset="-128"/>
              <a:ea typeface="Meiryo UI" panose="020B0604030504040204" pitchFamily="50" charset="-128"/>
            </a:endParaRPr>
          </a:p>
          <a:p>
            <a:pPr>
              <a:lnSpc>
                <a:spcPts val="2000"/>
              </a:lnSpc>
              <a:spcBef>
                <a:spcPct val="0"/>
              </a:spcBef>
            </a:pPr>
            <a:r>
              <a:rPr lang="ja-JP" altLang="en-US" sz="1400" dirty="0">
                <a:latin typeface="Meiryo UI" panose="020B0604030504040204" pitchFamily="50" charset="-128"/>
                <a:ea typeface="Meiryo UI" panose="020B0604030504040204" pitchFamily="50" charset="-128"/>
              </a:rPr>
              <a:t>国民年金基金連合会へ自動移換</a:t>
            </a:r>
            <a:r>
              <a:rPr lang="en-US" altLang="ja-JP" sz="1400" baseline="30000" dirty="0">
                <a:latin typeface="Meiryo UI" panose="020B0604030504040204" pitchFamily="50" charset="-128"/>
                <a:ea typeface="Meiryo UI" panose="020B0604030504040204" pitchFamily="50" charset="-128"/>
              </a:rPr>
              <a:t>※</a:t>
            </a:r>
            <a:r>
              <a:rPr lang="ja-JP" altLang="en-US" sz="1400" baseline="30000" dirty="0">
                <a:latin typeface="Meiryo UI" panose="020B0604030504040204" pitchFamily="50" charset="-128"/>
                <a:ea typeface="Meiryo UI" panose="020B0604030504040204" pitchFamily="50" charset="-128"/>
              </a:rPr>
              <a:t>２</a:t>
            </a:r>
            <a:r>
              <a:rPr lang="ja-JP" altLang="en-US" sz="1400" dirty="0">
                <a:latin typeface="Meiryo UI" panose="020B0604030504040204" pitchFamily="50" charset="-128"/>
                <a:ea typeface="Meiryo UI" panose="020B0604030504040204" pitchFamily="50" charset="-128"/>
              </a:rPr>
              <a:t>された方</a:t>
            </a:r>
          </a:p>
        </p:txBody>
      </p:sp>
      <p:sp>
        <p:nvSpPr>
          <p:cNvPr id="60" name="テキスト ボックス 15">
            <a:extLst>
              <a:ext uri="{FF2B5EF4-FFF2-40B4-BE49-F238E27FC236}">
                <a16:creationId xmlns:a16="http://schemas.microsoft.com/office/drawing/2014/main" id="{2A255899-64BB-4630-A734-4E7B3D597028}"/>
              </a:ext>
            </a:extLst>
          </p:cNvPr>
          <p:cNvSpPr txBox="1">
            <a:spLocks noChangeArrowheads="1"/>
          </p:cNvSpPr>
          <p:nvPr/>
        </p:nvSpPr>
        <p:spPr bwMode="auto">
          <a:xfrm>
            <a:off x="6178549" y="3041650"/>
            <a:ext cx="1156321" cy="2031325"/>
          </a:xfrm>
          <a:prstGeom prst="rect">
            <a:avLst/>
          </a:prstGeom>
          <a:solidFill>
            <a:srgbClr val="85B6FF"/>
          </a:solidFill>
          <a:ln w="9525" cmpd="sng">
            <a:solidFill>
              <a:srgbClr val="0066FF"/>
            </a:solidFill>
            <a:prstDash val="solid"/>
            <a:miter lim="800000"/>
            <a:headEnd/>
            <a:tailEnd/>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endParaRPr lang="en-US" altLang="ja-JP" sz="1200" dirty="0">
              <a:latin typeface="Meiryo UI" panose="020B0604030504040204" pitchFamily="50" charset="-128"/>
              <a:ea typeface="Meiryo UI" panose="020B0604030504040204" pitchFamily="50" charset="-128"/>
            </a:endParaRPr>
          </a:p>
          <a:p>
            <a:pPr eaLnBrk="1" hangingPunct="1">
              <a:spcBef>
                <a:spcPct val="0"/>
              </a:spcBef>
              <a:buFontTx/>
              <a:buNone/>
            </a:pPr>
            <a:endParaRPr lang="en-US" altLang="ja-JP" sz="1200" dirty="0">
              <a:latin typeface="Meiryo UI" panose="020B0604030504040204" pitchFamily="50" charset="-128"/>
              <a:ea typeface="Meiryo UI" panose="020B0604030504040204" pitchFamily="50" charset="-128"/>
            </a:endParaRPr>
          </a:p>
          <a:p>
            <a:pPr eaLnBrk="1" hangingPunct="1">
              <a:spcBef>
                <a:spcPct val="0"/>
              </a:spcBef>
              <a:buFontTx/>
              <a:buNone/>
            </a:pPr>
            <a:endParaRPr lang="en-US" altLang="ja-JP" sz="1200" dirty="0">
              <a:latin typeface="Meiryo UI" panose="020B0604030504040204" pitchFamily="50" charset="-128"/>
              <a:ea typeface="Meiryo UI" panose="020B0604030504040204" pitchFamily="50" charset="-128"/>
            </a:endParaRPr>
          </a:p>
          <a:p>
            <a:pPr eaLnBrk="1" hangingPunct="1">
              <a:spcBef>
                <a:spcPct val="0"/>
              </a:spcBef>
              <a:buFontTx/>
              <a:buNone/>
            </a:pPr>
            <a:endParaRPr lang="en-US" altLang="ja-JP" sz="1200" dirty="0">
              <a:latin typeface="Meiryo UI" panose="020B0604030504040204" pitchFamily="50" charset="-128"/>
              <a:ea typeface="Meiryo UI" panose="020B0604030504040204" pitchFamily="50" charset="-128"/>
            </a:endParaRPr>
          </a:p>
          <a:p>
            <a:pPr eaLnBrk="1" hangingPunct="1">
              <a:spcBef>
                <a:spcPct val="0"/>
              </a:spcBef>
              <a:buFontTx/>
              <a:buNone/>
            </a:pPr>
            <a:r>
              <a:rPr lang="en-US" altLang="ja-JP" sz="1400" dirty="0">
                <a:solidFill>
                  <a:srgbClr val="0066FF"/>
                </a:solidFill>
                <a:latin typeface="Meiryo UI" panose="020B0604030504040204" pitchFamily="50" charset="-128"/>
                <a:ea typeface="Meiryo UI" panose="020B0604030504040204" pitchFamily="50" charset="-128"/>
              </a:rPr>
              <a:t>【STEP</a:t>
            </a:r>
            <a:r>
              <a:rPr lang="ja-JP" altLang="en-US" sz="1400" dirty="0">
                <a:solidFill>
                  <a:srgbClr val="0066FF"/>
                </a:solidFill>
                <a:latin typeface="Meiryo UI" panose="020B0604030504040204" pitchFamily="50" charset="-128"/>
                <a:ea typeface="Meiryo UI" panose="020B0604030504040204" pitchFamily="50" charset="-128"/>
              </a:rPr>
              <a:t>２</a:t>
            </a:r>
            <a:r>
              <a:rPr lang="en-US" altLang="ja-JP" sz="1400" dirty="0">
                <a:solidFill>
                  <a:srgbClr val="0066FF"/>
                </a:solidFill>
                <a:latin typeface="Meiryo UI" panose="020B0604030504040204" pitchFamily="50" charset="-128"/>
                <a:ea typeface="Meiryo UI" panose="020B0604030504040204" pitchFamily="50" charset="-128"/>
              </a:rPr>
              <a:t>】</a:t>
            </a:r>
            <a:r>
              <a:rPr lang="ja-JP" altLang="en-US" sz="1400" dirty="0">
                <a:solidFill>
                  <a:srgbClr val="0066FF"/>
                </a:solidFill>
                <a:latin typeface="Meiryo UI" panose="020B0604030504040204" pitchFamily="50" charset="-128"/>
                <a:ea typeface="Meiryo UI" panose="020B0604030504040204" pitchFamily="50" charset="-128"/>
              </a:rPr>
              <a:t>へ</a:t>
            </a:r>
            <a:endParaRPr lang="en-US" altLang="ja-JP" sz="1400" dirty="0">
              <a:solidFill>
                <a:srgbClr val="0066FF"/>
              </a:solidFill>
              <a:latin typeface="Meiryo UI" panose="020B0604030504040204" pitchFamily="50" charset="-128"/>
              <a:ea typeface="Meiryo UI" panose="020B0604030504040204" pitchFamily="50" charset="-128"/>
            </a:endParaRPr>
          </a:p>
          <a:p>
            <a:pPr eaLnBrk="1" hangingPunct="1">
              <a:spcBef>
                <a:spcPct val="0"/>
              </a:spcBef>
              <a:buFontTx/>
              <a:buNone/>
            </a:pPr>
            <a:endParaRPr lang="en-US" altLang="ja-JP" sz="1400" dirty="0">
              <a:latin typeface="Meiryo UI" panose="020B0604030504040204" pitchFamily="50" charset="-128"/>
              <a:ea typeface="Meiryo UI" panose="020B0604030504040204" pitchFamily="50" charset="-128"/>
            </a:endParaRPr>
          </a:p>
          <a:p>
            <a:pPr eaLnBrk="1" hangingPunct="1">
              <a:spcBef>
                <a:spcPct val="0"/>
              </a:spcBef>
              <a:buFontTx/>
              <a:buNone/>
            </a:pPr>
            <a:endParaRPr lang="en-US" altLang="ja-JP" sz="1400" dirty="0">
              <a:latin typeface="Meiryo UI" panose="020B0604030504040204" pitchFamily="50" charset="-128"/>
              <a:ea typeface="Meiryo UI" panose="020B0604030504040204" pitchFamily="50" charset="-128"/>
            </a:endParaRPr>
          </a:p>
          <a:p>
            <a:pPr eaLnBrk="1" hangingPunct="1">
              <a:spcBef>
                <a:spcPct val="0"/>
              </a:spcBef>
              <a:buFontTx/>
              <a:buNone/>
            </a:pPr>
            <a:endParaRPr lang="en-US" altLang="ja-JP" sz="1200" dirty="0">
              <a:latin typeface="Meiryo UI" panose="020B0604030504040204" pitchFamily="50" charset="-128"/>
              <a:ea typeface="Meiryo UI" panose="020B0604030504040204" pitchFamily="50" charset="-128"/>
            </a:endParaRPr>
          </a:p>
          <a:p>
            <a:pPr eaLnBrk="1" hangingPunct="1">
              <a:spcBef>
                <a:spcPct val="0"/>
              </a:spcBef>
              <a:buFontTx/>
              <a:buNone/>
            </a:pPr>
            <a:endParaRPr lang="en-US" altLang="ja-JP" sz="1200" dirty="0">
              <a:latin typeface="Meiryo UI" panose="020B0604030504040204" pitchFamily="50" charset="-128"/>
              <a:ea typeface="Meiryo UI" panose="020B0604030504040204" pitchFamily="50" charset="-128"/>
            </a:endParaRPr>
          </a:p>
          <a:p>
            <a:pPr eaLnBrk="1" hangingPunct="1">
              <a:spcBef>
                <a:spcPct val="0"/>
              </a:spcBef>
              <a:buFontTx/>
              <a:buNone/>
            </a:pPr>
            <a:endParaRPr lang="en-US" altLang="ja-JP" sz="1200"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A8FE667C-6FCE-42DF-A20A-5FD65EFF89AC}"/>
              </a:ext>
            </a:extLst>
          </p:cNvPr>
          <p:cNvSpPr txBox="1"/>
          <p:nvPr/>
        </p:nvSpPr>
        <p:spPr>
          <a:xfrm>
            <a:off x="2303239" y="6297736"/>
            <a:ext cx="1879293" cy="307777"/>
          </a:xfrm>
          <a:prstGeom prst="rect">
            <a:avLst/>
          </a:prstGeom>
          <a:solidFill>
            <a:schemeClr val="tx2">
              <a:lumMod val="20000"/>
              <a:lumOff val="80000"/>
            </a:schemeClr>
          </a:solidFill>
          <a:ln>
            <a:solidFill>
              <a:srgbClr val="39637D"/>
            </a:solidFill>
          </a:ln>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を継続</a:t>
            </a:r>
            <a:r>
              <a:rPr lang="en-US" altLang="ja-JP" sz="900" dirty="0">
                <a:latin typeface="Meiryo UI" panose="020B0604030504040204" pitchFamily="50" charset="-128"/>
                <a:ea typeface="Meiryo UI" panose="020B0604030504040204" pitchFamily="50" charset="-128"/>
              </a:rPr>
              <a:t>※3※4</a:t>
            </a:r>
          </a:p>
        </p:txBody>
      </p:sp>
      <p:sp>
        <p:nvSpPr>
          <p:cNvPr id="62" name="テキスト ボックス 61">
            <a:extLst>
              <a:ext uri="{FF2B5EF4-FFF2-40B4-BE49-F238E27FC236}">
                <a16:creationId xmlns:a16="http://schemas.microsoft.com/office/drawing/2014/main" id="{5AD97750-BD8E-4EA8-82CF-36071BA96BE6}"/>
              </a:ext>
            </a:extLst>
          </p:cNvPr>
          <p:cNvSpPr txBox="1"/>
          <p:nvPr/>
        </p:nvSpPr>
        <p:spPr>
          <a:xfrm>
            <a:off x="2303239" y="5366998"/>
            <a:ext cx="1879293" cy="523220"/>
          </a:xfrm>
          <a:prstGeom prst="rect">
            <a:avLst/>
          </a:prstGeom>
          <a:solidFill>
            <a:schemeClr val="tx2">
              <a:lumMod val="20000"/>
              <a:lumOff val="80000"/>
            </a:schemeClr>
          </a:solidFill>
          <a:ln>
            <a:solidFill>
              <a:srgbClr val="39637D"/>
            </a:solidFill>
          </a:ln>
        </p:spPr>
        <p:txBody>
          <a:bodyPr wrap="square" rtlCol="0">
            <a:spAutoFit/>
          </a:bodyPr>
          <a:lstStyle/>
          <a:p>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の資産を企業型にまとめる</a:t>
            </a:r>
            <a:endParaRPr lang="en-US" altLang="ja-JP" sz="1400" dirty="0">
              <a:latin typeface="Meiryo UI" panose="020B0604030504040204" pitchFamily="50" charset="-128"/>
              <a:ea typeface="Meiryo UI" panose="020B0604030504040204" pitchFamily="50" charset="-128"/>
            </a:endParaRPr>
          </a:p>
        </p:txBody>
      </p:sp>
      <p:sp>
        <p:nvSpPr>
          <p:cNvPr id="63" name="テキスト ボックス 15">
            <a:extLst>
              <a:ext uri="{FF2B5EF4-FFF2-40B4-BE49-F238E27FC236}">
                <a16:creationId xmlns:a16="http://schemas.microsoft.com/office/drawing/2014/main" id="{7CD5E948-41E5-4C57-A246-2C0AE65CB8F0}"/>
              </a:ext>
            </a:extLst>
          </p:cNvPr>
          <p:cNvSpPr txBox="1">
            <a:spLocks noChangeArrowheads="1"/>
          </p:cNvSpPr>
          <p:nvPr/>
        </p:nvSpPr>
        <p:spPr bwMode="auto">
          <a:xfrm>
            <a:off x="4749279" y="6282010"/>
            <a:ext cx="1156321" cy="307777"/>
          </a:xfrm>
          <a:prstGeom prst="rect">
            <a:avLst/>
          </a:prstGeom>
          <a:solidFill>
            <a:srgbClr val="85B6FF"/>
          </a:solidFill>
          <a:ln w="9525" cmpd="sng">
            <a:solidFill>
              <a:srgbClr val="0066FF"/>
            </a:solidFill>
            <a:prstDash val="solid"/>
            <a:miter lim="800000"/>
            <a:headEnd/>
            <a:tailEnd/>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en-US" altLang="ja-JP" sz="1400" dirty="0">
                <a:solidFill>
                  <a:srgbClr val="0066FF"/>
                </a:solidFill>
                <a:latin typeface="Meiryo UI" panose="020B0604030504040204" pitchFamily="50" charset="-128"/>
                <a:ea typeface="Meiryo UI" panose="020B0604030504040204" pitchFamily="50" charset="-128"/>
              </a:rPr>
              <a:t>【STEP3】</a:t>
            </a:r>
            <a:r>
              <a:rPr lang="ja-JP" altLang="en-US" sz="1400" dirty="0">
                <a:solidFill>
                  <a:srgbClr val="0066FF"/>
                </a:solidFill>
                <a:latin typeface="Meiryo UI" panose="020B0604030504040204" pitchFamily="50" charset="-128"/>
                <a:ea typeface="Meiryo UI" panose="020B0604030504040204" pitchFamily="50" charset="-128"/>
              </a:rPr>
              <a:t>へ</a:t>
            </a:r>
            <a:endParaRPr lang="en-US" altLang="ja-JP" sz="1400" dirty="0">
              <a:solidFill>
                <a:srgbClr val="0066FF"/>
              </a:solidFill>
              <a:latin typeface="Meiryo UI" panose="020B0604030504040204" pitchFamily="50" charset="-128"/>
              <a:ea typeface="Meiryo UI" panose="020B0604030504040204" pitchFamily="50" charset="-128"/>
            </a:endParaRPr>
          </a:p>
        </p:txBody>
      </p:sp>
      <p:sp>
        <p:nvSpPr>
          <p:cNvPr id="64" name="テキスト ボックス 15">
            <a:extLst>
              <a:ext uri="{FF2B5EF4-FFF2-40B4-BE49-F238E27FC236}">
                <a16:creationId xmlns:a16="http://schemas.microsoft.com/office/drawing/2014/main" id="{8BA4617C-C61A-491F-A8FC-039CF73CC2F2}"/>
              </a:ext>
            </a:extLst>
          </p:cNvPr>
          <p:cNvSpPr txBox="1">
            <a:spLocks noChangeArrowheads="1"/>
          </p:cNvSpPr>
          <p:nvPr/>
        </p:nvSpPr>
        <p:spPr bwMode="auto">
          <a:xfrm>
            <a:off x="4749280" y="5470177"/>
            <a:ext cx="1156321" cy="307777"/>
          </a:xfrm>
          <a:prstGeom prst="rect">
            <a:avLst/>
          </a:prstGeom>
          <a:solidFill>
            <a:srgbClr val="85B6FF"/>
          </a:solidFill>
          <a:ln w="9525" cmpd="sng">
            <a:solidFill>
              <a:srgbClr val="0066FF"/>
            </a:solidFill>
            <a:prstDash val="solid"/>
            <a:miter lim="800000"/>
            <a:headEnd/>
            <a:tailEnd/>
          </a:ln>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en-US" altLang="ja-JP" sz="1400" dirty="0">
                <a:solidFill>
                  <a:srgbClr val="0066FF"/>
                </a:solidFill>
                <a:latin typeface="Meiryo UI" panose="020B0604030504040204" pitchFamily="50" charset="-128"/>
                <a:ea typeface="Meiryo UI" panose="020B0604030504040204" pitchFamily="50" charset="-128"/>
              </a:rPr>
              <a:t>【STEP1】</a:t>
            </a:r>
            <a:r>
              <a:rPr lang="ja-JP" altLang="en-US" sz="1400" dirty="0">
                <a:solidFill>
                  <a:srgbClr val="0066FF"/>
                </a:solidFill>
                <a:latin typeface="Meiryo UI" panose="020B0604030504040204" pitchFamily="50" charset="-128"/>
                <a:ea typeface="Meiryo UI" panose="020B0604030504040204" pitchFamily="50" charset="-128"/>
              </a:rPr>
              <a:t>へ</a:t>
            </a:r>
            <a:endParaRPr lang="en-US" altLang="ja-JP" sz="1400" dirty="0">
              <a:solidFill>
                <a:srgbClr val="0066FF"/>
              </a:solidFill>
              <a:latin typeface="Meiryo UI" panose="020B0604030504040204" pitchFamily="50" charset="-128"/>
              <a:ea typeface="Meiryo UI" panose="020B0604030504040204" pitchFamily="50" charset="-128"/>
            </a:endParaRPr>
          </a:p>
        </p:txBody>
      </p:sp>
      <p:sp>
        <p:nvSpPr>
          <p:cNvPr id="65" name="テキスト ボックス 50">
            <a:extLst>
              <a:ext uri="{FF2B5EF4-FFF2-40B4-BE49-F238E27FC236}">
                <a16:creationId xmlns:a16="http://schemas.microsoft.com/office/drawing/2014/main" id="{6517E4E4-3A11-4726-88FB-F729AE83783F}"/>
              </a:ext>
            </a:extLst>
          </p:cNvPr>
          <p:cNvSpPr txBox="1">
            <a:spLocks noChangeArrowheads="1"/>
          </p:cNvSpPr>
          <p:nvPr/>
        </p:nvSpPr>
        <p:spPr bwMode="auto">
          <a:xfrm>
            <a:off x="2233326" y="6630331"/>
            <a:ext cx="49216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r>
              <a:rPr lang="en-US" altLang="ja-JP" sz="800" dirty="0">
                <a:latin typeface="Meiryo UI" panose="020B0604030504040204" pitchFamily="50" charset="-128"/>
                <a:ea typeface="Meiryo UI" panose="020B0604030504040204" pitchFamily="50" charset="-128"/>
              </a:rPr>
              <a:t>※3</a:t>
            </a:r>
            <a:r>
              <a:rPr lang="ja-JP" altLang="en-US" sz="800" dirty="0">
                <a:latin typeface="Meiryo UI" panose="020B0604030504040204" pitchFamily="50" charset="-128"/>
                <a:ea typeface="Meiryo UI" panose="020B0604030504040204" pitchFamily="50" charset="-128"/>
              </a:rPr>
              <a:t>　</a:t>
            </a:r>
            <a:r>
              <a:rPr lang="en-US" altLang="ja-JP" sz="800" dirty="0" err="1">
                <a:latin typeface="Meiryo UI" panose="020B0604030504040204" pitchFamily="50" charset="-128"/>
                <a:ea typeface="Meiryo UI" panose="020B0604030504040204" pitchFamily="50" charset="-128"/>
              </a:rPr>
              <a:t>iDeCo</a:t>
            </a:r>
            <a:r>
              <a:rPr lang="ja-JP" altLang="en-US" sz="800" dirty="0">
                <a:latin typeface="Meiryo UI" panose="020B0604030504040204" pitchFamily="50" charset="-128"/>
                <a:ea typeface="Meiryo UI" panose="020B0604030504040204" pitchFamily="50" charset="-128"/>
              </a:rPr>
              <a:t>に加入する場合、別途手数料がかかります。</a:t>
            </a:r>
            <a:endParaRPr lang="en-US" altLang="ja-JP" sz="800" dirty="0">
              <a:latin typeface="Meiryo UI" panose="020B0604030504040204" pitchFamily="50" charset="-128"/>
              <a:ea typeface="Meiryo UI" panose="020B0604030504040204" pitchFamily="50" charset="-128"/>
            </a:endParaRPr>
          </a:p>
          <a:p>
            <a:pPr eaLnBrk="1" hangingPunct="1"/>
            <a:r>
              <a:rPr lang="ja-JP" altLang="en-US" sz="800" dirty="0">
                <a:latin typeface="Meiryo UI" panose="020B0604030504040204" pitchFamily="50" charset="-128"/>
                <a:ea typeface="Meiryo UI" panose="020B0604030504040204" pitchFamily="50" charset="-128"/>
              </a:rPr>
              <a:t>　 　　また、企業型と併用する場合の</a:t>
            </a:r>
            <a:r>
              <a:rPr lang="en-US" altLang="ja-JP" sz="800" dirty="0" err="1">
                <a:latin typeface="Meiryo UI" panose="020B0604030504040204" pitchFamily="50" charset="-128"/>
                <a:ea typeface="Meiryo UI" panose="020B0604030504040204" pitchFamily="50" charset="-128"/>
              </a:rPr>
              <a:t>iDeCo</a:t>
            </a:r>
            <a:r>
              <a:rPr lang="ja-JP" altLang="en-US" sz="800" dirty="0">
                <a:latin typeface="Meiryo UI" panose="020B0604030504040204" pitchFamily="50" charset="-128"/>
                <a:ea typeface="Meiryo UI" panose="020B0604030504040204" pitchFamily="50" charset="-128"/>
              </a:rPr>
              <a:t>掛金の上限は</a:t>
            </a:r>
            <a:r>
              <a:rPr lang="en-US" altLang="ja-JP" sz="800" dirty="0">
                <a:latin typeface="Meiryo UI" panose="020B0604030504040204" pitchFamily="50" charset="-128"/>
                <a:ea typeface="Meiryo UI" panose="020B0604030504040204" pitchFamily="50" charset="-128"/>
              </a:rPr>
              <a:t>20,000</a:t>
            </a:r>
            <a:r>
              <a:rPr lang="ja-JP" altLang="en-US" sz="800" dirty="0">
                <a:latin typeface="Meiryo UI" panose="020B0604030504040204" pitchFamily="50" charset="-128"/>
                <a:ea typeface="Meiryo UI" panose="020B0604030504040204" pitchFamily="50" charset="-128"/>
              </a:rPr>
              <a:t>円</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月となるため、掛金</a:t>
            </a:r>
            <a:r>
              <a:rPr lang="en-US" altLang="ja-JP" sz="800" dirty="0">
                <a:latin typeface="Meiryo UI" panose="020B0604030504040204" pitchFamily="50" charset="-128"/>
                <a:ea typeface="Meiryo UI" panose="020B0604030504040204" pitchFamily="50" charset="-128"/>
              </a:rPr>
              <a:t>20,000</a:t>
            </a:r>
            <a:r>
              <a:rPr lang="ja-JP" altLang="en-US" sz="800" dirty="0">
                <a:latin typeface="Meiryo UI" panose="020B0604030504040204" pitchFamily="50" charset="-128"/>
                <a:ea typeface="Meiryo UI" panose="020B0604030504040204" pitchFamily="50" charset="-128"/>
              </a:rPr>
              <a:t>円を超える額に　　</a:t>
            </a:r>
            <a:endParaRPr lang="en-US" altLang="ja-JP" sz="800" dirty="0">
              <a:latin typeface="Meiryo UI" panose="020B0604030504040204" pitchFamily="50" charset="-128"/>
              <a:ea typeface="Meiryo UI" panose="020B0604030504040204" pitchFamily="50" charset="-128"/>
            </a:endParaRPr>
          </a:p>
          <a:p>
            <a:pPr eaLnBrk="1" hangingPunct="1"/>
            <a:r>
              <a:rPr lang="ja-JP" altLang="en-US" sz="800" dirty="0">
                <a:latin typeface="Meiryo UI" panose="020B0604030504040204" pitchFamily="50" charset="-128"/>
                <a:ea typeface="Meiryo UI" panose="020B0604030504040204" pitchFamily="50" charset="-128"/>
              </a:rPr>
              <a:t>　　　 設定している方は掛金額の変更手続きが必要となります。</a:t>
            </a:r>
            <a:endParaRPr lang="en-US" altLang="ja-JP" sz="800" dirty="0">
              <a:latin typeface="Meiryo UI" panose="020B0604030504040204" pitchFamily="50" charset="-128"/>
              <a:ea typeface="Meiryo UI" panose="020B0604030504040204" pitchFamily="50" charset="-128"/>
            </a:endParaRPr>
          </a:p>
          <a:p>
            <a:pPr eaLnBrk="1" hangingPunct="1"/>
            <a:r>
              <a:rPr lang="en-US" altLang="ja-JP" sz="800" dirty="0">
                <a:latin typeface="Meiryo UI" panose="020B0604030504040204" pitchFamily="50" charset="-128"/>
                <a:ea typeface="Meiryo UI" panose="020B0604030504040204" pitchFamily="50" charset="-128"/>
              </a:rPr>
              <a:t>※4</a:t>
            </a:r>
            <a:r>
              <a:rPr lang="ja-JP" altLang="en-US" sz="800" dirty="0">
                <a:latin typeface="Meiryo UI" panose="020B0604030504040204" pitchFamily="50" charset="-128"/>
                <a:ea typeface="Meiryo UI" panose="020B0604030504040204" pitchFamily="50" charset="-128"/>
              </a:rPr>
              <a:t>　企業型のプランがマッチング拠出を利用している場合には、マッチング拠出</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加入者掛金拠出</a:t>
            </a:r>
            <a:r>
              <a:rPr lang="en-US" altLang="ja-JP" sz="800" dirty="0">
                <a:latin typeface="Meiryo UI" panose="020B0604030504040204" pitchFamily="50" charset="-128"/>
                <a:ea typeface="Meiryo UI" panose="020B0604030504040204" pitchFamily="50" charset="-128"/>
              </a:rPr>
              <a:t>)</a:t>
            </a:r>
            <a:r>
              <a:rPr lang="ja-JP" altLang="en-US" sz="800" dirty="0">
                <a:latin typeface="Meiryo UI" panose="020B0604030504040204" pitchFamily="50" charset="-128"/>
                <a:ea typeface="Meiryo UI" panose="020B0604030504040204" pitchFamily="50" charset="-128"/>
              </a:rPr>
              <a:t>を利用するか、</a:t>
            </a:r>
            <a:endParaRPr lang="en-US" altLang="ja-JP" sz="800" dirty="0">
              <a:latin typeface="Meiryo UI" panose="020B0604030504040204" pitchFamily="50" charset="-128"/>
              <a:ea typeface="Meiryo UI" panose="020B0604030504040204" pitchFamily="50" charset="-128"/>
            </a:endParaRPr>
          </a:p>
          <a:p>
            <a:pPr eaLnBrk="1" hangingPunct="1"/>
            <a:r>
              <a:rPr lang="ja-JP" altLang="en-US" sz="800" dirty="0">
                <a:latin typeface="Meiryo UI" panose="020B0604030504040204" pitchFamily="50" charset="-128"/>
                <a:ea typeface="Meiryo UI" panose="020B0604030504040204" pitchFamily="50" charset="-128"/>
              </a:rPr>
              <a:t>　 　　</a:t>
            </a:r>
            <a:r>
              <a:rPr lang="en-US" altLang="ja-JP" sz="800" dirty="0" err="1">
                <a:latin typeface="Meiryo UI" panose="020B0604030504040204" pitchFamily="50" charset="-128"/>
                <a:ea typeface="Meiryo UI" panose="020B0604030504040204" pitchFamily="50" charset="-128"/>
              </a:rPr>
              <a:t>iDeCo</a:t>
            </a:r>
            <a:r>
              <a:rPr lang="ja-JP" altLang="en-US" sz="800" dirty="0">
                <a:latin typeface="Meiryo UI" panose="020B0604030504040204" pitchFamily="50" charset="-128"/>
                <a:ea typeface="Meiryo UI" panose="020B0604030504040204" pitchFamily="50" charset="-128"/>
              </a:rPr>
              <a:t>を継続するか選択することとなります。</a:t>
            </a:r>
            <a:endParaRPr lang="en-US" altLang="ja-JP" sz="800" dirty="0">
              <a:latin typeface="Meiryo UI" panose="020B0604030504040204" pitchFamily="50" charset="-128"/>
              <a:ea typeface="Meiryo UI" panose="020B0604030504040204" pitchFamily="50" charset="-128"/>
            </a:endParaRPr>
          </a:p>
        </p:txBody>
      </p:sp>
      <p:sp>
        <p:nvSpPr>
          <p:cNvPr id="66" name="下矢印 1">
            <a:extLst>
              <a:ext uri="{FF2B5EF4-FFF2-40B4-BE49-F238E27FC236}">
                <a16:creationId xmlns:a16="http://schemas.microsoft.com/office/drawing/2014/main" id="{B03ED486-0C4F-4960-935E-19698C1EB01B}"/>
              </a:ext>
            </a:extLst>
          </p:cNvPr>
          <p:cNvSpPr/>
          <p:nvPr/>
        </p:nvSpPr>
        <p:spPr>
          <a:xfrm rot="14481878" flipH="1">
            <a:off x="2108364" y="5618632"/>
            <a:ext cx="45719" cy="320458"/>
          </a:xfrm>
          <a:prstGeom prst="downArrow">
            <a:avLst>
              <a:gd name="adj1" fmla="val 5359"/>
              <a:gd name="adj2" fmla="val 52453"/>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eiryo UI" panose="020B0604030504040204" pitchFamily="50" charset="-128"/>
              <a:ea typeface="Meiryo UI" panose="020B0604030504040204" pitchFamily="50" charset="-128"/>
            </a:endParaRPr>
          </a:p>
        </p:txBody>
      </p:sp>
      <p:sp>
        <p:nvSpPr>
          <p:cNvPr id="67" name="下矢印 1">
            <a:extLst>
              <a:ext uri="{FF2B5EF4-FFF2-40B4-BE49-F238E27FC236}">
                <a16:creationId xmlns:a16="http://schemas.microsoft.com/office/drawing/2014/main" id="{1EA41DDD-0717-4C87-AB02-8A4196E42186}"/>
              </a:ext>
            </a:extLst>
          </p:cNvPr>
          <p:cNvSpPr/>
          <p:nvPr/>
        </p:nvSpPr>
        <p:spPr>
          <a:xfrm rot="18268165" flipH="1">
            <a:off x="2104353" y="6131979"/>
            <a:ext cx="45719" cy="320458"/>
          </a:xfrm>
          <a:prstGeom prst="downArrow">
            <a:avLst>
              <a:gd name="adj1" fmla="val 5359"/>
              <a:gd name="adj2" fmla="val 52453"/>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eiryo UI" panose="020B0604030504040204" pitchFamily="50" charset="-128"/>
              <a:ea typeface="Meiryo UI" panose="020B0604030504040204" pitchFamily="50" charset="-128"/>
            </a:endParaRPr>
          </a:p>
        </p:txBody>
      </p:sp>
      <p:sp>
        <p:nvSpPr>
          <p:cNvPr id="68" name="下矢印 1">
            <a:extLst>
              <a:ext uri="{FF2B5EF4-FFF2-40B4-BE49-F238E27FC236}">
                <a16:creationId xmlns:a16="http://schemas.microsoft.com/office/drawing/2014/main" id="{121418DC-ADDA-49FE-80AB-5281B041C245}"/>
              </a:ext>
            </a:extLst>
          </p:cNvPr>
          <p:cNvSpPr/>
          <p:nvPr/>
        </p:nvSpPr>
        <p:spPr>
          <a:xfrm rot="16200000">
            <a:off x="4455170" y="5366207"/>
            <a:ext cx="45719" cy="494740"/>
          </a:xfrm>
          <a:prstGeom prst="downArrow">
            <a:avLst>
              <a:gd name="adj1" fmla="val 5359"/>
              <a:gd name="adj2" fmla="val 52453"/>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eiryo UI" panose="020B0604030504040204" pitchFamily="50" charset="-128"/>
              <a:ea typeface="Meiryo UI" panose="020B0604030504040204" pitchFamily="50" charset="-128"/>
            </a:endParaRPr>
          </a:p>
        </p:txBody>
      </p:sp>
      <p:sp>
        <p:nvSpPr>
          <p:cNvPr id="69" name="下矢印 1">
            <a:extLst>
              <a:ext uri="{FF2B5EF4-FFF2-40B4-BE49-F238E27FC236}">
                <a16:creationId xmlns:a16="http://schemas.microsoft.com/office/drawing/2014/main" id="{4FBF1E86-87A3-4B2E-AA9C-E51E92B879CA}"/>
              </a:ext>
            </a:extLst>
          </p:cNvPr>
          <p:cNvSpPr/>
          <p:nvPr/>
        </p:nvSpPr>
        <p:spPr>
          <a:xfrm rot="16200000">
            <a:off x="4454989" y="6227804"/>
            <a:ext cx="45719" cy="494740"/>
          </a:xfrm>
          <a:prstGeom prst="downArrow">
            <a:avLst>
              <a:gd name="adj1" fmla="val 5359"/>
              <a:gd name="adj2" fmla="val 52453"/>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ja-JP" altLang="en-US">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60E56F3A-AC54-40C7-85D9-D389B1C4AD97}"/>
              </a:ext>
            </a:extLst>
          </p:cNvPr>
          <p:cNvSpPr txBox="1"/>
          <p:nvPr/>
        </p:nvSpPr>
        <p:spPr>
          <a:xfrm>
            <a:off x="174367" y="7502256"/>
            <a:ext cx="7205870" cy="338554"/>
          </a:xfrm>
          <a:prstGeom prst="rect">
            <a:avLst/>
          </a:prstGeom>
          <a:solidFill>
            <a:schemeClr val="tx2"/>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defTabSz="503953">
              <a:defRPr/>
            </a:pPr>
            <a:r>
              <a:rPr lang="ja-JP" altLang="en-US" sz="1600" b="1">
                <a:solidFill>
                  <a:schemeClr val="bg1"/>
                </a:solidFill>
                <a:latin typeface="メイリオ" panose="020B0604030504040204" pitchFamily="50" charset="-128"/>
                <a:ea typeface="メイリオ" panose="020B0604030504040204" pitchFamily="50" charset="-128"/>
              </a:rPr>
              <a:t>≪</a:t>
            </a:r>
            <a:r>
              <a:rPr lang="en-US" altLang="ja-JP" sz="1600" b="1">
                <a:solidFill>
                  <a:schemeClr val="bg1"/>
                </a:solidFill>
                <a:latin typeface="メイリオ" panose="020B0604030504040204" pitchFamily="50" charset="-128"/>
                <a:ea typeface="メイリオ" panose="020B0604030504040204" pitchFamily="50" charset="-128"/>
              </a:rPr>
              <a:t>STEP1</a:t>
            </a:r>
            <a:r>
              <a:rPr lang="ja-JP" altLang="en-US" sz="1600" b="1">
                <a:solidFill>
                  <a:schemeClr val="bg1"/>
                </a:solidFill>
                <a:latin typeface="メイリオ" panose="020B0604030504040204" pitchFamily="50" charset="-128"/>
                <a:ea typeface="メイリオ" panose="020B0604030504040204" pitchFamily="50" charset="-128"/>
              </a:rPr>
              <a:t>≫</a:t>
            </a:r>
            <a:r>
              <a:rPr lang="en-US" altLang="ja-JP" sz="1600" b="1">
                <a:solidFill>
                  <a:schemeClr val="bg1"/>
                </a:solidFill>
                <a:latin typeface="メイリオ" panose="020B0604030504040204" pitchFamily="50" charset="-128"/>
                <a:ea typeface="メイリオ" panose="020B0604030504040204" pitchFamily="50" charset="-128"/>
              </a:rPr>
              <a:t> </a:t>
            </a:r>
            <a:r>
              <a:rPr lang="en-US" altLang="ja-JP" sz="1600" b="1">
                <a:latin typeface="Meiryo UI" panose="020B0604030504040204" pitchFamily="50" charset="-128"/>
                <a:ea typeface="Meiryo UI" panose="020B0604030504040204" pitchFamily="50" charset="-128"/>
              </a:rPr>
              <a:t>iDeCo</a:t>
            </a:r>
            <a:r>
              <a:rPr lang="ja-JP" altLang="en-US" sz="1600" b="1">
                <a:latin typeface="Meiryo UI" panose="020B0604030504040204" pitchFamily="50" charset="-128"/>
                <a:ea typeface="Meiryo UI" panose="020B0604030504040204" pitchFamily="50" charset="-128"/>
              </a:rPr>
              <a:t>掛金の口座振替を停止</a:t>
            </a:r>
            <a:endParaRPr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FC45146-4BE7-426E-AC4B-9D7B2E86D010}"/>
              </a:ext>
            </a:extLst>
          </p:cNvPr>
          <p:cNvSpPr txBox="1"/>
          <p:nvPr/>
        </p:nvSpPr>
        <p:spPr>
          <a:xfrm>
            <a:off x="179437" y="2969642"/>
            <a:ext cx="241993" cy="369332"/>
          </a:xfrm>
          <a:prstGeom prst="rect">
            <a:avLst/>
          </a:prstGeom>
          <a:noFill/>
        </p:spPr>
        <p:txBody>
          <a:bodyPr wrap="square" rtlCol="0">
            <a:spAutoFit/>
          </a:bodyPr>
          <a:lstStyle/>
          <a:p>
            <a:r>
              <a:rPr lang="ja-JP" altLang="en-US" sz="1800" dirty="0">
                <a:latin typeface="Meiryo UI" panose="020B0604030504040204" pitchFamily="50" charset="-128"/>
                <a:ea typeface="Meiryo UI" panose="020B0604030504040204" pitchFamily="50" charset="-128"/>
              </a:rPr>
              <a:t>①</a:t>
            </a:r>
            <a:endParaRPr kumimoji="1" lang="ja-JP" altLang="en-US" dirty="0"/>
          </a:p>
        </p:txBody>
      </p:sp>
      <p:sp>
        <p:nvSpPr>
          <p:cNvPr id="36" name="テキスト ボックス 35">
            <a:extLst>
              <a:ext uri="{FF2B5EF4-FFF2-40B4-BE49-F238E27FC236}">
                <a16:creationId xmlns:a16="http://schemas.microsoft.com/office/drawing/2014/main" id="{E0891188-E5F3-4878-B4DB-9AAEB3E1D011}"/>
              </a:ext>
            </a:extLst>
          </p:cNvPr>
          <p:cNvSpPr txBox="1"/>
          <p:nvPr/>
        </p:nvSpPr>
        <p:spPr>
          <a:xfrm>
            <a:off x="165316" y="3625085"/>
            <a:ext cx="241993" cy="369332"/>
          </a:xfrm>
          <a:prstGeom prst="rect">
            <a:avLst/>
          </a:prstGeom>
          <a:noFill/>
        </p:spPr>
        <p:txBody>
          <a:bodyPr wrap="square" rtlCol="0">
            <a:spAutoFit/>
          </a:bodyPr>
          <a:lstStyle/>
          <a:p>
            <a:r>
              <a:rPr lang="ja-JP" altLang="en-US" sz="1800" dirty="0">
                <a:latin typeface="Meiryo UI" panose="020B0604030504040204" pitchFamily="50" charset="-128"/>
                <a:ea typeface="Meiryo UI" panose="020B0604030504040204" pitchFamily="50" charset="-128"/>
              </a:rPr>
              <a:t>②</a:t>
            </a:r>
            <a:endParaRPr kumimoji="1" lang="ja-JP" altLang="en-US" dirty="0"/>
          </a:p>
        </p:txBody>
      </p:sp>
      <p:sp>
        <p:nvSpPr>
          <p:cNvPr id="37" name="テキスト ボックス 36">
            <a:extLst>
              <a:ext uri="{FF2B5EF4-FFF2-40B4-BE49-F238E27FC236}">
                <a16:creationId xmlns:a16="http://schemas.microsoft.com/office/drawing/2014/main" id="{89172BC8-ACEC-47E7-9BE3-7D18230FB162}"/>
              </a:ext>
            </a:extLst>
          </p:cNvPr>
          <p:cNvSpPr txBox="1"/>
          <p:nvPr/>
        </p:nvSpPr>
        <p:spPr>
          <a:xfrm>
            <a:off x="167405" y="4165237"/>
            <a:ext cx="241993"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③</a:t>
            </a:r>
            <a:endParaRPr kumimoji="1" lang="ja-JP" altLang="en-US" dirty="0"/>
          </a:p>
        </p:txBody>
      </p:sp>
      <p:sp>
        <p:nvSpPr>
          <p:cNvPr id="4" name="テキスト ボックス 3">
            <a:extLst>
              <a:ext uri="{FF2B5EF4-FFF2-40B4-BE49-F238E27FC236}">
                <a16:creationId xmlns:a16="http://schemas.microsoft.com/office/drawing/2014/main" id="{9F810383-26E7-DAAD-3E37-86032ECA6DF0}"/>
              </a:ext>
            </a:extLst>
          </p:cNvPr>
          <p:cNvSpPr txBox="1"/>
          <p:nvPr/>
        </p:nvSpPr>
        <p:spPr>
          <a:xfrm>
            <a:off x="179437" y="5840670"/>
            <a:ext cx="241993" cy="369332"/>
          </a:xfrm>
          <a:prstGeom prst="rect">
            <a:avLst/>
          </a:prstGeom>
          <a:noFill/>
        </p:spPr>
        <p:txBody>
          <a:bodyPr wrap="square" rtlCol="0">
            <a:spAutoFit/>
          </a:bodyPr>
          <a:lstStyle/>
          <a:p>
            <a:r>
              <a:rPr kumimoji="1" lang="ja-JP" altLang="en-US" dirty="0">
                <a:latin typeface="Meiryo UI" panose="020B0604030504040204" pitchFamily="50" charset="-128"/>
                <a:ea typeface="Meiryo UI" panose="020B0604030504040204" pitchFamily="50" charset="-128"/>
              </a:rPr>
              <a:t>④</a:t>
            </a:r>
            <a:endParaRPr kumimoji="1" lang="ja-JP" altLang="en-US" dirty="0"/>
          </a:p>
        </p:txBody>
      </p:sp>
    </p:spTree>
    <p:extLst>
      <p:ext uri="{BB962C8B-B14F-4D97-AF65-F5344CB8AC3E}">
        <p14:creationId xmlns:p14="http://schemas.microsoft.com/office/powerpoint/2010/main" val="3070992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図 7">
            <a:extLst>
              <a:ext uri="{FF2B5EF4-FFF2-40B4-BE49-F238E27FC236}">
                <a16:creationId xmlns:a16="http://schemas.microsoft.com/office/drawing/2014/main" id="{BA23215B-95CD-482F-9CF5-A1AFDFF12C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6374" y="1794868"/>
            <a:ext cx="3379788"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29">
            <a:extLst>
              <a:ext uri="{FF2B5EF4-FFF2-40B4-BE49-F238E27FC236}">
                <a16:creationId xmlns:a16="http://schemas.microsoft.com/office/drawing/2014/main" id="{DBFA1148-0DF3-4FF7-8F14-1A6C3C8EFD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52589" y="5121324"/>
            <a:ext cx="2774950"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0" name="テキスト ボックス 3">
            <a:extLst>
              <a:ext uri="{FF2B5EF4-FFF2-40B4-BE49-F238E27FC236}">
                <a16:creationId xmlns:a16="http://schemas.microsoft.com/office/drawing/2014/main" id="{C3875DB6-C7EE-42D4-9BF5-8F6074AA3A1E}"/>
              </a:ext>
            </a:extLst>
          </p:cNvPr>
          <p:cNvSpPr txBox="1">
            <a:spLocks noChangeArrowheads="1"/>
          </p:cNvSpPr>
          <p:nvPr/>
        </p:nvSpPr>
        <p:spPr bwMode="auto">
          <a:xfrm>
            <a:off x="167902" y="4841850"/>
            <a:ext cx="4676775" cy="174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2400"/>
              </a:lnSpc>
              <a:spcBef>
                <a:spcPct val="0"/>
              </a:spcBef>
              <a:buFontTx/>
              <a:buNone/>
            </a:pPr>
            <a:r>
              <a:rPr lang="ja-JP" altLang="en-US" sz="1400" dirty="0">
                <a:latin typeface="Meiryo UI" panose="020B0604030504040204" pitchFamily="50" charset="-128"/>
                <a:ea typeface="Meiryo UI" panose="020B0604030504040204" pitchFamily="50" charset="-128"/>
              </a:rPr>
              <a:t>１）勤務先から個人別管理資産移換依頼書を入手します</a:t>
            </a:r>
            <a:endParaRPr lang="en-US" altLang="ja-JP" sz="1400" dirty="0">
              <a:latin typeface="Meiryo UI" panose="020B0604030504040204" pitchFamily="50" charset="-128"/>
              <a:ea typeface="Meiryo UI" panose="020B0604030504040204" pitchFamily="50" charset="-128"/>
            </a:endParaRPr>
          </a:p>
          <a:p>
            <a:pPr eaLnBrk="1" hangingPunct="1">
              <a:lnSpc>
                <a:spcPts val="2400"/>
              </a:lnSpc>
              <a:spcBef>
                <a:spcPct val="0"/>
              </a:spcBef>
              <a:buFontTx/>
              <a:buNone/>
            </a:pPr>
            <a:r>
              <a:rPr lang="ja-JP" altLang="en-US" sz="1400" dirty="0">
                <a:latin typeface="Meiryo UI" panose="020B0604030504040204" pitchFamily="50" charset="-128"/>
                <a:ea typeface="Meiryo UI" panose="020B0604030504040204" pitchFamily="50" charset="-128"/>
              </a:rPr>
              <a:t>２）必要事項を記入し、勤務先へ提出します</a:t>
            </a:r>
            <a:endParaRPr lang="en-US" altLang="ja-JP" sz="1400" dirty="0">
              <a:latin typeface="Meiryo UI" panose="020B0604030504040204" pitchFamily="50" charset="-128"/>
              <a:ea typeface="Meiryo UI" panose="020B0604030504040204" pitchFamily="50" charset="-128"/>
            </a:endParaRPr>
          </a:p>
          <a:p>
            <a:pPr eaLnBrk="1" hangingPunct="1">
              <a:lnSpc>
                <a:spcPts val="2400"/>
              </a:lnSpc>
              <a:spcBef>
                <a:spcPct val="0"/>
              </a:spcBef>
              <a:buFontTx/>
              <a:buNone/>
            </a:pPr>
            <a:r>
              <a:rPr lang="ja-JP" altLang="en-US" sz="1400" dirty="0">
                <a:latin typeface="Meiryo UI" panose="020B0604030504040204" pitchFamily="50" charset="-128"/>
                <a:ea typeface="Meiryo UI" panose="020B0604030504040204" pitchFamily="50" charset="-128"/>
              </a:rPr>
              <a:t>３）１か月前後で新口座へ年金資産が移換されます</a:t>
            </a:r>
            <a:endParaRPr lang="en-US" altLang="ja-JP" sz="1400" dirty="0">
              <a:latin typeface="Meiryo UI" panose="020B0604030504040204" pitchFamily="50" charset="-128"/>
              <a:ea typeface="Meiryo UI" panose="020B0604030504040204" pitchFamily="50" charset="-128"/>
            </a:endParaRPr>
          </a:p>
          <a:p>
            <a:pPr eaLnBrk="1" hangingPunct="1">
              <a:lnSpc>
                <a:spcPts val="1800"/>
              </a:lnSpc>
              <a:spcBef>
                <a:spcPct val="0"/>
              </a:spcBef>
              <a:buFontTx/>
              <a:buNone/>
            </a:pPr>
            <a:r>
              <a:rPr lang="ja-JP" altLang="en-US" sz="1400" dirty="0">
                <a:latin typeface="Meiryo UI" panose="020B0604030504040204" pitchFamily="50" charset="-128"/>
                <a:ea typeface="Meiryo UI" panose="020B0604030504040204" pitchFamily="50" charset="-128"/>
              </a:rPr>
              <a:t>　　（ ④の方は</a:t>
            </a:r>
            <a:r>
              <a:rPr lang="en-US" altLang="ja-JP" sz="1400" dirty="0" err="1">
                <a:latin typeface="Meiryo UI" panose="020B0604030504040204" pitchFamily="50" charset="-128"/>
                <a:ea typeface="Meiryo UI" panose="020B0604030504040204" pitchFamily="50" charset="-128"/>
              </a:rPr>
              <a:t>iDeCo</a:t>
            </a:r>
            <a:r>
              <a:rPr lang="ja-JP" altLang="en-US" sz="1400" dirty="0">
                <a:latin typeface="Meiryo UI" panose="020B0604030504040204" pitchFamily="50" charset="-128"/>
                <a:ea typeface="Meiryo UI" panose="020B0604030504040204" pitchFamily="50" charset="-128"/>
              </a:rPr>
              <a:t>の最後の口座振替後１か月半程度</a:t>
            </a:r>
            <a:endParaRPr lang="en-US" altLang="ja-JP" sz="1400" dirty="0">
              <a:latin typeface="Meiryo UI" panose="020B0604030504040204" pitchFamily="50" charset="-128"/>
              <a:ea typeface="Meiryo UI" panose="020B0604030504040204" pitchFamily="50" charset="-128"/>
            </a:endParaRPr>
          </a:p>
          <a:p>
            <a:pPr eaLnBrk="1" hangingPunct="1">
              <a:lnSpc>
                <a:spcPts val="1800"/>
              </a:lnSpc>
              <a:spcBef>
                <a:spcPct val="0"/>
              </a:spcBef>
              <a:buFontTx/>
              <a:buNone/>
            </a:pPr>
            <a:r>
              <a:rPr lang="ja-JP" altLang="en-US" sz="1400" dirty="0">
                <a:latin typeface="Meiryo UI" panose="020B0604030504040204" pitchFamily="50" charset="-128"/>
                <a:ea typeface="Meiryo UI" panose="020B0604030504040204" pitchFamily="50" charset="-128"/>
              </a:rPr>
              <a:t>　　　　で移換されます）</a:t>
            </a:r>
            <a:endParaRPr lang="en-US" altLang="ja-JP" sz="1400" dirty="0">
              <a:latin typeface="Meiryo UI" panose="020B0604030504040204" pitchFamily="50" charset="-128"/>
              <a:ea typeface="Meiryo UI" panose="020B0604030504040204" pitchFamily="50" charset="-128"/>
            </a:endParaRPr>
          </a:p>
          <a:p>
            <a:pPr eaLnBrk="1" hangingPunct="1">
              <a:lnSpc>
                <a:spcPts val="2400"/>
              </a:lnSpc>
              <a:spcBef>
                <a:spcPct val="0"/>
              </a:spcBef>
              <a:buFontTx/>
              <a:buNone/>
            </a:pPr>
            <a:r>
              <a:rPr lang="ja-JP" altLang="en-US" sz="1400" dirty="0">
                <a:latin typeface="Meiryo UI" panose="020B0604030504040204" pitchFamily="50" charset="-128"/>
                <a:ea typeface="Meiryo UI" panose="020B0604030504040204" pitchFamily="50" charset="-128"/>
              </a:rPr>
              <a:t>４）記入方法は記入例をご参照ください</a:t>
            </a:r>
            <a:endParaRPr lang="en-US" altLang="ja-JP" sz="1400" dirty="0">
              <a:latin typeface="Meiryo UI" panose="020B0604030504040204" pitchFamily="50" charset="-128"/>
              <a:ea typeface="Meiryo UI" panose="020B0604030504040204" pitchFamily="50" charset="-128"/>
            </a:endParaRPr>
          </a:p>
        </p:txBody>
      </p:sp>
      <p:sp>
        <p:nvSpPr>
          <p:cNvPr id="51" name="テキスト ボックス 11">
            <a:extLst>
              <a:ext uri="{FF2B5EF4-FFF2-40B4-BE49-F238E27FC236}">
                <a16:creationId xmlns:a16="http://schemas.microsoft.com/office/drawing/2014/main" id="{3C9598BC-3ED7-414C-B186-0B610A426170}"/>
              </a:ext>
            </a:extLst>
          </p:cNvPr>
          <p:cNvSpPr txBox="1">
            <a:spLocks noChangeArrowheads="1"/>
          </p:cNvSpPr>
          <p:nvPr/>
        </p:nvSpPr>
        <p:spPr bwMode="auto">
          <a:xfrm>
            <a:off x="179437" y="305346"/>
            <a:ext cx="23987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000" dirty="0">
                <a:latin typeface="Meiryo UI" panose="020B0604030504040204" pitchFamily="50" charset="-128"/>
                <a:ea typeface="Meiryo UI" panose="020B0604030504040204" pitchFamily="50" charset="-128"/>
              </a:rPr>
              <a:t>＜加入者資格喪失届</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ｲﾒｰｼﾞ</a:t>
            </a:r>
            <a:r>
              <a:rPr lang="en-US" altLang="ja-JP" sz="1000" dirty="0">
                <a:latin typeface="Meiryo UI" panose="020B0604030504040204" pitchFamily="50" charset="-128"/>
                <a:ea typeface="Meiryo UI" panose="020B0604030504040204" pitchFamily="50" charset="-128"/>
              </a:rPr>
              <a:t>)</a:t>
            </a:r>
            <a:r>
              <a:rPr lang="ja-JP" altLang="en-US" sz="1000" dirty="0">
                <a:latin typeface="Meiryo UI" panose="020B0604030504040204" pitchFamily="50" charset="-128"/>
                <a:ea typeface="Meiryo UI" panose="020B0604030504040204" pitchFamily="50" charset="-128"/>
              </a:rPr>
              <a:t>＞</a:t>
            </a:r>
          </a:p>
        </p:txBody>
      </p:sp>
      <p:sp>
        <p:nvSpPr>
          <p:cNvPr id="52" name="テキスト ボックス 14">
            <a:extLst>
              <a:ext uri="{FF2B5EF4-FFF2-40B4-BE49-F238E27FC236}">
                <a16:creationId xmlns:a16="http://schemas.microsoft.com/office/drawing/2014/main" id="{4D94201D-3B9D-4436-A3BF-E05DF5FA245B}"/>
              </a:ext>
            </a:extLst>
          </p:cNvPr>
          <p:cNvSpPr txBox="1">
            <a:spLocks noChangeArrowheads="1"/>
          </p:cNvSpPr>
          <p:nvPr/>
        </p:nvSpPr>
        <p:spPr bwMode="auto">
          <a:xfrm>
            <a:off x="4544639" y="4883199"/>
            <a:ext cx="2811463" cy="24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000" dirty="0">
                <a:latin typeface="Meiryo UI" panose="020B0604030504040204" pitchFamily="50" charset="-128"/>
                <a:ea typeface="Meiryo UI" panose="020B0604030504040204" pitchFamily="50" charset="-128"/>
              </a:rPr>
              <a:t>＜個人別管理資産移換依頼書＞</a:t>
            </a:r>
          </a:p>
        </p:txBody>
      </p:sp>
      <p:sp>
        <p:nvSpPr>
          <p:cNvPr id="53" name="矢印: 右 19">
            <a:extLst>
              <a:ext uri="{FF2B5EF4-FFF2-40B4-BE49-F238E27FC236}">
                <a16:creationId xmlns:a16="http://schemas.microsoft.com/office/drawing/2014/main" id="{55D5612A-302C-41D3-A033-7421291429CE}"/>
              </a:ext>
            </a:extLst>
          </p:cNvPr>
          <p:cNvSpPr>
            <a:spLocks noChangeArrowheads="1"/>
          </p:cNvSpPr>
          <p:nvPr/>
        </p:nvSpPr>
        <p:spPr bwMode="auto">
          <a:xfrm>
            <a:off x="3157587" y="1217018"/>
            <a:ext cx="382587" cy="304800"/>
          </a:xfrm>
          <a:prstGeom prst="rightArrow">
            <a:avLst>
              <a:gd name="adj1" fmla="val 50000"/>
              <a:gd name="adj2" fmla="val 49720"/>
            </a:avLst>
          </a:prstGeom>
          <a:solidFill>
            <a:srgbClr val="0070C0"/>
          </a:solidFill>
          <a:ln>
            <a:noFill/>
          </a:ln>
          <a:effectLst>
            <a:outerShdw dist="35921" dir="2700000" sx="999" sy="999"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algn="r" eaLnBrk="1" hangingPunct="1">
              <a:spcBef>
                <a:spcPct val="0"/>
              </a:spcBef>
              <a:buFontTx/>
              <a:buNone/>
            </a:pPr>
            <a:endParaRPr lang="ja-JP" altLang="en-US" sz="1000">
              <a:latin typeface="Meiryo UI" panose="020B0604030504040204" pitchFamily="50" charset="-128"/>
              <a:ea typeface="Meiryo UI" panose="020B0604030504040204" pitchFamily="50" charset="-128"/>
            </a:endParaRPr>
          </a:p>
        </p:txBody>
      </p:sp>
      <p:grpSp>
        <p:nvGrpSpPr>
          <p:cNvPr id="54" name="グループ化 1">
            <a:extLst>
              <a:ext uri="{FF2B5EF4-FFF2-40B4-BE49-F238E27FC236}">
                <a16:creationId xmlns:a16="http://schemas.microsoft.com/office/drawing/2014/main" id="{548175A6-2E3B-428E-9B05-408234FAB12D}"/>
              </a:ext>
            </a:extLst>
          </p:cNvPr>
          <p:cNvGrpSpPr>
            <a:grpSpLocks/>
          </p:cNvGrpSpPr>
          <p:nvPr/>
        </p:nvGrpSpPr>
        <p:grpSpPr bwMode="auto">
          <a:xfrm>
            <a:off x="1301254" y="6606198"/>
            <a:ext cx="4566815" cy="2174130"/>
            <a:chOff x="180588" y="7221051"/>
            <a:chExt cx="5645050" cy="2558189"/>
          </a:xfrm>
          <a:solidFill>
            <a:srgbClr val="FFFFCC">
              <a:alpha val="48627"/>
            </a:srgbClr>
          </a:solidFill>
          <a:effectLst/>
        </p:grpSpPr>
        <p:sp>
          <p:nvSpPr>
            <p:cNvPr id="55" name="四角形: 角を丸くする 10">
              <a:extLst>
                <a:ext uri="{FF2B5EF4-FFF2-40B4-BE49-F238E27FC236}">
                  <a16:creationId xmlns:a16="http://schemas.microsoft.com/office/drawing/2014/main" id="{911C71D3-85D2-4226-8267-022151CA7A77}"/>
                </a:ext>
              </a:extLst>
            </p:cNvPr>
            <p:cNvSpPr/>
            <p:nvPr/>
          </p:nvSpPr>
          <p:spPr bwMode="auto">
            <a:xfrm>
              <a:off x="180588" y="7221051"/>
              <a:ext cx="5645050" cy="2558189"/>
            </a:xfrm>
            <a:prstGeom prst="roundRect">
              <a:avLst/>
            </a:prstGeom>
            <a:grpFill/>
            <a:ln>
              <a:noFill/>
            </a:ln>
            <a:effectLst>
              <a:outerShdw dist="35921" dir="2700000" algn="ctr" rotWithShape="0">
                <a:schemeClr val="bg2"/>
              </a:outerShdw>
              <a:softEdge rad="12700"/>
            </a:effectLst>
          </p:spPr>
          <p:txBody>
            <a:bodyPr anchor="ctr"/>
            <a:lstStyle/>
            <a:p>
              <a:pPr algn="r" defTabSz="1475110" eaLnBrk="1" fontAlgn="auto" hangingPunct="1">
                <a:spcBef>
                  <a:spcPts val="0"/>
                </a:spcBef>
                <a:spcAft>
                  <a:spcPts val="0"/>
                </a:spcAft>
                <a:defRPr/>
              </a:pPr>
              <a:endParaRPr lang="ja-JP" altLang="en-US" dirty="0">
                <a:latin typeface="Meiryo UI" panose="020B0604030504040204" pitchFamily="50" charset="-128"/>
                <a:ea typeface="Meiryo UI" panose="020B0604030504040204" pitchFamily="50" charset="-128"/>
              </a:endParaRPr>
            </a:p>
          </p:txBody>
        </p:sp>
        <p:sp>
          <p:nvSpPr>
            <p:cNvPr id="56" name="テキスト ボックス 7">
              <a:extLst>
                <a:ext uri="{FF2B5EF4-FFF2-40B4-BE49-F238E27FC236}">
                  <a16:creationId xmlns:a16="http://schemas.microsoft.com/office/drawing/2014/main" id="{9F86E232-3FFC-4D4C-BBC8-8539F51F5ECC}"/>
                </a:ext>
              </a:extLst>
            </p:cNvPr>
            <p:cNvSpPr txBox="1">
              <a:spLocks noChangeArrowheads="1"/>
            </p:cNvSpPr>
            <p:nvPr/>
          </p:nvSpPr>
          <p:spPr bwMode="auto">
            <a:xfrm>
              <a:off x="1280924" y="7332974"/>
              <a:ext cx="4188677" cy="67268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2000"/>
                </a:lnSpc>
                <a:spcBef>
                  <a:spcPct val="0"/>
                </a:spcBef>
                <a:buFontTx/>
                <a:buNone/>
              </a:pPr>
              <a:r>
                <a:rPr lang="ja-JP" altLang="en-US" sz="1200" dirty="0">
                  <a:latin typeface="Meiryo UI" panose="020B0604030504040204" pitchFamily="50" charset="-128"/>
                  <a:ea typeface="Meiryo UI" panose="020B0604030504040204" pitchFamily="50" charset="-128"/>
                </a:rPr>
                <a:t>資産移換時に移換資産で購入する運用商品は、</a:t>
              </a:r>
              <a:endParaRPr lang="en-US" altLang="ja-JP" sz="1200" dirty="0">
                <a:latin typeface="Meiryo UI" panose="020B0604030504040204" pitchFamily="50" charset="-128"/>
                <a:ea typeface="Meiryo UI" panose="020B0604030504040204" pitchFamily="50" charset="-128"/>
              </a:endParaRPr>
            </a:p>
            <a:p>
              <a:pPr eaLnBrk="1" hangingPunct="1">
                <a:lnSpc>
                  <a:spcPts val="2000"/>
                </a:lnSpc>
                <a:spcBef>
                  <a:spcPct val="0"/>
                </a:spcBef>
                <a:buFontTx/>
                <a:buNone/>
              </a:pPr>
              <a:r>
                <a:rPr lang="ja-JP" altLang="en-US" sz="1200" dirty="0">
                  <a:latin typeface="Meiryo UI" panose="020B0604030504040204" pitchFamily="50" charset="-128"/>
                  <a:ea typeface="Meiryo UI" panose="020B0604030504040204" pitchFamily="50" charset="-128"/>
                </a:rPr>
                <a:t>その時点の掛金配分割合と同一となります</a:t>
              </a:r>
            </a:p>
          </p:txBody>
        </p:sp>
        <p:sp>
          <p:nvSpPr>
            <p:cNvPr id="57" name="テキスト ボックス 8">
              <a:extLst>
                <a:ext uri="{FF2B5EF4-FFF2-40B4-BE49-F238E27FC236}">
                  <a16:creationId xmlns:a16="http://schemas.microsoft.com/office/drawing/2014/main" id="{82430D85-FFCE-4806-A0A4-7C1BFDD8F30B}"/>
                </a:ext>
              </a:extLst>
            </p:cNvPr>
            <p:cNvSpPr txBox="1">
              <a:spLocks noChangeArrowheads="1"/>
            </p:cNvSpPr>
            <p:nvPr/>
          </p:nvSpPr>
          <p:spPr bwMode="auto">
            <a:xfrm>
              <a:off x="627986" y="8144129"/>
              <a:ext cx="5197651" cy="54321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例</a:t>
              </a: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移換資産</a:t>
              </a:r>
              <a:r>
                <a:rPr lang="en-US" altLang="ja-JP" sz="1200" dirty="0">
                  <a:latin typeface="Meiryo UI" panose="020B0604030504040204" pitchFamily="50" charset="-128"/>
                  <a:ea typeface="Meiryo UI" panose="020B0604030504040204" pitchFamily="50" charset="-128"/>
                </a:rPr>
                <a:t>100</a:t>
              </a:r>
              <a:r>
                <a:rPr lang="ja-JP" altLang="en-US" sz="1200" dirty="0">
                  <a:latin typeface="Meiryo UI" panose="020B0604030504040204" pitchFamily="50" charset="-128"/>
                  <a:ea typeface="Meiryo UI" panose="020B0604030504040204" pitchFamily="50" charset="-128"/>
                </a:rPr>
                <a:t>万円　</a:t>
              </a:r>
              <a:endParaRPr lang="en-US" altLang="ja-JP" sz="1200" dirty="0">
                <a:latin typeface="Meiryo UI" panose="020B0604030504040204" pitchFamily="50" charset="-128"/>
                <a:ea typeface="Meiryo UI" panose="020B0604030504040204" pitchFamily="50" charset="-128"/>
              </a:endParaRPr>
            </a:p>
            <a:p>
              <a:pPr eaLnBrk="1" hangingPunct="1">
                <a:spcBef>
                  <a:spcPct val="0"/>
                </a:spcBef>
                <a:buFontTx/>
                <a:buNone/>
              </a:pPr>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　　  毎月の掛金配分：元本確保</a:t>
              </a:r>
              <a:r>
                <a:rPr lang="en-US" altLang="ja-JP" sz="1200" dirty="0">
                  <a:latin typeface="Meiryo UI" panose="020B0604030504040204" pitchFamily="50" charset="-128"/>
                  <a:ea typeface="Meiryo UI" panose="020B0604030504040204" pitchFamily="50" charset="-128"/>
                </a:rPr>
                <a:t>40%</a:t>
              </a:r>
              <a:r>
                <a:rPr lang="ja-JP" altLang="en-US" sz="1200" dirty="0">
                  <a:latin typeface="Meiryo UI" panose="020B0604030504040204" pitchFamily="50" charset="-128"/>
                  <a:ea typeface="Meiryo UI" panose="020B0604030504040204" pitchFamily="50" charset="-128"/>
                </a:rPr>
                <a:t>・国内株式</a:t>
              </a:r>
              <a:r>
                <a:rPr lang="en-US" altLang="ja-JP" sz="1200" dirty="0">
                  <a:latin typeface="Meiryo UI" panose="020B0604030504040204" pitchFamily="50" charset="-128"/>
                  <a:ea typeface="Meiryo UI" panose="020B0604030504040204" pitchFamily="50" charset="-128"/>
                </a:rPr>
                <a:t>60%</a:t>
              </a:r>
              <a:endParaRPr lang="ja-JP" altLang="en-US" sz="1200" dirty="0">
                <a:latin typeface="Meiryo UI" panose="020B0604030504040204" pitchFamily="50" charset="-128"/>
                <a:ea typeface="Meiryo UI" panose="020B0604030504040204" pitchFamily="50" charset="-128"/>
              </a:endParaRPr>
            </a:p>
          </p:txBody>
        </p:sp>
        <p:sp>
          <p:nvSpPr>
            <p:cNvPr id="58" name="テキスト ボックス 9">
              <a:extLst>
                <a:ext uri="{FF2B5EF4-FFF2-40B4-BE49-F238E27FC236}">
                  <a16:creationId xmlns:a16="http://schemas.microsoft.com/office/drawing/2014/main" id="{8C9A06E7-F309-41EC-8A89-885F05E0B5EC}"/>
                </a:ext>
              </a:extLst>
            </p:cNvPr>
            <p:cNvSpPr txBox="1">
              <a:spLocks noChangeArrowheads="1"/>
            </p:cNvSpPr>
            <p:nvPr/>
          </p:nvSpPr>
          <p:spPr bwMode="auto">
            <a:xfrm>
              <a:off x="2123098" y="8766660"/>
              <a:ext cx="2717271" cy="72549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lnSpc>
                  <a:spcPts val="2200"/>
                </a:lnSpc>
                <a:spcBef>
                  <a:spcPct val="0"/>
                </a:spcBef>
                <a:buFontTx/>
                <a:buNone/>
              </a:pPr>
              <a:r>
                <a:rPr lang="ja-JP" altLang="en-US" sz="1200" dirty="0">
                  <a:latin typeface="Meiryo UI" panose="020B0604030504040204" pitchFamily="50" charset="-128"/>
                  <a:ea typeface="Meiryo UI" panose="020B0604030504040204" pitchFamily="50" charset="-128"/>
                </a:rPr>
                <a:t>⇒元本確保型商品へ</a:t>
              </a:r>
              <a:r>
                <a:rPr lang="en-US" altLang="ja-JP" sz="1200" dirty="0">
                  <a:latin typeface="Meiryo UI" panose="020B0604030504040204" pitchFamily="50" charset="-128"/>
                  <a:ea typeface="Meiryo UI" panose="020B0604030504040204" pitchFamily="50" charset="-128"/>
                </a:rPr>
                <a:t>40</a:t>
              </a:r>
              <a:r>
                <a:rPr lang="ja-JP" altLang="en-US" sz="1200" dirty="0">
                  <a:latin typeface="Meiryo UI" panose="020B0604030504040204" pitchFamily="50" charset="-128"/>
                  <a:ea typeface="Meiryo UI" panose="020B0604030504040204" pitchFamily="50" charset="-128"/>
                </a:rPr>
                <a:t>万円</a:t>
              </a:r>
              <a:endParaRPr lang="en-US" altLang="ja-JP" sz="1200" dirty="0">
                <a:latin typeface="Meiryo UI" panose="020B0604030504040204" pitchFamily="50" charset="-128"/>
                <a:ea typeface="Meiryo UI" panose="020B0604030504040204" pitchFamily="50" charset="-128"/>
              </a:endParaRPr>
            </a:p>
            <a:p>
              <a:pPr eaLnBrk="1" hangingPunct="1">
                <a:lnSpc>
                  <a:spcPts val="2200"/>
                </a:lnSpc>
                <a:spcBef>
                  <a:spcPct val="0"/>
                </a:spcBef>
                <a:buFontTx/>
                <a:buNone/>
              </a:pPr>
              <a:r>
                <a:rPr lang="ja-JP" altLang="en-US" sz="1200" dirty="0">
                  <a:latin typeface="Meiryo UI" panose="020B0604030504040204" pitchFamily="50" charset="-128"/>
                  <a:ea typeface="Meiryo UI" panose="020B0604030504040204" pitchFamily="50" charset="-128"/>
                </a:rPr>
                <a:t>⇒国内株型商品へ</a:t>
              </a:r>
              <a:r>
                <a:rPr lang="en-US" altLang="ja-JP" sz="1200" dirty="0">
                  <a:latin typeface="Meiryo UI" panose="020B0604030504040204" pitchFamily="50" charset="-128"/>
                  <a:ea typeface="Meiryo UI" panose="020B0604030504040204" pitchFamily="50" charset="-128"/>
                </a:rPr>
                <a:t>60</a:t>
              </a:r>
              <a:r>
                <a:rPr lang="ja-JP" altLang="en-US" sz="1200" dirty="0">
                  <a:latin typeface="Meiryo UI" panose="020B0604030504040204" pitchFamily="50" charset="-128"/>
                  <a:ea typeface="Meiryo UI" panose="020B0604030504040204" pitchFamily="50" charset="-128"/>
                </a:rPr>
                <a:t>万円</a:t>
              </a:r>
            </a:p>
          </p:txBody>
        </p:sp>
        <p:sp>
          <p:nvSpPr>
            <p:cNvPr id="60" name="四角形: 角を丸くする 21">
              <a:extLst>
                <a:ext uri="{FF2B5EF4-FFF2-40B4-BE49-F238E27FC236}">
                  <a16:creationId xmlns:a16="http://schemas.microsoft.com/office/drawing/2014/main" id="{DF48CDBE-8659-4711-8FED-49B007518481}"/>
                </a:ext>
              </a:extLst>
            </p:cNvPr>
            <p:cNvSpPr>
              <a:spLocks noChangeArrowheads="1"/>
            </p:cNvSpPr>
            <p:nvPr/>
          </p:nvSpPr>
          <p:spPr bwMode="auto">
            <a:xfrm>
              <a:off x="1153676" y="8874899"/>
              <a:ext cx="1022585" cy="574351"/>
            </a:xfrm>
            <a:prstGeom prst="roundRect">
              <a:avLst>
                <a:gd name="adj" fmla="val 16667"/>
              </a:avLst>
            </a:prstGeom>
            <a:solidFill>
              <a:srgbClr val="0070C0"/>
            </a:solidFill>
            <a:ln>
              <a:noFill/>
            </a:ln>
            <a:effectLst>
              <a:outerShdw dist="35921" dir="2700000" sx="999" sy="999" algn="ctr" rotWithShape="0">
                <a:schemeClr val="bg2"/>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algn="r" eaLnBrk="1" hangingPunct="1">
                <a:spcBef>
                  <a:spcPct val="0"/>
                </a:spcBef>
                <a:buFontTx/>
                <a:buNone/>
              </a:pPr>
              <a:endParaRPr lang="ja-JP" altLang="en-US" sz="1000">
                <a:latin typeface="Meiryo UI" panose="020B0604030504040204" pitchFamily="50" charset="-128"/>
                <a:ea typeface="Meiryo UI" panose="020B0604030504040204" pitchFamily="50" charset="-128"/>
              </a:endParaRPr>
            </a:p>
          </p:txBody>
        </p:sp>
        <p:sp>
          <p:nvSpPr>
            <p:cNvPr id="61" name="テキスト ボックス 20">
              <a:extLst>
                <a:ext uri="{FF2B5EF4-FFF2-40B4-BE49-F238E27FC236}">
                  <a16:creationId xmlns:a16="http://schemas.microsoft.com/office/drawing/2014/main" id="{B002ECD4-E816-44A5-9084-C9DFFA61CDAB}"/>
                </a:ext>
              </a:extLst>
            </p:cNvPr>
            <p:cNvSpPr txBox="1">
              <a:spLocks noChangeArrowheads="1"/>
            </p:cNvSpPr>
            <p:nvPr/>
          </p:nvSpPr>
          <p:spPr bwMode="auto">
            <a:xfrm>
              <a:off x="1197157" y="8906032"/>
              <a:ext cx="1045466" cy="543218"/>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200" dirty="0">
                  <a:solidFill>
                    <a:schemeClr val="bg1"/>
                  </a:solidFill>
                  <a:latin typeface="Meiryo UI" panose="020B0604030504040204" pitchFamily="50" charset="-128"/>
                  <a:ea typeface="Meiryo UI" panose="020B0604030504040204" pitchFamily="50" charset="-128"/>
                </a:rPr>
                <a:t>移換資産</a:t>
              </a:r>
              <a:endParaRPr lang="en-US" altLang="ja-JP" sz="1200" dirty="0">
                <a:solidFill>
                  <a:schemeClr val="bg1"/>
                </a:solidFill>
                <a:latin typeface="Meiryo UI" panose="020B0604030504040204" pitchFamily="50" charset="-128"/>
                <a:ea typeface="Meiryo UI" panose="020B0604030504040204" pitchFamily="50" charset="-128"/>
              </a:endParaRPr>
            </a:p>
            <a:p>
              <a:pPr eaLnBrk="1" hangingPunct="1">
                <a:spcBef>
                  <a:spcPct val="0"/>
                </a:spcBef>
                <a:buFontTx/>
                <a:buNone/>
              </a:pPr>
              <a:r>
                <a:rPr lang="ja-JP" altLang="en-US" sz="1200" dirty="0">
                  <a:solidFill>
                    <a:schemeClr val="bg1"/>
                  </a:solidFill>
                  <a:latin typeface="Meiryo UI" panose="020B0604030504040204" pitchFamily="50" charset="-128"/>
                  <a:ea typeface="Meiryo UI" panose="020B0604030504040204" pitchFamily="50" charset="-128"/>
                </a:rPr>
                <a:t>商品配分</a:t>
              </a:r>
            </a:p>
          </p:txBody>
        </p:sp>
        <p:pic>
          <p:nvPicPr>
            <p:cNvPr id="62" name="グラフィックス 23" descr="警告">
              <a:extLst>
                <a:ext uri="{FF2B5EF4-FFF2-40B4-BE49-F238E27FC236}">
                  <a16:creationId xmlns:a16="http://schemas.microsoft.com/office/drawing/2014/main" id="{A13A4178-70C7-42A7-BF02-E062FE01F03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73150" y="7452573"/>
              <a:ext cx="522552" cy="55694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pic>
      </p:grpSp>
      <p:sp>
        <p:nvSpPr>
          <p:cNvPr id="63" name="テキスト ボックス 24">
            <a:extLst>
              <a:ext uri="{FF2B5EF4-FFF2-40B4-BE49-F238E27FC236}">
                <a16:creationId xmlns:a16="http://schemas.microsoft.com/office/drawing/2014/main" id="{4F24D894-15F0-4837-A682-3AA91142A4A3}"/>
              </a:ext>
            </a:extLst>
          </p:cNvPr>
          <p:cNvSpPr txBox="1">
            <a:spLocks noChangeArrowheads="1"/>
          </p:cNvSpPr>
          <p:nvPr/>
        </p:nvSpPr>
        <p:spPr bwMode="auto">
          <a:xfrm>
            <a:off x="285795" y="9318378"/>
            <a:ext cx="74183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400" dirty="0">
                <a:latin typeface="Meiryo UI" panose="020B0604030504040204" pitchFamily="50" charset="-128"/>
                <a:ea typeface="Meiryo UI" panose="020B0604030504040204" pitchFamily="50" charset="-128"/>
              </a:rPr>
              <a:t>１ページ目の～初回ログイン＆運用商品指定方法のご案内～に従って運用商品を選びます  </a:t>
            </a:r>
            <a:endParaRPr lang="en-US" altLang="ja-JP" sz="1400" dirty="0">
              <a:latin typeface="Meiryo UI" panose="020B0604030504040204" pitchFamily="50" charset="-128"/>
              <a:ea typeface="Meiryo UI" panose="020B0604030504040204" pitchFamily="50" charset="-128"/>
            </a:endParaRPr>
          </a:p>
          <a:p>
            <a:pPr eaLnBrk="1" hangingPunct="1">
              <a:spcBef>
                <a:spcPct val="0"/>
              </a:spcBef>
              <a:buFontTx/>
              <a:buNone/>
            </a:pPr>
            <a:endParaRPr lang="ja-JP" altLang="en-US" sz="1400" dirty="0">
              <a:latin typeface="Meiryo UI" panose="020B0604030504040204" pitchFamily="50" charset="-128"/>
              <a:ea typeface="Meiryo UI" panose="020B0604030504040204" pitchFamily="50" charset="-128"/>
            </a:endParaRPr>
          </a:p>
        </p:txBody>
      </p:sp>
      <p:sp>
        <p:nvSpPr>
          <p:cNvPr id="66" name="矢印: 右 19">
            <a:extLst>
              <a:ext uri="{FF2B5EF4-FFF2-40B4-BE49-F238E27FC236}">
                <a16:creationId xmlns:a16="http://schemas.microsoft.com/office/drawing/2014/main" id="{EABF3ABD-EFAE-4AAD-B5F0-A7ADD4DA032A}"/>
              </a:ext>
            </a:extLst>
          </p:cNvPr>
          <p:cNvSpPr>
            <a:spLocks noChangeArrowheads="1"/>
          </p:cNvSpPr>
          <p:nvPr/>
        </p:nvSpPr>
        <p:spPr bwMode="auto">
          <a:xfrm>
            <a:off x="3157587" y="2126655"/>
            <a:ext cx="382587" cy="304800"/>
          </a:xfrm>
          <a:prstGeom prst="rightArrow">
            <a:avLst>
              <a:gd name="adj1" fmla="val 50000"/>
              <a:gd name="adj2" fmla="val 49720"/>
            </a:avLst>
          </a:prstGeom>
          <a:solidFill>
            <a:srgbClr val="0070C0"/>
          </a:solidFill>
          <a:ln>
            <a:noFill/>
          </a:ln>
          <a:effectLst>
            <a:outerShdw dist="35921" dir="2700000" sx="999" sy="999"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algn="r" eaLnBrk="1" hangingPunct="1">
              <a:spcBef>
                <a:spcPct val="0"/>
              </a:spcBef>
              <a:buFontTx/>
              <a:buNone/>
            </a:pPr>
            <a:endParaRPr lang="ja-JP" altLang="en-US" sz="1000">
              <a:latin typeface="Meiryo UI" panose="020B0604030504040204" pitchFamily="50" charset="-128"/>
              <a:ea typeface="Meiryo UI" panose="020B0604030504040204" pitchFamily="50" charset="-128"/>
            </a:endParaRPr>
          </a:p>
        </p:txBody>
      </p:sp>
      <p:sp>
        <p:nvSpPr>
          <p:cNvPr id="67" name="テキスト ボックス 11">
            <a:extLst>
              <a:ext uri="{FF2B5EF4-FFF2-40B4-BE49-F238E27FC236}">
                <a16:creationId xmlns:a16="http://schemas.microsoft.com/office/drawing/2014/main" id="{233C6C7E-6E7C-4329-9071-369F96A5F01D}"/>
              </a:ext>
            </a:extLst>
          </p:cNvPr>
          <p:cNvSpPr txBox="1">
            <a:spLocks noChangeArrowheads="1"/>
          </p:cNvSpPr>
          <p:nvPr/>
        </p:nvSpPr>
        <p:spPr bwMode="auto">
          <a:xfrm>
            <a:off x="3921174" y="456605"/>
            <a:ext cx="205263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kumimoji="1" sz="5200">
                <a:solidFill>
                  <a:schemeClr val="tx1"/>
                </a:solidFill>
                <a:latin typeface="Calibri" panose="020F050202020403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4500">
                <a:solidFill>
                  <a:schemeClr val="tx1"/>
                </a:solidFill>
                <a:latin typeface="Calibri" panose="020F050202020403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3900">
                <a:solidFill>
                  <a:schemeClr val="tx1"/>
                </a:solidFill>
                <a:latin typeface="Calibri" panose="020F050202020403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5pPr>
            <a:lvl6pPr marL="25146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6pPr>
            <a:lvl7pPr marL="29718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7pPr>
            <a:lvl8pPr marL="34290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8pPr>
            <a:lvl9pPr marL="3886200" indent="-228600" defTabSz="1474788" eaLnBrk="0" fontAlgn="base" hangingPunct="0">
              <a:spcBef>
                <a:spcPct val="20000"/>
              </a:spcBef>
              <a:spcAft>
                <a:spcPct val="0"/>
              </a:spcAft>
              <a:buFont typeface="Arial" panose="020B0604020202020204" pitchFamily="34" charset="0"/>
              <a:buChar char="»"/>
              <a:defRPr kumimoji="1" sz="3200">
                <a:solidFill>
                  <a:schemeClr val="tx1"/>
                </a:solidFill>
                <a:latin typeface="Calibri" panose="020F0502020204030204" pitchFamily="34" charset="0"/>
                <a:ea typeface="ＭＳ Ｐゴシック" panose="020B0600070205080204" pitchFamily="50" charset="-128"/>
              </a:defRPr>
            </a:lvl9pPr>
          </a:lstStyle>
          <a:p>
            <a:pPr eaLnBrk="1" hangingPunct="1">
              <a:spcBef>
                <a:spcPct val="0"/>
              </a:spcBef>
              <a:buFontTx/>
              <a:buNone/>
            </a:pPr>
            <a:r>
              <a:rPr lang="ja-JP" altLang="en-US" sz="1200">
                <a:latin typeface="Meiryo UI" panose="020B0604030504040204" pitchFamily="50" charset="-128"/>
                <a:ea typeface="Meiryo UI" panose="020B0604030504040204" pitchFamily="50" charset="-128"/>
              </a:rPr>
              <a:t>に必要事項を記入します</a:t>
            </a:r>
          </a:p>
        </p:txBody>
      </p:sp>
      <p:pic>
        <p:nvPicPr>
          <p:cNvPr id="69" name="図 3">
            <a:extLst>
              <a:ext uri="{FF2B5EF4-FFF2-40B4-BE49-F238E27FC236}">
                <a16:creationId xmlns:a16="http://schemas.microsoft.com/office/drawing/2014/main" id="{F16F58D7-7F00-46B4-A3B3-2C3A70C8B7DB}"/>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7862" y="550268"/>
            <a:ext cx="2822575" cy="36718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0" name="図 9">
            <a:extLst>
              <a:ext uri="{FF2B5EF4-FFF2-40B4-BE49-F238E27FC236}">
                <a16:creationId xmlns:a16="http://schemas.microsoft.com/office/drawing/2014/main" id="{EF92882E-7359-436F-966F-585382E2B45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551287" y="824905"/>
            <a:ext cx="3444875" cy="94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 name="楕円 70">
            <a:extLst>
              <a:ext uri="{FF2B5EF4-FFF2-40B4-BE49-F238E27FC236}">
                <a16:creationId xmlns:a16="http://schemas.microsoft.com/office/drawing/2014/main" id="{18C47B24-59A6-464F-A5EF-029F820B68E3}"/>
              </a:ext>
            </a:extLst>
          </p:cNvPr>
          <p:cNvSpPr/>
          <p:nvPr/>
        </p:nvSpPr>
        <p:spPr>
          <a:xfrm>
            <a:off x="3586212" y="534393"/>
            <a:ext cx="128587"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1</a:t>
            </a:r>
            <a:endParaRPr lang="ja-JP" altLang="en-US" sz="900" b="1" dirty="0">
              <a:latin typeface="Meiryo UI" panose="020B0604030504040204" pitchFamily="50" charset="-128"/>
              <a:ea typeface="Meiryo UI" panose="020B0604030504040204" pitchFamily="50" charset="-128"/>
            </a:endParaRPr>
          </a:p>
        </p:txBody>
      </p:sp>
      <p:sp>
        <p:nvSpPr>
          <p:cNvPr id="72" name="楕円 71">
            <a:extLst>
              <a:ext uri="{FF2B5EF4-FFF2-40B4-BE49-F238E27FC236}">
                <a16:creationId xmlns:a16="http://schemas.microsoft.com/office/drawing/2014/main" id="{5114CF3F-F730-4ADF-A9BE-25CB73E8645A}"/>
              </a:ext>
            </a:extLst>
          </p:cNvPr>
          <p:cNvSpPr/>
          <p:nvPr/>
        </p:nvSpPr>
        <p:spPr>
          <a:xfrm>
            <a:off x="3792587" y="534393"/>
            <a:ext cx="128587"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2</a:t>
            </a:r>
            <a:endParaRPr lang="ja-JP" altLang="en-US" sz="900" b="1" dirty="0">
              <a:latin typeface="Meiryo UI" panose="020B0604030504040204" pitchFamily="50" charset="-128"/>
              <a:ea typeface="Meiryo UI" panose="020B0604030504040204" pitchFamily="50" charset="-128"/>
            </a:endParaRPr>
          </a:p>
        </p:txBody>
      </p:sp>
      <p:sp>
        <p:nvSpPr>
          <p:cNvPr id="73" name="楕円 72">
            <a:extLst>
              <a:ext uri="{FF2B5EF4-FFF2-40B4-BE49-F238E27FC236}">
                <a16:creationId xmlns:a16="http://schemas.microsoft.com/office/drawing/2014/main" id="{9D450F36-684C-4511-A72C-AB4DDAF0505A}"/>
              </a:ext>
            </a:extLst>
          </p:cNvPr>
          <p:cNvSpPr/>
          <p:nvPr/>
        </p:nvSpPr>
        <p:spPr>
          <a:xfrm>
            <a:off x="3617962" y="3433168"/>
            <a:ext cx="128587"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3</a:t>
            </a:r>
            <a:endParaRPr lang="ja-JP" altLang="en-US" sz="900" b="1" dirty="0">
              <a:latin typeface="Meiryo UI" panose="020B0604030504040204" pitchFamily="50" charset="-128"/>
              <a:ea typeface="Meiryo UI" panose="020B0604030504040204" pitchFamily="50" charset="-128"/>
            </a:endParaRPr>
          </a:p>
        </p:txBody>
      </p:sp>
      <p:sp>
        <p:nvSpPr>
          <p:cNvPr id="74" name="楕円 73">
            <a:extLst>
              <a:ext uri="{FF2B5EF4-FFF2-40B4-BE49-F238E27FC236}">
                <a16:creationId xmlns:a16="http://schemas.microsoft.com/office/drawing/2014/main" id="{E06FF28A-F280-4AA5-9CE8-77D8E36470F4}"/>
              </a:ext>
            </a:extLst>
          </p:cNvPr>
          <p:cNvSpPr/>
          <p:nvPr/>
        </p:nvSpPr>
        <p:spPr>
          <a:xfrm>
            <a:off x="3617962" y="3668118"/>
            <a:ext cx="128587"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4</a:t>
            </a:r>
            <a:endParaRPr lang="ja-JP" altLang="en-US" sz="900" b="1" dirty="0">
              <a:latin typeface="Meiryo UI" panose="020B0604030504040204" pitchFamily="50" charset="-128"/>
              <a:ea typeface="Meiryo UI" panose="020B0604030504040204" pitchFamily="50" charset="-128"/>
            </a:endParaRPr>
          </a:p>
        </p:txBody>
      </p:sp>
      <p:sp>
        <p:nvSpPr>
          <p:cNvPr id="75" name="テキスト ボックス 14">
            <a:extLst>
              <a:ext uri="{FF2B5EF4-FFF2-40B4-BE49-F238E27FC236}">
                <a16:creationId xmlns:a16="http://schemas.microsoft.com/office/drawing/2014/main" id="{00E416EA-DCA6-4FD0-A492-E74659C71ACF}"/>
              </a:ext>
            </a:extLst>
          </p:cNvPr>
          <p:cNvSpPr txBox="1">
            <a:spLocks noChangeArrowheads="1"/>
          </p:cNvSpPr>
          <p:nvPr/>
        </p:nvSpPr>
        <p:spPr bwMode="auto">
          <a:xfrm>
            <a:off x="3716387" y="3337918"/>
            <a:ext cx="32258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a:latin typeface="Meiryo UI" panose="020B0604030504040204" pitchFamily="50" charset="-128"/>
                <a:ea typeface="Meiryo UI" panose="020B0604030504040204" pitchFamily="50" charset="-128"/>
              </a:rPr>
              <a:t>資格喪失事由は通常「</a:t>
            </a:r>
            <a:r>
              <a:rPr lang="en-US" altLang="ja-JP" sz="1200">
                <a:latin typeface="Meiryo UI" panose="020B0604030504040204" pitchFamily="50" charset="-128"/>
                <a:ea typeface="Meiryo UI" panose="020B0604030504040204" pitchFamily="50" charset="-128"/>
              </a:rPr>
              <a:t>04</a:t>
            </a:r>
            <a:r>
              <a:rPr lang="ja-JP" altLang="en-US" sz="1200">
                <a:latin typeface="Meiryo UI" panose="020B0604030504040204" pitchFamily="50" charset="-128"/>
                <a:ea typeface="Meiryo UI" panose="020B0604030504040204" pitchFamily="50" charset="-128"/>
              </a:rPr>
              <a:t>」を選択します</a:t>
            </a:r>
          </a:p>
        </p:txBody>
      </p:sp>
      <p:sp>
        <p:nvSpPr>
          <p:cNvPr id="76" name="楕円 75">
            <a:extLst>
              <a:ext uri="{FF2B5EF4-FFF2-40B4-BE49-F238E27FC236}">
                <a16:creationId xmlns:a16="http://schemas.microsoft.com/office/drawing/2014/main" id="{5D607AE8-ADF5-49B4-96C3-DD974657ED22}"/>
              </a:ext>
            </a:extLst>
          </p:cNvPr>
          <p:cNvSpPr/>
          <p:nvPr/>
        </p:nvSpPr>
        <p:spPr>
          <a:xfrm>
            <a:off x="3821162" y="3668118"/>
            <a:ext cx="128587" cy="12541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3</a:t>
            </a:r>
            <a:endParaRPr lang="ja-JP" altLang="en-US" sz="900" b="1" dirty="0">
              <a:latin typeface="Meiryo UI" panose="020B0604030504040204" pitchFamily="50" charset="-128"/>
              <a:ea typeface="Meiryo UI" panose="020B0604030504040204" pitchFamily="50" charset="-128"/>
            </a:endParaRPr>
          </a:p>
        </p:txBody>
      </p:sp>
      <p:sp>
        <p:nvSpPr>
          <p:cNvPr id="77" name="テキスト ボックス 73">
            <a:extLst>
              <a:ext uri="{FF2B5EF4-FFF2-40B4-BE49-F238E27FC236}">
                <a16:creationId xmlns:a16="http://schemas.microsoft.com/office/drawing/2014/main" id="{CF73C27C-9335-41F1-ABCC-AC169F49D2B6}"/>
              </a:ext>
            </a:extLst>
          </p:cNvPr>
          <p:cNvSpPr txBox="1">
            <a:spLocks noChangeArrowheads="1"/>
          </p:cNvSpPr>
          <p:nvPr/>
        </p:nvSpPr>
        <p:spPr bwMode="auto">
          <a:xfrm>
            <a:off x="3454449" y="3583980"/>
            <a:ext cx="33639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1200" dirty="0">
                <a:latin typeface="Meiryo UI" panose="020B0604030504040204" pitchFamily="50" charset="-128"/>
                <a:ea typeface="Meiryo UI" panose="020B0604030504040204" pitchFamily="50" charset="-128"/>
              </a:rPr>
              <a:t>　　　　で「</a:t>
            </a:r>
            <a:r>
              <a:rPr lang="en-US" altLang="ja-JP" sz="1200" dirty="0">
                <a:latin typeface="Meiryo UI" panose="020B0604030504040204" pitchFamily="50" charset="-128"/>
                <a:ea typeface="Meiryo UI" panose="020B0604030504040204" pitchFamily="50" charset="-128"/>
              </a:rPr>
              <a:t>04</a:t>
            </a:r>
            <a:r>
              <a:rPr lang="ja-JP" altLang="en-US" sz="1200" dirty="0">
                <a:latin typeface="Meiryo UI" panose="020B0604030504040204" pitchFamily="50" charset="-128"/>
                <a:ea typeface="Meiryo UI" panose="020B0604030504040204" pitchFamily="50" charset="-128"/>
              </a:rPr>
              <a:t>」を選択した場合、</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　 「理由が起きた年月日」は空欄で可です　</a:t>
            </a:r>
          </a:p>
        </p:txBody>
      </p:sp>
      <p:pic>
        <p:nvPicPr>
          <p:cNvPr id="78" name="図 57">
            <a:extLst>
              <a:ext uri="{FF2B5EF4-FFF2-40B4-BE49-F238E27FC236}">
                <a16:creationId xmlns:a16="http://schemas.microsoft.com/office/drawing/2014/main" id="{A5DA95D8-6D13-4AB9-916A-4616C5460CA8}"/>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75174" y="3023593"/>
            <a:ext cx="8286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楕円 78">
            <a:extLst>
              <a:ext uri="{FF2B5EF4-FFF2-40B4-BE49-F238E27FC236}">
                <a16:creationId xmlns:a16="http://schemas.microsoft.com/office/drawing/2014/main" id="{DAEEAD6B-73DB-4251-8620-43A1110D3FD9}"/>
              </a:ext>
            </a:extLst>
          </p:cNvPr>
          <p:cNvSpPr/>
          <p:nvPr/>
        </p:nvSpPr>
        <p:spPr>
          <a:xfrm>
            <a:off x="3748137" y="2979143"/>
            <a:ext cx="128587" cy="1397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3</a:t>
            </a:r>
            <a:endParaRPr lang="ja-JP" altLang="en-US" sz="900" b="1" dirty="0">
              <a:latin typeface="Meiryo UI" panose="020B0604030504040204" pitchFamily="50" charset="-128"/>
              <a:ea typeface="Meiryo UI" panose="020B0604030504040204" pitchFamily="50" charset="-128"/>
            </a:endParaRPr>
          </a:p>
        </p:txBody>
      </p:sp>
      <p:sp>
        <p:nvSpPr>
          <p:cNvPr id="80" name="楕円 79">
            <a:extLst>
              <a:ext uri="{FF2B5EF4-FFF2-40B4-BE49-F238E27FC236}">
                <a16:creationId xmlns:a16="http://schemas.microsoft.com/office/drawing/2014/main" id="{F68E662E-A6E3-435F-8200-DCC6590E6D68}"/>
              </a:ext>
            </a:extLst>
          </p:cNvPr>
          <p:cNvSpPr/>
          <p:nvPr/>
        </p:nvSpPr>
        <p:spPr>
          <a:xfrm>
            <a:off x="4121199" y="2990255"/>
            <a:ext cx="128588" cy="13335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4</a:t>
            </a:r>
            <a:endParaRPr lang="ja-JP" altLang="en-US" sz="900" b="1" dirty="0">
              <a:latin typeface="Meiryo UI" panose="020B0604030504040204" pitchFamily="50" charset="-128"/>
              <a:ea typeface="Meiryo UI" panose="020B0604030504040204" pitchFamily="50" charset="-128"/>
            </a:endParaRPr>
          </a:p>
        </p:txBody>
      </p:sp>
      <p:pic>
        <p:nvPicPr>
          <p:cNvPr id="81" name="図 3">
            <a:extLst>
              <a:ext uri="{FF2B5EF4-FFF2-40B4-BE49-F238E27FC236}">
                <a16:creationId xmlns:a16="http://schemas.microsoft.com/office/drawing/2014/main" id="{C594C5A4-BB7B-4027-AFB6-E7B0F8BE34E7}"/>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841799" y="3134718"/>
            <a:ext cx="1285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 name="図 62">
            <a:extLst>
              <a:ext uri="{FF2B5EF4-FFF2-40B4-BE49-F238E27FC236}">
                <a16:creationId xmlns:a16="http://schemas.microsoft.com/office/drawing/2014/main" id="{DE7C7E50-4FDC-4EB7-AAFA-D31084923046}"/>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019599" y="3134718"/>
            <a:ext cx="128588" cy="13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 name="テキスト ボックス 55">
            <a:extLst>
              <a:ext uri="{FF2B5EF4-FFF2-40B4-BE49-F238E27FC236}">
                <a16:creationId xmlns:a16="http://schemas.microsoft.com/office/drawing/2014/main" id="{311635B9-3AA4-4811-8AE9-8F6CF7767453}"/>
              </a:ext>
            </a:extLst>
          </p:cNvPr>
          <p:cNvSpPr txBox="1">
            <a:spLocks noChangeArrowheads="1"/>
          </p:cNvSpPr>
          <p:nvPr/>
        </p:nvSpPr>
        <p:spPr bwMode="auto">
          <a:xfrm>
            <a:off x="3846562" y="3066455"/>
            <a:ext cx="138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ja-JP" altLang="en-US" sz="1200">
                <a:solidFill>
                  <a:srgbClr val="FF0000"/>
                </a:solidFill>
                <a:latin typeface="Meiryo UI" panose="020B0604030504040204" pitchFamily="50" charset="-128"/>
                <a:ea typeface="Meiryo UI" panose="020B0604030504040204" pitchFamily="50" charset="-128"/>
              </a:rPr>
              <a:t>０</a:t>
            </a:r>
          </a:p>
        </p:txBody>
      </p:sp>
      <p:sp>
        <p:nvSpPr>
          <p:cNvPr id="84" name="テキスト ボックス 56">
            <a:extLst>
              <a:ext uri="{FF2B5EF4-FFF2-40B4-BE49-F238E27FC236}">
                <a16:creationId xmlns:a16="http://schemas.microsoft.com/office/drawing/2014/main" id="{3620E034-3E08-46F5-B3FF-C0DE22C0B066}"/>
              </a:ext>
            </a:extLst>
          </p:cNvPr>
          <p:cNvSpPr txBox="1">
            <a:spLocks noChangeArrowheads="1"/>
          </p:cNvSpPr>
          <p:nvPr/>
        </p:nvSpPr>
        <p:spPr bwMode="auto">
          <a:xfrm flipH="1">
            <a:off x="4010074" y="3064868"/>
            <a:ext cx="1111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ja-JP" altLang="en-US" sz="1200">
                <a:solidFill>
                  <a:srgbClr val="FF0000"/>
                </a:solidFill>
                <a:latin typeface="Meiryo UI" panose="020B0604030504040204" pitchFamily="50" charset="-128"/>
                <a:ea typeface="Meiryo UI" panose="020B0604030504040204" pitchFamily="50" charset="-128"/>
              </a:rPr>
              <a:t>４</a:t>
            </a:r>
          </a:p>
        </p:txBody>
      </p:sp>
      <p:sp>
        <p:nvSpPr>
          <p:cNvPr id="85" name="円形吹き出し 63">
            <a:extLst>
              <a:ext uri="{FF2B5EF4-FFF2-40B4-BE49-F238E27FC236}">
                <a16:creationId xmlns:a16="http://schemas.microsoft.com/office/drawing/2014/main" id="{D31D6FCF-C4C6-4FA7-9FDE-EA9DA77A1A6B}"/>
              </a:ext>
            </a:extLst>
          </p:cNvPr>
          <p:cNvSpPr/>
          <p:nvPr/>
        </p:nvSpPr>
        <p:spPr>
          <a:xfrm>
            <a:off x="5002262" y="2744193"/>
            <a:ext cx="444500" cy="219075"/>
          </a:xfrm>
          <a:prstGeom prst="wedgeEllipseCallout">
            <a:avLst>
              <a:gd name="adj1" fmla="val -107890"/>
              <a:gd name="adj2" fmla="val 10065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a:latin typeface="Meiryo UI" panose="020B0604030504040204" pitchFamily="50" charset="-128"/>
              <a:ea typeface="Meiryo UI" panose="020B0604030504040204" pitchFamily="50" charset="-128"/>
            </a:endParaRPr>
          </a:p>
        </p:txBody>
      </p:sp>
      <p:sp>
        <p:nvSpPr>
          <p:cNvPr id="86" name="テキスト ボックス 65">
            <a:extLst>
              <a:ext uri="{FF2B5EF4-FFF2-40B4-BE49-F238E27FC236}">
                <a16:creationId xmlns:a16="http://schemas.microsoft.com/office/drawing/2014/main" id="{7AA7B82D-7892-47AF-B57E-3BCE1BC7758E}"/>
              </a:ext>
            </a:extLst>
          </p:cNvPr>
          <p:cNvSpPr txBox="1">
            <a:spLocks noChangeArrowheads="1"/>
          </p:cNvSpPr>
          <p:nvPr/>
        </p:nvSpPr>
        <p:spPr bwMode="auto">
          <a:xfrm>
            <a:off x="5022899" y="2736255"/>
            <a:ext cx="468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ja-JP" altLang="en-US" sz="800">
                <a:solidFill>
                  <a:srgbClr val="FF0000"/>
                </a:solidFill>
                <a:latin typeface="Meiryo UI" panose="020B0604030504040204" pitchFamily="50" charset="-128"/>
                <a:ea typeface="Meiryo UI" panose="020B0604030504040204" pitchFamily="50" charset="-128"/>
              </a:rPr>
              <a:t>空欄</a:t>
            </a:r>
          </a:p>
        </p:txBody>
      </p:sp>
      <p:sp>
        <p:nvSpPr>
          <p:cNvPr id="88" name="テキスト ボックス 87">
            <a:extLst>
              <a:ext uri="{FF2B5EF4-FFF2-40B4-BE49-F238E27FC236}">
                <a16:creationId xmlns:a16="http://schemas.microsoft.com/office/drawing/2014/main" id="{1FAEA4D6-F323-4DB8-9947-3ED4BBE4AA92}"/>
              </a:ext>
            </a:extLst>
          </p:cNvPr>
          <p:cNvSpPr txBox="1"/>
          <p:nvPr/>
        </p:nvSpPr>
        <p:spPr>
          <a:xfrm>
            <a:off x="174367" y="4503296"/>
            <a:ext cx="7205870" cy="338554"/>
          </a:xfrm>
          <a:prstGeom prst="rect">
            <a:avLst/>
          </a:prstGeom>
          <a:solidFill>
            <a:schemeClr val="tx2"/>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defTabSz="503953">
              <a:defRPr/>
            </a:pPr>
            <a:r>
              <a:rPr lang="ja-JP" altLang="en-US" sz="1600" b="1" dirty="0">
                <a:solidFill>
                  <a:schemeClr val="bg1"/>
                </a:solidFill>
                <a:latin typeface="メイリオ" panose="020B0604030504040204" pitchFamily="50" charset="-128"/>
                <a:ea typeface="メイリオ" panose="020B0604030504040204" pitchFamily="50" charset="-128"/>
              </a:rPr>
              <a:t>≪</a:t>
            </a:r>
            <a:r>
              <a:rPr lang="en-US" altLang="ja-JP" sz="1600" b="1" dirty="0">
                <a:solidFill>
                  <a:schemeClr val="bg1"/>
                </a:solidFill>
                <a:latin typeface="メイリオ" panose="020B0604030504040204" pitchFamily="50" charset="-128"/>
                <a:ea typeface="メイリオ" panose="020B0604030504040204" pitchFamily="50" charset="-128"/>
              </a:rPr>
              <a:t>STEP2</a:t>
            </a:r>
            <a:r>
              <a:rPr lang="ja-JP" altLang="en-US" sz="1600" b="1" dirty="0">
                <a:solidFill>
                  <a:schemeClr val="bg1"/>
                </a:solidFill>
                <a:latin typeface="メイリオ" panose="020B0604030504040204" pitchFamily="50" charset="-128"/>
                <a:ea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rPr>
              <a:t>年金資産を企業型</a:t>
            </a:r>
            <a:r>
              <a:rPr lang="en-US" altLang="ja-JP" sz="1600" b="1" dirty="0">
                <a:latin typeface="Meiryo UI" panose="020B0604030504040204" pitchFamily="50" charset="-128"/>
                <a:ea typeface="Meiryo UI" panose="020B0604030504040204" pitchFamily="50" charset="-128"/>
              </a:rPr>
              <a:t>DC</a:t>
            </a:r>
            <a:r>
              <a:rPr lang="ja-JP" altLang="en-US" sz="1600" b="1" dirty="0">
                <a:latin typeface="Meiryo UI" panose="020B0604030504040204" pitchFamily="50" charset="-128"/>
                <a:ea typeface="Meiryo UI" panose="020B0604030504040204" pitchFamily="50" charset="-128"/>
              </a:rPr>
              <a:t>口座（新口座）へ移換 </a:t>
            </a:r>
            <a:endParaRPr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89" name="テキスト ボックス 88">
            <a:extLst>
              <a:ext uri="{FF2B5EF4-FFF2-40B4-BE49-F238E27FC236}">
                <a16:creationId xmlns:a16="http://schemas.microsoft.com/office/drawing/2014/main" id="{80B8FC59-5658-4540-A399-0C2511EAA3DE}"/>
              </a:ext>
            </a:extLst>
          </p:cNvPr>
          <p:cNvSpPr txBox="1"/>
          <p:nvPr/>
        </p:nvSpPr>
        <p:spPr>
          <a:xfrm>
            <a:off x="179437" y="8967792"/>
            <a:ext cx="7205870" cy="338554"/>
          </a:xfrm>
          <a:prstGeom prst="rect">
            <a:avLst/>
          </a:prstGeom>
          <a:solidFill>
            <a:schemeClr val="tx2"/>
          </a:solidFill>
        </p:spPr>
        <p:style>
          <a:lnRef idx="0">
            <a:schemeClr val="accent4"/>
          </a:lnRef>
          <a:fillRef idx="3">
            <a:schemeClr val="accent4"/>
          </a:fillRef>
          <a:effectRef idx="3">
            <a:schemeClr val="accent4"/>
          </a:effectRef>
          <a:fontRef idx="minor">
            <a:schemeClr val="lt1"/>
          </a:fontRef>
        </p:style>
        <p:txBody>
          <a:bodyPr wrap="square" rtlCol="0">
            <a:spAutoFit/>
          </a:bodyPr>
          <a:lstStyle/>
          <a:p>
            <a:pPr defTabSz="503953">
              <a:defRPr/>
            </a:pPr>
            <a:r>
              <a:rPr lang="ja-JP" altLang="en-US" sz="1600" b="1" dirty="0">
                <a:solidFill>
                  <a:schemeClr val="bg1"/>
                </a:solidFill>
                <a:latin typeface="メイリオ" panose="020B0604030504040204" pitchFamily="50" charset="-128"/>
                <a:ea typeface="メイリオ" panose="020B0604030504040204" pitchFamily="50" charset="-128"/>
              </a:rPr>
              <a:t>≪</a:t>
            </a:r>
            <a:r>
              <a:rPr lang="en-US" altLang="ja-JP" sz="1600" b="1" dirty="0">
                <a:solidFill>
                  <a:schemeClr val="bg1"/>
                </a:solidFill>
                <a:latin typeface="メイリオ" panose="020B0604030504040204" pitchFamily="50" charset="-128"/>
                <a:ea typeface="メイリオ" panose="020B0604030504040204" pitchFamily="50" charset="-128"/>
              </a:rPr>
              <a:t>STEP3</a:t>
            </a:r>
            <a:r>
              <a:rPr lang="ja-JP" altLang="en-US" sz="1600" b="1" dirty="0">
                <a:solidFill>
                  <a:schemeClr val="bg1"/>
                </a:solidFill>
                <a:latin typeface="メイリオ" panose="020B0604030504040204" pitchFamily="50" charset="-128"/>
                <a:ea typeface="メイリオ" panose="020B0604030504040204" pitchFamily="50" charset="-128"/>
              </a:rPr>
              <a:t>≫</a:t>
            </a:r>
            <a:r>
              <a:rPr lang="ja-JP" altLang="en-US" sz="1600" b="1" dirty="0">
                <a:latin typeface="Meiryo UI" panose="020B0604030504040204" pitchFamily="50" charset="-128"/>
                <a:ea typeface="Meiryo UI" panose="020B0604030504040204" pitchFamily="50" charset="-128"/>
              </a:rPr>
              <a:t>運用商品の選定</a:t>
            </a:r>
            <a:endParaRPr lang="en-US" altLang="ja-JP" sz="1600" b="1" dirty="0">
              <a:solidFill>
                <a:schemeClr val="bg1"/>
              </a:solidFill>
              <a:latin typeface="メイリオ" panose="020B0604030504040204" pitchFamily="50" charset="-128"/>
              <a:ea typeface="メイリオ" panose="020B0604030504040204" pitchFamily="50" charset="-128"/>
            </a:endParaRPr>
          </a:p>
        </p:txBody>
      </p:sp>
      <p:sp>
        <p:nvSpPr>
          <p:cNvPr id="90" name="正方形/長方形 89">
            <a:extLst>
              <a:ext uri="{FF2B5EF4-FFF2-40B4-BE49-F238E27FC236}">
                <a16:creationId xmlns:a16="http://schemas.microsoft.com/office/drawing/2014/main" id="{F3922737-53E8-48B8-B51C-54B3D1D7E3F4}"/>
              </a:ext>
            </a:extLst>
          </p:cNvPr>
          <p:cNvSpPr/>
          <p:nvPr/>
        </p:nvSpPr>
        <p:spPr>
          <a:xfrm>
            <a:off x="4283893" y="10416946"/>
            <a:ext cx="3240360" cy="164124"/>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ja-JP" altLang="en-US" sz="900" dirty="0">
                <a:solidFill>
                  <a:schemeClr val="tx1">
                    <a:lumMod val="90000"/>
                    <a:lumOff val="10000"/>
                  </a:schemeClr>
                </a:solidFill>
                <a:latin typeface="Meiryo UI" panose="020B0604030504040204" pitchFamily="50" charset="-128"/>
                <a:ea typeface="Meiryo UI" panose="020B0604030504040204" pitchFamily="50" charset="-128"/>
              </a:rPr>
              <a:t>（</a:t>
            </a:r>
            <a:r>
              <a:rPr kumimoji="1" lang="en-US" altLang="ja-JP" sz="900" dirty="0">
                <a:solidFill>
                  <a:schemeClr val="tx1">
                    <a:lumMod val="90000"/>
                    <a:lumOff val="10000"/>
                  </a:schemeClr>
                </a:solidFill>
                <a:latin typeface="Meiryo UI" panose="020B0604030504040204" pitchFamily="50" charset="-128"/>
                <a:ea typeface="Meiryo UI" panose="020B0604030504040204" pitchFamily="50" charset="-128"/>
              </a:rPr>
              <a:t>2024</a:t>
            </a:r>
            <a:r>
              <a:rPr kumimoji="1" lang="ja-JP" altLang="en-US" sz="900" dirty="0">
                <a:solidFill>
                  <a:schemeClr val="tx1">
                    <a:lumMod val="90000"/>
                    <a:lumOff val="10000"/>
                  </a:schemeClr>
                </a:solidFill>
                <a:latin typeface="Meiryo UI" panose="020B0604030504040204" pitchFamily="50" charset="-128"/>
                <a:ea typeface="Meiryo UI" panose="020B0604030504040204" pitchFamily="50" charset="-128"/>
              </a:rPr>
              <a:t>年</a:t>
            </a:r>
            <a:r>
              <a:rPr kumimoji="1" lang="en-US" altLang="ja-JP" sz="900" dirty="0">
                <a:solidFill>
                  <a:schemeClr val="tx1">
                    <a:lumMod val="90000"/>
                    <a:lumOff val="10000"/>
                  </a:schemeClr>
                </a:solidFill>
                <a:latin typeface="Meiryo UI" panose="020B0604030504040204" pitchFamily="50" charset="-128"/>
                <a:ea typeface="Meiryo UI" panose="020B0604030504040204" pitchFamily="50" charset="-128"/>
              </a:rPr>
              <a:t>3</a:t>
            </a:r>
            <a:r>
              <a:rPr kumimoji="1" lang="ja-JP" altLang="en-US" sz="900" dirty="0">
                <a:solidFill>
                  <a:schemeClr val="tx1">
                    <a:lumMod val="90000"/>
                    <a:lumOff val="10000"/>
                  </a:schemeClr>
                </a:solidFill>
                <a:latin typeface="Meiryo UI" panose="020B0604030504040204" pitchFamily="50" charset="-128"/>
                <a:ea typeface="Meiryo UI" panose="020B0604030504040204" pitchFamily="50" charset="-128"/>
              </a:rPr>
              <a:t>月承認）　</a:t>
            </a:r>
            <a:r>
              <a:rPr kumimoji="1" lang="en-US" altLang="ja-JP" sz="900" dirty="0">
                <a:solidFill>
                  <a:schemeClr val="tx1">
                    <a:lumMod val="90000"/>
                    <a:lumOff val="10000"/>
                  </a:schemeClr>
                </a:solidFill>
                <a:latin typeface="Meiryo UI" panose="020B0604030504040204" pitchFamily="50" charset="-128"/>
                <a:ea typeface="Meiryo UI" panose="020B0604030504040204" pitchFamily="50" charset="-128"/>
              </a:rPr>
              <a:t>FS-23-39</a:t>
            </a:r>
            <a:endParaRPr kumimoji="1" lang="ja-JP" altLang="en-US" sz="900" dirty="0">
              <a:solidFill>
                <a:schemeClr val="tx1">
                  <a:lumMod val="90000"/>
                  <a:lumOff val="10000"/>
                </a:schemeClr>
              </a:solidFill>
              <a:latin typeface="Meiryo UI" panose="020B0604030504040204" pitchFamily="50" charset="-128"/>
              <a:ea typeface="Meiryo UI" panose="020B0604030504040204" pitchFamily="50" charset="-128"/>
            </a:endParaRPr>
          </a:p>
        </p:txBody>
      </p:sp>
      <p:pic>
        <p:nvPicPr>
          <p:cNvPr id="91" name="図 90">
            <a:extLst>
              <a:ext uri="{FF2B5EF4-FFF2-40B4-BE49-F238E27FC236}">
                <a16:creationId xmlns:a16="http://schemas.microsoft.com/office/drawing/2014/main" id="{DF3B4BEC-17AB-42A3-8E19-E101CBCFFED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5421" y="10040143"/>
            <a:ext cx="3215765" cy="457212"/>
          </a:xfrm>
          <a:prstGeom prst="rect">
            <a:avLst/>
          </a:prstGeom>
          <a:effectLst>
            <a:softEdge rad="63500"/>
          </a:effectLst>
        </p:spPr>
      </p:pic>
      <p:sp>
        <p:nvSpPr>
          <p:cNvPr id="92" name="テキスト ボックス 91">
            <a:extLst>
              <a:ext uri="{FF2B5EF4-FFF2-40B4-BE49-F238E27FC236}">
                <a16:creationId xmlns:a16="http://schemas.microsoft.com/office/drawing/2014/main" id="{C4072467-3D3D-42FF-91F1-862E7AE6F3E1}"/>
              </a:ext>
            </a:extLst>
          </p:cNvPr>
          <p:cNvSpPr txBox="1"/>
          <p:nvPr/>
        </p:nvSpPr>
        <p:spPr>
          <a:xfrm>
            <a:off x="35421" y="10367416"/>
            <a:ext cx="3624783" cy="163066"/>
          </a:xfrm>
          <a:prstGeom prst="rect">
            <a:avLst/>
          </a:prstGeom>
          <a:noFill/>
        </p:spPr>
        <p:txBody>
          <a:bodyPr wrap="none" lIns="104394" tIns="52197" rIns="104394" bIns="52197" rtlCol="0" anchor="t">
            <a:noAutofit/>
          </a:bodyPr>
          <a:lstStyle/>
          <a:p>
            <a:r>
              <a:rPr lang="ja-JP" altLang="en-US" sz="1000" dirty="0">
                <a:solidFill>
                  <a:schemeClr val="tx1">
                    <a:lumMod val="75000"/>
                    <a:lumOff val="25000"/>
                  </a:schemeClr>
                </a:solidFill>
                <a:latin typeface="Meiryo UI" panose="020B0604030504040204" pitchFamily="50" charset="-128"/>
                <a:ea typeface="Meiryo UI" panose="020B0604030504040204" pitchFamily="50" charset="-128"/>
              </a:rPr>
              <a:t>専業営業開発部　金融サービス事業室　</a:t>
            </a:r>
            <a:r>
              <a:rPr lang="en-US" altLang="ja-JP" sz="1000" dirty="0">
                <a:solidFill>
                  <a:schemeClr val="tx1">
                    <a:lumMod val="90000"/>
                    <a:lumOff val="10000"/>
                  </a:schemeClr>
                </a:solidFill>
                <a:latin typeface="Meiryo UI" panose="020B0604030504040204" pitchFamily="50" charset="-128"/>
                <a:ea typeface="Meiryo UI" panose="020B0604030504040204" pitchFamily="50" charset="-128"/>
              </a:rPr>
              <a:t>TEL. 050-3460-9034</a:t>
            </a:r>
            <a:endParaRPr kumimoji="1" lang="ja-JP" altLang="en-US" sz="1000" dirty="0">
              <a:solidFill>
                <a:schemeClr val="tx1">
                  <a:lumMod val="90000"/>
                  <a:lumOff val="10000"/>
                </a:schemeClr>
              </a:solidFill>
              <a:latin typeface="Meiryo UI" panose="020B0604030504040204" pitchFamily="50" charset="-128"/>
              <a:ea typeface="Meiryo UI" panose="020B0604030504040204" pitchFamily="50" charset="-128"/>
            </a:endParaRPr>
          </a:p>
          <a:p>
            <a:r>
              <a:rPr lang="ja-JP" altLang="en-US" sz="1000" dirty="0">
                <a:solidFill>
                  <a:schemeClr val="tx1">
                    <a:lumMod val="75000"/>
                    <a:lumOff val="25000"/>
                  </a:schemeClr>
                </a:solidFill>
                <a:latin typeface="メイリオ" panose="020B0604030504040204" pitchFamily="50" charset="-128"/>
                <a:ea typeface="メイリオ" panose="020B0604030504040204" pitchFamily="50" charset="-128"/>
              </a:rPr>
              <a:t>　</a:t>
            </a:r>
          </a:p>
        </p:txBody>
      </p:sp>
      <p:cxnSp>
        <p:nvCxnSpPr>
          <p:cNvPr id="93" name="直線コネクタ 92">
            <a:extLst>
              <a:ext uri="{FF2B5EF4-FFF2-40B4-BE49-F238E27FC236}">
                <a16:creationId xmlns:a16="http://schemas.microsoft.com/office/drawing/2014/main" id="{C21758B1-C84E-4354-914C-667133001DED}"/>
              </a:ext>
            </a:extLst>
          </p:cNvPr>
          <p:cNvCxnSpPr>
            <a:cxnSpLocks/>
          </p:cNvCxnSpPr>
          <p:nvPr/>
        </p:nvCxnSpPr>
        <p:spPr>
          <a:xfrm flipH="1">
            <a:off x="-13370" y="10098434"/>
            <a:ext cx="7573045" cy="0"/>
          </a:xfrm>
          <a:prstGeom prst="line">
            <a:avLst/>
          </a:prstGeom>
          <a:ln>
            <a:solidFill>
              <a:srgbClr val="39637D"/>
            </a:solidFill>
          </a:ln>
        </p:spPr>
        <p:style>
          <a:lnRef idx="1">
            <a:schemeClr val="accent1"/>
          </a:lnRef>
          <a:fillRef idx="0">
            <a:schemeClr val="accent1"/>
          </a:fillRef>
          <a:effectRef idx="0">
            <a:schemeClr val="accent1"/>
          </a:effectRef>
          <a:fontRef idx="minor">
            <a:schemeClr val="tx1"/>
          </a:fontRef>
        </p:style>
      </p:cxnSp>
      <p:sp>
        <p:nvSpPr>
          <p:cNvPr id="2" name="楕円 1">
            <a:extLst>
              <a:ext uri="{FF2B5EF4-FFF2-40B4-BE49-F238E27FC236}">
                <a16:creationId xmlns:a16="http://schemas.microsoft.com/office/drawing/2014/main" id="{6A1CF800-783A-96FE-E9EE-6F88F41214CE}"/>
              </a:ext>
            </a:extLst>
          </p:cNvPr>
          <p:cNvSpPr/>
          <p:nvPr/>
        </p:nvSpPr>
        <p:spPr>
          <a:xfrm>
            <a:off x="3563515" y="832708"/>
            <a:ext cx="128587"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1</a:t>
            </a:r>
            <a:endParaRPr lang="ja-JP" altLang="en-US" sz="900" b="1" dirty="0">
              <a:latin typeface="Meiryo UI" panose="020B0604030504040204" pitchFamily="50" charset="-128"/>
              <a:ea typeface="Meiryo UI" panose="020B0604030504040204" pitchFamily="50" charset="-128"/>
            </a:endParaRPr>
          </a:p>
        </p:txBody>
      </p:sp>
      <p:sp>
        <p:nvSpPr>
          <p:cNvPr id="3" name="楕円 2">
            <a:extLst>
              <a:ext uri="{FF2B5EF4-FFF2-40B4-BE49-F238E27FC236}">
                <a16:creationId xmlns:a16="http://schemas.microsoft.com/office/drawing/2014/main" id="{4560464E-1EB0-8F5A-A620-43C46285CA9F}"/>
              </a:ext>
            </a:extLst>
          </p:cNvPr>
          <p:cNvSpPr/>
          <p:nvPr/>
        </p:nvSpPr>
        <p:spPr>
          <a:xfrm>
            <a:off x="5292267" y="1377457"/>
            <a:ext cx="128587" cy="12382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ja-JP" sz="900" b="1" dirty="0">
                <a:latin typeface="Meiryo UI" panose="020B0604030504040204" pitchFamily="50" charset="-128"/>
                <a:ea typeface="Meiryo UI" panose="020B0604030504040204" pitchFamily="50" charset="-128"/>
              </a:rPr>
              <a:t>2</a:t>
            </a:r>
            <a:endParaRPr lang="ja-JP" altLang="en-US" sz="9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19615830"/>
      </p:ext>
    </p:extLst>
  </p:cSld>
  <p:clrMapOvr>
    <a:masterClrMapping/>
  </p:clrMapOvr>
</p:sld>
</file>

<file path=ppt/theme/theme1.xml><?xml version="1.0" encoding="utf-8"?>
<a:theme xmlns:a="http://schemas.openxmlformats.org/drawingml/2006/main" name="Office ​​テーマ">
  <a:themeElements>
    <a:clrScheme name="青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lank.potx" id="{CC77F9C7-7466-4AF9-A282-E5F1691759B8}" vid="{68BF9A2E-C431-4672-9376-05F12B8FB247}"/>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E5516BECE46F04E945BD7A289249AEE" ma:contentTypeVersion="12" ma:contentTypeDescription="新しいドキュメントを作成します。" ma:contentTypeScope="" ma:versionID="d5fc3db4597af1667212bc270ff8a71c">
  <xsd:schema xmlns:xsd="http://www.w3.org/2001/XMLSchema" xmlns:xs="http://www.w3.org/2001/XMLSchema" xmlns:p="http://schemas.microsoft.com/office/2006/metadata/properties" xmlns:ns2="a199cbe4-3d36-4ca4-b9d0-81da3dc55122" xmlns:ns3="057e7d50-fbcb-4ff2-8d28-39f0516c86d6" targetNamespace="http://schemas.microsoft.com/office/2006/metadata/properties" ma:root="true" ma:fieldsID="5f6c62c740aaad80c24bd1e27644b3a8" ns2:_="" ns3:_="">
    <xsd:import namespace="a199cbe4-3d36-4ca4-b9d0-81da3dc55122"/>
    <xsd:import namespace="057e7d50-fbcb-4ff2-8d28-39f0516c86d6"/>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cbe4-3d36-4ca4-b9d0-81da3dc5512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画像タグ" ma:readOnly="false" ma:fieldId="{5cf76f15-5ced-4ddc-b409-7134ff3c332f}" ma:taxonomyMulti="true" ma:sspId="5332ed13-0a25-472a-9448-daa61e54a66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LengthInSeconds" ma:index="18"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57e7d50-fbcb-4ff2-8d28-39f0516c86d6"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7d265e2d-98b6-4bd2-9d32-a5de61ea8a11}" ma:internalName="TaxCatchAll" ma:showField="CatchAllData" ma:web="057e7d50-fbcb-4ff2-8d28-39f0516c86d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a199cbe4-3d36-4ca4-b9d0-81da3dc55122">
      <Terms xmlns="http://schemas.microsoft.com/office/infopath/2007/PartnerControls"/>
    </lcf76f155ced4ddcb4097134ff3c332f>
    <TaxCatchAll xmlns="057e7d50-fbcb-4ff2-8d28-39f0516c86d6" xsi:nil="true"/>
  </documentManagement>
</p:properties>
</file>

<file path=customXml/itemProps1.xml><?xml version="1.0" encoding="utf-8"?>
<ds:datastoreItem xmlns:ds="http://schemas.openxmlformats.org/officeDocument/2006/customXml" ds:itemID="{349FE014-7E78-4091-9902-D0D1BBD24B9B}">
  <ds:schemaRefs>
    <ds:schemaRef ds:uri="http://schemas.microsoft.com/sharepoint/v3/contenttype/forms"/>
  </ds:schemaRefs>
</ds:datastoreItem>
</file>

<file path=customXml/itemProps2.xml><?xml version="1.0" encoding="utf-8"?>
<ds:datastoreItem xmlns:ds="http://schemas.openxmlformats.org/officeDocument/2006/customXml" ds:itemID="{C8F1537F-4408-45F3-BE7D-A84A662EAC13}"/>
</file>

<file path=customXml/itemProps3.xml><?xml version="1.0" encoding="utf-8"?>
<ds:datastoreItem xmlns:ds="http://schemas.openxmlformats.org/officeDocument/2006/customXml" ds:itemID="{1CC07F63-DDB1-45AE-86AC-5EFAF464DE23}">
  <ds:schemaRefs>
    <ds:schemaRef ds:uri="http://purl.org/dc/elements/1.1/"/>
    <ds:schemaRef ds:uri="http://schemas.microsoft.com/office/2006/metadata/properties"/>
    <ds:schemaRef ds:uri="http://purl.org/dc/terms/"/>
    <ds:schemaRef ds:uri="http://schemas.openxmlformats.org/package/2006/metadata/core-properties"/>
    <ds:schemaRef ds:uri="c842bf5f-0d68-4532-9495-be6048df6817"/>
    <ds:schemaRef ds:uri="http://schemas.microsoft.com/office/2006/documentManagement/types"/>
    <ds:schemaRef ds:uri="http://schemas.microsoft.com/office/infopath/2007/PartnerControls"/>
    <ds:schemaRef ds:uri="2587e859-7c09-4545-8e9b-521a9ccc344d"/>
    <ds:schemaRef ds:uri="http://www.w3.org/XML/1998/namespace"/>
    <ds:schemaRef ds:uri="http://purl.org/dc/dcmitype/"/>
    <ds:schemaRef ds:uri="a8a9c085-aae0-4fe2-950d-b7387550a989"/>
    <ds:schemaRef ds:uri="ac7da60a-8cf5-4d7d-b010-6aa693b4f840"/>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blank</Template>
  <TotalTime>1432</TotalTime>
  <Words>1689</Words>
  <Application>Microsoft Office PowerPoint</Application>
  <PresentationFormat>ユーザー設定</PresentationFormat>
  <Paragraphs>190</Paragraphs>
  <Slides>4</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vt:i4>
      </vt:variant>
    </vt:vector>
  </HeadingPairs>
  <TitlesOfParts>
    <vt:vector size="11" baseType="lpstr">
      <vt:lpstr>Meiryo UI</vt:lpstr>
      <vt:lpstr>メイリオ</vt:lpstr>
      <vt:lpstr>游ゴシック</vt:lpstr>
      <vt:lpstr>Arial</vt:lpstr>
      <vt:lpstr>Calibri</vt:lpstr>
      <vt:lpstr>Wingdings</vt:lpstr>
      <vt:lpstr>Office ​​テーマ</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田口留未_E1Y15</dc:creator>
  <cp:lastModifiedBy>小方竜士_E1Y15</cp:lastModifiedBy>
  <cp:revision>114</cp:revision>
  <cp:lastPrinted>2024-03-11T03:17:38Z</cp:lastPrinted>
  <dcterms:created xsi:type="dcterms:W3CDTF">2023-11-30T00:13:04Z</dcterms:created>
  <dcterms:modified xsi:type="dcterms:W3CDTF">2025-01-07T06:21:28Z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0x0101008E5516BECE46F04E945BD7A289249AEE</vt:lpwstr>
  </property>
  <property fmtid="{D5CDD505-2E9C-101B-9397-08002B2CF9AE}" pid="3" name="_dlc_policyId">
    <vt:lpwstr>/sites/E1Y/private-site/DocLib/15金サ事業_20お客さま２年</vt:lpwstr>
  </property>
  <property fmtid="{D5CDD505-2E9C-101B-9397-08002B2CF9AE}" pid="4" name="ItemRetentionFormula">
    <vt:lpwstr>&lt;formula id="Microsoft.Office.RecordsManagement.PolicyFeatures.Expiration.Formula.BuiltIn"&gt;&lt;number&gt;2&lt;/number&gt;&lt;property&gt;Modified&lt;/property&gt;&lt;propertyId&gt;28cf69c5-fa48-462a-b5cd-27b6f9d2bd5f&lt;/propertyId&gt;&lt;period&gt;years&lt;/period&gt;&lt;/formula&gt;</vt:lpwstr>
  </property>
  <property fmtid="{D5CDD505-2E9C-101B-9397-08002B2CF9AE}" pid="5" name="MediaServiceImageTags">
    <vt:lpwstr/>
  </property>
</Properties>
</file>