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28" r:id="rId2"/>
  </p:sldMasterIdLst>
  <p:sldIdLst>
    <p:sldId id="257" r:id="rId3"/>
    <p:sldId id="262" r:id="rId4"/>
    <p:sldId id="263" r:id="rId5"/>
    <p:sldId id="265" r:id="rId6"/>
    <p:sldId id="279" r:id="rId7"/>
    <p:sldId id="264" r:id="rId8"/>
    <p:sldId id="280" r:id="rId9"/>
    <p:sldId id="266" r:id="rId10"/>
    <p:sldId id="267" r:id="rId11"/>
    <p:sldId id="268" r:id="rId12"/>
    <p:sldId id="282" r:id="rId13"/>
    <p:sldId id="269" r:id="rId14"/>
    <p:sldId id="270" r:id="rId15"/>
    <p:sldId id="286" r:id="rId16"/>
    <p:sldId id="284" r:id="rId17"/>
    <p:sldId id="285" r:id="rId18"/>
    <p:sldId id="271" r:id="rId19"/>
    <p:sldId id="272" r:id="rId20"/>
    <p:sldId id="278" r:id="rId21"/>
    <p:sldId id="288" r:id="rId22"/>
    <p:sldId id="273" r:id="rId23"/>
    <p:sldId id="287" r:id="rId24"/>
    <p:sldId id="275" r:id="rId25"/>
    <p:sldId id="281" r:id="rId26"/>
    <p:sldId id="274"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24D4-2FD2-4C95-8D6E-5AEC97974A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DB30A2-E99C-49F9-97B9-3A94F6CE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4F3494-04C2-4F16-9004-D12B827B67C3}"/>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5" name="Footer Placeholder 4">
            <a:extLst>
              <a:ext uri="{FF2B5EF4-FFF2-40B4-BE49-F238E27FC236}">
                <a16:creationId xmlns:a16="http://schemas.microsoft.com/office/drawing/2014/main" id="{97A51B23-7B2E-4BE8-9942-C36192277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08DCD-1DBE-4BB7-B624-1317E40B61E6}"/>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48448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99FF-7744-4788-B989-498A35410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5A422F-EDD3-497B-B5A6-6189EEE7A4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BD40A-B6B4-43B2-90C7-DBF6E20B2188}"/>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5" name="Footer Placeholder 4">
            <a:extLst>
              <a:ext uri="{FF2B5EF4-FFF2-40B4-BE49-F238E27FC236}">
                <a16:creationId xmlns:a16="http://schemas.microsoft.com/office/drawing/2014/main" id="{4388475C-BF64-4576-835E-897E95451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794BE-5F9E-4E06-95C9-241D6F1F5FAA}"/>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221711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401DF-A007-4E2D-A1F0-BB99C0BFCC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97062D-7958-4BFC-8C11-126A3C44F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08445-65D3-403C-BE89-CAC8FA5D50B3}"/>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5" name="Footer Placeholder 4">
            <a:extLst>
              <a:ext uri="{FF2B5EF4-FFF2-40B4-BE49-F238E27FC236}">
                <a16:creationId xmlns:a16="http://schemas.microsoft.com/office/drawing/2014/main" id="{C680480B-9471-4F6A-BC31-75309B3C7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55104-AB4E-4729-8DE4-C38364BF564A}"/>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3344923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8D38747-4367-4BD2-8D51-C97E202738E2}" type="datetime1">
              <a:rPr lang="en-US" smtClean="0"/>
              <a:t>8/11/2021</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eaLnBrk="1" fontAlgn="auto" hangingPunct="1">
              <a:spcBef>
                <a:spcPts val="0"/>
              </a:spcBef>
              <a:spcAft>
                <a:spcPts val="0"/>
              </a:spcAft>
              <a:defRPr>
                <a:latin typeface="+mn-lt"/>
                <a:cs typeface="+mn-cs"/>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06172327"/>
      </p:ext>
    </p:extLst>
  </p:cSld>
  <p:clrMapOvr>
    <a:masterClrMapping/>
  </p:clrMapOvr>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F380-34DD-4D68-B7B0-9BDD1968D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047A5-4133-4381-BA6A-A49E3AF73E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1314A-C227-4F2A-9281-01F5AD64AD1F}"/>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5" name="Footer Placeholder 4">
            <a:extLst>
              <a:ext uri="{FF2B5EF4-FFF2-40B4-BE49-F238E27FC236}">
                <a16:creationId xmlns:a16="http://schemas.microsoft.com/office/drawing/2014/main" id="{DC3CD0C4-9EC5-4F43-8659-3D03582AA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299DC-C643-48FF-B169-37778081609F}"/>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127167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A1A8-4A34-47D2-A3C8-D49D1A02B2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5CEAE-037A-4B58-BC43-6BDF6C7C65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1604C-26B1-465D-A163-EEE28B6DC44A}"/>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5" name="Footer Placeholder 4">
            <a:extLst>
              <a:ext uri="{FF2B5EF4-FFF2-40B4-BE49-F238E27FC236}">
                <a16:creationId xmlns:a16="http://schemas.microsoft.com/office/drawing/2014/main" id="{6FC0932A-8B9A-4721-9727-1D8FC0EBB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BBB89-3099-420E-B5EA-5695680437CA}"/>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246448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7B1A-9F51-48AE-B5E5-78AB1F712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B54F6-7A17-4C60-BAD1-3C0D6D873F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5E214C-4003-4E69-BD95-9BF2EDDB9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A80C6-A814-4B91-AB10-7E47F8764068}"/>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6" name="Footer Placeholder 5">
            <a:extLst>
              <a:ext uri="{FF2B5EF4-FFF2-40B4-BE49-F238E27FC236}">
                <a16:creationId xmlns:a16="http://schemas.microsoft.com/office/drawing/2014/main" id="{5D1D538F-E4FD-43DB-A7FC-332AE5CA9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6B245-DE22-4011-9C83-BB3E9C650F7D}"/>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224137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4E2A-B12F-4D77-B428-C83C4F3A5F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6DF4F-7F7C-45E6-8B11-B61B106FF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52B7C-0FB1-4C17-9FAC-7E779E2D9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242A2-FA68-4453-9CBA-FF05207DC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69C8B1-1E15-48E1-93DD-0263191FC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E1B53-BA16-4C59-8CA9-C24AB7D0AEC0}"/>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8" name="Footer Placeholder 7">
            <a:extLst>
              <a:ext uri="{FF2B5EF4-FFF2-40B4-BE49-F238E27FC236}">
                <a16:creationId xmlns:a16="http://schemas.microsoft.com/office/drawing/2014/main" id="{21F0BAEF-4111-4DB3-B76E-1A9380680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CFEF5-4148-4265-9A47-FA1E13E5194C}"/>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11523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DCD2-DF04-4551-B5F8-F9E427465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78428-7DE8-4791-83CA-7D389D826564}"/>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4" name="Footer Placeholder 3">
            <a:extLst>
              <a:ext uri="{FF2B5EF4-FFF2-40B4-BE49-F238E27FC236}">
                <a16:creationId xmlns:a16="http://schemas.microsoft.com/office/drawing/2014/main" id="{9A18D3E9-A45F-4082-BDAC-71DA802D7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D2EE0-BE31-4C42-9628-060C492F901B}"/>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315745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8374D-8CA1-42C8-BA84-032B34BE9E99}"/>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3" name="Footer Placeholder 2">
            <a:extLst>
              <a:ext uri="{FF2B5EF4-FFF2-40B4-BE49-F238E27FC236}">
                <a16:creationId xmlns:a16="http://schemas.microsoft.com/office/drawing/2014/main" id="{D2865E51-B1DC-4625-84E0-0F77EBAD26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DC3E84-004B-4E1A-9176-C4B5B8EDC6CA}"/>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246261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EA48-497C-4C4A-9A58-6496E14C4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9F9F8D-03B5-4A72-A2D9-EA9A9A431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41FFE2-204B-4BF2-A32D-9DF943700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6CBEF-EF5A-4E40-BD47-BF9F679F83AE}"/>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6" name="Footer Placeholder 5">
            <a:extLst>
              <a:ext uri="{FF2B5EF4-FFF2-40B4-BE49-F238E27FC236}">
                <a16:creationId xmlns:a16="http://schemas.microsoft.com/office/drawing/2014/main" id="{3763BBB4-63DB-4800-A355-B0C0176E4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7728B-2F2C-4477-965C-78A0C099E050}"/>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406604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CE11-76AD-4318-9CC3-AE277CC4B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D8D5B-E27B-467A-BAB9-02C365978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2BA2CD-CBE1-488D-948F-11A30F822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41A03-1F23-4B23-A93E-EBF708B60B85}"/>
              </a:ext>
            </a:extLst>
          </p:cNvPr>
          <p:cNvSpPr>
            <a:spLocks noGrp="1"/>
          </p:cNvSpPr>
          <p:nvPr>
            <p:ph type="dt" sz="half" idx="10"/>
          </p:nvPr>
        </p:nvSpPr>
        <p:spPr/>
        <p:txBody>
          <a:bodyPr/>
          <a:lstStyle/>
          <a:p>
            <a:fld id="{464C70ED-0B63-45FD-9E66-DE1B71FBD8E6}" type="datetimeFigureOut">
              <a:rPr lang="en-US" smtClean="0"/>
              <a:t>8/10/2021</a:t>
            </a:fld>
            <a:endParaRPr lang="en-US"/>
          </a:p>
        </p:txBody>
      </p:sp>
      <p:sp>
        <p:nvSpPr>
          <p:cNvPr id="6" name="Footer Placeholder 5">
            <a:extLst>
              <a:ext uri="{FF2B5EF4-FFF2-40B4-BE49-F238E27FC236}">
                <a16:creationId xmlns:a16="http://schemas.microsoft.com/office/drawing/2014/main" id="{FF1E8A4A-8BD8-47BF-95C3-DB5652925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A3DA7-7836-4CD6-BA39-056094584884}"/>
              </a:ext>
            </a:extLst>
          </p:cNvPr>
          <p:cNvSpPr>
            <a:spLocks noGrp="1"/>
          </p:cNvSpPr>
          <p:nvPr>
            <p:ph type="sldNum" sz="quarter" idx="12"/>
          </p:nvPr>
        </p:nvSpPr>
        <p:spPr/>
        <p:txBody>
          <a:bodyPr/>
          <a:lstStyle/>
          <a:p>
            <a:fld id="{C1807CC8-7B3D-42C3-AD14-A022510FD19E}" type="slidenum">
              <a:rPr lang="en-US" smtClean="0"/>
              <a:t>‹#›</a:t>
            </a:fld>
            <a:endParaRPr lang="en-US"/>
          </a:p>
        </p:txBody>
      </p:sp>
    </p:spTree>
    <p:extLst>
      <p:ext uri="{BB962C8B-B14F-4D97-AF65-F5344CB8AC3E}">
        <p14:creationId xmlns:p14="http://schemas.microsoft.com/office/powerpoint/2010/main" val="149482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F1617-BA62-4693-B393-9264D4EE3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A2D2D6-1F53-44A5-9AFC-20070B8452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B359E-E0F5-4F9F-ABD5-CCCBDCDF8C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C70ED-0B63-45FD-9E66-DE1B71FBD8E6}" type="datetimeFigureOut">
              <a:rPr lang="en-US" smtClean="0"/>
              <a:t>8/10/2021</a:t>
            </a:fld>
            <a:endParaRPr lang="en-US"/>
          </a:p>
        </p:txBody>
      </p:sp>
      <p:sp>
        <p:nvSpPr>
          <p:cNvPr id="5" name="Footer Placeholder 4">
            <a:extLst>
              <a:ext uri="{FF2B5EF4-FFF2-40B4-BE49-F238E27FC236}">
                <a16:creationId xmlns:a16="http://schemas.microsoft.com/office/drawing/2014/main" id="{8D3085DF-7D39-417C-950E-792529784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7401A3-D550-4543-85C2-A08EC76AC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07CC8-7B3D-42C3-AD14-A022510FD19E}" type="slidenum">
              <a:rPr lang="en-US" smtClean="0"/>
              <a:t>‹#›</a:t>
            </a:fld>
            <a:endParaRPr lang="en-US"/>
          </a:p>
        </p:txBody>
      </p:sp>
    </p:spTree>
    <p:extLst>
      <p:ext uri="{BB962C8B-B14F-4D97-AF65-F5344CB8AC3E}">
        <p14:creationId xmlns:p14="http://schemas.microsoft.com/office/powerpoint/2010/main" val="414509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073ED0CC-082F-4160-86E5-0D6041F12778}" type="datetime1">
              <a:rPr lang="en-US" smtClean="0"/>
              <a:t>8/11/2021</a:t>
            </a:fld>
            <a:endParaRPr lang="en-US" dirty="0"/>
          </a:p>
        </p:txBody>
      </p:sp>
      <p:sp>
        <p:nvSpPr>
          <p:cNvPr id="6" name="Slide Number Placeholder 5"/>
          <p:cNvSpPr>
            <a:spLocks noGrp="1"/>
          </p:cNvSpPr>
          <p:nvPr>
            <p:ph type="sldNum" sz="quarter" idx="4"/>
          </p:nvPr>
        </p:nvSpPr>
        <p:spPr>
          <a:xfrm>
            <a:off x="9144000" y="121920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latin typeface="Calibri" pitchFamily="34" charset="0"/>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15016348"/>
      </p:ext>
    </p:extLst>
  </p:cSld>
  <p:clrMap bg1="lt1" tx1="dk1" bg2="lt2" tx2="dk2" accent1="accent1" accent2="accent2" accent3="accent3" accent4="accent4" accent5="accent5" accent6="accent6" hlink="hlink" folHlink="folHlink"/>
  <p:sldLayoutIdLst>
    <p:sldLayoutId id="2147483929" r:id="rId1"/>
  </p:sldLayoutIdLst>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C40B6C-AC1C-445B-93BC-0CBCC4530363}"/>
              </a:ext>
            </a:extLst>
          </p:cNvPr>
          <p:cNvPicPr>
            <a:picLocks noChangeAspect="1"/>
          </p:cNvPicPr>
          <p:nvPr/>
        </p:nvPicPr>
        <p:blipFill rotWithShape="1">
          <a:blip r:embed="rId2"/>
          <a:srcRect t="284" r="1" b="1"/>
          <a:stretch/>
        </p:blipFill>
        <p:spPr>
          <a:xfrm>
            <a:off x="1" y="0"/>
            <a:ext cx="12191999" cy="6857990"/>
          </a:xfrm>
          <a:prstGeom prst="rect">
            <a:avLst/>
          </a:prstGeom>
        </p:spPr>
      </p:pic>
      <p:sp>
        <p:nvSpPr>
          <p:cNvPr id="2" name="Title 1">
            <a:extLst>
              <a:ext uri="{FF2B5EF4-FFF2-40B4-BE49-F238E27FC236}">
                <a16:creationId xmlns:a16="http://schemas.microsoft.com/office/drawing/2014/main" id="{80A8043E-CC16-45B5-AE6E-7263774729D1}"/>
              </a:ext>
            </a:extLst>
          </p:cNvPr>
          <p:cNvSpPr>
            <a:spLocks noGrp="1"/>
          </p:cNvSpPr>
          <p:nvPr>
            <p:ph type="ctrTitle"/>
          </p:nvPr>
        </p:nvSpPr>
        <p:spPr>
          <a:xfrm>
            <a:off x="1194784" y="795329"/>
            <a:ext cx="4347888" cy="1916339"/>
          </a:xfrm>
          <a:effectLst>
            <a:outerShdw blurRad="50800" dist="38100" dir="2700000" algn="tl" rotWithShape="0">
              <a:prstClr val="black">
                <a:alpha val="40000"/>
              </a:prstClr>
            </a:outerShdw>
          </a:effectLst>
        </p:spPr>
        <p:txBody>
          <a:bodyPr>
            <a:noAutofit/>
          </a:bodyPr>
          <a:lstStyle/>
          <a:p>
            <a:r>
              <a:rPr lang="en-US" sz="6000" dirty="0">
                <a:solidFill>
                  <a:schemeClr val="bg1"/>
                </a:solidFill>
                <a:latin typeface="Algerian" panose="04020705040A02060702" pitchFamily="82" charset="0"/>
                <a:cs typeface="Times New Roman" panose="02020603050405020304" pitchFamily="18" charset="0"/>
              </a:rPr>
              <a:t>House Prices</a:t>
            </a:r>
          </a:p>
        </p:txBody>
      </p:sp>
    </p:spTree>
    <p:extLst>
      <p:ext uri="{BB962C8B-B14F-4D97-AF65-F5344CB8AC3E}">
        <p14:creationId xmlns:p14="http://schemas.microsoft.com/office/powerpoint/2010/main" val="1313243767"/>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EDA:</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r>
              <a:rPr lang="en-US" sz="2000" dirty="0"/>
              <a:t> Starting the EDA by showing the distributions of each features:</a:t>
            </a:r>
          </a:p>
          <a:p>
            <a:pPr marL="0" indent="0">
              <a:buNone/>
            </a:pPr>
            <a:endParaRPr lang="en-US" sz="1800" dirty="0"/>
          </a:p>
        </p:txBody>
      </p:sp>
      <p:pic>
        <p:nvPicPr>
          <p:cNvPr id="9" name="Picture 8" descr="Chart, histogram&#10;&#10;Description automatically generated">
            <a:extLst>
              <a:ext uri="{FF2B5EF4-FFF2-40B4-BE49-F238E27FC236}">
                <a16:creationId xmlns:a16="http://schemas.microsoft.com/office/drawing/2014/main" id="{C3FC159A-5C2A-4BDD-8C3B-541F6B67B856}"/>
              </a:ext>
            </a:extLst>
          </p:cNvPr>
          <p:cNvPicPr>
            <a:picLocks noChangeAspect="1"/>
          </p:cNvPicPr>
          <p:nvPr/>
        </p:nvPicPr>
        <p:blipFill>
          <a:blip r:embed="rId2"/>
          <a:stretch>
            <a:fillRect/>
          </a:stretch>
        </p:blipFill>
        <p:spPr>
          <a:xfrm>
            <a:off x="2924837" y="2305770"/>
            <a:ext cx="6342325" cy="4327315"/>
          </a:xfrm>
          <a:prstGeom prst="rect">
            <a:avLst/>
          </a:prstGeom>
        </p:spPr>
      </p:pic>
    </p:spTree>
    <p:extLst>
      <p:ext uri="{BB962C8B-B14F-4D97-AF65-F5344CB8AC3E}">
        <p14:creationId xmlns:p14="http://schemas.microsoft.com/office/powerpoint/2010/main" val="324490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EDA:</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r>
              <a:rPr lang="en-US" sz="2000" dirty="0"/>
              <a:t> </a:t>
            </a:r>
            <a:endParaRPr lang="en-US" sz="1800" dirty="0"/>
          </a:p>
        </p:txBody>
      </p:sp>
      <p:pic>
        <p:nvPicPr>
          <p:cNvPr id="9" name="Picture 8" descr="Chart, bar chart&#10;&#10;Description automatically generated">
            <a:extLst>
              <a:ext uri="{FF2B5EF4-FFF2-40B4-BE49-F238E27FC236}">
                <a16:creationId xmlns:a16="http://schemas.microsoft.com/office/drawing/2014/main" id="{A7B47550-979D-4AA3-8E9E-AA264438746F}"/>
              </a:ext>
            </a:extLst>
          </p:cNvPr>
          <p:cNvPicPr>
            <a:picLocks noChangeAspect="1"/>
          </p:cNvPicPr>
          <p:nvPr/>
        </p:nvPicPr>
        <p:blipFill>
          <a:blip r:embed="rId2"/>
          <a:stretch>
            <a:fillRect/>
          </a:stretch>
        </p:blipFill>
        <p:spPr>
          <a:xfrm>
            <a:off x="1895475" y="1109662"/>
            <a:ext cx="8401050" cy="4638675"/>
          </a:xfrm>
          <a:prstGeom prst="rect">
            <a:avLst/>
          </a:prstGeom>
        </p:spPr>
      </p:pic>
    </p:spTree>
    <p:extLst>
      <p:ext uri="{BB962C8B-B14F-4D97-AF65-F5344CB8AC3E}">
        <p14:creationId xmlns:p14="http://schemas.microsoft.com/office/powerpoint/2010/main" val="106496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EDA:</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r>
              <a:rPr lang="en-US" sz="2000" dirty="0"/>
              <a:t> Price is right skewed.</a:t>
            </a:r>
          </a:p>
          <a:p>
            <a:pPr marL="0" indent="0">
              <a:buNone/>
            </a:pPr>
            <a:endParaRPr lang="en-US" sz="1800" dirty="0"/>
          </a:p>
        </p:txBody>
      </p:sp>
      <p:pic>
        <p:nvPicPr>
          <p:cNvPr id="7" name="Picture 6" descr="Chart, bar chart&#10;&#10;Description automatically generated">
            <a:extLst>
              <a:ext uri="{FF2B5EF4-FFF2-40B4-BE49-F238E27FC236}">
                <a16:creationId xmlns:a16="http://schemas.microsoft.com/office/drawing/2014/main" id="{3A337A9F-DC57-4D1F-A9D0-C08BC93286FB}"/>
              </a:ext>
            </a:extLst>
          </p:cNvPr>
          <p:cNvPicPr>
            <a:picLocks noChangeAspect="1"/>
          </p:cNvPicPr>
          <p:nvPr/>
        </p:nvPicPr>
        <p:blipFill>
          <a:blip r:embed="rId2"/>
          <a:stretch>
            <a:fillRect/>
          </a:stretch>
        </p:blipFill>
        <p:spPr>
          <a:xfrm>
            <a:off x="862599" y="2045592"/>
            <a:ext cx="4941426" cy="3328158"/>
          </a:xfrm>
          <a:prstGeom prst="rect">
            <a:avLst/>
          </a:prstGeom>
        </p:spPr>
      </p:pic>
      <p:pic>
        <p:nvPicPr>
          <p:cNvPr id="9" name="Picture 8" descr="Chart, histogram&#10;&#10;Description automatically generated">
            <a:extLst>
              <a:ext uri="{FF2B5EF4-FFF2-40B4-BE49-F238E27FC236}">
                <a16:creationId xmlns:a16="http://schemas.microsoft.com/office/drawing/2014/main" id="{E55DD763-8226-440A-939F-F1A9FC15C800}"/>
              </a:ext>
            </a:extLst>
          </p:cNvPr>
          <p:cNvPicPr>
            <a:picLocks noChangeAspect="1"/>
          </p:cNvPicPr>
          <p:nvPr/>
        </p:nvPicPr>
        <p:blipFill>
          <a:blip r:embed="rId3"/>
          <a:stretch>
            <a:fillRect/>
          </a:stretch>
        </p:blipFill>
        <p:spPr>
          <a:xfrm>
            <a:off x="6725585" y="2045592"/>
            <a:ext cx="4649259" cy="3467890"/>
          </a:xfrm>
          <a:prstGeom prst="rect">
            <a:avLst/>
          </a:prstGeom>
        </p:spPr>
      </p:pic>
    </p:spTree>
    <p:extLst>
      <p:ext uri="{BB962C8B-B14F-4D97-AF65-F5344CB8AC3E}">
        <p14:creationId xmlns:p14="http://schemas.microsoft.com/office/powerpoint/2010/main" val="284222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EDA:</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r>
              <a:rPr lang="en-US" sz="2000" dirty="0"/>
              <a:t> </a:t>
            </a:r>
            <a:endParaRPr lang="en-US" sz="1800" dirty="0"/>
          </a:p>
        </p:txBody>
      </p:sp>
      <p:pic>
        <p:nvPicPr>
          <p:cNvPr id="5" name="Picture 4" descr="Chart, histogram&#10;&#10;Description automatically generated">
            <a:extLst>
              <a:ext uri="{FF2B5EF4-FFF2-40B4-BE49-F238E27FC236}">
                <a16:creationId xmlns:a16="http://schemas.microsoft.com/office/drawing/2014/main" id="{5F8B7FF8-71FB-4B59-9C9E-D714497817A9}"/>
              </a:ext>
            </a:extLst>
          </p:cNvPr>
          <p:cNvPicPr>
            <a:picLocks noChangeAspect="1"/>
          </p:cNvPicPr>
          <p:nvPr/>
        </p:nvPicPr>
        <p:blipFill>
          <a:blip r:embed="rId2"/>
          <a:stretch>
            <a:fillRect/>
          </a:stretch>
        </p:blipFill>
        <p:spPr>
          <a:xfrm>
            <a:off x="1580904" y="2130681"/>
            <a:ext cx="4725477" cy="3328158"/>
          </a:xfrm>
          <a:prstGeom prst="rect">
            <a:avLst/>
          </a:prstGeom>
        </p:spPr>
      </p:pic>
      <p:pic>
        <p:nvPicPr>
          <p:cNvPr id="7" name="Picture 6" descr="Chart, histogram&#10;&#10;Description automatically generated">
            <a:extLst>
              <a:ext uri="{FF2B5EF4-FFF2-40B4-BE49-F238E27FC236}">
                <a16:creationId xmlns:a16="http://schemas.microsoft.com/office/drawing/2014/main" id="{ED536C69-368F-46A0-A74B-4D6CBB32314C}"/>
              </a:ext>
            </a:extLst>
          </p:cNvPr>
          <p:cNvPicPr>
            <a:picLocks noChangeAspect="1"/>
          </p:cNvPicPr>
          <p:nvPr/>
        </p:nvPicPr>
        <p:blipFill>
          <a:blip r:embed="rId3"/>
          <a:stretch>
            <a:fillRect/>
          </a:stretch>
        </p:blipFill>
        <p:spPr>
          <a:xfrm>
            <a:off x="6491018" y="2111626"/>
            <a:ext cx="4966832" cy="3366267"/>
          </a:xfrm>
          <a:prstGeom prst="rect">
            <a:avLst/>
          </a:prstGeom>
        </p:spPr>
      </p:pic>
    </p:spTree>
    <p:extLst>
      <p:ext uri="{BB962C8B-B14F-4D97-AF65-F5344CB8AC3E}">
        <p14:creationId xmlns:p14="http://schemas.microsoft.com/office/powerpoint/2010/main" val="208116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4">
            <a:extLst>
              <a:ext uri="{FF2B5EF4-FFF2-40B4-BE49-F238E27FC236}">
                <a16:creationId xmlns:a16="http://schemas.microsoft.com/office/drawing/2014/main" id="{C8A58F14-D70F-498F-83EA-C731AC401B25}"/>
              </a:ext>
            </a:extLst>
          </p:cNvPr>
          <p:cNvPicPr>
            <a:picLocks noChangeAspect="1"/>
          </p:cNvPicPr>
          <p:nvPr/>
        </p:nvPicPr>
        <p:blipFill rotWithShape="1">
          <a:blip r:embed="rId2">
            <a:duotone>
              <a:schemeClr val="bg2">
                <a:shade val="45000"/>
                <a:satMod val="135000"/>
              </a:schemeClr>
              <a:prstClr val="white"/>
            </a:duotone>
            <a:alphaModFix amt="40000"/>
          </a:blip>
          <a:srcRect t="7754" b="7977"/>
          <a:stretch/>
        </p:blipFill>
        <p:spPr>
          <a:xfrm>
            <a:off x="20" y="-154735"/>
            <a:ext cx="12191980" cy="6857990"/>
          </a:xfrm>
          <a:prstGeom prst="rect">
            <a:avLst/>
          </a:prstGeom>
        </p:spPr>
      </p:pic>
      <p:sp>
        <p:nvSpPr>
          <p:cNvPr id="2" name="Title 1">
            <a:extLst>
              <a:ext uri="{FF2B5EF4-FFF2-40B4-BE49-F238E27FC236}">
                <a16:creationId xmlns:a16="http://schemas.microsoft.com/office/drawing/2014/main" id="{A53BEEE2-99E9-4D9D-A162-FC09AEB9CD44}"/>
              </a:ext>
            </a:extLst>
          </p:cNvPr>
          <p:cNvSpPr>
            <a:spLocks noGrp="1"/>
          </p:cNvSpPr>
          <p:nvPr>
            <p:ph type="ctrTitle"/>
          </p:nvPr>
        </p:nvSpPr>
        <p:spPr>
          <a:xfrm>
            <a:off x="3352800" y="1645201"/>
            <a:ext cx="3737112" cy="2120348"/>
          </a:xfrm>
        </p:spPr>
        <p:txBody>
          <a:bodyPr>
            <a:normAutofit fontScale="90000"/>
          </a:bodyPr>
          <a:lstStyle/>
          <a:p>
            <a:pPr marR="0" lvl="0">
              <a:lnSpc>
                <a:spcPct val="115000"/>
              </a:lnSpc>
              <a:spcBef>
                <a:spcPts val="0"/>
              </a:spcBef>
              <a:spcAft>
                <a:spcPts val="0"/>
              </a:spcAft>
            </a:pPr>
            <a:r>
              <a:rPr lang="en-US" dirty="0"/>
              <a:t>Part 2 </a:t>
            </a:r>
            <a:br>
              <a:rPr lang="en-US" dirty="0"/>
            </a:br>
            <a:r>
              <a:rPr lang="en-US" sz="2000" dirty="0">
                <a:effectLst/>
                <a:latin typeface="Calibri" panose="020F0502020204030204" pitchFamily="34" charset="0"/>
                <a:ea typeface="Calibri" panose="020F0502020204030204" pitchFamily="34" charset="0"/>
                <a:cs typeface="Calibri" panose="020F0502020204030204" pitchFamily="34" charset="0"/>
              </a:rPr>
              <a:t>Describe the relationship of Price with other factors? Conduct a Multiple linear regression to assess the relationship.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1C173D7-D0C6-4A0E-B711-C5F2F5BDEF43}"/>
              </a:ext>
            </a:extLst>
          </p:cNvPr>
          <p:cNvPicPr>
            <a:picLocks noChangeAspect="1"/>
          </p:cNvPicPr>
          <p:nvPr/>
        </p:nvPicPr>
        <p:blipFill>
          <a:blip r:embed="rId3"/>
          <a:stretch>
            <a:fillRect/>
          </a:stretch>
        </p:blipFill>
        <p:spPr>
          <a:xfrm>
            <a:off x="7515565" y="1744321"/>
            <a:ext cx="1707394" cy="1922107"/>
          </a:xfrm>
          <a:prstGeom prst="rect">
            <a:avLst/>
          </a:prstGeom>
        </p:spPr>
      </p:pic>
    </p:spTree>
    <p:extLst>
      <p:ext uri="{BB962C8B-B14F-4D97-AF65-F5344CB8AC3E}">
        <p14:creationId xmlns:p14="http://schemas.microsoft.com/office/powerpoint/2010/main" val="2812325838"/>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9752392" cy="852998"/>
          </a:xfrm>
        </p:spPr>
        <p:txBody>
          <a:bodyPr>
            <a:noAutofit/>
          </a:bodyPr>
          <a:lstStyle/>
          <a:p>
            <a:r>
              <a:rPr lang="en-US" sz="3600" b="1" dirty="0"/>
              <a:t>EDA  of dependent feature with the independent features:</a:t>
            </a:r>
            <a:endParaRPr lang="en-US" sz="3600" dirty="0"/>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r>
              <a:rPr lang="en-US" sz="2000" dirty="0"/>
              <a:t> </a:t>
            </a:r>
            <a:endParaRPr lang="en-US" sz="1800" dirty="0"/>
          </a:p>
        </p:txBody>
      </p:sp>
      <p:pic>
        <p:nvPicPr>
          <p:cNvPr id="5" name="Picture 4" descr="Chart&#10;&#10;Description automatically generated">
            <a:extLst>
              <a:ext uri="{FF2B5EF4-FFF2-40B4-BE49-F238E27FC236}">
                <a16:creationId xmlns:a16="http://schemas.microsoft.com/office/drawing/2014/main" id="{8B88B6AF-AC14-4425-9B1E-650085FCEC68}"/>
              </a:ext>
            </a:extLst>
          </p:cNvPr>
          <p:cNvPicPr>
            <a:picLocks noChangeAspect="1"/>
          </p:cNvPicPr>
          <p:nvPr/>
        </p:nvPicPr>
        <p:blipFill>
          <a:blip r:embed="rId2"/>
          <a:stretch>
            <a:fillRect/>
          </a:stretch>
        </p:blipFill>
        <p:spPr>
          <a:xfrm>
            <a:off x="1067274" y="1590260"/>
            <a:ext cx="10074782" cy="5042825"/>
          </a:xfrm>
          <a:prstGeom prst="rect">
            <a:avLst/>
          </a:prstGeom>
        </p:spPr>
      </p:pic>
    </p:spTree>
    <p:extLst>
      <p:ext uri="{BB962C8B-B14F-4D97-AF65-F5344CB8AC3E}">
        <p14:creationId xmlns:p14="http://schemas.microsoft.com/office/powerpoint/2010/main" val="278184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EDA:</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r>
              <a:rPr lang="en-US" sz="2000" dirty="0"/>
              <a:t> </a:t>
            </a:r>
            <a:endParaRPr lang="en-US" sz="1800" dirty="0"/>
          </a:p>
        </p:txBody>
      </p:sp>
      <p:pic>
        <p:nvPicPr>
          <p:cNvPr id="6" name="Picture 5" descr="Chart, histogram&#10;&#10;Description automatically generated">
            <a:extLst>
              <a:ext uri="{FF2B5EF4-FFF2-40B4-BE49-F238E27FC236}">
                <a16:creationId xmlns:a16="http://schemas.microsoft.com/office/drawing/2014/main" id="{DE56DB5C-269D-49CD-B4A4-CC538B5DB041}"/>
              </a:ext>
            </a:extLst>
          </p:cNvPr>
          <p:cNvPicPr>
            <a:picLocks noChangeAspect="1"/>
          </p:cNvPicPr>
          <p:nvPr/>
        </p:nvPicPr>
        <p:blipFill>
          <a:blip r:embed="rId2"/>
          <a:stretch>
            <a:fillRect/>
          </a:stretch>
        </p:blipFill>
        <p:spPr>
          <a:xfrm>
            <a:off x="989428" y="1589649"/>
            <a:ext cx="9836923" cy="4939662"/>
          </a:xfrm>
          <a:prstGeom prst="rect">
            <a:avLst/>
          </a:prstGeom>
        </p:spPr>
      </p:pic>
    </p:spTree>
    <p:extLst>
      <p:ext uri="{BB962C8B-B14F-4D97-AF65-F5344CB8AC3E}">
        <p14:creationId xmlns:p14="http://schemas.microsoft.com/office/powerpoint/2010/main" val="34491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49346" y="640298"/>
            <a:ext cx="8911687" cy="587956"/>
          </a:xfrm>
        </p:spPr>
        <p:txBody>
          <a:bodyPr>
            <a:normAutofit fontScale="90000"/>
          </a:bodyPr>
          <a:lstStyle/>
          <a:p>
            <a:r>
              <a:rPr lang="en-US" sz="2700" b="1" dirty="0"/>
              <a:t>EDA  of dependent feature with the independent features:</a:t>
            </a:r>
            <a:br>
              <a:rPr lang="en-US" sz="4400" dirty="0"/>
            </a:br>
            <a:endParaRPr lang="en-US" dirty="0"/>
          </a:p>
        </p:txBody>
      </p:sp>
      <p:pic>
        <p:nvPicPr>
          <p:cNvPr id="5" name="Picture 4" descr="Chart, scatter chart&#10;&#10;Description automatically generated">
            <a:extLst>
              <a:ext uri="{FF2B5EF4-FFF2-40B4-BE49-F238E27FC236}">
                <a16:creationId xmlns:a16="http://schemas.microsoft.com/office/drawing/2014/main" id="{7D9730B7-BF72-4D82-A7E8-696B3B99923D}"/>
              </a:ext>
            </a:extLst>
          </p:cNvPr>
          <p:cNvPicPr>
            <a:picLocks noChangeAspect="1"/>
          </p:cNvPicPr>
          <p:nvPr/>
        </p:nvPicPr>
        <p:blipFill>
          <a:blip r:embed="rId2"/>
          <a:stretch>
            <a:fillRect/>
          </a:stretch>
        </p:blipFill>
        <p:spPr>
          <a:xfrm>
            <a:off x="119270" y="1047596"/>
            <a:ext cx="5499652" cy="5216672"/>
          </a:xfrm>
          <a:prstGeom prst="rect">
            <a:avLst/>
          </a:prstGeom>
        </p:spPr>
      </p:pic>
      <p:pic>
        <p:nvPicPr>
          <p:cNvPr id="7" name="Picture 6" descr="Chart, scatter chart&#10;&#10;Description automatically generated">
            <a:extLst>
              <a:ext uri="{FF2B5EF4-FFF2-40B4-BE49-F238E27FC236}">
                <a16:creationId xmlns:a16="http://schemas.microsoft.com/office/drawing/2014/main" id="{61DB807A-7628-4C33-8E43-82C60439AEA6}"/>
              </a:ext>
            </a:extLst>
          </p:cNvPr>
          <p:cNvPicPr>
            <a:picLocks noChangeAspect="1"/>
          </p:cNvPicPr>
          <p:nvPr/>
        </p:nvPicPr>
        <p:blipFill>
          <a:blip r:embed="rId3"/>
          <a:stretch>
            <a:fillRect/>
          </a:stretch>
        </p:blipFill>
        <p:spPr>
          <a:xfrm>
            <a:off x="6246798" y="1029964"/>
            <a:ext cx="5678194" cy="5386027"/>
          </a:xfrm>
          <a:prstGeom prst="rect">
            <a:avLst/>
          </a:prstGeom>
        </p:spPr>
      </p:pic>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endParaRPr lang="en-US" sz="2000" dirty="0"/>
          </a:p>
          <a:p>
            <a:pPr marL="0" indent="0">
              <a:buNone/>
            </a:pPr>
            <a:endParaRPr lang="en-US" sz="1800" dirty="0"/>
          </a:p>
        </p:txBody>
      </p:sp>
    </p:spTree>
    <p:extLst>
      <p:ext uri="{BB962C8B-B14F-4D97-AF65-F5344CB8AC3E}">
        <p14:creationId xmlns:p14="http://schemas.microsoft.com/office/powerpoint/2010/main" val="3973754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EDA:</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1166192" y="1285460"/>
            <a:ext cx="9876946" cy="5243851"/>
          </a:xfrm>
        </p:spPr>
        <p:txBody>
          <a:bodyPr>
            <a:normAutofit/>
          </a:bodyPr>
          <a:lstStyle/>
          <a:p>
            <a:pPr marL="0" indent="0">
              <a:buNone/>
            </a:pPr>
            <a:r>
              <a:rPr lang="en-US" sz="2000" dirty="0"/>
              <a:t> Starting the EDA by showing the distributions of each features:</a:t>
            </a:r>
          </a:p>
          <a:p>
            <a:pPr marL="0" indent="0">
              <a:buNone/>
            </a:pPr>
            <a:endParaRPr lang="en-US" sz="1800" dirty="0"/>
          </a:p>
        </p:txBody>
      </p:sp>
      <p:pic>
        <p:nvPicPr>
          <p:cNvPr id="5" name="Picture 4" descr="Chart&#10;&#10;Description automatically generated">
            <a:extLst>
              <a:ext uri="{FF2B5EF4-FFF2-40B4-BE49-F238E27FC236}">
                <a16:creationId xmlns:a16="http://schemas.microsoft.com/office/drawing/2014/main" id="{4F974250-B7CB-4577-AA4B-443161A6CD4F}"/>
              </a:ext>
            </a:extLst>
          </p:cNvPr>
          <p:cNvPicPr>
            <a:picLocks noChangeAspect="1"/>
          </p:cNvPicPr>
          <p:nvPr/>
        </p:nvPicPr>
        <p:blipFill>
          <a:blip r:embed="rId2"/>
          <a:stretch>
            <a:fillRect/>
          </a:stretch>
        </p:blipFill>
        <p:spPr>
          <a:xfrm>
            <a:off x="229087" y="1168433"/>
            <a:ext cx="5678194" cy="5386027"/>
          </a:xfrm>
          <a:prstGeom prst="rect">
            <a:avLst/>
          </a:prstGeom>
        </p:spPr>
      </p:pic>
      <p:pic>
        <p:nvPicPr>
          <p:cNvPr id="7" name="Picture 6" descr="Chart, scatter chart&#10;&#10;Description automatically generated">
            <a:extLst>
              <a:ext uri="{FF2B5EF4-FFF2-40B4-BE49-F238E27FC236}">
                <a16:creationId xmlns:a16="http://schemas.microsoft.com/office/drawing/2014/main" id="{38B81710-BCDB-47FB-BBDD-E359AD5842A3}"/>
              </a:ext>
            </a:extLst>
          </p:cNvPr>
          <p:cNvPicPr>
            <a:picLocks noChangeAspect="1"/>
          </p:cNvPicPr>
          <p:nvPr/>
        </p:nvPicPr>
        <p:blipFill>
          <a:blip r:embed="rId3"/>
          <a:stretch>
            <a:fillRect/>
          </a:stretch>
        </p:blipFill>
        <p:spPr>
          <a:xfrm>
            <a:off x="5961754" y="315436"/>
            <a:ext cx="6001159" cy="5692374"/>
          </a:xfrm>
          <a:prstGeom prst="rect">
            <a:avLst/>
          </a:prstGeom>
        </p:spPr>
      </p:pic>
    </p:spTree>
    <p:extLst>
      <p:ext uri="{BB962C8B-B14F-4D97-AF65-F5344CB8AC3E}">
        <p14:creationId xmlns:p14="http://schemas.microsoft.com/office/powerpoint/2010/main" val="106650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EDA:</a:t>
            </a:r>
          </a:p>
        </p:txBody>
      </p:sp>
      <p:pic>
        <p:nvPicPr>
          <p:cNvPr id="5" name="Picture 4" descr="Chart&#10;&#10;Description automatically generated">
            <a:extLst>
              <a:ext uri="{FF2B5EF4-FFF2-40B4-BE49-F238E27FC236}">
                <a16:creationId xmlns:a16="http://schemas.microsoft.com/office/drawing/2014/main" id="{81BDF3BC-6ED6-4A25-B2DA-63AA5B1E33B5}"/>
              </a:ext>
            </a:extLst>
          </p:cNvPr>
          <p:cNvPicPr>
            <a:picLocks noChangeAspect="1"/>
          </p:cNvPicPr>
          <p:nvPr/>
        </p:nvPicPr>
        <p:blipFill>
          <a:blip r:embed="rId2"/>
          <a:stretch>
            <a:fillRect/>
          </a:stretch>
        </p:blipFill>
        <p:spPr>
          <a:xfrm>
            <a:off x="183871" y="1071615"/>
            <a:ext cx="5678194" cy="5386027"/>
          </a:xfrm>
          <a:prstGeom prst="rect">
            <a:avLst/>
          </a:prstGeom>
        </p:spPr>
      </p:pic>
      <p:pic>
        <p:nvPicPr>
          <p:cNvPr id="7" name="Picture 6" descr="Chart, scatter chart&#10;&#10;Description automatically generated">
            <a:extLst>
              <a:ext uri="{FF2B5EF4-FFF2-40B4-BE49-F238E27FC236}">
                <a16:creationId xmlns:a16="http://schemas.microsoft.com/office/drawing/2014/main" id="{A8C69736-A0DC-42B1-8DC8-EAF48DC3CAEA}"/>
              </a:ext>
            </a:extLst>
          </p:cNvPr>
          <p:cNvPicPr>
            <a:picLocks noChangeAspect="1"/>
          </p:cNvPicPr>
          <p:nvPr/>
        </p:nvPicPr>
        <p:blipFill>
          <a:blip r:embed="rId3"/>
          <a:stretch>
            <a:fillRect/>
          </a:stretch>
        </p:blipFill>
        <p:spPr>
          <a:xfrm>
            <a:off x="6347265" y="1175737"/>
            <a:ext cx="5678194" cy="5386027"/>
          </a:xfrm>
          <a:prstGeom prst="rect">
            <a:avLst/>
          </a:prstGeom>
        </p:spPr>
      </p:pic>
    </p:spTree>
    <p:extLst>
      <p:ext uri="{BB962C8B-B14F-4D97-AF65-F5344CB8AC3E}">
        <p14:creationId xmlns:p14="http://schemas.microsoft.com/office/powerpoint/2010/main" val="255382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About the data set:</a:t>
            </a:r>
          </a:p>
        </p:txBody>
      </p:sp>
      <p:sp>
        <p:nvSpPr>
          <p:cNvPr id="32" name="Content Placeholder 2">
            <a:extLst>
              <a:ext uri="{FF2B5EF4-FFF2-40B4-BE49-F238E27FC236}">
                <a16:creationId xmlns:a16="http://schemas.microsoft.com/office/drawing/2014/main" id="{51F33FC6-CBE2-4BFB-889D-876A12847AA5}"/>
              </a:ext>
            </a:extLst>
          </p:cNvPr>
          <p:cNvSpPr>
            <a:spLocks noGrp="1"/>
          </p:cNvSpPr>
          <p:nvPr>
            <p:ph idx="1"/>
          </p:nvPr>
        </p:nvSpPr>
        <p:spPr>
          <a:xfrm>
            <a:off x="6095999" y="882315"/>
            <a:ext cx="5254754" cy="5294647"/>
          </a:xfrm>
        </p:spPr>
        <p:txBody>
          <a:bodyPr>
            <a:normAutofit/>
          </a:bodyPr>
          <a:lstStyle/>
          <a:p>
            <a:r>
              <a:rPr lang="en-US" sz="2200"/>
              <a:t>The house prices data set is real estate data of medium sized town in New York.</a:t>
            </a:r>
          </a:p>
          <a:p>
            <a:r>
              <a:rPr lang="en-US" sz="2200"/>
              <a:t>Since the house information is from the same geographical area so in our case location will not impact house values.</a:t>
            </a:r>
          </a:p>
          <a:p>
            <a:r>
              <a:rPr lang="en-US" sz="2200"/>
              <a:t>The data shows 1047 house’s information that were sold in past 12 months.</a:t>
            </a:r>
          </a:p>
          <a:p>
            <a:r>
              <a:rPr lang="en-US" sz="2200"/>
              <a:t>Besides the house price (dependent variable) we have 6 other features (independent variables).</a:t>
            </a:r>
          </a:p>
          <a:p>
            <a:pPr marL="0" indent="0">
              <a:buNone/>
            </a:pPr>
            <a:r>
              <a:rPr lang="en-US" sz="2200"/>
              <a:t> </a:t>
            </a:r>
          </a:p>
        </p:txBody>
      </p:sp>
    </p:spTree>
    <p:extLst>
      <p:ext uri="{BB962C8B-B14F-4D97-AF65-F5344CB8AC3E}">
        <p14:creationId xmlns:p14="http://schemas.microsoft.com/office/powerpoint/2010/main" val="1196512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04673" y="1445494"/>
            <a:ext cx="3616856" cy="4376572"/>
          </a:xfrm>
        </p:spPr>
        <p:txBody>
          <a:bodyPr vert="horz" lIns="91440" tIns="45720" rIns="91440" bIns="45720" rtlCol="0" anchor="ctr">
            <a:normAutofit/>
          </a:bodyPr>
          <a:lstStyle/>
          <a:p>
            <a:r>
              <a:rPr lang="en-US" sz="4800" kern="1200">
                <a:solidFill>
                  <a:schemeClr val="tx1"/>
                </a:solidFill>
                <a:latin typeface="+mj-lt"/>
                <a:ea typeface="+mj-ea"/>
                <a:cs typeface="+mj-cs"/>
              </a:rPr>
              <a:t>Multiple Linear Regression:</a:t>
            </a:r>
          </a:p>
        </p:txBody>
      </p:sp>
      <p:sp>
        <p:nvSpPr>
          <p:cNvPr id="12"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3">
            <a:extLst>
              <a:ext uri="{FF2B5EF4-FFF2-40B4-BE49-F238E27FC236}">
                <a16:creationId xmlns:a16="http://schemas.microsoft.com/office/drawing/2014/main" id="{13A9ACD2-B548-4FC1-8166-EF68165EF101}"/>
              </a:ext>
            </a:extLst>
          </p:cNvPr>
          <p:cNvSpPr txBox="1"/>
          <p:nvPr/>
        </p:nvSpPr>
        <p:spPr>
          <a:xfrm>
            <a:off x="6096000" y="1399032"/>
            <a:ext cx="5501834" cy="44714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bg1"/>
                </a:solidFill>
              </a:rPr>
              <a:t>The accuracy score of the multiple linear regression model is 63%, which is quite good.</a:t>
            </a:r>
          </a:p>
          <a:p>
            <a:pPr indent="-228600">
              <a:lnSpc>
                <a:spcPct val="90000"/>
              </a:lnSpc>
              <a:spcAft>
                <a:spcPts val="600"/>
              </a:spcAft>
              <a:buFont typeface="Arial" panose="020B0604020202020204" pitchFamily="34" charset="0"/>
              <a:buChar char="•"/>
            </a:pPr>
            <a:r>
              <a:rPr lang="en-US" sz="2000">
                <a:solidFill>
                  <a:schemeClr val="bg1"/>
                </a:solidFill>
              </a:rPr>
              <a:t>The intercept value is:  2865.5181</a:t>
            </a:r>
          </a:p>
          <a:p>
            <a:pPr indent="-228600">
              <a:lnSpc>
                <a:spcPct val="90000"/>
              </a:lnSpc>
              <a:spcAft>
                <a:spcPts val="600"/>
              </a:spcAft>
              <a:buFont typeface="Arial" panose="020B0604020202020204" pitchFamily="34" charset="0"/>
              <a:buChar char="•"/>
            </a:pPr>
            <a:r>
              <a:rPr lang="en-US" sz="2000">
                <a:solidFill>
                  <a:schemeClr val="bg1"/>
                </a:solidFill>
              </a:rPr>
              <a:t>The coefficients of the linear regression model are: [   64.2493, 17834.279 , -3417.3588,  1395.896 ,                            -217.7046, 9517.7328]</a:t>
            </a:r>
          </a:p>
          <a:p>
            <a:pPr indent="-228600">
              <a:lnSpc>
                <a:spcPct val="90000"/>
              </a:lnSpc>
              <a:spcAft>
                <a:spcPts val="600"/>
              </a:spcAft>
              <a:buFont typeface="Arial" panose="020B0604020202020204" pitchFamily="34" charset="0"/>
              <a:buChar char="•"/>
            </a:pP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Thus, the relationship of House price with other independent variables is:</a:t>
            </a:r>
          </a:p>
          <a:p>
            <a:pPr indent="-228600">
              <a:lnSpc>
                <a:spcPct val="90000"/>
              </a:lnSpc>
              <a:spcAft>
                <a:spcPts val="600"/>
              </a:spcAft>
              <a:buFont typeface="Arial" panose="020B0604020202020204" pitchFamily="34" charset="0"/>
              <a:buChar char="•"/>
            </a:pPr>
            <a:r>
              <a:rPr lang="en-US" sz="2000">
                <a:solidFill>
                  <a:schemeClr val="bg1"/>
                </a:solidFill>
              </a:rPr>
              <a:t> </a:t>
            </a:r>
            <a:r>
              <a:rPr lang="en-US" sz="2000" b="1">
                <a:solidFill>
                  <a:schemeClr val="bg1"/>
                </a:solidFill>
              </a:rPr>
              <a:t>Price = 2865.52 + 64.25 * (Living Area) + 17834.28 * (Bathrooms) – 3417.36 * (Bedrooms) + 1395.9 * (Lot Size) -217.7 * (Age) + 9517.73 * (Fireplace)</a:t>
            </a:r>
          </a:p>
        </p:txBody>
      </p:sp>
    </p:spTree>
    <p:extLst>
      <p:ext uri="{BB962C8B-B14F-4D97-AF65-F5344CB8AC3E}">
        <p14:creationId xmlns:p14="http://schemas.microsoft.com/office/powerpoint/2010/main" val="168287486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EDA:</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 Distribution of Number of Bedrooms with Price.</a:t>
            </a:r>
          </a:p>
        </p:txBody>
      </p:sp>
      <p:cxnSp>
        <p:nvCxnSpPr>
          <p:cNvPr id="33"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1319DDC-9E7B-4D4A-8D6B-DD55DA9185AF}"/>
              </a:ext>
            </a:extLst>
          </p:cNvPr>
          <p:cNvPicPr>
            <a:picLocks noChangeAspect="1"/>
          </p:cNvPicPr>
          <p:nvPr/>
        </p:nvPicPr>
        <p:blipFill>
          <a:blip r:embed="rId2"/>
          <a:stretch>
            <a:fillRect/>
          </a:stretch>
        </p:blipFill>
        <p:spPr>
          <a:xfrm>
            <a:off x="5006544" y="1192981"/>
            <a:ext cx="6605505" cy="4763585"/>
          </a:xfrm>
          <a:prstGeom prst="rect">
            <a:avLst/>
          </a:prstGeom>
        </p:spPr>
      </p:pic>
    </p:spTree>
    <p:extLst>
      <p:ext uri="{BB962C8B-B14F-4D97-AF65-F5344CB8AC3E}">
        <p14:creationId xmlns:p14="http://schemas.microsoft.com/office/powerpoint/2010/main" val="750424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4">
            <a:extLst>
              <a:ext uri="{FF2B5EF4-FFF2-40B4-BE49-F238E27FC236}">
                <a16:creationId xmlns:a16="http://schemas.microsoft.com/office/drawing/2014/main" id="{C8A58F14-D70F-498F-83EA-C731AC401B25}"/>
              </a:ext>
            </a:extLst>
          </p:cNvPr>
          <p:cNvPicPr>
            <a:picLocks noChangeAspect="1"/>
          </p:cNvPicPr>
          <p:nvPr/>
        </p:nvPicPr>
        <p:blipFill rotWithShape="1">
          <a:blip r:embed="rId2">
            <a:duotone>
              <a:schemeClr val="bg2">
                <a:shade val="45000"/>
                <a:satMod val="135000"/>
              </a:schemeClr>
              <a:prstClr val="white"/>
            </a:duotone>
            <a:alphaModFix amt="40000"/>
          </a:blip>
          <a:srcRect t="7754" b="7977"/>
          <a:stretch/>
        </p:blipFill>
        <p:spPr>
          <a:xfrm>
            <a:off x="20" y="-154735"/>
            <a:ext cx="12191980" cy="6857990"/>
          </a:xfrm>
          <a:prstGeom prst="rect">
            <a:avLst/>
          </a:prstGeom>
        </p:spPr>
      </p:pic>
      <p:sp>
        <p:nvSpPr>
          <p:cNvPr id="2" name="Title 1">
            <a:extLst>
              <a:ext uri="{FF2B5EF4-FFF2-40B4-BE49-F238E27FC236}">
                <a16:creationId xmlns:a16="http://schemas.microsoft.com/office/drawing/2014/main" id="{A53BEEE2-99E9-4D9D-A162-FC09AEB9CD44}"/>
              </a:ext>
            </a:extLst>
          </p:cNvPr>
          <p:cNvSpPr>
            <a:spLocks noGrp="1"/>
          </p:cNvSpPr>
          <p:nvPr>
            <p:ph type="ctrTitle"/>
          </p:nvPr>
        </p:nvSpPr>
        <p:spPr>
          <a:xfrm>
            <a:off x="2584728" y="1156260"/>
            <a:ext cx="4929255" cy="4025340"/>
          </a:xfrm>
        </p:spPr>
        <p:txBody>
          <a:bodyPr>
            <a:normAutofit fontScale="90000"/>
          </a:bodyPr>
          <a:lstStyle/>
          <a:p>
            <a:pPr>
              <a:lnSpc>
                <a:spcPct val="115000"/>
              </a:lnSpc>
              <a:spcBef>
                <a:spcPts val="0"/>
              </a:spcBef>
            </a:pPr>
            <a:r>
              <a:rPr lang="en-US" dirty="0"/>
              <a:t>Part 3 </a:t>
            </a:r>
            <a:br>
              <a:rPr lang="en-US" dirty="0"/>
            </a:br>
            <a:r>
              <a:rPr lang="en-US" sz="2200" dirty="0">
                <a:effectLst/>
                <a:latin typeface="Calibri" panose="020F0502020204030204" pitchFamily="34" charset="0"/>
                <a:ea typeface="Calibri" panose="020F0502020204030204" pitchFamily="34" charset="0"/>
                <a:cs typeface="Calibri" panose="020F0502020204030204" pitchFamily="34" charset="0"/>
              </a:rPr>
              <a:t>Create a histogram and boxplot for the </a:t>
            </a:r>
            <a:r>
              <a:rPr lang="en-US" sz="2200" i="1" dirty="0">
                <a:effectLst/>
                <a:latin typeface="Calibri" panose="020F0502020204030204" pitchFamily="34" charset="0"/>
                <a:ea typeface="Calibri" panose="020F0502020204030204" pitchFamily="34" charset="0"/>
                <a:cs typeface="Calibri" panose="020F0502020204030204" pitchFamily="34" charset="0"/>
              </a:rPr>
              <a:t>Living Area </a:t>
            </a:r>
            <a:r>
              <a:rPr lang="en-US" sz="2200" dirty="0">
                <a:effectLst/>
                <a:latin typeface="Calibri" panose="020F0502020204030204" pitchFamily="34" charset="0"/>
                <a:ea typeface="Calibri" panose="020F0502020204030204" pitchFamily="34" charset="0"/>
                <a:cs typeface="Calibri" panose="020F0502020204030204" pitchFamily="34" charset="0"/>
              </a:rPr>
              <a:t>variable. What does the histogram tell you that the boxplot does not, and vice-versa? Is the distribution symmetric? Check the skewness measure to see if it is consistent with your observation.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6" name="Picture 5">
            <a:extLst>
              <a:ext uri="{FF2B5EF4-FFF2-40B4-BE49-F238E27FC236}">
                <a16:creationId xmlns:a16="http://schemas.microsoft.com/office/drawing/2014/main" id="{C1C173D7-D0C6-4A0E-B711-C5F2F5BDEF43}"/>
              </a:ext>
            </a:extLst>
          </p:cNvPr>
          <p:cNvPicPr>
            <a:picLocks noChangeAspect="1"/>
          </p:cNvPicPr>
          <p:nvPr/>
        </p:nvPicPr>
        <p:blipFill>
          <a:blip r:embed="rId3"/>
          <a:stretch>
            <a:fillRect/>
          </a:stretch>
        </p:blipFill>
        <p:spPr>
          <a:xfrm>
            <a:off x="7899878" y="1843442"/>
            <a:ext cx="1707394" cy="1922107"/>
          </a:xfrm>
          <a:prstGeom prst="rect">
            <a:avLst/>
          </a:prstGeom>
        </p:spPr>
      </p:pic>
    </p:spTree>
    <p:extLst>
      <p:ext uri="{BB962C8B-B14F-4D97-AF65-F5344CB8AC3E}">
        <p14:creationId xmlns:p14="http://schemas.microsoft.com/office/powerpoint/2010/main" val="59294367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589560" y="856180"/>
            <a:ext cx="5279408" cy="1128068"/>
          </a:xfrm>
        </p:spPr>
        <p:txBody>
          <a:bodyPr anchor="ctr">
            <a:normAutofit/>
          </a:bodyPr>
          <a:lstStyle/>
          <a:p>
            <a:r>
              <a:rPr lang="en-US" sz="4000">
                <a:latin typeface="+mn-lt"/>
              </a:rPr>
              <a:t>EDA of Living Area:</a:t>
            </a:r>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590719" y="2330505"/>
            <a:ext cx="5278066" cy="3979585"/>
          </a:xfrm>
        </p:spPr>
        <p:txBody>
          <a:bodyPr anchor="ctr">
            <a:normAutofit/>
          </a:bodyPr>
          <a:lstStyle/>
          <a:p>
            <a:pPr marL="0" indent="0">
              <a:buNone/>
            </a:pPr>
            <a:r>
              <a:rPr lang="en-US" sz="2000"/>
              <a:t> The living area feature is right skewed. It also has some outliers.</a:t>
            </a:r>
          </a:p>
          <a:p>
            <a:pPr marL="0" indent="0">
              <a:buNone/>
            </a:pPr>
            <a:r>
              <a:rPr lang="en-US" sz="2000"/>
              <a:t>The box plot gives us precise information about the </a:t>
            </a:r>
            <a:r>
              <a:rPr lang="en-US" sz="2000" b="0" i="0">
                <a:effectLst/>
              </a:rPr>
              <a:t>minimum value, the first quartile, the median, the third quartile, and the maximum value. Also, it talks about the outliers. The histogram also tells the distribution of the data but not in exact numerical value. </a:t>
            </a:r>
            <a:r>
              <a:rPr lang="en-US" sz="2000"/>
              <a:t>If we increase the number of bins of histogram then it gives deep distribution of data of every bins.</a:t>
            </a:r>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40291898-A9E8-4E0D-A175-FB59748F3271}"/>
              </a:ext>
            </a:extLst>
          </p:cNvPr>
          <p:cNvPicPr>
            <a:picLocks noChangeAspect="1"/>
          </p:cNvPicPr>
          <p:nvPr/>
        </p:nvPicPr>
        <p:blipFill rotWithShape="1">
          <a:blip r:embed="rId2"/>
          <a:srcRect t="16107" r="4" b="5816"/>
          <a:stretch/>
        </p:blipFill>
        <p:spPr>
          <a:xfrm>
            <a:off x="7011416" y="504194"/>
            <a:ext cx="4589865" cy="2630092"/>
          </a:xfrm>
          <a:prstGeom prst="rect">
            <a:avLst/>
          </a:prstGeom>
        </p:spPr>
      </p:pic>
      <p:pic>
        <p:nvPicPr>
          <p:cNvPr id="7" name="Picture 6" descr="Chart, histogram&#10;&#10;Description automatically generated">
            <a:extLst>
              <a:ext uri="{FF2B5EF4-FFF2-40B4-BE49-F238E27FC236}">
                <a16:creationId xmlns:a16="http://schemas.microsoft.com/office/drawing/2014/main" id="{E6C48D82-9C2D-4D29-8BA2-3C756798C3F7}"/>
              </a:ext>
            </a:extLst>
          </p:cNvPr>
          <p:cNvPicPr>
            <a:picLocks noChangeAspect="1"/>
          </p:cNvPicPr>
          <p:nvPr/>
        </p:nvPicPr>
        <p:blipFill rotWithShape="1">
          <a:blip r:embed="rId3"/>
          <a:srcRect t="13739" r="-4" b="-4"/>
          <a:stretch/>
        </p:blipFill>
        <p:spPr>
          <a:xfrm>
            <a:off x="6934571" y="3729454"/>
            <a:ext cx="4666710" cy="2672992"/>
          </a:xfrm>
          <a:prstGeom prst="rect">
            <a:avLst/>
          </a:prstGeom>
        </p:spPr>
      </p:pic>
    </p:spTree>
    <p:extLst>
      <p:ext uri="{BB962C8B-B14F-4D97-AF65-F5344CB8AC3E}">
        <p14:creationId xmlns:p14="http://schemas.microsoft.com/office/powerpoint/2010/main" val="2603351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9CFB6-5D92-4562-9DF3-CD58B9CAA4B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b="1" kern="1200">
                <a:solidFill>
                  <a:schemeClr val="tx1"/>
                </a:solidFill>
                <a:latin typeface="+mj-lt"/>
                <a:ea typeface="+mj-ea"/>
                <a:cs typeface="+mj-cs"/>
              </a:rPr>
              <a:t>Histogram of living Area when we increase the number of bins:</a:t>
            </a:r>
          </a:p>
        </p:txBody>
      </p:sp>
      <p:sp>
        <p:nvSpPr>
          <p:cNvPr id="21"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2AFFA71C-5930-4C1F-83D9-85BE0FECE9CB}"/>
              </a:ext>
            </a:extLst>
          </p:cNvPr>
          <p:cNvPicPr>
            <a:picLocks noGrp="1" noChangeAspect="1"/>
          </p:cNvPicPr>
          <p:nvPr>
            <p:ph idx="1"/>
          </p:nvPr>
        </p:nvPicPr>
        <p:blipFill>
          <a:blip r:embed="rId2"/>
          <a:stretch>
            <a:fillRect/>
          </a:stretch>
        </p:blipFill>
        <p:spPr>
          <a:xfrm>
            <a:off x="545238" y="900810"/>
            <a:ext cx="7608304" cy="5127335"/>
          </a:xfrm>
          <a:prstGeom prst="rect">
            <a:avLst/>
          </a:prstGeom>
        </p:spPr>
      </p:pic>
      <p:sp>
        <p:nvSpPr>
          <p:cNvPr id="23"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1344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Correlation:</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966951" y="3355130"/>
            <a:ext cx="2669407" cy="2427333"/>
          </a:xfrm>
        </p:spPr>
        <p:txBody>
          <a:bodyPr>
            <a:normAutofit/>
          </a:bodyPr>
          <a:lstStyle/>
          <a:p>
            <a:r>
              <a:rPr lang="en-US" sz="2000" dirty="0"/>
              <a:t>The highest correlation of Price is Living Area.</a:t>
            </a:r>
          </a:p>
          <a:p>
            <a:r>
              <a:rPr lang="en-US" sz="2000" dirty="0"/>
              <a:t>The correlation of age with price is negative.</a:t>
            </a:r>
          </a:p>
          <a:p>
            <a:pPr marL="0" indent="0">
              <a:buNone/>
            </a:pPr>
            <a:endParaRPr lang="en-US" sz="1600" dirty="0"/>
          </a:p>
        </p:txBody>
      </p:sp>
      <p:graphicFrame>
        <p:nvGraphicFramePr>
          <p:cNvPr id="4" name="Table 3">
            <a:extLst>
              <a:ext uri="{FF2B5EF4-FFF2-40B4-BE49-F238E27FC236}">
                <a16:creationId xmlns:a16="http://schemas.microsoft.com/office/drawing/2014/main" id="{D8FC2CBE-59D8-4B08-835A-9976B59B673D}"/>
              </a:ext>
            </a:extLst>
          </p:cNvPr>
          <p:cNvGraphicFramePr>
            <a:graphicFrameLocks noGrp="1"/>
          </p:cNvGraphicFramePr>
          <p:nvPr>
            <p:extLst>
              <p:ext uri="{D42A27DB-BD31-4B8C-83A1-F6EECF244321}">
                <p14:modId xmlns:p14="http://schemas.microsoft.com/office/powerpoint/2010/main" val="3724790653"/>
              </p:ext>
            </p:extLst>
          </p:nvPr>
        </p:nvGraphicFramePr>
        <p:xfrm>
          <a:off x="4662102" y="1954421"/>
          <a:ext cx="6903728" cy="3152862"/>
        </p:xfrm>
        <a:graphic>
          <a:graphicData uri="http://schemas.openxmlformats.org/drawingml/2006/table">
            <a:tbl>
              <a:tblPr firstRow="1" bandRow="1"/>
              <a:tblGrid>
                <a:gridCol w="1179765">
                  <a:extLst>
                    <a:ext uri="{9D8B030D-6E8A-4147-A177-3AD203B41FA5}">
                      <a16:colId xmlns:a16="http://schemas.microsoft.com/office/drawing/2014/main" val="1872113858"/>
                    </a:ext>
                  </a:extLst>
                </a:gridCol>
                <a:gridCol w="612175">
                  <a:extLst>
                    <a:ext uri="{9D8B030D-6E8A-4147-A177-3AD203B41FA5}">
                      <a16:colId xmlns:a16="http://schemas.microsoft.com/office/drawing/2014/main" val="798229964"/>
                    </a:ext>
                  </a:extLst>
                </a:gridCol>
                <a:gridCol w="683322">
                  <a:extLst>
                    <a:ext uri="{9D8B030D-6E8A-4147-A177-3AD203B41FA5}">
                      <a16:colId xmlns:a16="http://schemas.microsoft.com/office/drawing/2014/main" val="30198479"/>
                    </a:ext>
                  </a:extLst>
                </a:gridCol>
                <a:gridCol w="1179765">
                  <a:extLst>
                    <a:ext uri="{9D8B030D-6E8A-4147-A177-3AD203B41FA5}">
                      <a16:colId xmlns:a16="http://schemas.microsoft.com/office/drawing/2014/main" val="2794893115"/>
                    </a:ext>
                  </a:extLst>
                </a:gridCol>
                <a:gridCol w="1102294">
                  <a:extLst>
                    <a:ext uri="{9D8B030D-6E8A-4147-A177-3AD203B41FA5}">
                      <a16:colId xmlns:a16="http://schemas.microsoft.com/office/drawing/2014/main" val="3034251287"/>
                    </a:ext>
                  </a:extLst>
                </a:gridCol>
                <a:gridCol w="542610">
                  <a:extLst>
                    <a:ext uri="{9D8B030D-6E8A-4147-A177-3AD203B41FA5}">
                      <a16:colId xmlns:a16="http://schemas.microsoft.com/office/drawing/2014/main" val="1795916891"/>
                    </a:ext>
                  </a:extLst>
                </a:gridCol>
                <a:gridCol w="612175">
                  <a:extLst>
                    <a:ext uri="{9D8B030D-6E8A-4147-A177-3AD203B41FA5}">
                      <a16:colId xmlns:a16="http://schemas.microsoft.com/office/drawing/2014/main" val="4220309182"/>
                    </a:ext>
                  </a:extLst>
                </a:gridCol>
                <a:gridCol w="991622">
                  <a:extLst>
                    <a:ext uri="{9D8B030D-6E8A-4147-A177-3AD203B41FA5}">
                      <a16:colId xmlns:a16="http://schemas.microsoft.com/office/drawing/2014/main" val="1644208682"/>
                    </a:ext>
                  </a:extLst>
                </a:gridCol>
              </a:tblGrid>
              <a:tr h="592317">
                <a:tc>
                  <a:txBody>
                    <a:bodyPr/>
                    <a:lstStyle/>
                    <a:p>
                      <a:pPr algn="l" fontAlgn="b"/>
                      <a:r>
                        <a:rPr lang="en-US" sz="2000" b="1" i="0" u="none" strike="noStrike" dirty="0">
                          <a:solidFill>
                            <a:srgbClr val="000000"/>
                          </a:solidFill>
                          <a:effectLst/>
                          <a:latin typeface="Calibri" panose="020F0502020204030204" pitchFamily="34" charset="0"/>
                        </a:rPr>
                        <a:t> </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US" sz="2000" b="1" i="0" u="none" strike="noStrike" dirty="0">
                          <a:solidFill>
                            <a:srgbClr val="000000"/>
                          </a:solidFill>
                          <a:effectLst/>
                          <a:latin typeface="Calibri" panose="020F0502020204030204" pitchFamily="34" charset="0"/>
                        </a:rPr>
                        <a:t>Price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US" sz="2000" b="1" i="0" u="none" strike="noStrike">
                          <a:solidFill>
                            <a:srgbClr val="000000"/>
                          </a:solidFill>
                          <a:effectLst/>
                          <a:latin typeface="Calibri" panose="020F0502020204030204" pitchFamily="34" charset="0"/>
                        </a:rPr>
                        <a:t>Living Area</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US" sz="2000" b="1" i="0" u="none" strike="noStrike">
                          <a:solidFill>
                            <a:srgbClr val="000000"/>
                          </a:solidFill>
                          <a:effectLst/>
                          <a:latin typeface="Calibri" panose="020F0502020204030204" pitchFamily="34" charset="0"/>
                        </a:rPr>
                        <a:t>Bathrooms</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US" sz="2000" b="1" i="0" u="none" strike="noStrike">
                          <a:solidFill>
                            <a:srgbClr val="000000"/>
                          </a:solidFill>
                          <a:effectLst/>
                          <a:latin typeface="Calibri" panose="020F0502020204030204" pitchFamily="34" charset="0"/>
                        </a:rPr>
                        <a:t>Bedrooms</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US" sz="2000" b="1" i="0" u="none" strike="noStrike">
                          <a:solidFill>
                            <a:srgbClr val="000000"/>
                          </a:solidFill>
                          <a:effectLst/>
                          <a:latin typeface="Calibri" panose="020F0502020204030204" pitchFamily="34" charset="0"/>
                        </a:rPr>
                        <a:t>Lot Size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US" sz="2000" b="1" i="0" u="none" strike="noStrike">
                          <a:solidFill>
                            <a:srgbClr val="000000"/>
                          </a:solidFill>
                          <a:effectLst/>
                          <a:latin typeface="Calibri" panose="020F0502020204030204" pitchFamily="34" charset="0"/>
                        </a:rPr>
                        <a:t>Age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US" sz="2000" b="1" i="0" u="none" strike="noStrike">
                          <a:solidFill>
                            <a:srgbClr val="000000"/>
                          </a:solidFill>
                          <a:effectLst/>
                          <a:latin typeface="Calibri" panose="020F0502020204030204" pitchFamily="34" charset="0"/>
                        </a:rPr>
                        <a:t>Fireplace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633116156"/>
                  </a:ext>
                </a:extLst>
              </a:tr>
              <a:tr h="319115">
                <a:tc>
                  <a:txBody>
                    <a:bodyPr/>
                    <a:lstStyle/>
                    <a:p>
                      <a:pPr algn="l" fontAlgn="b"/>
                      <a:r>
                        <a:rPr lang="en-US" sz="2000" b="1" i="0" u="none" strike="noStrike">
                          <a:solidFill>
                            <a:srgbClr val="000000"/>
                          </a:solidFill>
                          <a:effectLst/>
                          <a:latin typeface="Calibri" panose="020F0502020204030204" pitchFamily="34" charset="0"/>
                        </a:rPr>
                        <a:t>Price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2000" b="0" i="0" u="none" strike="noStrike" dirty="0">
                          <a:solidFill>
                            <a:srgbClr val="000000"/>
                          </a:solidFill>
                          <a:effectLst/>
                          <a:latin typeface="Calibri" panose="020F0502020204030204" pitchFamily="34" charset="0"/>
                        </a:rPr>
                        <a:t>1.00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2000" b="0" i="0" u="none" strike="noStrike" dirty="0">
                          <a:solidFill>
                            <a:srgbClr val="000000"/>
                          </a:solidFill>
                          <a:effectLst/>
                          <a:latin typeface="Calibri" panose="020F0502020204030204" pitchFamily="34" charset="0"/>
                        </a:rPr>
                        <a:t>0.78</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ctr" fontAlgn="b"/>
                      <a:r>
                        <a:rPr lang="en-US" sz="2000" b="0" i="0" u="none" strike="noStrike">
                          <a:solidFill>
                            <a:srgbClr val="000000"/>
                          </a:solidFill>
                          <a:effectLst/>
                          <a:latin typeface="Calibri" panose="020F0502020204030204" pitchFamily="34" charset="0"/>
                        </a:rPr>
                        <a:t>0.67</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ctr" fontAlgn="b"/>
                      <a:r>
                        <a:rPr lang="en-US" sz="2000" b="0" i="0" u="none" strike="noStrike">
                          <a:solidFill>
                            <a:srgbClr val="000000"/>
                          </a:solidFill>
                          <a:effectLst/>
                          <a:latin typeface="Calibri" panose="020F0502020204030204" pitchFamily="34" charset="0"/>
                        </a:rPr>
                        <a:t>0.47</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b"/>
                      <a:r>
                        <a:rPr lang="en-US" sz="2000" b="0" i="0" u="none" strike="noStrike">
                          <a:solidFill>
                            <a:srgbClr val="000000"/>
                          </a:solidFill>
                          <a:effectLst/>
                          <a:latin typeface="Calibri" panose="020F0502020204030204" pitchFamily="34" charset="0"/>
                        </a:rPr>
                        <a:t>0.16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b"/>
                      <a:r>
                        <a:rPr lang="en-US" sz="2000" b="0" i="0" u="none" strike="noStrike">
                          <a:solidFill>
                            <a:srgbClr val="000000"/>
                          </a:solidFill>
                          <a:effectLst/>
                          <a:latin typeface="Calibri" panose="020F0502020204030204" pitchFamily="34" charset="0"/>
                        </a:rPr>
                        <a:t>-0.36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ctr" fontAlgn="b"/>
                      <a:r>
                        <a:rPr lang="en-US" sz="2000" b="0" i="0" u="none" strike="noStrike">
                          <a:solidFill>
                            <a:srgbClr val="000000"/>
                          </a:solidFill>
                          <a:effectLst/>
                          <a:latin typeface="Calibri" panose="020F0502020204030204" pitchFamily="34" charset="0"/>
                        </a:rPr>
                        <a:t>0.46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extLst>
                  <a:ext uri="{0D108BD9-81ED-4DB2-BD59-A6C34878D82A}">
                    <a16:rowId xmlns:a16="http://schemas.microsoft.com/office/drawing/2014/main" val="2418950518"/>
                  </a:ext>
                </a:extLst>
              </a:tr>
              <a:tr h="319115">
                <a:tc>
                  <a:txBody>
                    <a:bodyPr/>
                    <a:lstStyle/>
                    <a:p>
                      <a:pPr algn="l" fontAlgn="b"/>
                      <a:r>
                        <a:rPr lang="en-US" sz="2000" b="1" i="0" u="none" strike="noStrike">
                          <a:solidFill>
                            <a:srgbClr val="000000"/>
                          </a:solidFill>
                          <a:effectLst/>
                          <a:latin typeface="Calibri" panose="020F0502020204030204" pitchFamily="34" charset="0"/>
                        </a:rPr>
                        <a:t>Living Area</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2000" b="0" i="0" u="none" strike="noStrike" dirty="0">
                          <a:solidFill>
                            <a:srgbClr val="000000"/>
                          </a:solidFill>
                          <a:effectLst/>
                          <a:latin typeface="Calibri" panose="020F0502020204030204" pitchFamily="34" charset="0"/>
                        </a:rPr>
                        <a:t>0.78</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D17F"/>
                    </a:solidFill>
                  </a:tcPr>
                </a:tc>
                <a:tc>
                  <a:txBody>
                    <a:bodyPr/>
                    <a:lstStyle/>
                    <a:p>
                      <a:pPr algn="ctr" fontAlgn="b"/>
                      <a:r>
                        <a:rPr lang="en-US" sz="2000" b="0" i="0" u="none" strike="noStrike" dirty="0">
                          <a:solidFill>
                            <a:srgbClr val="000000"/>
                          </a:solidFill>
                          <a:effectLst/>
                          <a:latin typeface="Calibri" panose="020F0502020204030204" pitchFamily="34" charset="0"/>
                        </a:rPr>
                        <a:t>1.00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2000" b="0" i="0" u="none" strike="noStrike" dirty="0">
                          <a:solidFill>
                            <a:srgbClr val="000000"/>
                          </a:solidFill>
                          <a:effectLst/>
                          <a:latin typeface="Calibri" panose="020F0502020204030204" pitchFamily="34" charset="0"/>
                        </a:rPr>
                        <a:t>0.72</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tc>
                  <a:txBody>
                    <a:bodyPr/>
                    <a:lstStyle/>
                    <a:p>
                      <a:pPr algn="ctr" fontAlgn="b"/>
                      <a:r>
                        <a:rPr lang="en-US" sz="2000" b="0" i="0" u="none" strike="noStrike">
                          <a:solidFill>
                            <a:srgbClr val="000000"/>
                          </a:solidFill>
                          <a:effectLst/>
                          <a:latin typeface="Calibri" panose="020F0502020204030204" pitchFamily="34" charset="0"/>
                        </a:rPr>
                        <a:t>0.66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b"/>
                      <a:r>
                        <a:rPr lang="en-US" sz="2000" b="0" i="0" u="none" strike="noStrike">
                          <a:solidFill>
                            <a:srgbClr val="000000"/>
                          </a:solidFill>
                          <a:effectLst/>
                          <a:latin typeface="Calibri" panose="020F0502020204030204" pitchFamily="34" charset="0"/>
                        </a:rPr>
                        <a:t>0.20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2000" b="0" i="0" u="none" strike="noStrike">
                          <a:solidFill>
                            <a:srgbClr val="000000"/>
                          </a:solidFill>
                          <a:effectLst/>
                          <a:latin typeface="Calibri" panose="020F0502020204030204" pitchFamily="34" charset="0"/>
                        </a:rPr>
                        <a:t>-0.26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2000" b="0" i="0" u="none" strike="noStrike">
                          <a:solidFill>
                            <a:srgbClr val="000000"/>
                          </a:solidFill>
                          <a:effectLst/>
                          <a:latin typeface="Calibri" panose="020F0502020204030204" pitchFamily="34" charset="0"/>
                        </a:rPr>
                        <a:t>0.48</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extLst>
                  <a:ext uri="{0D108BD9-81ED-4DB2-BD59-A6C34878D82A}">
                    <a16:rowId xmlns:a16="http://schemas.microsoft.com/office/drawing/2014/main" val="1328309397"/>
                  </a:ext>
                </a:extLst>
              </a:tr>
              <a:tr h="319115">
                <a:tc>
                  <a:txBody>
                    <a:bodyPr/>
                    <a:lstStyle/>
                    <a:p>
                      <a:pPr algn="l" fontAlgn="b"/>
                      <a:r>
                        <a:rPr lang="en-US" sz="2000" b="1" i="0" u="none" strike="noStrike">
                          <a:solidFill>
                            <a:srgbClr val="000000"/>
                          </a:solidFill>
                          <a:effectLst/>
                          <a:latin typeface="Calibri" panose="020F0502020204030204" pitchFamily="34" charset="0"/>
                        </a:rPr>
                        <a:t>Bathrooms</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2000" b="0" i="0" u="none" strike="noStrike">
                          <a:solidFill>
                            <a:srgbClr val="000000"/>
                          </a:solidFill>
                          <a:effectLst/>
                          <a:latin typeface="Calibri" panose="020F0502020204030204" pitchFamily="34" charset="0"/>
                        </a:rPr>
                        <a:t>0.67</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1"/>
                    </a:solidFill>
                  </a:tcPr>
                </a:tc>
                <a:tc>
                  <a:txBody>
                    <a:bodyPr/>
                    <a:lstStyle/>
                    <a:p>
                      <a:pPr algn="ctr" fontAlgn="b"/>
                      <a:r>
                        <a:rPr lang="en-US" sz="2000" b="0" i="0" u="none" strike="noStrike">
                          <a:solidFill>
                            <a:srgbClr val="000000"/>
                          </a:solidFill>
                          <a:effectLst/>
                          <a:latin typeface="Calibri" panose="020F0502020204030204" pitchFamily="34" charset="0"/>
                        </a:rPr>
                        <a:t>0.72</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D580"/>
                    </a:solidFill>
                  </a:tcPr>
                </a:tc>
                <a:tc>
                  <a:txBody>
                    <a:bodyPr/>
                    <a:lstStyle/>
                    <a:p>
                      <a:pPr algn="ctr" fontAlgn="b"/>
                      <a:r>
                        <a:rPr lang="en-US" sz="2000" b="0" i="0" u="none" strike="noStrike" dirty="0">
                          <a:solidFill>
                            <a:srgbClr val="000000"/>
                          </a:solidFill>
                          <a:effectLst/>
                          <a:latin typeface="Calibri" panose="020F0502020204030204" pitchFamily="34" charset="0"/>
                        </a:rPr>
                        <a:t>1.00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2000" b="0" i="0" u="none" strike="noStrike">
                          <a:solidFill>
                            <a:srgbClr val="000000"/>
                          </a:solidFill>
                          <a:effectLst/>
                          <a:latin typeface="Calibri" panose="020F0502020204030204" pitchFamily="34" charset="0"/>
                        </a:rPr>
                        <a:t>0.49</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ctr" fontAlgn="b"/>
                      <a:r>
                        <a:rPr lang="en-US" sz="2000" b="0" i="0" u="none" strike="noStrike">
                          <a:solidFill>
                            <a:srgbClr val="000000"/>
                          </a:solidFill>
                          <a:effectLst/>
                          <a:latin typeface="Calibri" panose="020F0502020204030204" pitchFamily="34" charset="0"/>
                        </a:rPr>
                        <a:t>0.10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b"/>
                      <a:r>
                        <a:rPr lang="en-US" sz="2000" b="0" i="0" u="none" strike="noStrike">
                          <a:solidFill>
                            <a:srgbClr val="000000"/>
                          </a:solidFill>
                          <a:effectLst/>
                          <a:latin typeface="Calibri" panose="020F0502020204030204" pitchFamily="34" charset="0"/>
                        </a:rPr>
                        <a:t>-0.44</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2000" b="0" i="0" u="none" strike="noStrike">
                          <a:solidFill>
                            <a:srgbClr val="000000"/>
                          </a:solidFill>
                          <a:effectLst/>
                          <a:latin typeface="Calibri" panose="020F0502020204030204" pitchFamily="34" charset="0"/>
                        </a:rPr>
                        <a:t>0.44</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3550400337"/>
                  </a:ext>
                </a:extLst>
              </a:tr>
              <a:tr h="319115">
                <a:tc>
                  <a:txBody>
                    <a:bodyPr/>
                    <a:lstStyle/>
                    <a:p>
                      <a:pPr algn="l" fontAlgn="b"/>
                      <a:r>
                        <a:rPr lang="en-US" sz="2000" b="1" i="0" u="none" strike="noStrike">
                          <a:solidFill>
                            <a:srgbClr val="000000"/>
                          </a:solidFill>
                          <a:effectLst/>
                          <a:latin typeface="Calibri" panose="020F0502020204030204" pitchFamily="34" charset="0"/>
                        </a:rPr>
                        <a:t>Bedrooms</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2000" b="0" i="0" u="none" strike="noStrike">
                          <a:solidFill>
                            <a:srgbClr val="000000"/>
                          </a:solidFill>
                          <a:effectLst/>
                          <a:latin typeface="Calibri" panose="020F0502020204030204" pitchFamily="34" charset="0"/>
                        </a:rPr>
                        <a:t>0.47</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tc>
                  <a:txBody>
                    <a:bodyPr/>
                    <a:lstStyle/>
                    <a:p>
                      <a:pPr algn="ctr" fontAlgn="b"/>
                      <a:r>
                        <a:rPr lang="en-US" sz="2000" b="0" i="0" u="none" strike="noStrike">
                          <a:solidFill>
                            <a:srgbClr val="000000"/>
                          </a:solidFill>
                          <a:effectLst/>
                          <a:latin typeface="Calibri" panose="020F0502020204030204" pitchFamily="34" charset="0"/>
                        </a:rPr>
                        <a:t>0.66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A81"/>
                    </a:solidFill>
                  </a:tcPr>
                </a:tc>
                <a:tc>
                  <a:txBody>
                    <a:bodyPr/>
                    <a:lstStyle/>
                    <a:p>
                      <a:pPr algn="ctr" fontAlgn="b"/>
                      <a:r>
                        <a:rPr lang="en-US" sz="2000" b="0" i="0" u="none" strike="noStrike" dirty="0">
                          <a:solidFill>
                            <a:srgbClr val="000000"/>
                          </a:solidFill>
                          <a:effectLst/>
                          <a:latin typeface="Calibri" panose="020F0502020204030204" pitchFamily="34" charset="0"/>
                        </a:rPr>
                        <a:t>0.49</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884"/>
                    </a:solidFill>
                  </a:tcPr>
                </a:tc>
                <a:tc>
                  <a:txBody>
                    <a:bodyPr/>
                    <a:lstStyle/>
                    <a:p>
                      <a:pPr algn="ctr" fontAlgn="b"/>
                      <a:r>
                        <a:rPr lang="en-US" sz="2000" b="0" i="0" u="none" strike="noStrike" dirty="0">
                          <a:solidFill>
                            <a:srgbClr val="000000"/>
                          </a:solidFill>
                          <a:effectLst/>
                          <a:latin typeface="Calibri" panose="020F0502020204030204" pitchFamily="34" charset="0"/>
                        </a:rPr>
                        <a:t>1.00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2000" b="0" i="0" u="none" strike="noStrike">
                          <a:solidFill>
                            <a:srgbClr val="000000"/>
                          </a:solidFill>
                          <a:effectLst/>
                          <a:latin typeface="Calibri" panose="020F0502020204030204" pitchFamily="34" charset="0"/>
                        </a:rPr>
                        <a:t>0.14</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b"/>
                      <a:r>
                        <a:rPr lang="en-US" sz="2000" b="0" i="0" u="none" strike="noStrike">
                          <a:solidFill>
                            <a:srgbClr val="000000"/>
                          </a:solidFill>
                          <a:effectLst/>
                          <a:latin typeface="Calibri" panose="020F0502020204030204" pitchFamily="34" charset="0"/>
                        </a:rPr>
                        <a:t>-0.06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ctr" fontAlgn="b"/>
                      <a:r>
                        <a:rPr lang="en-US" sz="2000" b="0" i="0" u="none" strike="noStrike">
                          <a:solidFill>
                            <a:srgbClr val="000000"/>
                          </a:solidFill>
                          <a:effectLst/>
                          <a:latin typeface="Calibri" panose="020F0502020204030204" pitchFamily="34" charset="0"/>
                        </a:rPr>
                        <a:t>0.30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extLst>
                  <a:ext uri="{0D108BD9-81ED-4DB2-BD59-A6C34878D82A}">
                    <a16:rowId xmlns:a16="http://schemas.microsoft.com/office/drawing/2014/main" val="3498801099"/>
                  </a:ext>
                </a:extLst>
              </a:tr>
              <a:tr h="319115">
                <a:tc>
                  <a:txBody>
                    <a:bodyPr/>
                    <a:lstStyle/>
                    <a:p>
                      <a:pPr algn="l" fontAlgn="b"/>
                      <a:r>
                        <a:rPr lang="en-US" sz="2000" b="1" i="0" u="none" strike="noStrike">
                          <a:solidFill>
                            <a:srgbClr val="000000"/>
                          </a:solidFill>
                          <a:effectLst/>
                          <a:latin typeface="Calibri" panose="020F0502020204030204" pitchFamily="34" charset="0"/>
                        </a:rPr>
                        <a:t>Lot Size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2000" b="0" i="0" u="none" strike="noStrike">
                          <a:solidFill>
                            <a:srgbClr val="000000"/>
                          </a:solidFill>
                          <a:effectLst/>
                          <a:latin typeface="Calibri" panose="020F0502020204030204" pitchFamily="34" charset="0"/>
                        </a:rPr>
                        <a:t>0.16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tc>
                  <a:txBody>
                    <a:bodyPr/>
                    <a:lstStyle/>
                    <a:p>
                      <a:pPr algn="ctr" fontAlgn="b"/>
                      <a:r>
                        <a:rPr lang="en-US" sz="2000" b="0" i="0" u="none" strike="noStrike">
                          <a:solidFill>
                            <a:srgbClr val="000000"/>
                          </a:solidFill>
                          <a:effectLst/>
                          <a:latin typeface="Calibri" panose="020F0502020204030204" pitchFamily="34" charset="0"/>
                        </a:rPr>
                        <a:t>0.20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2000" b="0" i="0" u="none" strike="noStrike">
                          <a:solidFill>
                            <a:srgbClr val="000000"/>
                          </a:solidFill>
                          <a:effectLst/>
                          <a:latin typeface="Calibri" panose="020F0502020204030204" pitchFamily="34" charset="0"/>
                        </a:rPr>
                        <a:t>0.10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87A"/>
                    </a:solidFill>
                  </a:tcPr>
                </a:tc>
                <a:tc>
                  <a:txBody>
                    <a:bodyPr/>
                    <a:lstStyle/>
                    <a:p>
                      <a:pPr algn="ctr" fontAlgn="b"/>
                      <a:r>
                        <a:rPr lang="en-US" sz="2000" b="0" i="0" u="none" strike="noStrike" dirty="0">
                          <a:solidFill>
                            <a:srgbClr val="000000"/>
                          </a:solidFill>
                          <a:effectLst/>
                          <a:latin typeface="Calibri" panose="020F0502020204030204" pitchFamily="34" charset="0"/>
                        </a:rPr>
                        <a:t>0.14</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E7B"/>
                    </a:solidFill>
                  </a:tcPr>
                </a:tc>
                <a:tc>
                  <a:txBody>
                    <a:bodyPr/>
                    <a:lstStyle/>
                    <a:p>
                      <a:pPr algn="ctr" fontAlgn="b"/>
                      <a:r>
                        <a:rPr lang="en-US" sz="2000" b="0" i="0" u="none" strike="noStrike" dirty="0">
                          <a:solidFill>
                            <a:srgbClr val="000000"/>
                          </a:solidFill>
                          <a:effectLst/>
                          <a:latin typeface="Calibri" panose="020F0502020204030204" pitchFamily="34" charset="0"/>
                        </a:rPr>
                        <a:t>1.00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2000" b="0" i="0" u="none" strike="noStrike">
                          <a:solidFill>
                            <a:srgbClr val="000000"/>
                          </a:solidFill>
                          <a:effectLst/>
                          <a:latin typeface="Calibri" panose="020F0502020204030204" pitchFamily="34" charset="0"/>
                        </a:rPr>
                        <a:t>0.02</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ctr" fontAlgn="b"/>
                      <a:r>
                        <a:rPr lang="en-US" sz="2000" b="0" i="0" u="none" strike="noStrike">
                          <a:solidFill>
                            <a:srgbClr val="000000"/>
                          </a:solidFill>
                          <a:effectLst/>
                          <a:latin typeface="Calibri" panose="020F0502020204030204" pitchFamily="34" charset="0"/>
                        </a:rPr>
                        <a:t>0.05</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extLst>
                  <a:ext uri="{0D108BD9-81ED-4DB2-BD59-A6C34878D82A}">
                    <a16:rowId xmlns:a16="http://schemas.microsoft.com/office/drawing/2014/main" val="3371602742"/>
                  </a:ext>
                </a:extLst>
              </a:tr>
              <a:tr h="319115">
                <a:tc>
                  <a:txBody>
                    <a:bodyPr/>
                    <a:lstStyle/>
                    <a:p>
                      <a:pPr algn="l" fontAlgn="b"/>
                      <a:r>
                        <a:rPr lang="en-US" sz="2000" b="1" i="0" u="none" strike="noStrike">
                          <a:solidFill>
                            <a:srgbClr val="000000"/>
                          </a:solidFill>
                          <a:effectLst/>
                          <a:latin typeface="Calibri" panose="020F0502020204030204" pitchFamily="34" charset="0"/>
                        </a:rPr>
                        <a:t>Age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2000" b="0" i="0" u="none" strike="noStrike">
                          <a:solidFill>
                            <a:srgbClr val="000000"/>
                          </a:solidFill>
                          <a:effectLst/>
                          <a:latin typeface="Calibri" panose="020F0502020204030204" pitchFamily="34" charset="0"/>
                        </a:rPr>
                        <a:t>-0.36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6D"/>
                    </a:solidFill>
                  </a:tcPr>
                </a:tc>
                <a:tc>
                  <a:txBody>
                    <a:bodyPr/>
                    <a:lstStyle/>
                    <a:p>
                      <a:pPr algn="ctr" fontAlgn="b"/>
                      <a:r>
                        <a:rPr lang="en-US" sz="2000" b="0" i="0" u="none" strike="noStrike">
                          <a:solidFill>
                            <a:srgbClr val="000000"/>
                          </a:solidFill>
                          <a:effectLst/>
                          <a:latin typeface="Calibri" panose="020F0502020204030204" pitchFamily="34" charset="0"/>
                        </a:rPr>
                        <a:t>-0.26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2000" b="0" i="0" u="none" strike="noStrike">
                          <a:solidFill>
                            <a:srgbClr val="000000"/>
                          </a:solidFill>
                          <a:effectLst/>
                          <a:latin typeface="Calibri" panose="020F0502020204030204" pitchFamily="34" charset="0"/>
                        </a:rPr>
                        <a:t>-0.44</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2000" b="0" i="0" u="none" strike="noStrike">
                          <a:solidFill>
                            <a:srgbClr val="000000"/>
                          </a:solidFill>
                          <a:effectLst/>
                          <a:latin typeface="Calibri" panose="020F0502020204030204" pitchFamily="34" charset="0"/>
                        </a:rPr>
                        <a:t>-0.06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tc>
                  <a:txBody>
                    <a:bodyPr/>
                    <a:lstStyle/>
                    <a:p>
                      <a:pPr algn="ctr" fontAlgn="b"/>
                      <a:r>
                        <a:rPr lang="en-US" sz="2000" b="0" i="0" u="none" strike="noStrike" dirty="0">
                          <a:solidFill>
                            <a:srgbClr val="000000"/>
                          </a:solidFill>
                          <a:effectLst/>
                          <a:latin typeface="Calibri" panose="020F0502020204030204" pitchFamily="34" charset="0"/>
                        </a:rPr>
                        <a:t>0.02</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tc>
                  <a:txBody>
                    <a:bodyPr/>
                    <a:lstStyle/>
                    <a:p>
                      <a:pPr algn="ctr" fontAlgn="b"/>
                      <a:r>
                        <a:rPr lang="en-US" sz="2000" b="0" i="0" u="none" strike="noStrike">
                          <a:solidFill>
                            <a:srgbClr val="000000"/>
                          </a:solidFill>
                          <a:effectLst/>
                          <a:latin typeface="Calibri" panose="020F0502020204030204" pitchFamily="34" charset="0"/>
                        </a:rPr>
                        <a:t>1.00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2000" b="0" i="0" u="none" strike="noStrike">
                          <a:solidFill>
                            <a:srgbClr val="000000"/>
                          </a:solidFill>
                          <a:effectLst/>
                          <a:latin typeface="Calibri" panose="020F0502020204030204" pitchFamily="34" charset="0"/>
                        </a:rPr>
                        <a:t>-0.25</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extLst>
                  <a:ext uri="{0D108BD9-81ED-4DB2-BD59-A6C34878D82A}">
                    <a16:rowId xmlns:a16="http://schemas.microsoft.com/office/drawing/2014/main" val="123547890"/>
                  </a:ext>
                </a:extLst>
              </a:tr>
              <a:tr h="319115">
                <a:tc>
                  <a:txBody>
                    <a:bodyPr/>
                    <a:lstStyle/>
                    <a:p>
                      <a:pPr algn="l" fontAlgn="b"/>
                      <a:r>
                        <a:rPr lang="en-US" sz="2000" b="1" i="0" u="none" strike="noStrike" dirty="0">
                          <a:solidFill>
                            <a:srgbClr val="000000"/>
                          </a:solidFill>
                          <a:effectLst/>
                          <a:latin typeface="Calibri" panose="020F0502020204030204" pitchFamily="34" charset="0"/>
                        </a:rPr>
                        <a:t>Fireplace</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US" sz="2000" b="0" i="0" u="none" strike="noStrike">
                          <a:solidFill>
                            <a:srgbClr val="000000"/>
                          </a:solidFill>
                          <a:effectLst/>
                          <a:latin typeface="Calibri" panose="020F0502020204030204" pitchFamily="34" charset="0"/>
                        </a:rPr>
                        <a:t>0.46</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ctr" fontAlgn="b"/>
                      <a:r>
                        <a:rPr lang="en-US" sz="2000" b="0" i="0" u="none" strike="noStrike">
                          <a:solidFill>
                            <a:srgbClr val="000000"/>
                          </a:solidFill>
                          <a:effectLst/>
                          <a:latin typeface="Calibri" panose="020F0502020204030204" pitchFamily="34" charset="0"/>
                        </a:rPr>
                        <a:t>0.48</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ctr" fontAlgn="b"/>
                      <a:r>
                        <a:rPr lang="en-US" sz="2000" b="0" i="0" u="none" strike="noStrike">
                          <a:solidFill>
                            <a:srgbClr val="000000"/>
                          </a:solidFill>
                          <a:effectLst/>
                          <a:latin typeface="Calibri" panose="020F0502020204030204" pitchFamily="34" charset="0"/>
                        </a:rPr>
                        <a:t>0.44</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2000" b="0" i="0" u="none" strike="noStrike">
                          <a:solidFill>
                            <a:srgbClr val="000000"/>
                          </a:solidFill>
                          <a:effectLst/>
                          <a:latin typeface="Calibri" panose="020F0502020204030204" pitchFamily="34" charset="0"/>
                        </a:rPr>
                        <a:t>0.30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b"/>
                      <a:r>
                        <a:rPr lang="en-US" sz="2000" b="0" i="0" u="none" strike="noStrike" dirty="0">
                          <a:solidFill>
                            <a:srgbClr val="000000"/>
                          </a:solidFill>
                          <a:effectLst/>
                          <a:latin typeface="Calibri" panose="020F0502020204030204" pitchFamily="34" charset="0"/>
                        </a:rPr>
                        <a:t>0.05</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178"/>
                    </a:solidFill>
                  </a:tcPr>
                </a:tc>
                <a:tc>
                  <a:txBody>
                    <a:bodyPr/>
                    <a:lstStyle/>
                    <a:p>
                      <a:pPr algn="ctr" fontAlgn="b"/>
                      <a:r>
                        <a:rPr lang="en-US" sz="2000" b="0" i="0" u="none" strike="noStrike" dirty="0">
                          <a:solidFill>
                            <a:srgbClr val="000000"/>
                          </a:solidFill>
                          <a:effectLst/>
                          <a:latin typeface="Calibri" panose="020F0502020204030204" pitchFamily="34" charset="0"/>
                        </a:rPr>
                        <a:t>-0.25</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570"/>
                    </a:solidFill>
                  </a:tcPr>
                </a:tc>
                <a:tc>
                  <a:txBody>
                    <a:bodyPr/>
                    <a:lstStyle/>
                    <a:p>
                      <a:pPr algn="ctr" fontAlgn="b"/>
                      <a:r>
                        <a:rPr lang="en-US" sz="2000" b="0" i="0" u="none" strike="noStrike" dirty="0">
                          <a:solidFill>
                            <a:srgbClr val="000000"/>
                          </a:solidFill>
                          <a:effectLst/>
                          <a:latin typeface="Calibri" panose="020F0502020204030204" pitchFamily="34" charset="0"/>
                        </a:rPr>
                        <a:t>1.00</a:t>
                      </a:r>
                    </a:p>
                  </a:txBody>
                  <a:tcPr marL="9486" marR="9486" marT="94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20553134"/>
                  </a:ext>
                </a:extLst>
              </a:tr>
            </a:tbl>
          </a:graphicData>
        </a:graphic>
      </p:graphicFrame>
    </p:spTree>
    <p:extLst>
      <p:ext uri="{BB962C8B-B14F-4D97-AF65-F5344CB8AC3E}">
        <p14:creationId xmlns:p14="http://schemas.microsoft.com/office/powerpoint/2010/main" val="4228014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1841237" y="2103437"/>
            <a:ext cx="2783057" cy="1325563"/>
          </a:xfrm>
        </p:spPr>
        <p:txBody>
          <a:bodyPr>
            <a:normAutofit/>
          </a:bodyPr>
          <a:lstStyle/>
          <a:p>
            <a:r>
              <a:rPr lang="en-US" b="1" dirty="0"/>
              <a:t>Thank You</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762000" y="2279018"/>
            <a:ext cx="5314543" cy="3375920"/>
          </a:xfrm>
        </p:spPr>
        <p:txBody>
          <a:bodyPr anchor="t">
            <a:normAutofit/>
          </a:bodyPr>
          <a:lstStyle/>
          <a:p>
            <a:pPr marL="0" indent="0">
              <a:buNone/>
            </a:pPr>
            <a:r>
              <a:rPr lang="en-US" sz="1800"/>
              <a:t> </a:t>
            </a:r>
            <a:endParaRPr lang="en-US" sz="1800" dirty="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F931B9FC-F080-46C7-BA0A-E5E3010209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19645882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643468" y="1698171"/>
            <a:ext cx="2606170" cy="4516360"/>
          </a:xfrm>
        </p:spPr>
        <p:txBody>
          <a:bodyPr anchor="t">
            <a:normAutofit/>
          </a:bodyPr>
          <a:lstStyle/>
          <a:p>
            <a:r>
              <a:rPr lang="en-US" sz="3600" dirty="0"/>
              <a:t>About the</a:t>
            </a:r>
            <a:br>
              <a:rPr lang="en-US" sz="3600" dirty="0"/>
            </a:br>
            <a:r>
              <a:rPr lang="en-US" sz="3600" dirty="0"/>
              <a:t> Features:</a:t>
            </a:r>
          </a:p>
        </p:txBody>
      </p:sp>
      <p:sp>
        <p:nvSpPr>
          <p:cNvPr id="44"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3893105" y="1480838"/>
            <a:ext cx="7655427" cy="4733693"/>
          </a:xfrm>
        </p:spPr>
        <p:txBody>
          <a:bodyPr>
            <a:normAutofit lnSpcReduction="10000"/>
          </a:bodyPr>
          <a:lstStyle/>
          <a:p>
            <a:pPr marL="0" marR="0" indent="0">
              <a:spcBef>
                <a:spcPts val="0"/>
              </a:spcBef>
              <a:spcAft>
                <a:spcPts val="0"/>
              </a:spcAft>
              <a:buNone/>
            </a:pPr>
            <a:r>
              <a:rPr lang="en-US" sz="2000" dirty="0">
                <a:ea typeface="Calibri" panose="020F0502020204030204" pitchFamily="34" charset="0"/>
                <a:cs typeface="Calibri" panose="020F0502020204030204" pitchFamily="34" charset="0"/>
              </a:rPr>
              <a:t>The house price data set has following features:</a:t>
            </a:r>
          </a:p>
          <a:p>
            <a:pPr marL="0" marR="0" indent="0">
              <a:spcBef>
                <a:spcPts val="150"/>
              </a:spcBef>
              <a:spcAft>
                <a:spcPts val="0"/>
              </a:spcAft>
              <a:buNone/>
            </a:pPr>
            <a:endParaRPr lang="en-US" sz="2000" dirty="0">
              <a:ea typeface="Calibri" panose="020F0502020204030204" pitchFamily="34" charset="0"/>
              <a:cs typeface="Calibri" panose="020F0502020204030204" pitchFamily="34" charset="0"/>
            </a:endParaRPr>
          </a:p>
          <a:p>
            <a:pPr marL="0" marR="0">
              <a:lnSpc>
                <a:spcPct val="150000"/>
              </a:lnSpc>
              <a:spcBef>
                <a:spcPts val="200"/>
              </a:spcBef>
              <a:spcAft>
                <a:spcPts val="0"/>
              </a:spcAft>
            </a:pPr>
            <a:r>
              <a:rPr lang="en-US" sz="2000" b="1" i="1" dirty="0">
                <a:effectLst/>
                <a:ea typeface="Calibri" panose="020F0502020204030204" pitchFamily="34" charset="0"/>
                <a:cs typeface="Calibri" panose="020F0502020204030204" pitchFamily="34" charset="0"/>
              </a:rPr>
              <a:t>Price</a:t>
            </a:r>
            <a:r>
              <a:rPr lang="en-US" sz="2000" i="1" dirty="0">
                <a:effectLst/>
                <a:ea typeface="Calibri" panose="020F0502020204030204" pitchFamily="34" charset="0"/>
                <a:cs typeface="Calibri" panose="020F0502020204030204" pitchFamily="34" charset="0"/>
              </a:rPr>
              <a:t> </a:t>
            </a:r>
            <a:r>
              <a:rPr lang="en-US" sz="2000" dirty="0">
                <a:effectLst/>
                <a:ea typeface="Calibri" panose="020F0502020204030204" pitchFamily="34" charset="0"/>
                <a:cs typeface="Calibri" panose="020F0502020204030204" pitchFamily="34" charset="0"/>
              </a:rPr>
              <a:t>– the sale price of the house in </a:t>
            </a:r>
            <a:r>
              <a:rPr lang="en-US" sz="2000" i="1" dirty="0">
                <a:effectLst/>
                <a:ea typeface="Calibri" panose="020F0502020204030204" pitchFamily="34" charset="0"/>
                <a:cs typeface="Calibri" panose="020F0502020204030204" pitchFamily="34" charset="0"/>
              </a:rPr>
              <a:t>$</a:t>
            </a:r>
            <a:endParaRPr lang="en-US" sz="2000" dirty="0">
              <a:effectLst/>
              <a:ea typeface="Calibri" panose="020F0502020204030204" pitchFamily="34" charset="0"/>
              <a:cs typeface="Times New Roman" panose="02020603050405020304" pitchFamily="18" charset="0"/>
            </a:endParaRPr>
          </a:p>
          <a:p>
            <a:pPr marL="0" marR="0">
              <a:lnSpc>
                <a:spcPct val="150000"/>
              </a:lnSpc>
              <a:spcBef>
                <a:spcPts val="200"/>
              </a:spcBef>
              <a:spcAft>
                <a:spcPts val="0"/>
              </a:spcAft>
            </a:pPr>
            <a:r>
              <a:rPr lang="en-US" sz="2000" b="1" i="1" dirty="0">
                <a:effectLst/>
                <a:ea typeface="Calibri" panose="020F0502020204030204" pitchFamily="34" charset="0"/>
                <a:cs typeface="Calibri" panose="020F0502020204030204" pitchFamily="34" charset="0"/>
              </a:rPr>
              <a:t>Living Area </a:t>
            </a:r>
            <a:r>
              <a:rPr lang="en-US" sz="2000" dirty="0">
                <a:effectLst/>
                <a:ea typeface="Calibri" panose="020F0502020204030204" pitchFamily="34" charset="0"/>
                <a:cs typeface="Calibri" panose="020F0502020204030204" pitchFamily="34" charset="0"/>
              </a:rPr>
              <a:t>– in </a:t>
            </a:r>
            <a:r>
              <a:rPr lang="en-US" sz="2000" i="1" dirty="0">
                <a:effectLst/>
                <a:ea typeface="Calibri" panose="020F0502020204030204" pitchFamily="34" charset="0"/>
                <a:cs typeface="Calibri" panose="020F0502020204030204" pitchFamily="34" charset="0"/>
              </a:rPr>
              <a:t>Sq. ft</a:t>
            </a:r>
            <a:r>
              <a:rPr lang="en-US" sz="2000" dirty="0">
                <a:effectLst/>
                <a:ea typeface="Calibri" panose="020F0502020204030204" pitchFamily="34" charset="0"/>
                <a:cs typeface="Calibri" panose="020F0502020204030204" pitchFamily="34" charset="0"/>
              </a:rPr>
              <a:t>.</a:t>
            </a:r>
            <a:endParaRPr lang="en-US" sz="2000" dirty="0">
              <a:effectLst/>
              <a:ea typeface="Calibri" panose="020F0502020204030204" pitchFamily="34" charset="0"/>
              <a:cs typeface="Times New Roman" panose="02020603050405020304" pitchFamily="18" charset="0"/>
            </a:endParaRPr>
          </a:p>
          <a:p>
            <a:pPr marL="0" marR="0">
              <a:lnSpc>
                <a:spcPct val="150000"/>
              </a:lnSpc>
              <a:spcBef>
                <a:spcPts val="200"/>
              </a:spcBef>
              <a:spcAft>
                <a:spcPts val="0"/>
              </a:spcAft>
            </a:pPr>
            <a:r>
              <a:rPr lang="en-US" sz="2000" b="1" i="1" dirty="0">
                <a:effectLst/>
                <a:ea typeface="Calibri" panose="020F0502020204030204" pitchFamily="34" charset="0"/>
                <a:cs typeface="Calibri" panose="020F0502020204030204" pitchFamily="34" charset="0"/>
              </a:rPr>
              <a:t>Bathrooms</a:t>
            </a:r>
            <a:r>
              <a:rPr lang="en-US" sz="2000" i="1" dirty="0">
                <a:effectLst/>
                <a:ea typeface="Calibri" panose="020F0502020204030204" pitchFamily="34" charset="0"/>
                <a:cs typeface="Calibri" panose="020F0502020204030204" pitchFamily="34" charset="0"/>
              </a:rPr>
              <a:t> </a:t>
            </a:r>
            <a:r>
              <a:rPr lang="en-US" sz="2000" dirty="0">
                <a:effectLst/>
                <a:ea typeface="Calibri" panose="020F0502020204030204" pitchFamily="34" charset="0"/>
                <a:cs typeface="Calibri" panose="020F0502020204030204" pitchFamily="34" charset="0"/>
              </a:rPr>
              <a:t>– number of bathrooms in the house (powder rooms with no tub or shower area are considered 0.5 baths)</a:t>
            </a:r>
            <a:endParaRPr lang="en-US" sz="2000" dirty="0">
              <a:effectLst/>
              <a:ea typeface="Calibri" panose="020F0502020204030204" pitchFamily="34" charset="0"/>
              <a:cs typeface="Times New Roman" panose="02020603050405020304" pitchFamily="18" charset="0"/>
            </a:endParaRPr>
          </a:p>
          <a:p>
            <a:pPr marL="0" marR="0">
              <a:lnSpc>
                <a:spcPct val="150000"/>
              </a:lnSpc>
              <a:spcBef>
                <a:spcPts val="200"/>
              </a:spcBef>
              <a:spcAft>
                <a:spcPts val="0"/>
              </a:spcAft>
            </a:pPr>
            <a:r>
              <a:rPr lang="en-US" sz="2000" b="1" i="1" dirty="0">
                <a:effectLst/>
                <a:ea typeface="Calibri" panose="020F0502020204030204" pitchFamily="34" charset="0"/>
                <a:cs typeface="Calibri" panose="020F0502020204030204" pitchFamily="34" charset="0"/>
              </a:rPr>
              <a:t>Bedrooms </a:t>
            </a:r>
            <a:r>
              <a:rPr lang="en-US" sz="2000" dirty="0">
                <a:effectLst/>
                <a:ea typeface="Calibri" panose="020F0502020204030204" pitchFamily="34" charset="0"/>
                <a:cs typeface="Calibri" panose="020F0502020204030204" pitchFamily="34" charset="0"/>
              </a:rPr>
              <a:t>– the number of bedrooms</a:t>
            </a:r>
            <a:endParaRPr lang="en-US" sz="2000" dirty="0">
              <a:effectLst/>
              <a:ea typeface="Calibri" panose="020F0502020204030204" pitchFamily="34" charset="0"/>
              <a:cs typeface="Times New Roman" panose="02020603050405020304" pitchFamily="18" charset="0"/>
            </a:endParaRPr>
          </a:p>
          <a:p>
            <a:pPr marL="0" marR="0">
              <a:lnSpc>
                <a:spcPct val="150000"/>
              </a:lnSpc>
              <a:spcBef>
                <a:spcPts val="200"/>
              </a:spcBef>
              <a:spcAft>
                <a:spcPts val="0"/>
              </a:spcAft>
            </a:pPr>
            <a:r>
              <a:rPr lang="en-US" sz="2000" b="1" i="1" dirty="0">
                <a:effectLst/>
                <a:ea typeface="Calibri" panose="020F0502020204030204" pitchFamily="34" charset="0"/>
                <a:cs typeface="Calibri" panose="020F0502020204030204" pitchFamily="34" charset="0"/>
              </a:rPr>
              <a:t>Lot Size </a:t>
            </a:r>
            <a:r>
              <a:rPr lang="en-US" sz="2000" dirty="0">
                <a:effectLst/>
                <a:ea typeface="Calibri" panose="020F0502020204030204" pitchFamily="34" charset="0"/>
                <a:cs typeface="Calibri" panose="020F0502020204030204" pitchFamily="34" charset="0"/>
              </a:rPr>
              <a:t>– size of the property on which the house sits (in acres).</a:t>
            </a:r>
            <a:endParaRPr lang="en-US" sz="2000" dirty="0">
              <a:effectLst/>
              <a:ea typeface="Calibri" panose="020F0502020204030204" pitchFamily="34" charset="0"/>
              <a:cs typeface="Times New Roman" panose="02020603050405020304" pitchFamily="18" charset="0"/>
            </a:endParaRPr>
          </a:p>
          <a:p>
            <a:pPr marL="0" marR="0">
              <a:lnSpc>
                <a:spcPct val="150000"/>
              </a:lnSpc>
              <a:spcBef>
                <a:spcPts val="200"/>
              </a:spcBef>
              <a:spcAft>
                <a:spcPts val="0"/>
              </a:spcAft>
            </a:pPr>
            <a:r>
              <a:rPr lang="en-US" sz="2000" b="1" i="1" dirty="0">
                <a:effectLst/>
                <a:ea typeface="Calibri" panose="020F0502020204030204" pitchFamily="34" charset="0"/>
                <a:cs typeface="Calibri" panose="020F0502020204030204" pitchFamily="34" charset="0"/>
              </a:rPr>
              <a:t>Age</a:t>
            </a:r>
            <a:r>
              <a:rPr lang="en-US" sz="2000" i="1" dirty="0">
                <a:effectLst/>
                <a:ea typeface="Calibri" panose="020F0502020204030204" pitchFamily="34" charset="0"/>
                <a:cs typeface="Calibri" panose="020F0502020204030204" pitchFamily="34" charset="0"/>
              </a:rPr>
              <a:t> </a:t>
            </a:r>
            <a:r>
              <a:rPr lang="en-US" sz="2000" dirty="0">
                <a:effectLst/>
                <a:ea typeface="Calibri" panose="020F0502020204030204" pitchFamily="34" charset="0"/>
                <a:cs typeface="Calibri" panose="020F0502020204030204" pitchFamily="34" charset="0"/>
              </a:rPr>
              <a:t>– of the house in years</a:t>
            </a:r>
            <a:endParaRPr lang="en-US" sz="2000" dirty="0">
              <a:effectLst/>
              <a:ea typeface="Calibri" panose="020F0502020204030204" pitchFamily="34" charset="0"/>
              <a:cs typeface="Times New Roman" panose="02020603050405020304" pitchFamily="18" charset="0"/>
            </a:endParaRPr>
          </a:p>
          <a:p>
            <a:pPr marL="0" marR="0">
              <a:lnSpc>
                <a:spcPct val="150000"/>
              </a:lnSpc>
              <a:spcBef>
                <a:spcPts val="200"/>
              </a:spcBef>
              <a:spcAft>
                <a:spcPts val="0"/>
              </a:spcAft>
            </a:pPr>
            <a:r>
              <a:rPr lang="en-US" sz="2000" b="1" i="1" dirty="0">
                <a:effectLst/>
                <a:ea typeface="Calibri" panose="020F0502020204030204" pitchFamily="34" charset="0"/>
                <a:cs typeface="Calibri" panose="020F0502020204030204" pitchFamily="34" charset="0"/>
              </a:rPr>
              <a:t>Fireplace</a:t>
            </a:r>
            <a:r>
              <a:rPr lang="en-US" sz="2000" i="1" dirty="0">
                <a:effectLst/>
                <a:ea typeface="Calibri" panose="020F0502020204030204" pitchFamily="34" charset="0"/>
                <a:cs typeface="Calibri" panose="020F0502020204030204" pitchFamily="34" charset="0"/>
              </a:rPr>
              <a:t> </a:t>
            </a:r>
            <a:r>
              <a:rPr lang="en-US" sz="2000" dirty="0">
                <a:effectLst/>
                <a:ea typeface="Calibri" panose="020F0502020204030204" pitchFamily="34" charset="0"/>
                <a:cs typeface="Calibri" panose="020F0502020204030204" pitchFamily="34" charset="0"/>
              </a:rPr>
              <a:t>– whether or not the house has a fireplace (Yes = 1, No = 0)</a:t>
            </a:r>
            <a:endParaRPr lang="en-US" sz="2000" dirty="0">
              <a:effectLst/>
              <a:ea typeface="Calibri" panose="020F0502020204030204" pitchFamily="34" charset="0"/>
              <a:cs typeface="Times New Roman" panose="02020603050405020304" pitchFamily="18" charset="0"/>
            </a:endParaRPr>
          </a:p>
          <a:p>
            <a:pPr marL="0" indent="0">
              <a:lnSpc>
                <a:spcPct val="150000"/>
              </a:lnSpc>
              <a:spcBef>
                <a:spcPts val="200"/>
              </a:spcBef>
              <a:buNone/>
            </a:pPr>
            <a:r>
              <a:rPr lang="en-US" sz="2000" dirty="0"/>
              <a:t> </a:t>
            </a:r>
          </a:p>
        </p:txBody>
      </p:sp>
      <p:sp>
        <p:nvSpPr>
          <p:cNvPr id="4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551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7" name="Freeform: Shape 26">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rPr>
              <a:t>Inspiration:</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3050412" y="2979336"/>
            <a:ext cx="5709721" cy="2430864"/>
          </a:xfrm>
        </p:spPr>
        <p:txBody>
          <a:bodyPr anchor="t">
            <a:normAutofit/>
          </a:bodyPr>
          <a:lstStyle/>
          <a:p>
            <a:pPr marL="0" indent="0">
              <a:buNone/>
            </a:pPr>
            <a:r>
              <a:rPr lang="en-US" sz="2000" dirty="0">
                <a:solidFill>
                  <a:schemeClr val="tx2"/>
                </a:solidFill>
              </a:rPr>
              <a:t> </a:t>
            </a:r>
            <a:r>
              <a:rPr lang="en-US" sz="2000" b="0" i="0" dirty="0">
                <a:solidFill>
                  <a:schemeClr val="tx2"/>
                </a:solidFill>
                <a:effectLst/>
              </a:rPr>
              <a:t>The Motivation behind it I just want to know about the house prices in New </a:t>
            </a:r>
            <a:r>
              <a:rPr lang="en-US" sz="2000" dirty="0">
                <a:solidFill>
                  <a:schemeClr val="tx2"/>
                </a:solidFill>
              </a:rPr>
              <a:t>Y</a:t>
            </a:r>
            <a:r>
              <a:rPr lang="en-US" sz="2000" b="0" i="0" dirty="0">
                <a:solidFill>
                  <a:schemeClr val="tx2"/>
                </a:solidFill>
                <a:effectLst/>
              </a:rPr>
              <a:t>ork as well as  </a:t>
            </a:r>
            <a:r>
              <a:rPr lang="en-US" sz="2000" dirty="0">
                <a:solidFill>
                  <a:schemeClr val="tx2"/>
                </a:solidFill>
              </a:rPr>
              <a:t>G</a:t>
            </a:r>
            <a:r>
              <a:rPr lang="en-US" sz="2000" b="0" i="0" dirty="0">
                <a:solidFill>
                  <a:schemeClr val="tx2"/>
                </a:solidFill>
                <a:effectLst/>
              </a:rPr>
              <a:t>enpact give me opportunity to complete this task. Genpact is one of my dream company since </a:t>
            </a:r>
            <a:r>
              <a:rPr lang="en-US" sz="2000" dirty="0">
                <a:solidFill>
                  <a:schemeClr val="tx2"/>
                </a:solidFill>
              </a:rPr>
              <a:t>my academic life. This assignment also enhance my analytical, coding, and modelling skills.</a:t>
            </a:r>
            <a:r>
              <a:rPr lang="en-US" sz="2000" b="0" i="0" dirty="0">
                <a:solidFill>
                  <a:schemeClr val="tx2"/>
                </a:solidFill>
                <a:effectLst/>
              </a:rPr>
              <a:t> I think this is a limited motivation for doing this task well.</a:t>
            </a:r>
            <a:endParaRPr lang="en-US" sz="2000" dirty="0">
              <a:solidFill>
                <a:schemeClr val="tx2"/>
              </a:solidFill>
            </a:endParaRPr>
          </a:p>
        </p:txBody>
      </p:sp>
      <p:grpSp>
        <p:nvGrpSpPr>
          <p:cNvPr id="32" name="Group 31">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3" name="Freeform: Shape 32">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7514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0" name="Picture 4">
            <a:extLst>
              <a:ext uri="{FF2B5EF4-FFF2-40B4-BE49-F238E27FC236}">
                <a16:creationId xmlns:a16="http://schemas.microsoft.com/office/drawing/2014/main" id="{C8A58F14-D70F-498F-83EA-C731AC401B25}"/>
              </a:ext>
            </a:extLst>
          </p:cNvPr>
          <p:cNvPicPr>
            <a:picLocks noChangeAspect="1"/>
          </p:cNvPicPr>
          <p:nvPr/>
        </p:nvPicPr>
        <p:blipFill rotWithShape="1">
          <a:blip r:embed="rId2">
            <a:duotone>
              <a:schemeClr val="bg2">
                <a:shade val="45000"/>
                <a:satMod val="135000"/>
              </a:schemeClr>
              <a:prstClr val="white"/>
            </a:duotone>
            <a:alphaModFix amt="40000"/>
          </a:blip>
          <a:srcRect t="7754" b="7977"/>
          <a:stretch/>
        </p:blipFill>
        <p:spPr>
          <a:xfrm>
            <a:off x="20" y="-154735"/>
            <a:ext cx="12191980" cy="6857990"/>
          </a:xfrm>
          <a:prstGeom prst="rect">
            <a:avLst/>
          </a:prstGeom>
        </p:spPr>
      </p:pic>
      <p:sp>
        <p:nvSpPr>
          <p:cNvPr id="2" name="Title 1">
            <a:extLst>
              <a:ext uri="{FF2B5EF4-FFF2-40B4-BE49-F238E27FC236}">
                <a16:creationId xmlns:a16="http://schemas.microsoft.com/office/drawing/2014/main" id="{A53BEEE2-99E9-4D9D-A162-FC09AEB9CD44}"/>
              </a:ext>
            </a:extLst>
          </p:cNvPr>
          <p:cNvSpPr>
            <a:spLocks noGrp="1"/>
          </p:cNvSpPr>
          <p:nvPr>
            <p:ph type="ctrTitle"/>
          </p:nvPr>
        </p:nvSpPr>
        <p:spPr>
          <a:xfrm>
            <a:off x="2584728" y="1156261"/>
            <a:ext cx="4889497" cy="3150696"/>
          </a:xfrm>
        </p:spPr>
        <p:txBody>
          <a:bodyPr>
            <a:normAutofit/>
          </a:bodyPr>
          <a:lstStyle/>
          <a:p>
            <a:pPr marR="0" lvl="0">
              <a:lnSpc>
                <a:spcPct val="115000"/>
              </a:lnSpc>
              <a:spcBef>
                <a:spcPts val="0"/>
              </a:spcBef>
              <a:spcAft>
                <a:spcPts val="0"/>
              </a:spcAft>
            </a:pPr>
            <a:r>
              <a:rPr lang="en-US" dirty="0"/>
              <a:t>Part 1 </a:t>
            </a:r>
            <a:br>
              <a:rPr lang="en-US" dirty="0"/>
            </a:br>
            <a:r>
              <a:rPr lang="en-US" sz="2000" dirty="0">
                <a:effectLst/>
                <a:latin typeface="Calibri" panose="020F0502020204030204" pitchFamily="34" charset="0"/>
                <a:ea typeface="Calibri" panose="020F0502020204030204" pitchFamily="34" charset="0"/>
                <a:cs typeface="Calibri" panose="020F0502020204030204" pitchFamily="34" charset="0"/>
              </a:rPr>
              <a:t>Prepare a brief report summarizing the home values (</a:t>
            </a:r>
            <a:r>
              <a:rPr lang="en-US" sz="2000" i="1" dirty="0">
                <a:effectLst/>
                <a:latin typeface="Calibri" panose="020F0502020204030204" pitchFamily="34" charset="0"/>
                <a:ea typeface="Calibri" panose="020F0502020204030204" pitchFamily="34" charset="0"/>
                <a:cs typeface="Calibri" panose="020F0502020204030204" pitchFamily="34" charset="0"/>
              </a:rPr>
              <a:t>prices</a:t>
            </a:r>
            <a:r>
              <a:rPr lang="en-US" sz="2000" dirty="0">
                <a:effectLst/>
                <a:latin typeface="Calibri" panose="020F0502020204030204" pitchFamily="34" charset="0"/>
                <a:ea typeface="Calibri" panose="020F0502020204030204" pitchFamily="34" charset="0"/>
                <a:cs typeface="Calibri" panose="020F0502020204030204" pitchFamily="34" charset="0"/>
              </a:rPr>
              <a:t>) in this area.</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rPr>
              <a:t>Use graphical summaries. Your report should briefly describe what those summaries tell you, and anything of particular note/interest. </a:t>
            </a:r>
            <a:endParaRPr lang="en-US" dirty="0"/>
          </a:p>
        </p:txBody>
      </p:sp>
      <p:pic>
        <p:nvPicPr>
          <p:cNvPr id="6" name="Picture 5">
            <a:extLst>
              <a:ext uri="{FF2B5EF4-FFF2-40B4-BE49-F238E27FC236}">
                <a16:creationId xmlns:a16="http://schemas.microsoft.com/office/drawing/2014/main" id="{C1C173D7-D0C6-4A0E-B711-C5F2F5BDEF43}"/>
              </a:ext>
            </a:extLst>
          </p:cNvPr>
          <p:cNvPicPr>
            <a:picLocks noChangeAspect="1"/>
          </p:cNvPicPr>
          <p:nvPr/>
        </p:nvPicPr>
        <p:blipFill>
          <a:blip r:embed="rId3"/>
          <a:stretch>
            <a:fillRect/>
          </a:stretch>
        </p:blipFill>
        <p:spPr>
          <a:xfrm>
            <a:off x="7899878" y="1843442"/>
            <a:ext cx="1707394" cy="1922107"/>
          </a:xfrm>
          <a:prstGeom prst="rect">
            <a:avLst/>
          </a:prstGeom>
        </p:spPr>
      </p:pic>
    </p:spTree>
    <p:extLst>
      <p:ext uri="{BB962C8B-B14F-4D97-AF65-F5344CB8AC3E}">
        <p14:creationId xmlns:p14="http://schemas.microsoft.com/office/powerpoint/2010/main" val="3773348688"/>
      </p:ext>
    </p:extLst>
  </p:cSld>
  <p:clrMapOvr>
    <a:masterClrMapping/>
  </p:clrMapOvr>
  <mc:AlternateContent xmlns:mc="http://schemas.openxmlformats.org/markup-compatibility/2006">
    <mc:Choice xmlns:p14="http://schemas.microsoft.com/office/powerpoint/2010/main" Requires="p14">
      <p:transition spd="slow" p14:dur="3400" advClick="0">
        <p14:reveal/>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630936" y="639520"/>
            <a:ext cx="3429000" cy="1719072"/>
          </a:xfrm>
        </p:spPr>
        <p:txBody>
          <a:bodyPr anchor="b">
            <a:normAutofit/>
          </a:bodyPr>
          <a:lstStyle/>
          <a:p>
            <a:r>
              <a:rPr lang="en-US" sz="5400"/>
              <a:t>Data Overview:</a:t>
            </a:r>
          </a:p>
        </p:txBody>
      </p:sp>
      <p:sp>
        <p:nvSpPr>
          <p:cNvPr id="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630936" y="2807208"/>
            <a:ext cx="3429000" cy="3410712"/>
          </a:xfrm>
        </p:spPr>
        <p:txBody>
          <a:bodyPr anchor="t">
            <a:normAutofit/>
          </a:bodyPr>
          <a:lstStyle/>
          <a:p>
            <a:pPr marL="0" indent="0">
              <a:buNone/>
            </a:pPr>
            <a:r>
              <a:rPr lang="en-US" sz="2200"/>
              <a:t> Python Code:</a:t>
            </a:r>
          </a:p>
          <a:p>
            <a:pPr marL="0" indent="0">
              <a:buNone/>
            </a:pPr>
            <a:r>
              <a:rPr lang="en-US" sz="2200"/>
              <a:t>data.describe()</a:t>
            </a:r>
          </a:p>
        </p:txBody>
      </p:sp>
      <p:graphicFrame>
        <p:nvGraphicFramePr>
          <p:cNvPr id="4" name="Table 3">
            <a:extLst>
              <a:ext uri="{FF2B5EF4-FFF2-40B4-BE49-F238E27FC236}">
                <a16:creationId xmlns:a16="http://schemas.microsoft.com/office/drawing/2014/main" id="{09019C7F-FE0C-4874-B91F-9BE9C5346FB0}"/>
              </a:ext>
            </a:extLst>
          </p:cNvPr>
          <p:cNvGraphicFramePr>
            <a:graphicFrameLocks noGrp="1"/>
          </p:cNvGraphicFramePr>
          <p:nvPr>
            <p:extLst>
              <p:ext uri="{D42A27DB-BD31-4B8C-83A1-F6EECF244321}">
                <p14:modId xmlns:p14="http://schemas.microsoft.com/office/powerpoint/2010/main" val="1311932324"/>
              </p:ext>
            </p:extLst>
          </p:nvPr>
        </p:nvGraphicFramePr>
        <p:xfrm>
          <a:off x="4654296" y="1931019"/>
          <a:ext cx="6903724" cy="2995965"/>
        </p:xfrm>
        <a:graphic>
          <a:graphicData uri="http://schemas.openxmlformats.org/drawingml/2006/table">
            <a:tbl>
              <a:tblPr firstRow="1" bandRow="1"/>
              <a:tblGrid>
                <a:gridCol w="647164">
                  <a:extLst>
                    <a:ext uri="{9D8B030D-6E8A-4147-A177-3AD203B41FA5}">
                      <a16:colId xmlns:a16="http://schemas.microsoft.com/office/drawing/2014/main" val="3807174332"/>
                    </a:ext>
                  </a:extLst>
                </a:gridCol>
                <a:gridCol w="1070183">
                  <a:extLst>
                    <a:ext uri="{9D8B030D-6E8A-4147-A177-3AD203B41FA5}">
                      <a16:colId xmlns:a16="http://schemas.microsoft.com/office/drawing/2014/main" val="2895189709"/>
                    </a:ext>
                  </a:extLst>
                </a:gridCol>
                <a:gridCol w="847686">
                  <a:extLst>
                    <a:ext uri="{9D8B030D-6E8A-4147-A177-3AD203B41FA5}">
                      <a16:colId xmlns:a16="http://schemas.microsoft.com/office/drawing/2014/main" val="1167216341"/>
                    </a:ext>
                  </a:extLst>
                </a:gridCol>
                <a:gridCol w="1131988">
                  <a:extLst>
                    <a:ext uri="{9D8B030D-6E8A-4147-A177-3AD203B41FA5}">
                      <a16:colId xmlns:a16="http://schemas.microsoft.com/office/drawing/2014/main" val="1237445963"/>
                    </a:ext>
                  </a:extLst>
                </a:gridCol>
                <a:gridCol w="1059195">
                  <a:extLst>
                    <a:ext uri="{9D8B030D-6E8A-4147-A177-3AD203B41FA5}">
                      <a16:colId xmlns:a16="http://schemas.microsoft.com/office/drawing/2014/main" val="472147092"/>
                    </a:ext>
                  </a:extLst>
                </a:gridCol>
                <a:gridCol w="570252">
                  <a:extLst>
                    <a:ext uri="{9D8B030D-6E8A-4147-A177-3AD203B41FA5}">
                      <a16:colId xmlns:a16="http://schemas.microsoft.com/office/drawing/2014/main" val="2675801796"/>
                    </a:ext>
                  </a:extLst>
                </a:gridCol>
                <a:gridCol w="625189">
                  <a:extLst>
                    <a:ext uri="{9D8B030D-6E8A-4147-A177-3AD203B41FA5}">
                      <a16:colId xmlns:a16="http://schemas.microsoft.com/office/drawing/2014/main" val="1509105569"/>
                    </a:ext>
                  </a:extLst>
                </a:gridCol>
                <a:gridCol w="952067">
                  <a:extLst>
                    <a:ext uri="{9D8B030D-6E8A-4147-A177-3AD203B41FA5}">
                      <a16:colId xmlns:a16="http://schemas.microsoft.com/office/drawing/2014/main" val="1010209305"/>
                    </a:ext>
                  </a:extLst>
                </a:gridCol>
              </a:tblGrid>
              <a:tr h="567285">
                <a:tc>
                  <a:txBody>
                    <a:bodyPr/>
                    <a:lstStyle/>
                    <a:p>
                      <a:pPr algn="l" fontAlgn="b"/>
                      <a:r>
                        <a:rPr lang="en-US" sz="1700" b="1" i="0" u="none" strike="noStrike">
                          <a:solidFill>
                            <a:srgbClr val="000000"/>
                          </a:solidFill>
                          <a:effectLst/>
                          <a:latin typeface="Calibri" panose="020F0502020204030204" pitchFamily="34" charset="0"/>
                        </a:rPr>
                        <a:t> </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700" b="1" i="0" u="none" strike="noStrike" dirty="0">
                          <a:solidFill>
                            <a:srgbClr val="000000"/>
                          </a:solidFill>
                          <a:effectLst/>
                          <a:latin typeface="Calibri" panose="020F0502020204030204" pitchFamily="34" charset="0"/>
                        </a:rPr>
                        <a:t>Price</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700" b="1" i="0" u="none" strike="noStrike" dirty="0">
                          <a:solidFill>
                            <a:srgbClr val="000000"/>
                          </a:solidFill>
                          <a:effectLst/>
                          <a:latin typeface="Calibri" panose="020F0502020204030204" pitchFamily="34" charset="0"/>
                        </a:rPr>
                        <a:t>Living Area</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700" b="1" i="0" u="none" strike="noStrike">
                          <a:solidFill>
                            <a:srgbClr val="000000"/>
                          </a:solidFill>
                          <a:effectLst/>
                          <a:latin typeface="Calibri" panose="020F0502020204030204" pitchFamily="34" charset="0"/>
                        </a:rPr>
                        <a:t>Bathrooms</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700" b="1" i="0" u="none" strike="noStrike">
                          <a:solidFill>
                            <a:srgbClr val="000000"/>
                          </a:solidFill>
                          <a:effectLst/>
                          <a:latin typeface="Calibri" panose="020F0502020204030204" pitchFamily="34" charset="0"/>
                        </a:rPr>
                        <a:t>Bedrooms</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700" b="1" i="0" u="none" strike="noStrike">
                          <a:solidFill>
                            <a:srgbClr val="000000"/>
                          </a:solidFill>
                          <a:effectLst/>
                          <a:latin typeface="Calibri" panose="020F0502020204030204" pitchFamily="34" charset="0"/>
                        </a:rPr>
                        <a:t>Lot Size</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700" b="1" i="0" u="none" strike="noStrike">
                          <a:solidFill>
                            <a:srgbClr val="000000"/>
                          </a:solidFill>
                          <a:effectLst/>
                          <a:latin typeface="Calibri" panose="020F0502020204030204" pitchFamily="34" charset="0"/>
                        </a:rPr>
                        <a:t>Age</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l" fontAlgn="b"/>
                      <a:r>
                        <a:rPr lang="en-US" sz="1700" b="1" i="0" u="none" strike="noStrike">
                          <a:solidFill>
                            <a:srgbClr val="000000"/>
                          </a:solidFill>
                          <a:effectLst/>
                          <a:latin typeface="Calibri" panose="020F0502020204030204" pitchFamily="34" charset="0"/>
                        </a:rPr>
                        <a:t>Fireplace</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val="18908334"/>
                  </a:ext>
                </a:extLst>
              </a:tr>
              <a:tr h="303585">
                <a:tc>
                  <a:txBody>
                    <a:bodyPr/>
                    <a:lstStyle/>
                    <a:p>
                      <a:pPr algn="l" fontAlgn="b"/>
                      <a:r>
                        <a:rPr lang="en-US" sz="1700" b="1" i="0" u="none" strike="noStrike">
                          <a:solidFill>
                            <a:srgbClr val="000000"/>
                          </a:solidFill>
                          <a:effectLst/>
                          <a:latin typeface="Calibri" panose="020F0502020204030204" pitchFamily="34" charset="0"/>
                        </a:rPr>
                        <a:t>count</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a:solidFill>
                            <a:srgbClr val="000000"/>
                          </a:solidFill>
                          <a:effectLst/>
                          <a:latin typeface="Calibri" panose="020F0502020204030204" pitchFamily="34" charset="0"/>
                        </a:rPr>
                        <a:t>1047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1047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1047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dirty="0">
                          <a:solidFill>
                            <a:srgbClr val="000000"/>
                          </a:solidFill>
                          <a:effectLst/>
                          <a:latin typeface="Calibri" panose="020F0502020204030204" pitchFamily="34" charset="0"/>
                        </a:rPr>
                        <a:t>1047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1047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1047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1047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848879379"/>
                  </a:ext>
                </a:extLst>
              </a:tr>
              <a:tr h="303585">
                <a:tc>
                  <a:txBody>
                    <a:bodyPr/>
                    <a:lstStyle/>
                    <a:p>
                      <a:pPr algn="l" fontAlgn="b"/>
                      <a:r>
                        <a:rPr lang="en-US" sz="1700" b="1" i="0" u="none" strike="noStrike">
                          <a:solidFill>
                            <a:srgbClr val="000000"/>
                          </a:solidFill>
                          <a:effectLst/>
                          <a:latin typeface="Calibri" panose="020F0502020204030204" pitchFamily="34" charset="0"/>
                        </a:rPr>
                        <a:t>mean</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dirty="0">
                          <a:solidFill>
                            <a:srgbClr val="000000"/>
                          </a:solidFill>
                          <a:effectLst/>
                          <a:latin typeface="Calibri" panose="020F0502020204030204" pitchFamily="34" charset="0"/>
                        </a:rPr>
                        <a:t>163862.13</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1807.30</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1.92</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3.18</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0.57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28.06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0.59</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188977218"/>
                  </a:ext>
                </a:extLst>
              </a:tr>
              <a:tr h="303585">
                <a:tc>
                  <a:txBody>
                    <a:bodyPr/>
                    <a:lstStyle/>
                    <a:p>
                      <a:pPr algn="l" fontAlgn="b"/>
                      <a:r>
                        <a:rPr lang="en-US" sz="1700" b="1" i="0" u="none" strike="noStrike">
                          <a:solidFill>
                            <a:srgbClr val="000000"/>
                          </a:solidFill>
                          <a:effectLst/>
                          <a:latin typeface="Calibri" panose="020F0502020204030204" pitchFamily="34" charset="0"/>
                        </a:rPr>
                        <a:t>std</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dirty="0">
                          <a:solidFill>
                            <a:srgbClr val="000000"/>
                          </a:solidFill>
                          <a:effectLst/>
                          <a:latin typeface="Calibri" panose="020F0502020204030204" pitchFamily="34" charset="0"/>
                        </a:rPr>
                        <a:t>67651.56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dirty="0">
                          <a:solidFill>
                            <a:srgbClr val="000000"/>
                          </a:solidFill>
                          <a:effectLst/>
                          <a:latin typeface="Calibri" panose="020F0502020204030204" pitchFamily="34" charset="0"/>
                        </a:rPr>
                        <a:t>641.46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0.64</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0.75</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0.78</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34.90</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0.49</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3213883356"/>
                  </a:ext>
                </a:extLst>
              </a:tr>
              <a:tr h="303585">
                <a:tc>
                  <a:txBody>
                    <a:bodyPr/>
                    <a:lstStyle/>
                    <a:p>
                      <a:pPr algn="l" fontAlgn="b"/>
                      <a:r>
                        <a:rPr lang="en-US" sz="1700" b="1" i="0" u="none" strike="noStrike">
                          <a:solidFill>
                            <a:srgbClr val="000000"/>
                          </a:solidFill>
                          <a:effectLst/>
                          <a:latin typeface="Calibri" panose="020F0502020204030204" pitchFamily="34" charset="0"/>
                        </a:rPr>
                        <a:t>min</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a:solidFill>
                            <a:srgbClr val="000000"/>
                          </a:solidFill>
                          <a:effectLst/>
                          <a:latin typeface="Calibri" panose="020F0502020204030204" pitchFamily="34" charset="0"/>
                        </a:rPr>
                        <a:t>16858</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dirty="0">
                          <a:solidFill>
                            <a:srgbClr val="000000"/>
                          </a:solidFill>
                          <a:effectLst/>
                          <a:latin typeface="Calibri" panose="020F0502020204030204" pitchFamily="34" charset="0"/>
                        </a:rPr>
                        <a:t>672</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4274053119"/>
                  </a:ext>
                </a:extLst>
              </a:tr>
              <a:tr h="303585">
                <a:tc>
                  <a:txBody>
                    <a:bodyPr/>
                    <a:lstStyle/>
                    <a:p>
                      <a:pPr algn="l" fontAlgn="b"/>
                      <a:r>
                        <a:rPr lang="en-US" sz="1700" b="1" i="0" u="none" strike="noStrike">
                          <a:solidFill>
                            <a:srgbClr val="000000"/>
                          </a:solidFill>
                          <a:effectLst/>
                          <a:latin typeface="Calibri" panose="020F0502020204030204" pitchFamily="34" charset="0"/>
                        </a:rPr>
                        <a:t>25%</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a:solidFill>
                            <a:srgbClr val="000000"/>
                          </a:solidFill>
                          <a:effectLst/>
                          <a:latin typeface="Calibri" panose="020F0502020204030204" pitchFamily="34" charset="0"/>
                        </a:rPr>
                        <a:t>112014</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1336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1.5</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3</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0.21</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3372342862"/>
                  </a:ext>
                </a:extLst>
              </a:tr>
              <a:tr h="303585">
                <a:tc>
                  <a:txBody>
                    <a:bodyPr/>
                    <a:lstStyle/>
                    <a:p>
                      <a:pPr algn="l" fontAlgn="b"/>
                      <a:r>
                        <a:rPr lang="en-US" sz="1700" b="1" i="0" u="none" strike="noStrike">
                          <a:solidFill>
                            <a:srgbClr val="000000"/>
                          </a:solidFill>
                          <a:effectLst/>
                          <a:latin typeface="Calibri" panose="020F0502020204030204" pitchFamily="34" charset="0"/>
                        </a:rPr>
                        <a:t>50%</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a:solidFill>
                            <a:srgbClr val="000000"/>
                          </a:solidFill>
                          <a:effectLst/>
                          <a:latin typeface="Calibri" panose="020F0502020204030204" pitchFamily="34" charset="0"/>
                        </a:rPr>
                        <a:t>151917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dirty="0">
                          <a:solidFill>
                            <a:srgbClr val="000000"/>
                          </a:solidFill>
                          <a:effectLst/>
                          <a:latin typeface="Calibri" panose="020F0502020204030204" pitchFamily="34" charset="0"/>
                        </a:rPr>
                        <a:t>1672</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2</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3</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0.39</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18</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3289364891"/>
                  </a:ext>
                </a:extLst>
              </a:tr>
              <a:tr h="303585">
                <a:tc>
                  <a:txBody>
                    <a:bodyPr/>
                    <a:lstStyle/>
                    <a:p>
                      <a:pPr algn="l" fontAlgn="b"/>
                      <a:r>
                        <a:rPr lang="en-US" sz="1700" b="1" i="0" u="none" strike="noStrike">
                          <a:solidFill>
                            <a:srgbClr val="000000"/>
                          </a:solidFill>
                          <a:effectLst/>
                          <a:latin typeface="Calibri" panose="020F0502020204030204" pitchFamily="34" charset="0"/>
                        </a:rPr>
                        <a:t>75%</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a:solidFill>
                            <a:srgbClr val="000000"/>
                          </a:solidFill>
                          <a:effectLst/>
                          <a:latin typeface="Calibri" panose="020F0502020204030204" pitchFamily="34" charset="0"/>
                        </a:rPr>
                        <a:t>205235</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2206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2.5</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4</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0.6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34</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1</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269575455"/>
                  </a:ext>
                </a:extLst>
              </a:tr>
              <a:tr h="303585">
                <a:tc>
                  <a:txBody>
                    <a:bodyPr/>
                    <a:lstStyle/>
                    <a:p>
                      <a:pPr algn="l" fontAlgn="b"/>
                      <a:r>
                        <a:rPr lang="en-US" sz="1700" b="1" i="0" u="none" strike="noStrike">
                          <a:solidFill>
                            <a:srgbClr val="000000"/>
                          </a:solidFill>
                          <a:effectLst/>
                          <a:latin typeface="Calibri" panose="020F0502020204030204" pitchFamily="34" charset="0"/>
                        </a:rPr>
                        <a:t>max</a:t>
                      </a:r>
                    </a:p>
                  </a:txBody>
                  <a:tcPr marL="8241" marR="8241" marT="82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ctr"/>
                      <a:r>
                        <a:rPr lang="en-US" sz="1700" b="0" i="0" u="none" strike="noStrike" dirty="0">
                          <a:solidFill>
                            <a:srgbClr val="000000"/>
                          </a:solidFill>
                          <a:effectLst/>
                          <a:latin typeface="Calibri" panose="020F0502020204030204" pitchFamily="34" charset="0"/>
                        </a:rPr>
                        <a:t>446436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4534</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4.5</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6</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9</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a:solidFill>
                            <a:srgbClr val="000000"/>
                          </a:solidFill>
                          <a:effectLst/>
                          <a:latin typeface="Calibri" panose="020F0502020204030204" pitchFamily="34" charset="0"/>
                        </a:rPr>
                        <a:t>247</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US" sz="1700" b="0" i="0" u="none" strike="noStrike" dirty="0">
                          <a:solidFill>
                            <a:srgbClr val="000000"/>
                          </a:solidFill>
                          <a:effectLst/>
                          <a:latin typeface="Calibri" panose="020F0502020204030204" pitchFamily="34" charset="0"/>
                        </a:rPr>
                        <a:t>1</a:t>
                      </a:r>
                    </a:p>
                  </a:txBody>
                  <a:tcPr marL="8241" marR="8241" marT="82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581896310"/>
                  </a:ext>
                </a:extLst>
              </a:tr>
            </a:tbl>
          </a:graphicData>
        </a:graphic>
      </p:graphicFrame>
    </p:spTree>
    <p:extLst>
      <p:ext uri="{BB962C8B-B14F-4D97-AF65-F5344CB8AC3E}">
        <p14:creationId xmlns:p14="http://schemas.microsoft.com/office/powerpoint/2010/main" val="81174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643467" y="321734"/>
            <a:ext cx="10905066" cy="1135737"/>
          </a:xfrm>
        </p:spPr>
        <p:txBody>
          <a:bodyPr>
            <a:normAutofit/>
          </a:bodyPr>
          <a:lstStyle/>
          <a:p>
            <a:r>
              <a:rPr lang="en-US" sz="3600"/>
              <a:t>Data Overview:</a:t>
            </a:r>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643469" y="1782981"/>
            <a:ext cx="4008384" cy="4393982"/>
          </a:xfrm>
        </p:spPr>
        <p:txBody>
          <a:bodyPr>
            <a:normAutofit/>
          </a:bodyPr>
          <a:lstStyle/>
          <a:p>
            <a:r>
              <a:rPr lang="en-US" sz="2000" dirty="0"/>
              <a:t>The minimum value of response variable is 16858 and maximum value is 446436. This gives the idea of range.</a:t>
            </a:r>
          </a:p>
          <a:p>
            <a:r>
              <a:rPr lang="en-US" sz="2000" dirty="0"/>
              <a:t>The std dev gives the idea of dispersion.</a:t>
            </a:r>
          </a:p>
          <a:p>
            <a:pPr marL="0" indent="0">
              <a:buNone/>
            </a:pPr>
            <a:endParaRPr lang="en-US"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Chart&#10;&#10;Description automatically generated">
            <a:extLst>
              <a:ext uri="{FF2B5EF4-FFF2-40B4-BE49-F238E27FC236}">
                <a16:creationId xmlns:a16="http://schemas.microsoft.com/office/drawing/2014/main" id="{1FBC9723-84BF-406E-BB46-465D2CD9268E}"/>
              </a:ext>
            </a:extLst>
          </p:cNvPr>
          <p:cNvPicPr>
            <a:picLocks noChangeAspect="1"/>
          </p:cNvPicPr>
          <p:nvPr/>
        </p:nvPicPr>
        <p:blipFill>
          <a:blip r:embed="rId2"/>
          <a:stretch>
            <a:fillRect/>
          </a:stretch>
        </p:blipFill>
        <p:spPr>
          <a:xfrm>
            <a:off x="5491800" y="1782981"/>
            <a:ext cx="5860252"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6962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862599" y="328688"/>
            <a:ext cx="8911687" cy="852998"/>
          </a:xfrm>
        </p:spPr>
        <p:txBody>
          <a:bodyPr/>
          <a:lstStyle/>
          <a:p>
            <a:r>
              <a:rPr lang="en-US" dirty="0"/>
              <a:t>Data Overview:</a:t>
            </a:r>
          </a:p>
        </p:txBody>
      </p:sp>
      <p:sp>
        <p:nvSpPr>
          <p:cNvPr id="5" name="Rectangle 4">
            <a:extLst>
              <a:ext uri="{FF2B5EF4-FFF2-40B4-BE49-F238E27FC236}">
                <a16:creationId xmlns:a16="http://schemas.microsoft.com/office/drawing/2014/main" id="{F6823B49-74C4-4DB6-B4AE-A743DFC8405E}"/>
              </a:ext>
            </a:extLst>
          </p:cNvPr>
          <p:cNvSpPr/>
          <p:nvPr/>
        </p:nvSpPr>
        <p:spPr>
          <a:xfrm>
            <a:off x="862599" y="2292626"/>
            <a:ext cx="2039627" cy="32335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862598" y="1181686"/>
            <a:ext cx="10180539" cy="5347626"/>
          </a:xfrm>
        </p:spPr>
        <p:txBody>
          <a:bodyPr>
            <a:normAutofit/>
          </a:bodyPr>
          <a:lstStyle/>
          <a:p>
            <a:pPr marL="0" indent="0">
              <a:buNone/>
            </a:pPr>
            <a:r>
              <a:rPr lang="en-US" sz="2000" dirty="0"/>
              <a:t> Python Code:</a:t>
            </a:r>
          </a:p>
          <a:p>
            <a:pPr marL="0" indent="0">
              <a:buNone/>
            </a:pPr>
            <a:r>
              <a:rPr lang="en-US" sz="2000" dirty="0" err="1"/>
              <a:t>data.isnull</a:t>
            </a:r>
            <a:r>
              <a:rPr lang="en-US" sz="2000" dirty="0"/>
              <a:t>().sum()</a:t>
            </a:r>
          </a:p>
          <a:p>
            <a:pPr marL="0" indent="0">
              <a:buNone/>
            </a:pPr>
            <a:endParaRPr lang="en-US" sz="2000" dirty="0"/>
          </a:p>
          <a:p>
            <a:pPr marL="0" indent="0">
              <a:buNone/>
            </a:pPr>
            <a:r>
              <a:rPr lang="en-US" sz="1800" dirty="0"/>
              <a:t>Price                0</a:t>
            </a:r>
          </a:p>
          <a:p>
            <a:pPr marL="0" indent="0">
              <a:buNone/>
            </a:pPr>
            <a:r>
              <a:rPr lang="en-US" sz="1800" dirty="0"/>
              <a:t>Living Area     0</a:t>
            </a:r>
          </a:p>
          <a:p>
            <a:pPr marL="0" indent="0">
              <a:buNone/>
            </a:pPr>
            <a:r>
              <a:rPr lang="en-US" sz="1800" dirty="0"/>
              <a:t>Bathrooms     0</a:t>
            </a:r>
          </a:p>
          <a:p>
            <a:pPr marL="0" indent="0">
              <a:buNone/>
            </a:pPr>
            <a:r>
              <a:rPr lang="en-US" sz="1800" dirty="0"/>
              <a:t>Bedrooms       0</a:t>
            </a:r>
          </a:p>
          <a:p>
            <a:pPr marL="0" indent="0">
              <a:buNone/>
            </a:pPr>
            <a:r>
              <a:rPr lang="en-US" sz="1800" dirty="0"/>
              <a:t>Lot Size            0</a:t>
            </a:r>
          </a:p>
          <a:p>
            <a:pPr marL="0" indent="0">
              <a:buNone/>
            </a:pPr>
            <a:r>
              <a:rPr lang="en-US" sz="1800" dirty="0"/>
              <a:t>Age                   0</a:t>
            </a:r>
          </a:p>
          <a:p>
            <a:pPr marL="0" indent="0">
              <a:buNone/>
            </a:pPr>
            <a:r>
              <a:rPr lang="en-US" sz="1800" dirty="0"/>
              <a:t>Fireplace         0</a:t>
            </a:r>
          </a:p>
          <a:p>
            <a:pPr marL="0" indent="0">
              <a:buNone/>
            </a:pPr>
            <a:r>
              <a:rPr lang="en-US" sz="1800" dirty="0" err="1"/>
              <a:t>dtype</a:t>
            </a:r>
            <a:r>
              <a:rPr lang="en-US" sz="1800" dirty="0"/>
              <a:t>: int64</a:t>
            </a:r>
          </a:p>
          <a:p>
            <a:pPr marL="0" indent="0">
              <a:buNone/>
            </a:pPr>
            <a:endParaRPr lang="en-US" sz="1800" dirty="0"/>
          </a:p>
          <a:p>
            <a:pPr marL="0" indent="0">
              <a:buNone/>
            </a:pPr>
            <a:r>
              <a:rPr lang="en-US" sz="1800" dirty="0"/>
              <a:t>Since the data ‘</a:t>
            </a:r>
            <a:r>
              <a:rPr lang="en-US" sz="1800" dirty="0" err="1"/>
              <a:t>houseprices</a:t>
            </a:r>
            <a:r>
              <a:rPr lang="en-US" sz="1800" dirty="0"/>
              <a:t>’ has no null values. There is no need to clean the data.</a:t>
            </a:r>
          </a:p>
        </p:txBody>
      </p:sp>
    </p:spTree>
    <p:extLst>
      <p:ext uri="{BB962C8B-B14F-4D97-AF65-F5344CB8AC3E}">
        <p14:creationId xmlns:p14="http://schemas.microsoft.com/office/powerpoint/2010/main" val="372815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90FD9-CCBF-4FA6-B19B-B660B395C3D2}"/>
              </a:ext>
            </a:extLst>
          </p:cNvPr>
          <p:cNvSpPr>
            <a:spLocks noGrp="1"/>
          </p:cNvSpPr>
          <p:nvPr>
            <p:ph type="title"/>
          </p:nvPr>
        </p:nvSpPr>
        <p:spPr>
          <a:xfrm>
            <a:off x="649270" y="506727"/>
            <a:ext cx="3885141" cy="1526741"/>
          </a:xfrm>
        </p:spPr>
        <p:txBody>
          <a:bodyPr>
            <a:normAutofit/>
          </a:bodyPr>
          <a:lstStyle/>
          <a:p>
            <a:pPr algn="r"/>
            <a:r>
              <a:rPr lang="en-US" sz="3000">
                <a:solidFill>
                  <a:schemeClr val="bg1"/>
                </a:solidFill>
              </a:rPr>
              <a:t>EDA:</a:t>
            </a:r>
          </a:p>
        </p:txBody>
      </p:sp>
      <p:cxnSp>
        <p:nvCxnSpPr>
          <p:cNvPr id="15" name="Straight Connector 1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F33FC6-CBE2-4BFB-889D-876A12847AA5}"/>
              </a:ext>
            </a:extLst>
          </p:cNvPr>
          <p:cNvSpPr>
            <a:spLocks noGrp="1"/>
          </p:cNvSpPr>
          <p:nvPr>
            <p:ph idx="1"/>
          </p:nvPr>
        </p:nvSpPr>
        <p:spPr>
          <a:xfrm>
            <a:off x="4945336" y="506727"/>
            <a:ext cx="6609921" cy="1526741"/>
          </a:xfrm>
        </p:spPr>
        <p:txBody>
          <a:bodyPr anchor="ctr">
            <a:normAutofit/>
          </a:bodyPr>
          <a:lstStyle/>
          <a:p>
            <a:pPr marL="0" indent="0">
              <a:buNone/>
            </a:pPr>
            <a:r>
              <a:rPr lang="en-US" sz="2200">
                <a:solidFill>
                  <a:schemeClr val="bg1"/>
                </a:solidFill>
              </a:rPr>
              <a:t> Starting the EDA by showing the distributions of each features:</a:t>
            </a:r>
          </a:p>
          <a:p>
            <a:pPr marL="0" indent="0">
              <a:buNone/>
            </a:pPr>
            <a:endParaRPr lang="en-US" sz="2200">
              <a:solidFill>
                <a:schemeClr val="bg1"/>
              </a:solidFill>
            </a:endParaRPr>
          </a:p>
        </p:txBody>
      </p:sp>
      <p:pic>
        <p:nvPicPr>
          <p:cNvPr id="6" name="Picture 5" descr="Chart, bar chart&#10;&#10;Description automatically generated">
            <a:extLst>
              <a:ext uri="{FF2B5EF4-FFF2-40B4-BE49-F238E27FC236}">
                <a16:creationId xmlns:a16="http://schemas.microsoft.com/office/drawing/2014/main" id="{7C5387C8-AB06-45FA-9200-D11530177FB7}"/>
              </a:ext>
            </a:extLst>
          </p:cNvPr>
          <p:cNvPicPr>
            <a:picLocks noChangeAspect="1"/>
          </p:cNvPicPr>
          <p:nvPr/>
        </p:nvPicPr>
        <p:blipFill>
          <a:blip r:embed="rId2"/>
          <a:stretch>
            <a:fillRect/>
          </a:stretch>
        </p:blipFill>
        <p:spPr>
          <a:xfrm>
            <a:off x="393308" y="2526220"/>
            <a:ext cx="5559480" cy="3744430"/>
          </a:xfrm>
          <a:prstGeom prst="rect">
            <a:avLst/>
          </a:prstGeom>
        </p:spPr>
      </p:pic>
      <p:pic>
        <p:nvPicPr>
          <p:cNvPr id="8" name="Picture 7" descr="Chart, bar chart&#10;&#10;Description automatically generated">
            <a:extLst>
              <a:ext uri="{FF2B5EF4-FFF2-40B4-BE49-F238E27FC236}">
                <a16:creationId xmlns:a16="http://schemas.microsoft.com/office/drawing/2014/main" id="{7F319BE3-B8D1-4264-8111-80229B5A0A21}"/>
              </a:ext>
            </a:extLst>
          </p:cNvPr>
          <p:cNvPicPr>
            <a:picLocks noChangeAspect="1"/>
          </p:cNvPicPr>
          <p:nvPr/>
        </p:nvPicPr>
        <p:blipFill>
          <a:blip r:embed="rId3"/>
          <a:stretch>
            <a:fillRect/>
          </a:stretch>
        </p:blipFill>
        <p:spPr>
          <a:xfrm>
            <a:off x="6251736" y="2534520"/>
            <a:ext cx="5546955" cy="3735994"/>
          </a:xfrm>
          <a:prstGeom prst="rect">
            <a:avLst/>
          </a:prstGeom>
        </p:spPr>
      </p:pic>
    </p:spTree>
    <p:extLst>
      <p:ext uri="{BB962C8B-B14F-4D97-AF65-F5344CB8AC3E}">
        <p14:creationId xmlns:p14="http://schemas.microsoft.com/office/powerpoint/2010/main" val="2682957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urnprediction_outp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3589</TotalTime>
  <Words>939</Words>
  <Application>Microsoft Office PowerPoint</Application>
  <PresentationFormat>Widescreen</PresentationFormat>
  <Paragraphs>215</Paragraphs>
  <Slides>26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Algerian</vt:lpstr>
      <vt:lpstr>Arial</vt:lpstr>
      <vt:lpstr>Calibri</vt:lpstr>
      <vt:lpstr>Calibri Light</vt:lpstr>
      <vt:lpstr>Office Theme</vt:lpstr>
      <vt:lpstr>churnprediction_output</vt:lpstr>
      <vt:lpstr>House Prices</vt:lpstr>
      <vt:lpstr>About the data set:</vt:lpstr>
      <vt:lpstr>About the  Features:</vt:lpstr>
      <vt:lpstr>Inspiration:</vt:lpstr>
      <vt:lpstr>Part 1  Prepare a brief report summarizing the home values (prices) in this area. Use graphical summaries. Your report should briefly describe what those summaries tell you, and anything of particular note/interest. </vt:lpstr>
      <vt:lpstr>Data Overview:</vt:lpstr>
      <vt:lpstr>Data Overview:</vt:lpstr>
      <vt:lpstr>Data Overview:</vt:lpstr>
      <vt:lpstr>EDA:</vt:lpstr>
      <vt:lpstr>EDA:</vt:lpstr>
      <vt:lpstr>EDA:</vt:lpstr>
      <vt:lpstr>EDA:</vt:lpstr>
      <vt:lpstr>EDA:</vt:lpstr>
      <vt:lpstr>Part 2  Describe the relationship of Price with other factors? Conduct a Multiple linear regression to assess the relationship.</vt:lpstr>
      <vt:lpstr>EDA  of dependent feature with the independent features:</vt:lpstr>
      <vt:lpstr>EDA:</vt:lpstr>
      <vt:lpstr>EDA  of dependent feature with the independent features: </vt:lpstr>
      <vt:lpstr>EDA:</vt:lpstr>
      <vt:lpstr>EDA:</vt:lpstr>
      <vt:lpstr>Multiple Linear Regression:</vt:lpstr>
      <vt:lpstr>EDA:</vt:lpstr>
      <vt:lpstr>Part 3  Create a histogram and boxplot for the Living Area variable. What does the histogram tell you that the boxplot does not, and vice-versa? Is the distribution symmetric? Check the skewness measure to see if it is consistent with your observation. </vt:lpstr>
      <vt:lpstr>EDA of Living Area:</vt:lpstr>
      <vt:lpstr>Histogram of living Area when we increase the number of bins:</vt:lpstr>
      <vt:lpstr>Correlation: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Prices</dc:title>
  <dc:creator>Shankar Halder</dc:creator>
  <cp:lastModifiedBy>Shankar Halder</cp:lastModifiedBy>
  <cp:revision>9</cp:revision>
  <dcterms:created xsi:type="dcterms:W3CDTF">2021-08-10T16:56:57Z</dcterms:created>
  <dcterms:modified xsi:type="dcterms:W3CDTF">2021-08-13T04:46:37Z</dcterms:modified>
</cp:coreProperties>
</file>