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9" r:id="rId4"/>
  </p:sldMasterIdLst>
  <p:notesMasterIdLst>
    <p:notesMasterId r:id="rId39"/>
  </p:notesMasterIdLst>
  <p:handoutMasterIdLst>
    <p:handoutMasterId r:id="rId40"/>
  </p:handoutMasterIdLst>
  <p:sldIdLst>
    <p:sldId id="487" r:id="rId5"/>
    <p:sldId id="488" r:id="rId6"/>
    <p:sldId id="489" r:id="rId7"/>
    <p:sldId id="505" r:id="rId8"/>
    <p:sldId id="490" r:id="rId9"/>
    <p:sldId id="491" r:id="rId10"/>
    <p:sldId id="405" r:id="rId11"/>
    <p:sldId id="465" r:id="rId12"/>
    <p:sldId id="492" r:id="rId13"/>
    <p:sldId id="493" r:id="rId14"/>
    <p:sldId id="285" r:id="rId15"/>
    <p:sldId id="494" r:id="rId16"/>
    <p:sldId id="495" r:id="rId17"/>
    <p:sldId id="434" r:id="rId18"/>
    <p:sldId id="474" r:id="rId19"/>
    <p:sldId id="496" r:id="rId20"/>
    <p:sldId id="407" r:id="rId21"/>
    <p:sldId id="497" r:id="rId22"/>
    <p:sldId id="436" r:id="rId23"/>
    <p:sldId id="409" r:id="rId24"/>
    <p:sldId id="337" r:id="rId25"/>
    <p:sldId id="338" r:id="rId26"/>
    <p:sldId id="498" r:id="rId27"/>
    <p:sldId id="423" r:id="rId28"/>
    <p:sldId id="424" r:id="rId29"/>
    <p:sldId id="499" r:id="rId30"/>
    <p:sldId id="500" r:id="rId31"/>
    <p:sldId id="501" r:id="rId32"/>
    <p:sldId id="504" r:id="rId33"/>
    <p:sldId id="502" r:id="rId34"/>
    <p:sldId id="503" r:id="rId35"/>
    <p:sldId id="509" r:id="rId36"/>
    <p:sldId id="506" r:id="rId37"/>
    <p:sldId id="507" r:id="rId38"/>
  </p:sldIdLst>
  <p:sldSz cx="9144000" cy="5143500" type="screen16x9"/>
  <p:notesSz cx="7010400" cy="9296400"/>
  <p:custDataLst>
    <p:tags r:id="rId41"/>
  </p:custDataLst>
  <p:defaultTextStyle>
    <a:defPPr>
      <a:defRPr lang="en-US"/>
    </a:defPPr>
    <a:lvl1pPr algn="ctr" rtl="0" eaLnBrk="0" fontAlgn="base" hangingPunct="0">
      <a:spcBef>
        <a:spcPct val="0"/>
      </a:spcBef>
      <a:spcAft>
        <a:spcPct val="0"/>
      </a:spcAft>
      <a:defRPr sz="2400" b="1" kern="1200">
        <a:solidFill>
          <a:schemeClr val="bg1"/>
        </a:solidFill>
        <a:latin typeface="Arial Narrow" pitchFamily="34" charset="0"/>
        <a:ea typeface="+mn-ea"/>
        <a:cs typeface="+mn-cs"/>
      </a:defRPr>
    </a:lvl1pPr>
    <a:lvl2pPr marL="457200" algn="ctr" rtl="0" eaLnBrk="0" fontAlgn="base" hangingPunct="0">
      <a:spcBef>
        <a:spcPct val="0"/>
      </a:spcBef>
      <a:spcAft>
        <a:spcPct val="0"/>
      </a:spcAft>
      <a:defRPr sz="2400" b="1" kern="1200">
        <a:solidFill>
          <a:schemeClr val="bg1"/>
        </a:solidFill>
        <a:latin typeface="Arial Narrow" pitchFamily="34" charset="0"/>
        <a:ea typeface="+mn-ea"/>
        <a:cs typeface="+mn-cs"/>
      </a:defRPr>
    </a:lvl2pPr>
    <a:lvl3pPr marL="914400" algn="ctr" rtl="0" eaLnBrk="0" fontAlgn="base" hangingPunct="0">
      <a:spcBef>
        <a:spcPct val="0"/>
      </a:spcBef>
      <a:spcAft>
        <a:spcPct val="0"/>
      </a:spcAft>
      <a:defRPr sz="2400" b="1" kern="1200">
        <a:solidFill>
          <a:schemeClr val="bg1"/>
        </a:solidFill>
        <a:latin typeface="Arial Narrow" pitchFamily="34" charset="0"/>
        <a:ea typeface="+mn-ea"/>
        <a:cs typeface="+mn-cs"/>
      </a:defRPr>
    </a:lvl3pPr>
    <a:lvl4pPr marL="1371600" algn="ctr" rtl="0" eaLnBrk="0" fontAlgn="base" hangingPunct="0">
      <a:spcBef>
        <a:spcPct val="0"/>
      </a:spcBef>
      <a:spcAft>
        <a:spcPct val="0"/>
      </a:spcAft>
      <a:defRPr sz="2400" b="1" kern="1200">
        <a:solidFill>
          <a:schemeClr val="bg1"/>
        </a:solidFill>
        <a:latin typeface="Arial Narrow" pitchFamily="34" charset="0"/>
        <a:ea typeface="+mn-ea"/>
        <a:cs typeface="+mn-cs"/>
      </a:defRPr>
    </a:lvl4pPr>
    <a:lvl5pPr marL="1828800" algn="ctr" rtl="0" eaLnBrk="0" fontAlgn="base" hangingPunct="0">
      <a:spcBef>
        <a:spcPct val="0"/>
      </a:spcBef>
      <a:spcAft>
        <a:spcPct val="0"/>
      </a:spcAft>
      <a:defRPr sz="2400" b="1" kern="1200">
        <a:solidFill>
          <a:schemeClr val="bg1"/>
        </a:solidFill>
        <a:latin typeface="Arial Narrow" pitchFamily="34" charset="0"/>
        <a:ea typeface="+mn-ea"/>
        <a:cs typeface="+mn-cs"/>
      </a:defRPr>
    </a:lvl5pPr>
    <a:lvl6pPr marL="2286000" algn="l" defTabSz="914400" rtl="0" eaLnBrk="1" latinLnBrk="0" hangingPunct="1">
      <a:defRPr sz="2400" b="1" kern="1200">
        <a:solidFill>
          <a:schemeClr val="bg1"/>
        </a:solidFill>
        <a:latin typeface="Arial Narrow" pitchFamily="34" charset="0"/>
        <a:ea typeface="+mn-ea"/>
        <a:cs typeface="+mn-cs"/>
      </a:defRPr>
    </a:lvl6pPr>
    <a:lvl7pPr marL="2743200" algn="l" defTabSz="914400" rtl="0" eaLnBrk="1" latinLnBrk="0" hangingPunct="1">
      <a:defRPr sz="2400" b="1" kern="1200">
        <a:solidFill>
          <a:schemeClr val="bg1"/>
        </a:solidFill>
        <a:latin typeface="Arial Narrow" pitchFamily="34" charset="0"/>
        <a:ea typeface="+mn-ea"/>
        <a:cs typeface="+mn-cs"/>
      </a:defRPr>
    </a:lvl7pPr>
    <a:lvl8pPr marL="3200400" algn="l" defTabSz="914400" rtl="0" eaLnBrk="1" latinLnBrk="0" hangingPunct="1">
      <a:defRPr sz="2400" b="1" kern="1200">
        <a:solidFill>
          <a:schemeClr val="bg1"/>
        </a:solidFill>
        <a:latin typeface="Arial Narrow" pitchFamily="34" charset="0"/>
        <a:ea typeface="+mn-ea"/>
        <a:cs typeface="+mn-cs"/>
      </a:defRPr>
    </a:lvl8pPr>
    <a:lvl9pPr marL="3657600" algn="l" defTabSz="914400" rtl="0" eaLnBrk="1" latinLnBrk="0" hangingPunct="1">
      <a:defRPr sz="2400" b="1" kern="1200">
        <a:solidFill>
          <a:schemeClr val="bg1"/>
        </a:solidFill>
        <a:latin typeface="Arial Narrow"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 Smith" initials="NOTE" lastIdx="26" clrIdx="0"/>
  <p:cmAuthor id="7" name="lrivers" initials="l" lastIdx="12" clrIdx="7"/>
  <p:cmAuthor id="1" name="NI" initials="N" lastIdx="1" clrIdx="1"/>
  <p:cmAuthor id="8" name="Scott Romine" initials="SR" lastIdx="6" clrIdx="8"/>
  <p:cmAuthor id="2" name="Lisa Rivers" initials="LR" lastIdx="8" clrIdx="2"/>
  <p:cmAuthor id="9" name="Johanna" initials="jad" lastIdx="1" clrIdx="9"/>
  <p:cmAuthor id="3" name="sredding" initials="s" lastIdx="13" clrIdx="3"/>
  <p:cmAuthor id="10" name="yiliu" initials="y" lastIdx="5" clrIdx="10"/>
  <p:cmAuthor id="4" name="lrivers" initials="lr" lastIdx="54" clrIdx="4"/>
  <p:cmAuthor id="5" name="jdeverea" initials="j" lastIdx="0" clrIdx="5"/>
  <p:cmAuthor id="6" name="mdaswani" initials="m" lastIdx="17" clrIdx="6"/>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147" autoAdjust="0"/>
    <p:restoredTop sz="80630" autoAdjust="0"/>
  </p:normalViewPr>
  <p:slideViewPr>
    <p:cSldViewPr showGuides="1">
      <p:cViewPr varScale="1">
        <p:scale>
          <a:sx n="141" d="100"/>
          <a:sy n="141" d="100"/>
        </p:scale>
        <p:origin x="-786" y="474"/>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84" d="100"/>
          <a:sy n="84" d="100"/>
        </p:scale>
        <p:origin x="-3768"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CBBE2B-73DB-488C-9569-F19078D66B7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4A2D2C13-57AD-4F86-B3D1-CC526ECE9E0B}">
      <dgm:prSet phldrT="[Text]"/>
      <dgm:spPr/>
      <dgm:t>
        <a:bodyPr/>
        <a:lstStyle/>
        <a:p>
          <a:r>
            <a:rPr dirty="0" err="1"/>
            <a:t>LabVIEW</a:t>
          </a:r>
          <a:endParaRPr lang="en-US" dirty="0"/>
        </a:p>
        <a:p>
          <a:r>
            <a:rPr dirty="0" err="1"/>
            <a:t>核心教程（一）主题</a:t>
          </a:r>
          <a:endParaRPr lang="zh-CN" dirty="0"/>
        </a:p>
      </dgm:t>
    </dgm:pt>
    <dgm:pt modelId="{57C5D245-5338-4218-B313-326203A16823}" type="parTrans" cxnId="{39E7A3DC-741D-4553-A4B5-17B7D0D7138B}">
      <dgm:prSet/>
      <dgm:spPr/>
      <dgm:t>
        <a:bodyPr/>
        <a:lstStyle/>
        <a:p>
          <a:endParaRPr lang="en-US"/>
        </a:p>
      </dgm:t>
    </dgm:pt>
    <dgm:pt modelId="{689D59C4-374E-4931-8855-5D17A8122B8B}" type="sibTrans" cxnId="{39E7A3DC-741D-4553-A4B5-17B7D0D7138B}">
      <dgm:prSet/>
      <dgm:spPr/>
      <dgm:t>
        <a:bodyPr/>
        <a:lstStyle/>
        <a:p>
          <a:endParaRPr lang="en-US"/>
        </a:p>
      </dgm:t>
    </dgm:pt>
    <dgm:pt modelId="{5F258D7E-280F-4B46-94A3-1D52E45DD5F3}">
      <dgm:prSet phldrT="[Text]" custT="1"/>
      <dgm:spPr/>
      <dgm:t>
        <a:bodyPr/>
        <a:lstStyle/>
        <a:p>
          <a:r>
            <a:rPr lang="en-US" sz="1800" dirty="0"/>
            <a:t>图形化</a:t>
          </a:r>
          <a:endParaRPr lang="zh-CN" sz="1800" dirty="0"/>
        </a:p>
      </dgm:t>
    </dgm:pt>
    <dgm:pt modelId="{DD483709-4C92-4519-B749-22493125AB6D}" type="parTrans" cxnId="{04BD7FCD-0DE3-40AA-8C43-886CA916F882}">
      <dgm:prSet/>
      <dgm:spPr/>
      <dgm:t>
        <a:bodyPr/>
        <a:lstStyle/>
        <a:p>
          <a:endParaRPr lang="en-US"/>
        </a:p>
      </dgm:t>
    </dgm:pt>
    <dgm:pt modelId="{DC5CED88-ED25-439D-983E-6E9CDC0F7DEE}" type="sibTrans" cxnId="{04BD7FCD-0DE3-40AA-8C43-886CA916F882}">
      <dgm:prSet/>
      <dgm:spPr/>
      <dgm:t>
        <a:bodyPr/>
        <a:lstStyle/>
        <a:p>
          <a:endParaRPr lang="en-US"/>
        </a:p>
      </dgm:t>
    </dgm:pt>
    <dgm:pt modelId="{7B77DB4A-1333-42F1-BFC1-BB929DDCA09D}">
      <dgm:prSet phldrT="[Text]" custT="1"/>
      <dgm:spPr/>
      <dgm:t>
        <a:bodyPr/>
        <a:lstStyle/>
        <a:p>
          <a:r>
            <a:rPr lang="en-US" sz="1800" dirty="0"/>
            <a:t>同步</a:t>
          </a:r>
          <a:endParaRPr lang="zh-CN" sz="1800" dirty="0"/>
        </a:p>
      </dgm:t>
    </dgm:pt>
    <dgm:pt modelId="{29EF5A5F-2B0B-419A-84ED-06C90D1C657E}" type="parTrans" cxnId="{5DE9C303-EA5D-47AD-B16C-D637B9B194FC}">
      <dgm:prSet/>
      <dgm:spPr/>
      <dgm:t>
        <a:bodyPr/>
        <a:lstStyle/>
        <a:p>
          <a:endParaRPr lang="en-US"/>
        </a:p>
      </dgm:t>
    </dgm:pt>
    <dgm:pt modelId="{E8A8DBEB-EBD1-45D6-9099-B0C14075FC9F}" type="sibTrans" cxnId="{5DE9C303-EA5D-47AD-B16C-D637B9B194FC}">
      <dgm:prSet/>
      <dgm:spPr/>
      <dgm:t>
        <a:bodyPr/>
        <a:lstStyle/>
        <a:p>
          <a:endParaRPr lang="en-US"/>
        </a:p>
      </dgm:t>
    </dgm:pt>
    <dgm:pt modelId="{6B2EF857-796E-42E1-AC67-768E2FF9238E}">
      <dgm:prSet phldrT="[Text]"/>
      <dgm:spPr/>
      <dgm:t>
        <a:bodyPr/>
        <a:lstStyle/>
        <a:p>
          <a:r>
            <a:rPr dirty="0" err="1"/>
            <a:t>LabVIEW</a:t>
          </a:r>
          <a:endParaRPr lang="en-US" dirty="0"/>
        </a:p>
        <a:p>
          <a:r>
            <a:rPr dirty="0" err="1"/>
            <a:t>核心教程（二）及后续主题</a:t>
          </a:r>
          <a:endParaRPr lang="zh-CN" dirty="0"/>
        </a:p>
      </dgm:t>
    </dgm:pt>
    <dgm:pt modelId="{76C46854-7D89-46C4-AE6E-C9690B4A6070}" type="parTrans" cxnId="{4F09EEF6-08E2-4147-B404-CDDBE25E9D80}">
      <dgm:prSet/>
      <dgm:spPr/>
      <dgm:t>
        <a:bodyPr/>
        <a:lstStyle/>
        <a:p>
          <a:endParaRPr lang="en-US"/>
        </a:p>
      </dgm:t>
    </dgm:pt>
    <dgm:pt modelId="{52162B59-B5B4-45A5-A21E-755EB6A39E10}" type="sibTrans" cxnId="{4F09EEF6-08E2-4147-B404-CDDBE25E9D80}">
      <dgm:prSet/>
      <dgm:spPr/>
      <dgm:t>
        <a:bodyPr/>
        <a:lstStyle/>
        <a:p>
          <a:endParaRPr lang="en-US"/>
        </a:p>
      </dgm:t>
    </dgm:pt>
    <dgm:pt modelId="{F6543DB8-32E4-4C23-80EA-7AC0D778F2A8}">
      <dgm:prSet phldrT="[Text]" custT="1"/>
      <dgm:spPr/>
      <dgm:t>
        <a:bodyPr/>
        <a:lstStyle/>
        <a:p>
          <a:r>
            <a:rPr lang="en-US" sz="1800" dirty="0"/>
            <a:t>多线程</a:t>
          </a:r>
          <a:endParaRPr lang="zh-CN" sz="1800" dirty="0"/>
        </a:p>
      </dgm:t>
    </dgm:pt>
    <dgm:pt modelId="{5BF00B88-F904-4C8B-8957-0462B9BE0347}" type="parTrans" cxnId="{AF24205C-0788-48EF-9042-77F497299A9A}">
      <dgm:prSet/>
      <dgm:spPr/>
      <dgm:t>
        <a:bodyPr/>
        <a:lstStyle/>
        <a:p>
          <a:endParaRPr lang="en-US"/>
        </a:p>
      </dgm:t>
    </dgm:pt>
    <dgm:pt modelId="{A17A4101-6B4A-4F7C-B42F-7E153D0B6610}" type="sibTrans" cxnId="{AF24205C-0788-48EF-9042-77F497299A9A}">
      <dgm:prSet/>
      <dgm:spPr/>
      <dgm:t>
        <a:bodyPr/>
        <a:lstStyle/>
        <a:p>
          <a:endParaRPr lang="en-US"/>
        </a:p>
      </dgm:t>
    </dgm:pt>
    <dgm:pt modelId="{3194CBF1-0532-4009-952A-C37DCC0F135F}">
      <dgm:prSet phldrT="[Text]" custT="1"/>
      <dgm:spPr/>
      <dgm:t>
        <a:bodyPr/>
        <a:lstStyle/>
        <a:p>
          <a:r>
            <a:rPr lang="en-US" sz="1800" dirty="0"/>
            <a:t>面向数据流</a:t>
          </a:r>
          <a:endParaRPr lang="zh-CN" sz="1800" dirty="0"/>
        </a:p>
      </dgm:t>
    </dgm:pt>
    <dgm:pt modelId="{BA4C6599-60CD-449B-8A9A-269016765C5A}" type="parTrans" cxnId="{C838BBF9-EECB-4CF5-A6DC-EC436D4774AB}">
      <dgm:prSet/>
      <dgm:spPr/>
      <dgm:t>
        <a:bodyPr/>
        <a:lstStyle/>
        <a:p>
          <a:endParaRPr lang="en-US"/>
        </a:p>
      </dgm:t>
    </dgm:pt>
    <dgm:pt modelId="{B7D4BDD9-2E9D-4F60-9778-D9ABF9A31F06}" type="sibTrans" cxnId="{C838BBF9-EECB-4CF5-A6DC-EC436D4774AB}">
      <dgm:prSet/>
      <dgm:spPr/>
      <dgm:t>
        <a:bodyPr/>
        <a:lstStyle/>
        <a:p>
          <a:endParaRPr lang="en-US"/>
        </a:p>
      </dgm:t>
    </dgm:pt>
    <dgm:pt modelId="{17A1E56A-2946-48FB-8E99-A29B914E7C36}">
      <dgm:prSet phldrT="[Text]" custT="1"/>
      <dgm:spPr/>
      <dgm:t>
        <a:bodyPr/>
        <a:lstStyle/>
        <a:p>
          <a:r>
            <a:rPr lang="en-US" sz="1800" dirty="0"/>
            <a:t>编译</a:t>
          </a:r>
          <a:endParaRPr lang="zh-CN" sz="1800" dirty="0"/>
        </a:p>
      </dgm:t>
    </dgm:pt>
    <dgm:pt modelId="{A79622A6-536A-4370-B0A9-244E75C2887D}" type="parTrans" cxnId="{9E014656-42EF-4652-A621-1218B970D306}">
      <dgm:prSet/>
      <dgm:spPr/>
      <dgm:t>
        <a:bodyPr/>
        <a:lstStyle/>
        <a:p>
          <a:endParaRPr lang="en-US"/>
        </a:p>
      </dgm:t>
    </dgm:pt>
    <dgm:pt modelId="{A676A99C-474E-4B13-BCBC-7712867E74F4}" type="sibTrans" cxnId="{9E014656-42EF-4652-A621-1218B970D306}">
      <dgm:prSet/>
      <dgm:spPr/>
      <dgm:t>
        <a:bodyPr/>
        <a:lstStyle/>
        <a:p>
          <a:endParaRPr lang="en-US"/>
        </a:p>
      </dgm:t>
    </dgm:pt>
    <dgm:pt modelId="{001A3B0C-C6A9-4058-A80D-2D8B9D46D6CA}">
      <dgm:prSet phldrT="[Text]" custT="1"/>
      <dgm:spPr/>
      <dgm:t>
        <a:bodyPr/>
        <a:lstStyle/>
        <a:p>
          <a:r>
            <a:rPr lang="en-US" sz="1800" dirty="0"/>
            <a:t>多平台</a:t>
          </a:r>
          <a:endParaRPr lang="zh-CN" sz="1800" dirty="0"/>
        </a:p>
      </dgm:t>
    </dgm:pt>
    <dgm:pt modelId="{38EBA097-3D14-4A37-8334-CEC41496A1F3}" type="parTrans" cxnId="{448B9A10-B90C-4968-AD0D-804DE96BA038}">
      <dgm:prSet/>
      <dgm:spPr/>
      <dgm:t>
        <a:bodyPr/>
        <a:lstStyle/>
        <a:p>
          <a:endParaRPr lang="en-US"/>
        </a:p>
      </dgm:t>
    </dgm:pt>
    <dgm:pt modelId="{8D13AB4E-E4BB-4D00-8B24-2905D8C87DB4}" type="sibTrans" cxnId="{448B9A10-B90C-4968-AD0D-804DE96BA038}">
      <dgm:prSet/>
      <dgm:spPr/>
      <dgm:t>
        <a:bodyPr/>
        <a:lstStyle/>
        <a:p>
          <a:endParaRPr lang="en-US"/>
        </a:p>
      </dgm:t>
    </dgm:pt>
    <dgm:pt modelId="{CDFAC7A7-1514-4C98-BB3A-F73C27CA7318}">
      <dgm:prSet phldrT="[Text]" custT="1"/>
      <dgm:spPr/>
      <dgm:t>
        <a:bodyPr/>
        <a:lstStyle/>
        <a:p>
          <a:r>
            <a:rPr lang="en-US" sz="1800" dirty="0"/>
            <a:t>面向对象</a:t>
          </a:r>
          <a:endParaRPr lang="zh-CN" sz="1800" dirty="0"/>
        </a:p>
      </dgm:t>
    </dgm:pt>
    <dgm:pt modelId="{1F33DE1B-9121-42F6-A193-02662EDB5997}" type="parTrans" cxnId="{3337E215-126C-49BE-AE7B-8DD038D28F8B}">
      <dgm:prSet/>
      <dgm:spPr/>
      <dgm:t>
        <a:bodyPr/>
        <a:lstStyle/>
        <a:p>
          <a:endParaRPr lang="en-US"/>
        </a:p>
      </dgm:t>
    </dgm:pt>
    <dgm:pt modelId="{0571234F-D2C1-45FE-B4A6-F44174F466D1}" type="sibTrans" cxnId="{3337E215-126C-49BE-AE7B-8DD038D28F8B}">
      <dgm:prSet/>
      <dgm:spPr/>
      <dgm:t>
        <a:bodyPr/>
        <a:lstStyle/>
        <a:p>
          <a:endParaRPr lang="en-US"/>
        </a:p>
      </dgm:t>
    </dgm:pt>
    <dgm:pt modelId="{E9EFF71A-3026-45AF-AA8F-3F7AFA27DF54}">
      <dgm:prSet phldrT="[Text]" custT="1"/>
      <dgm:spPr/>
      <dgm:t>
        <a:bodyPr/>
        <a:lstStyle/>
        <a:p>
          <a:r>
            <a:rPr lang="en-US" sz="1800" dirty="0"/>
            <a:t>多终端</a:t>
          </a:r>
          <a:endParaRPr lang="zh-CN" sz="1800" dirty="0"/>
        </a:p>
      </dgm:t>
    </dgm:pt>
    <dgm:pt modelId="{D0C7D0CE-F4A9-4CE7-B0FE-DF320046CBF0}" type="parTrans" cxnId="{4F68A9F7-26D9-4748-B31D-80864382CEE4}">
      <dgm:prSet/>
      <dgm:spPr/>
      <dgm:t>
        <a:bodyPr/>
        <a:lstStyle/>
        <a:p>
          <a:endParaRPr lang="en-US"/>
        </a:p>
      </dgm:t>
    </dgm:pt>
    <dgm:pt modelId="{94731680-1C5D-46AC-AC80-6E1718115C10}" type="sibTrans" cxnId="{4F68A9F7-26D9-4748-B31D-80864382CEE4}">
      <dgm:prSet/>
      <dgm:spPr/>
      <dgm:t>
        <a:bodyPr/>
        <a:lstStyle/>
        <a:p>
          <a:endParaRPr lang="en-US"/>
        </a:p>
      </dgm:t>
    </dgm:pt>
    <dgm:pt modelId="{7282324A-D1FC-49F3-B866-AA9B942AE65E}">
      <dgm:prSet phldrT="[Text]" custT="1"/>
      <dgm:spPr/>
      <dgm:t>
        <a:bodyPr/>
        <a:lstStyle/>
        <a:p>
          <a:r>
            <a:rPr lang="en-US" sz="1800" dirty="0"/>
            <a:t>实现管理内存</a:t>
          </a:r>
          <a:endParaRPr lang="zh-CN" sz="1800" dirty="0"/>
        </a:p>
      </dgm:t>
    </dgm:pt>
    <dgm:pt modelId="{1C0DF117-61EA-46D0-8A04-9B04DC221281}" type="parTrans" cxnId="{73F582B3-AF85-45D4-AC0D-156CDC6FA1FF}">
      <dgm:prSet/>
      <dgm:spPr/>
      <dgm:t>
        <a:bodyPr/>
        <a:lstStyle/>
        <a:p>
          <a:endParaRPr lang="en-US"/>
        </a:p>
      </dgm:t>
    </dgm:pt>
    <dgm:pt modelId="{39159312-E6E5-4D54-8F04-891E1F659316}" type="sibTrans" cxnId="{73F582B3-AF85-45D4-AC0D-156CDC6FA1FF}">
      <dgm:prSet/>
      <dgm:spPr/>
      <dgm:t>
        <a:bodyPr/>
        <a:lstStyle/>
        <a:p>
          <a:endParaRPr lang="en-US"/>
        </a:p>
      </dgm:t>
    </dgm:pt>
    <dgm:pt modelId="{9FE2ABD7-5135-4AA0-9D02-A970E79CF64D}">
      <dgm:prSet phldrT="[Text]" custT="1"/>
      <dgm:spPr/>
      <dgm:t>
        <a:bodyPr/>
        <a:lstStyle/>
        <a:p>
          <a:r>
            <a:rPr lang="en-US" sz="1800" dirty="0"/>
            <a:t>事件驱动</a:t>
          </a:r>
          <a:endParaRPr lang="zh-CN" sz="1800" dirty="0"/>
        </a:p>
      </dgm:t>
    </dgm:pt>
    <dgm:pt modelId="{765D12D7-6680-4968-92E2-A7F8B6223E4E}" type="parTrans" cxnId="{AE7EF9D0-9A89-4D3F-9F1D-CD798F4C50F9}">
      <dgm:prSet/>
      <dgm:spPr/>
      <dgm:t>
        <a:bodyPr/>
        <a:lstStyle/>
        <a:p>
          <a:endParaRPr lang="en-US"/>
        </a:p>
      </dgm:t>
    </dgm:pt>
    <dgm:pt modelId="{ABEFCB51-FBA1-44B5-9FAB-C44D24AA2AC1}" type="sibTrans" cxnId="{AE7EF9D0-9A89-4D3F-9F1D-CD798F4C50F9}">
      <dgm:prSet/>
      <dgm:spPr/>
      <dgm:t>
        <a:bodyPr/>
        <a:lstStyle/>
        <a:p>
          <a:endParaRPr lang="en-US"/>
        </a:p>
      </dgm:t>
    </dgm:pt>
    <dgm:pt modelId="{3330914C-CB6C-454F-B2FA-2F93B0FF2731}" type="pres">
      <dgm:prSet presAssocID="{FDCBBE2B-73DB-488C-9569-F19078D66B76}" presName="Name0" presStyleCnt="0">
        <dgm:presLayoutVars>
          <dgm:dir/>
          <dgm:animLvl val="lvl"/>
          <dgm:resizeHandles val="exact"/>
        </dgm:presLayoutVars>
      </dgm:prSet>
      <dgm:spPr/>
    </dgm:pt>
    <dgm:pt modelId="{6007F23E-F933-4FA6-A52C-193B46AD3950}" type="pres">
      <dgm:prSet presAssocID="{4A2D2C13-57AD-4F86-B3D1-CC526ECE9E0B}" presName="composite" presStyleCnt="0"/>
      <dgm:spPr/>
    </dgm:pt>
    <dgm:pt modelId="{071CE733-4DA7-49FB-9B98-61605CD88EA5}" type="pres">
      <dgm:prSet presAssocID="{4A2D2C13-57AD-4F86-B3D1-CC526ECE9E0B}" presName="parTx" presStyleLbl="alignNode1" presStyleIdx="0" presStyleCnt="2">
        <dgm:presLayoutVars>
          <dgm:chMax val="0"/>
          <dgm:chPref val="0"/>
          <dgm:bulletEnabled val="1"/>
        </dgm:presLayoutVars>
      </dgm:prSet>
      <dgm:spPr/>
    </dgm:pt>
    <dgm:pt modelId="{6395E819-3ED6-4451-99FA-35B624F5A40D}" type="pres">
      <dgm:prSet presAssocID="{4A2D2C13-57AD-4F86-B3D1-CC526ECE9E0B}" presName="desTx" presStyleLbl="alignAccFollowNode1" presStyleIdx="0" presStyleCnt="2">
        <dgm:presLayoutVars>
          <dgm:bulletEnabled val="1"/>
        </dgm:presLayoutVars>
      </dgm:prSet>
      <dgm:spPr/>
    </dgm:pt>
    <dgm:pt modelId="{76079E2A-BEFD-47EF-AA16-9D09D395FC96}" type="pres">
      <dgm:prSet presAssocID="{689D59C4-374E-4931-8855-5D17A8122B8B}" presName="space" presStyleCnt="0"/>
      <dgm:spPr/>
    </dgm:pt>
    <dgm:pt modelId="{8D71DD7A-204E-4995-BACC-74A90E173F47}" type="pres">
      <dgm:prSet presAssocID="{6B2EF857-796E-42E1-AC67-768E2FF9238E}" presName="composite" presStyleCnt="0"/>
      <dgm:spPr/>
    </dgm:pt>
    <dgm:pt modelId="{1682C9BE-1D84-45D3-B41B-46A2032D515E}" type="pres">
      <dgm:prSet presAssocID="{6B2EF857-796E-42E1-AC67-768E2FF9238E}" presName="parTx" presStyleLbl="alignNode1" presStyleIdx="1" presStyleCnt="2">
        <dgm:presLayoutVars>
          <dgm:chMax val="0"/>
          <dgm:chPref val="0"/>
          <dgm:bulletEnabled val="1"/>
        </dgm:presLayoutVars>
      </dgm:prSet>
      <dgm:spPr/>
    </dgm:pt>
    <dgm:pt modelId="{29EB1DA9-788C-4276-97C7-1D6DFE0D8FC1}" type="pres">
      <dgm:prSet presAssocID="{6B2EF857-796E-42E1-AC67-768E2FF9238E}" presName="desTx" presStyleLbl="alignAccFollowNode1" presStyleIdx="1" presStyleCnt="2">
        <dgm:presLayoutVars>
          <dgm:bulletEnabled val="1"/>
        </dgm:presLayoutVars>
      </dgm:prSet>
      <dgm:spPr/>
    </dgm:pt>
  </dgm:ptLst>
  <dgm:cxnLst>
    <dgm:cxn modelId="{2EB34D01-1811-487D-B0F8-4948F5B41439}" type="presOf" srcId="{CDFAC7A7-1514-4C98-BB3A-F73C27CA7318}" destId="{29EB1DA9-788C-4276-97C7-1D6DFE0D8FC1}" srcOrd="0" destOrd="1" presId="urn:microsoft.com/office/officeart/2005/8/layout/hList1"/>
    <dgm:cxn modelId="{1E7F5502-17E4-479E-B449-FCD4F244DC16}" type="presOf" srcId="{F6543DB8-32E4-4C23-80EA-7AC0D778F2A8}" destId="{29EB1DA9-788C-4276-97C7-1D6DFE0D8FC1}" srcOrd="0" destOrd="0" presId="urn:microsoft.com/office/officeart/2005/8/layout/hList1"/>
    <dgm:cxn modelId="{5DE9C303-EA5D-47AD-B16C-D637B9B194FC}" srcId="{4A2D2C13-57AD-4F86-B3D1-CC526ECE9E0B}" destId="{7B77DB4A-1333-42F1-BFC1-BB929DDCA09D}" srcOrd="4" destOrd="0" parTransId="{29EF5A5F-2B0B-419A-84ED-06C90D1C657E}" sibTransId="{E8A8DBEB-EBD1-45D6-9099-B0C14075FC9F}"/>
    <dgm:cxn modelId="{FCD3EA0D-E420-498F-9E01-4A22333F62E5}" type="presOf" srcId="{9FE2ABD7-5135-4AA0-9D02-A970E79CF64D}" destId="{6395E819-3ED6-4451-99FA-35B624F5A40D}" srcOrd="0" destOrd="5" presId="urn:microsoft.com/office/officeart/2005/8/layout/hList1"/>
    <dgm:cxn modelId="{448B9A10-B90C-4968-AD0D-804DE96BA038}" srcId="{4A2D2C13-57AD-4F86-B3D1-CC526ECE9E0B}" destId="{001A3B0C-C6A9-4058-A80D-2D8B9D46D6CA}" srcOrd="3" destOrd="0" parTransId="{38EBA097-3D14-4A37-8334-CEC41496A1F3}" sibTransId="{8D13AB4E-E4BB-4D00-8B24-2905D8C87DB4}"/>
    <dgm:cxn modelId="{3337E215-126C-49BE-AE7B-8DD038D28F8B}" srcId="{6B2EF857-796E-42E1-AC67-768E2FF9238E}" destId="{CDFAC7A7-1514-4C98-BB3A-F73C27CA7318}" srcOrd="1" destOrd="0" parTransId="{1F33DE1B-9121-42F6-A193-02662EDB5997}" sibTransId="{0571234F-D2C1-45FE-B4A6-F44174F466D1}"/>
    <dgm:cxn modelId="{ED71682D-760B-4A5A-B59D-EAB15E05450F}" type="presOf" srcId="{6B2EF857-796E-42E1-AC67-768E2FF9238E}" destId="{1682C9BE-1D84-45D3-B41B-46A2032D515E}" srcOrd="0" destOrd="0" presId="urn:microsoft.com/office/officeart/2005/8/layout/hList1"/>
    <dgm:cxn modelId="{AF24205C-0788-48EF-9042-77F497299A9A}" srcId="{6B2EF857-796E-42E1-AC67-768E2FF9238E}" destId="{F6543DB8-32E4-4C23-80EA-7AC0D778F2A8}" srcOrd="0" destOrd="0" parTransId="{5BF00B88-F904-4C8B-8957-0462B9BE0347}" sibTransId="{A17A4101-6B4A-4F7C-B42F-7E153D0B6610}"/>
    <dgm:cxn modelId="{B221396A-8040-4114-B0D8-D03ECA5DB5B3}" type="presOf" srcId="{001A3B0C-C6A9-4058-A80D-2D8B9D46D6CA}" destId="{6395E819-3ED6-4451-99FA-35B624F5A40D}" srcOrd="0" destOrd="3" presId="urn:microsoft.com/office/officeart/2005/8/layout/hList1"/>
    <dgm:cxn modelId="{9E014656-42EF-4652-A621-1218B970D306}" srcId="{4A2D2C13-57AD-4F86-B3D1-CC526ECE9E0B}" destId="{17A1E56A-2946-48FB-8E99-A29B914E7C36}" srcOrd="2" destOrd="0" parTransId="{A79622A6-536A-4370-B0A9-244E75C2887D}" sibTransId="{A676A99C-474E-4B13-BCBC-7712867E74F4}"/>
    <dgm:cxn modelId="{43273A98-88BB-4C60-BEC8-139C7777C1D5}" type="presOf" srcId="{3194CBF1-0532-4009-952A-C37DCC0F135F}" destId="{6395E819-3ED6-4451-99FA-35B624F5A40D}" srcOrd="0" destOrd="1" presId="urn:microsoft.com/office/officeart/2005/8/layout/hList1"/>
    <dgm:cxn modelId="{AD53C1A1-3C11-475B-B2A8-47D4D897E21D}" type="presOf" srcId="{E9EFF71A-3026-45AF-AA8F-3F7AFA27DF54}" destId="{29EB1DA9-788C-4276-97C7-1D6DFE0D8FC1}" srcOrd="0" destOrd="2" presId="urn:microsoft.com/office/officeart/2005/8/layout/hList1"/>
    <dgm:cxn modelId="{600055AE-8996-4911-802D-C96D0685B6E6}" type="presOf" srcId="{7282324A-D1FC-49F3-B866-AA9B942AE65E}" destId="{29EB1DA9-788C-4276-97C7-1D6DFE0D8FC1}" srcOrd="0" destOrd="3" presId="urn:microsoft.com/office/officeart/2005/8/layout/hList1"/>
    <dgm:cxn modelId="{73F582B3-AF85-45D4-AC0D-156CDC6FA1FF}" srcId="{6B2EF857-796E-42E1-AC67-768E2FF9238E}" destId="{7282324A-D1FC-49F3-B866-AA9B942AE65E}" srcOrd="3" destOrd="0" parTransId="{1C0DF117-61EA-46D0-8A04-9B04DC221281}" sibTransId="{39159312-E6E5-4D54-8F04-891E1F659316}"/>
    <dgm:cxn modelId="{28A7BFB6-1667-4070-9709-1165DCAC5BA3}" type="presOf" srcId="{5F258D7E-280F-4B46-94A3-1D52E45DD5F3}" destId="{6395E819-3ED6-4451-99FA-35B624F5A40D}" srcOrd="0" destOrd="0" presId="urn:microsoft.com/office/officeart/2005/8/layout/hList1"/>
    <dgm:cxn modelId="{504989CC-367F-47E9-8C92-60D27A2B7AC8}" type="presOf" srcId="{17A1E56A-2946-48FB-8E99-A29B914E7C36}" destId="{6395E819-3ED6-4451-99FA-35B624F5A40D}" srcOrd="0" destOrd="2" presId="urn:microsoft.com/office/officeart/2005/8/layout/hList1"/>
    <dgm:cxn modelId="{9F28FECC-86AE-4453-ABAB-11B73E8F05F3}" type="presOf" srcId="{7B77DB4A-1333-42F1-BFC1-BB929DDCA09D}" destId="{6395E819-3ED6-4451-99FA-35B624F5A40D}" srcOrd="0" destOrd="4" presId="urn:microsoft.com/office/officeart/2005/8/layout/hList1"/>
    <dgm:cxn modelId="{04BD7FCD-0DE3-40AA-8C43-886CA916F882}" srcId="{4A2D2C13-57AD-4F86-B3D1-CC526ECE9E0B}" destId="{5F258D7E-280F-4B46-94A3-1D52E45DD5F3}" srcOrd="0" destOrd="0" parTransId="{DD483709-4C92-4519-B749-22493125AB6D}" sibTransId="{DC5CED88-ED25-439D-983E-6E9CDC0F7DEE}"/>
    <dgm:cxn modelId="{AE7EF9D0-9A89-4D3F-9F1D-CD798F4C50F9}" srcId="{4A2D2C13-57AD-4F86-B3D1-CC526ECE9E0B}" destId="{9FE2ABD7-5135-4AA0-9D02-A970E79CF64D}" srcOrd="5" destOrd="0" parTransId="{765D12D7-6680-4968-92E2-A7F8B6223E4E}" sibTransId="{ABEFCB51-FBA1-44B5-9FAB-C44D24AA2AC1}"/>
    <dgm:cxn modelId="{5F7D27D2-169D-4054-8B89-27EE801AC10A}" type="presOf" srcId="{4A2D2C13-57AD-4F86-B3D1-CC526ECE9E0B}" destId="{071CE733-4DA7-49FB-9B98-61605CD88EA5}" srcOrd="0" destOrd="0" presId="urn:microsoft.com/office/officeart/2005/8/layout/hList1"/>
    <dgm:cxn modelId="{80B15DD8-AEE6-4177-83DC-8B42485869C1}" type="presOf" srcId="{FDCBBE2B-73DB-488C-9569-F19078D66B76}" destId="{3330914C-CB6C-454F-B2FA-2F93B0FF2731}" srcOrd="0" destOrd="0" presId="urn:microsoft.com/office/officeart/2005/8/layout/hList1"/>
    <dgm:cxn modelId="{39E7A3DC-741D-4553-A4B5-17B7D0D7138B}" srcId="{FDCBBE2B-73DB-488C-9569-F19078D66B76}" destId="{4A2D2C13-57AD-4F86-B3D1-CC526ECE9E0B}" srcOrd="0" destOrd="0" parTransId="{57C5D245-5338-4218-B313-326203A16823}" sibTransId="{689D59C4-374E-4931-8855-5D17A8122B8B}"/>
    <dgm:cxn modelId="{4F09EEF6-08E2-4147-B404-CDDBE25E9D80}" srcId="{FDCBBE2B-73DB-488C-9569-F19078D66B76}" destId="{6B2EF857-796E-42E1-AC67-768E2FF9238E}" srcOrd="1" destOrd="0" parTransId="{76C46854-7D89-46C4-AE6E-C9690B4A6070}" sibTransId="{52162B59-B5B4-45A5-A21E-755EB6A39E10}"/>
    <dgm:cxn modelId="{4F68A9F7-26D9-4748-B31D-80864382CEE4}" srcId="{6B2EF857-796E-42E1-AC67-768E2FF9238E}" destId="{E9EFF71A-3026-45AF-AA8F-3F7AFA27DF54}" srcOrd="2" destOrd="0" parTransId="{D0C7D0CE-F4A9-4CE7-B0FE-DF320046CBF0}" sibTransId="{94731680-1C5D-46AC-AC80-6E1718115C10}"/>
    <dgm:cxn modelId="{C838BBF9-EECB-4CF5-A6DC-EC436D4774AB}" srcId="{4A2D2C13-57AD-4F86-B3D1-CC526ECE9E0B}" destId="{3194CBF1-0532-4009-952A-C37DCC0F135F}" srcOrd="1" destOrd="0" parTransId="{BA4C6599-60CD-449B-8A9A-269016765C5A}" sibTransId="{B7D4BDD9-2E9D-4F60-9778-D9ABF9A31F06}"/>
    <dgm:cxn modelId="{E1C76F0D-F859-402C-8AAA-A09C148FA4F5}" type="presParOf" srcId="{3330914C-CB6C-454F-B2FA-2F93B0FF2731}" destId="{6007F23E-F933-4FA6-A52C-193B46AD3950}" srcOrd="0" destOrd="0" presId="urn:microsoft.com/office/officeart/2005/8/layout/hList1"/>
    <dgm:cxn modelId="{76390465-EE82-49E0-95C9-6AABA05D4504}" type="presParOf" srcId="{6007F23E-F933-4FA6-A52C-193B46AD3950}" destId="{071CE733-4DA7-49FB-9B98-61605CD88EA5}" srcOrd="0" destOrd="0" presId="urn:microsoft.com/office/officeart/2005/8/layout/hList1"/>
    <dgm:cxn modelId="{4EBB7FCB-470C-45EE-8B6A-A29E821622AC}" type="presParOf" srcId="{6007F23E-F933-4FA6-A52C-193B46AD3950}" destId="{6395E819-3ED6-4451-99FA-35B624F5A40D}" srcOrd="1" destOrd="0" presId="urn:microsoft.com/office/officeart/2005/8/layout/hList1"/>
    <dgm:cxn modelId="{6D8D1C27-15E7-4FB4-967F-C329C522BE27}" type="presParOf" srcId="{3330914C-CB6C-454F-B2FA-2F93B0FF2731}" destId="{76079E2A-BEFD-47EF-AA16-9D09D395FC96}" srcOrd="1" destOrd="0" presId="urn:microsoft.com/office/officeart/2005/8/layout/hList1"/>
    <dgm:cxn modelId="{285DE88F-3CAB-4CB1-8B3D-A05105B1DBC4}" type="presParOf" srcId="{3330914C-CB6C-454F-B2FA-2F93B0FF2731}" destId="{8D71DD7A-204E-4995-BACC-74A90E173F47}" srcOrd="2" destOrd="0" presId="urn:microsoft.com/office/officeart/2005/8/layout/hList1"/>
    <dgm:cxn modelId="{0DE89DCC-C0E3-4F08-9383-692CC511D249}" type="presParOf" srcId="{8D71DD7A-204E-4995-BACC-74A90E173F47}" destId="{1682C9BE-1D84-45D3-B41B-46A2032D515E}" srcOrd="0" destOrd="0" presId="urn:microsoft.com/office/officeart/2005/8/layout/hList1"/>
    <dgm:cxn modelId="{40E31028-6A86-45E3-99D7-74A220C94D0A}" type="presParOf" srcId="{8D71DD7A-204E-4995-BACC-74A90E173F47}" destId="{29EB1DA9-788C-4276-97C7-1D6DFE0D8FC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1CE733-4DA7-49FB-9B98-61605CD88EA5}">
      <dsp:nvSpPr>
        <dsp:cNvPr id="0" name=""/>
        <dsp:cNvSpPr/>
      </dsp:nvSpPr>
      <dsp:spPr>
        <a:xfrm>
          <a:off x="31" y="21304"/>
          <a:ext cx="3062213" cy="30431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4384" rIns="42672" bIns="24384" numCol="1" spcCol="1270" anchor="ctr" anchorCtr="0">
          <a:noAutofit/>
        </a:bodyPr>
        <a:lstStyle/>
        <a:p>
          <a:pPr marL="0" lvl="0" indent="0" algn="ctr" defTabSz="266700">
            <a:lnSpc>
              <a:spcPct val="90000"/>
            </a:lnSpc>
            <a:spcBef>
              <a:spcPct val="0"/>
            </a:spcBef>
            <a:spcAft>
              <a:spcPct val="35000"/>
            </a:spcAft>
            <a:buNone/>
          </a:pPr>
          <a:r>
            <a:rPr sz="600" kern="1200" dirty="0" err="1"/>
            <a:t>LabVIEW</a:t>
          </a:r>
          <a:endParaRPr lang="en-US" sz="600" kern="1200" dirty="0"/>
        </a:p>
        <a:p>
          <a:pPr marL="0" lvl="0" indent="0" algn="ctr" defTabSz="266700">
            <a:lnSpc>
              <a:spcPct val="90000"/>
            </a:lnSpc>
            <a:spcBef>
              <a:spcPct val="0"/>
            </a:spcBef>
            <a:spcAft>
              <a:spcPct val="35000"/>
            </a:spcAft>
            <a:buNone/>
          </a:pPr>
          <a:r>
            <a:rPr sz="600" kern="1200" dirty="0" err="1"/>
            <a:t>核心教程（一）主题</a:t>
          </a:r>
          <a:endParaRPr lang="zh-CN" sz="600" kern="1200" dirty="0"/>
        </a:p>
      </dsp:txBody>
      <dsp:txXfrm>
        <a:off x="31" y="21304"/>
        <a:ext cx="3062213" cy="304310"/>
      </dsp:txXfrm>
    </dsp:sp>
    <dsp:sp modelId="{6395E819-3ED6-4451-99FA-35B624F5A40D}">
      <dsp:nvSpPr>
        <dsp:cNvPr id="0" name=""/>
        <dsp:cNvSpPr/>
      </dsp:nvSpPr>
      <dsp:spPr>
        <a:xfrm>
          <a:off x="31" y="325615"/>
          <a:ext cx="3062213" cy="2701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图形化</a:t>
          </a:r>
          <a:endParaRPr lang="zh-CN" sz="1800" kern="1200" dirty="0"/>
        </a:p>
        <a:p>
          <a:pPr marL="171450" lvl="1" indent="-171450" algn="l" defTabSz="800100">
            <a:lnSpc>
              <a:spcPct val="90000"/>
            </a:lnSpc>
            <a:spcBef>
              <a:spcPct val="0"/>
            </a:spcBef>
            <a:spcAft>
              <a:spcPct val="15000"/>
            </a:spcAft>
            <a:buChar char="•"/>
          </a:pPr>
          <a:r>
            <a:rPr lang="en-US" sz="1800" kern="1200" dirty="0"/>
            <a:t>面向数据流</a:t>
          </a:r>
          <a:endParaRPr lang="zh-CN" sz="1800" kern="1200" dirty="0"/>
        </a:p>
        <a:p>
          <a:pPr marL="171450" lvl="1" indent="-171450" algn="l" defTabSz="800100">
            <a:lnSpc>
              <a:spcPct val="90000"/>
            </a:lnSpc>
            <a:spcBef>
              <a:spcPct val="0"/>
            </a:spcBef>
            <a:spcAft>
              <a:spcPct val="15000"/>
            </a:spcAft>
            <a:buChar char="•"/>
          </a:pPr>
          <a:r>
            <a:rPr lang="en-US" sz="1800" kern="1200" dirty="0"/>
            <a:t>编译</a:t>
          </a:r>
          <a:endParaRPr lang="zh-CN" sz="1800" kern="1200" dirty="0"/>
        </a:p>
        <a:p>
          <a:pPr marL="171450" lvl="1" indent="-171450" algn="l" defTabSz="800100">
            <a:lnSpc>
              <a:spcPct val="90000"/>
            </a:lnSpc>
            <a:spcBef>
              <a:spcPct val="0"/>
            </a:spcBef>
            <a:spcAft>
              <a:spcPct val="15000"/>
            </a:spcAft>
            <a:buChar char="•"/>
          </a:pPr>
          <a:r>
            <a:rPr lang="en-US" sz="1800" kern="1200" dirty="0"/>
            <a:t>多平台</a:t>
          </a:r>
          <a:endParaRPr lang="zh-CN" sz="1800" kern="1200" dirty="0"/>
        </a:p>
        <a:p>
          <a:pPr marL="171450" lvl="1" indent="-171450" algn="l" defTabSz="800100">
            <a:lnSpc>
              <a:spcPct val="90000"/>
            </a:lnSpc>
            <a:spcBef>
              <a:spcPct val="0"/>
            </a:spcBef>
            <a:spcAft>
              <a:spcPct val="15000"/>
            </a:spcAft>
            <a:buChar char="•"/>
          </a:pPr>
          <a:r>
            <a:rPr lang="en-US" sz="1800" kern="1200" dirty="0"/>
            <a:t>同步</a:t>
          </a:r>
          <a:endParaRPr lang="zh-CN" sz="1800" kern="1200" dirty="0"/>
        </a:p>
        <a:p>
          <a:pPr marL="171450" lvl="1" indent="-171450" algn="l" defTabSz="800100">
            <a:lnSpc>
              <a:spcPct val="90000"/>
            </a:lnSpc>
            <a:spcBef>
              <a:spcPct val="0"/>
            </a:spcBef>
            <a:spcAft>
              <a:spcPct val="15000"/>
            </a:spcAft>
            <a:buChar char="•"/>
          </a:pPr>
          <a:r>
            <a:rPr lang="en-US" sz="1800" kern="1200" dirty="0"/>
            <a:t>事件驱动</a:t>
          </a:r>
          <a:endParaRPr lang="zh-CN" sz="1800" kern="1200" dirty="0"/>
        </a:p>
      </dsp:txBody>
      <dsp:txXfrm>
        <a:off x="31" y="325615"/>
        <a:ext cx="3062213" cy="2701080"/>
      </dsp:txXfrm>
    </dsp:sp>
    <dsp:sp modelId="{1682C9BE-1D84-45D3-B41B-46A2032D515E}">
      <dsp:nvSpPr>
        <dsp:cNvPr id="0" name=""/>
        <dsp:cNvSpPr/>
      </dsp:nvSpPr>
      <dsp:spPr>
        <a:xfrm>
          <a:off x="3490954" y="21304"/>
          <a:ext cx="3062213" cy="30431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2672" tIns="24384" rIns="42672" bIns="24384" numCol="1" spcCol="1270" anchor="ctr" anchorCtr="0">
          <a:noAutofit/>
        </a:bodyPr>
        <a:lstStyle/>
        <a:p>
          <a:pPr marL="0" lvl="0" indent="0" algn="ctr" defTabSz="266700">
            <a:lnSpc>
              <a:spcPct val="90000"/>
            </a:lnSpc>
            <a:spcBef>
              <a:spcPct val="0"/>
            </a:spcBef>
            <a:spcAft>
              <a:spcPct val="35000"/>
            </a:spcAft>
            <a:buNone/>
          </a:pPr>
          <a:r>
            <a:rPr sz="600" kern="1200" dirty="0" err="1"/>
            <a:t>LabVIEW</a:t>
          </a:r>
          <a:endParaRPr lang="en-US" sz="600" kern="1200" dirty="0"/>
        </a:p>
        <a:p>
          <a:pPr marL="0" lvl="0" indent="0" algn="ctr" defTabSz="266700">
            <a:lnSpc>
              <a:spcPct val="90000"/>
            </a:lnSpc>
            <a:spcBef>
              <a:spcPct val="0"/>
            </a:spcBef>
            <a:spcAft>
              <a:spcPct val="35000"/>
            </a:spcAft>
            <a:buNone/>
          </a:pPr>
          <a:r>
            <a:rPr sz="600" kern="1200" dirty="0" err="1"/>
            <a:t>核心教程（二）及后续主题</a:t>
          </a:r>
          <a:endParaRPr lang="zh-CN" sz="600" kern="1200" dirty="0"/>
        </a:p>
      </dsp:txBody>
      <dsp:txXfrm>
        <a:off x="3490954" y="21304"/>
        <a:ext cx="3062213" cy="304310"/>
      </dsp:txXfrm>
    </dsp:sp>
    <dsp:sp modelId="{29EB1DA9-788C-4276-97C7-1D6DFE0D8FC1}">
      <dsp:nvSpPr>
        <dsp:cNvPr id="0" name=""/>
        <dsp:cNvSpPr/>
      </dsp:nvSpPr>
      <dsp:spPr>
        <a:xfrm>
          <a:off x="3490954" y="325615"/>
          <a:ext cx="3062213" cy="27010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多线程</a:t>
          </a:r>
          <a:endParaRPr lang="zh-CN" sz="1800" kern="1200" dirty="0"/>
        </a:p>
        <a:p>
          <a:pPr marL="171450" lvl="1" indent="-171450" algn="l" defTabSz="800100">
            <a:lnSpc>
              <a:spcPct val="90000"/>
            </a:lnSpc>
            <a:spcBef>
              <a:spcPct val="0"/>
            </a:spcBef>
            <a:spcAft>
              <a:spcPct val="15000"/>
            </a:spcAft>
            <a:buChar char="•"/>
          </a:pPr>
          <a:r>
            <a:rPr lang="en-US" sz="1800" kern="1200" dirty="0"/>
            <a:t>面向对象</a:t>
          </a:r>
          <a:endParaRPr lang="zh-CN" sz="1800" kern="1200" dirty="0"/>
        </a:p>
        <a:p>
          <a:pPr marL="171450" lvl="1" indent="-171450" algn="l" defTabSz="800100">
            <a:lnSpc>
              <a:spcPct val="90000"/>
            </a:lnSpc>
            <a:spcBef>
              <a:spcPct val="0"/>
            </a:spcBef>
            <a:spcAft>
              <a:spcPct val="15000"/>
            </a:spcAft>
            <a:buChar char="•"/>
          </a:pPr>
          <a:r>
            <a:rPr lang="en-US" sz="1800" kern="1200" dirty="0"/>
            <a:t>多终端</a:t>
          </a:r>
          <a:endParaRPr lang="zh-CN" sz="1800" kern="1200" dirty="0"/>
        </a:p>
        <a:p>
          <a:pPr marL="171450" lvl="1" indent="-171450" algn="l" defTabSz="800100">
            <a:lnSpc>
              <a:spcPct val="90000"/>
            </a:lnSpc>
            <a:spcBef>
              <a:spcPct val="0"/>
            </a:spcBef>
            <a:spcAft>
              <a:spcPct val="15000"/>
            </a:spcAft>
            <a:buChar char="•"/>
          </a:pPr>
          <a:r>
            <a:rPr lang="en-US" sz="1800" kern="1200" dirty="0"/>
            <a:t>实现管理内存</a:t>
          </a:r>
          <a:endParaRPr lang="zh-CN" sz="1800" kern="1200" dirty="0"/>
        </a:p>
      </dsp:txBody>
      <dsp:txXfrm>
        <a:off x="3490954" y="325615"/>
        <a:ext cx="3062213" cy="27010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1"/>
            <a:ext cx="3038475" cy="4649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b="0">
                <a:solidFill>
                  <a:schemeClr val="tx1"/>
                </a:solidFill>
                <a:latin typeface="Arial" charset="0"/>
              </a:defRPr>
            </a:lvl1pPr>
          </a:lstStyle>
          <a:p>
            <a:endParaRPr lang="en-US" dirty="0"/>
          </a:p>
        </p:txBody>
      </p:sp>
      <p:sp>
        <p:nvSpPr>
          <p:cNvPr id="19459" name="Rectangle 3"/>
          <p:cNvSpPr>
            <a:spLocks noGrp="1" noChangeArrowheads="1"/>
          </p:cNvSpPr>
          <p:nvPr>
            <p:ph type="dt" sz="quarter" idx="1"/>
          </p:nvPr>
        </p:nvSpPr>
        <p:spPr bwMode="auto">
          <a:xfrm>
            <a:off x="3970339" y="1"/>
            <a:ext cx="3038475" cy="4649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b="0">
                <a:solidFill>
                  <a:schemeClr val="tx1"/>
                </a:solidFill>
                <a:latin typeface="Arial" charset="0"/>
              </a:defRPr>
            </a:lvl1pPr>
          </a:lstStyle>
          <a:p>
            <a:endParaRPr lang="en-US" dirty="0"/>
          </a:p>
        </p:txBody>
      </p:sp>
      <p:sp>
        <p:nvSpPr>
          <p:cNvPr id="19460" name="Rectangle 4"/>
          <p:cNvSpPr>
            <a:spLocks noGrp="1" noChangeArrowheads="1"/>
          </p:cNvSpPr>
          <p:nvPr>
            <p:ph type="ftr" sz="quarter" idx="2"/>
          </p:nvPr>
        </p:nvSpPr>
        <p:spPr bwMode="auto">
          <a:xfrm>
            <a:off x="0" y="8829823"/>
            <a:ext cx="3038475" cy="46498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b="0">
                <a:solidFill>
                  <a:schemeClr val="tx1"/>
                </a:solidFill>
                <a:latin typeface="Arial" charset="0"/>
              </a:defRPr>
            </a:lvl1pPr>
          </a:lstStyle>
          <a:p>
            <a:endParaRPr lang="en-US" dirty="0"/>
          </a:p>
        </p:txBody>
      </p:sp>
      <p:sp>
        <p:nvSpPr>
          <p:cNvPr id="19461" name="Rectangle 5"/>
          <p:cNvSpPr>
            <a:spLocks noGrp="1" noChangeArrowheads="1"/>
          </p:cNvSpPr>
          <p:nvPr>
            <p:ph type="sldNum" sz="quarter" idx="3"/>
          </p:nvPr>
        </p:nvSpPr>
        <p:spPr bwMode="auto">
          <a:xfrm>
            <a:off x="3970339" y="8829823"/>
            <a:ext cx="3038475" cy="46498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b="0">
                <a:solidFill>
                  <a:schemeClr val="tx1"/>
                </a:solidFill>
                <a:latin typeface="Arial" charset="0"/>
              </a:defRPr>
            </a:lvl1pPr>
          </a:lstStyle>
          <a:p>
            <a:fld id="{D24E0D23-8A02-4A7B-B299-124CCB1D3EE6}" type="slidenum">
              <a:rPr lang="en-US"/>
              <a:pPr/>
              <a:t>‹#›</a:t>
            </a:fld>
            <a:endParaRPr lang="zh-C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chemeClr val="tx1"/>
            </a:solidFill>
            <a:miter lim="800000"/>
            <a:headEnd/>
            <a:tailEnd/>
          </a:ln>
        </p:spPr>
      </p:sp>
      <p:sp>
        <p:nvSpPr>
          <p:cNvPr id="7173" name="Rectangle 5"/>
          <p:cNvSpPr>
            <a:spLocks noGrp="1" noChangeArrowheads="1"/>
          </p:cNvSpPr>
          <p:nvPr>
            <p:ph type="body" sz="quarter" idx="3"/>
          </p:nvPr>
        </p:nvSpPr>
        <p:spPr bwMode="auto">
          <a:xfrm>
            <a:off x="701675" y="4416510"/>
            <a:ext cx="5607050" cy="41832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100" kern="1200">
        <a:solidFill>
          <a:schemeClr val="tx1"/>
        </a:solidFill>
        <a:latin typeface="Arial" charset="0"/>
        <a:ea typeface="+mn-ea"/>
        <a:cs typeface="+mn-cs"/>
      </a:defRPr>
    </a:lvl1pPr>
    <a:lvl2pPr marL="350838" algn="l" rtl="0" eaLnBrk="0" fontAlgn="base" hangingPunct="0">
      <a:spcBef>
        <a:spcPct val="30000"/>
      </a:spcBef>
      <a:spcAft>
        <a:spcPct val="0"/>
      </a:spcAft>
      <a:defRPr sz="1100" kern="1200">
        <a:solidFill>
          <a:schemeClr val="tx1"/>
        </a:solidFill>
        <a:latin typeface="Arial" charset="0"/>
        <a:ea typeface="+mn-ea"/>
        <a:cs typeface="+mn-cs"/>
      </a:defRPr>
    </a:lvl2pPr>
    <a:lvl3pPr marL="685800" algn="l" rtl="0" eaLnBrk="0" fontAlgn="base" hangingPunct="0">
      <a:spcBef>
        <a:spcPct val="30000"/>
      </a:spcBef>
      <a:spcAft>
        <a:spcPct val="0"/>
      </a:spcAft>
      <a:defRPr sz="1100" kern="1200">
        <a:solidFill>
          <a:schemeClr val="tx1"/>
        </a:solidFill>
        <a:latin typeface="Arial" charset="0"/>
        <a:ea typeface="+mn-ea"/>
        <a:cs typeface="+mn-cs"/>
      </a:defRPr>
    </a:lvl3pPr>
    <a:lvl4pPr marL="1036638" algn="l" rtl="0" eaLnBrk="0" fontAlgn="base" hangingPunct="0">
      <a:spcBef>
        <a:spcPct val="30000"/>
      </a:spcBef>
      <a:spcAft>
        <a:spcPct val="0"/>
      </a:spcAft>
      <a:defRPr sz="1100" kern="1200">
        <a:solidFill>
          <a:schemeClr val="tx1"/>
        </a:solidFill>
        <a:latin typeface="Arial" charset="0"/>
        <a:ea typeface="+mn-ea"/>
        <a:cs typeface="+mn-cs"/>
      </a:defRPr>
    </a:lvl4pPr>
    <a:lvl5pPr marL="1371600" algn="l" rtl="0" eaLnBrk="0" fontAlgn="base" hangingPunct="0">
      <a:spcBef>
        <a:spcPct val="3000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a:t>LabVIEW</a:t>
            </a:r>
            <a:r>
              <a:rPr lang="en-US" baseline="0" dirty="0"/>
              <a:t> uses many different types of files. In this class you will learn about three different LabVIEW files – LabVIEW projects, VIs, and custom controls.</a:t>
            </a:r>
          </a:p>
          <a:p>
            <a:endParaRPr lang="en-US" baseline="0" dirty="0"/>
          </a:p>
          <a:p>
            <a:r>
              <a:rPr lang="en-US" baseline="0" dirty="0"/>
              <a:t>Historically, LabVIEW programs are called virtual instruments, or VIs, because their appearance and operation imitate physical instruments, such as oscilloscopes and multimeters. Today LabVIEW VIs can be extremely powerful and sophisticated programs with elegant graphical user interfaces.</a:t>
            </a:r>
          </a:p>
          <a:p>
            <a:endParaRPr lang="en-US" baseline="0" dirty="0"/>
          </a:p>
          <a:p>
            <a:r>
              <a:rPr lang="en-US" baseline="0" dirty="0"/>
              <a:t>Later in this course you learn how custom controls can improve maintainability of your LabVIEW application.</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LabVIEW projects can also include non-LabVIEW file types. For example, you can include documentation files.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Note:  If students need to work with legacy code, you might briefly cover .llb files.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xfrm>
            <a:off x="406400" y="696913"/>
            <a:ext cx="6197600" cy="3486150"/>
          </a:xfrm>
          <a:ln/>
        </p:spPr>
      </p:sp>
      <p:sp>
        <p:nvSpPr>
          <p:cNvPr id="41987" name="Notes Placeholder 2"/>
          <p:cNvSpPr>
            <a:spLocks noGrp="1"/>
          </p:cNvSpPr>
          <p:nvPr>
            <p:ph type="body" idx="1"/>
          </p:nvPr>
        </p:nvSpPr>
        <p:spPr>
          <a:noFill/>
          <a:ln/>
        </p:spPr>
        <p:txBody>
          <a:bodyPr/>
          <a:lstStyle/>
          <a:p>
            <a:pPr eaLnBrk="1" hangingPunct="1"/>
            <a:endParaRPr lang="en-US" dirty="0"/>
          </a:p>
        </p:txBody>
      </p:sp>
      <p:sp>
        <p:nvSpPr>
          <p:cNvPr id="41988" name="Slide Number Placeholder 3"/>
          <p:cNvSpPr>
            <a:spLocks noGrp="1"/>
          </p:cNvSpPr>
          <p:nvPr>
            <p:ph type="sldNum" sz="quarter" idx="5"/>
          </p:nvPr>
        </p:nvSpPr>
        <p:spPr>
          <a:xfrm>
            <a:off x="3970735" y="8830659"/>
            <a:ext cx="3038145" cy="464205"/>
          </a:xfrm>
          <a:prstGeom prst="rect">
            <a:avLst/>
          </a:prstGeom>
          <a:noFill/>
        </p:spPr>
        <p:txBody>
          <a:bodyPr lIns="87810" tIns="43905" rIns="87810" bIns="43905"/>
          <a:lstStyle/>
          <a:p>
            <a:fld id="{42E03ECB-A8C7-4E23-A890-1818491E3E69}" type="slidenum">
              <a:rPr lang="en-US"/>
              <a:pPr/>
              <a:t>24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406400" y="696913"/>
            <a:ext cx="6197600" cy="3486150"/>
          </a:xfrm>
          <a:ln/>
        </p:spPr>
      </p:sp>
      <p:sp>
        <p:nvSpPr>
          <p:cNvPr id="43011" name="Notes Placeholder 2"/>
          <p:cNvSpPr>
            <a:spLocks noGrp="1"/>
          </p:cNvSpPr>
          <p:nvPr>
            <p:ph type="body" idx="1"/>
          </p:nvPr>
        </p:nvSpPr>
        <p:spPr>
          <a:noFill/>
          <a:ln/>
        </p:spPr>
        <p:txBody>
          <a:bodyPr/>
          <a:lstStyle/>
          <a:p>
            <a:pPr eaLnBrk="1" hangingPunct="1"/>
            <a:r>
              <a:rPr lang="en-US" dirty="0"/>
              <a:t>Use the NI Example Finder to search all installed examples and examples located in the NI Developer Zone on the web.</a:t>
            </a:r>
          </a:p>
          <a:p>
            <a:pPr eaLnBrk="1" hangingPunct="1"/>
            <a:endParaRPr lang="en-US" dirty="0"/>
          </a:p>
          <a:p>
            <a:pPr eaLnBrk="1" hangingPunct="1"/>
            <a:r>
              <a:rPr lang="en-US" dirty="0"/>
              <a:t>Modify any example VI to fit an application, or copy and paste from an example into a VI that you create.</a:t>
            </a:r>
          </a:p>
          <a:p>
            <a:pPr eaLnBrk="1" hangingPunct="1"/>
            <a:r>
              <a:rPr lang="en-US" dirty="0"/>
              <a:t>Methods of accessing the NI Example Finder:</a:t>
            </a:r>
          </a:p>
          <a:p>
            <a:pPr eaLnBrk="1" hangingPunct="1">
              <a:buFont typeface="Arial" pitchFamily="34" charset="0"/>
              <a:buChar char="•"/>
            </a:pPr>
            <a:r>
              <a:rPr lang="en-US" dirty="0"/>
              <a:t> Select </a:t>
            </a:r>
            <a:r>
              <a:rPr lang="en-US" b="1" dirty="0"/>
              <a:t>Help»Find Examples </a:t>
            </a:r>
          </a:p>
          <a:p>
            <a:pPr eaLnBrk="1" hangingPunct="1">
              <a:buFont typeface="Arial" pitchFamily="34" charset="0"/>
              <a:buChar char="•"/>
            </a:pPr>
            <a:r>
              <a:rPr lang="en-US" dirty="0"/>
              <a:t> Click the </a:t>
            </a:r>
            <a:r>
              <a:rPr lang="en-US" b="1" dirty="0"/>
              <a:t>Find Examples </a:t>
            </a:r>
            <a:r>
              <a:rPr lang="en-US" dirty="0"/>
              <a:t>link in the </a:t>
            </a:r>
            <a:r>
              <a:rPr lang="en-US" b="1" dirty="0"/>
              <a:t>Getting Started </a:t>
            </a:r>
            <a:r>
              <a:rPr lang="en-US" dirty="0"/>
              <a:t>window</a:t>
            </a:r>
          </a:p>
          <a:p>
            <a:pPr eaLnBrk="1" hangingPunct="1">
              <a:buFont typeface="Arial" pitchFamily="34" charset="0"/>
              <a:buChar char="•"/>
            </a:pPr>
            <a:endParaRPr lang="en-US" dirty="0"/>
          </a:p>
          <a:p>
            <a:pPr eaLnBrk="1" hangingPunct="1">
              <a:buFont typeface="Arial" pitchFamily="34" charset="0"/>
              <a:buNone/>
            </a:pPr>
            <a:r>
              <a:rPr lang="en-US" dirty="0"/>
              <a:t>You can access examples using the </a:t>
            </a:r>
            <a:r>
              <a:rPr lang="en-US" b="1" dirty="0"/>
              <a:t>Open example </a:t>
            </a:r>
            <a:r>
              <a:rPr lang="en-US" dirty="0"/>
              <a:t>and </a:t>
            </a:r>
            <a:r>
              <a:rPr lang="en-US" b="1" dirty="0"/>
              <a:t>Find related examples</a:t>
            </a:r>
            <a:r>
              <a:rPr lang="en-US" dirty="0"/>
              <a:t> buttons located at the bottom of certain VI and function reference topics in the </a:t>
            </a:r>
            <a:r>
              <a:rPr lang="en-US" i="1" dirty="0"/>
              <a:t>LabVIEW Help</a:t>
            </a:r>
            <a:r>
              <a:rPr lang="en-US" dirty="0"/>
              <a:t>. Click the </a:t>
            </a:r>
            <a:r>
              <a:rPr lang="en-US" b="1" dirty="0"/>
              <a:t>Open example </a:t>
            </a:r>
            <a:r>
              <a:rPr lang="en-US" dirty="0"/>
              <a:t>button to open the example VI to which the topic refers. Click </a:t>
            </a:r>
            <a:r>
              <a:rPr lang="en-US" b="1" dirty="0"/>
              <a:t>the Find related examples</a:t>
            </a:r>
            <a:r>
              <a:rPr lang="en-US" dirty="0"/>
              <a:t> button to open the NI Example Finder and display related example VIs.</a:t>
            </a:r>
          </a:p>
          <a:p>
            <a:pPr eaLnBrk="1" hangingPunct="1">
              <a:buFont typeface="Arial" pitchFamily="34" charset="0"/>
              <a:buChar char="•"/>
            </a:pPr>
            <a:endParaRPr lang="en-US" dirty="0"/>
          </a:p>
          <a:p>
            <a:pPr eaLnBrk="1" hangingPunct="1">
              <a:buFont typeface="Arial" pitchFamily="34" charset="0"/>
              <a:buChar char="•"/>
            </a:pPr>
            <a:endParaRPr lang="en-US" dirty="0"/>
          </a:p>
        </p:txBody>
      </p:sp>
      <p:sp>
        <p:nvSpPr>
          <p:cNvPr id="43012" name="Slide Number Placeholder 3"/>
          <p:cNvSpPr>
            <a:spLocks noGrp="1"/>
          </p:cNvSpPr>
          <p:nvPr>
            <p:ph type="sldNum" sz="quarter" idx="5"/>
          </p:nvPr>
        </p:nvSpPr>
        <p:spPr>
          <a:xfrm>
            <a:off x="3970735" y="8830659"/>
            <a:ext cx="3038145" cy="464205"/>
          </a:xfrm>
          <a:prstGeom prst="rect">
            <a:avLst/>
          </a:prstGeom>
          <a:noFill/>
        </p:spPr>
        <p:txBody>
          <a:bodyPr lIns="87810" tIns="43905" rIns="87810" bIns="43905"/>
          <a:lstStyle/>
          <a:p>
            <a:fld id="{DFF61098-C2E9-4F08-96F2-5A4122B6F24E}" type="slidenum">
              <a:rPr lang="en-US"/>
              <a:pPr/>
              <a:t>25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3970339" y="8829823"/>
            <a:ext cx="3038475" cy="464980"/>
          </a:xfrm>
          <a:prstGeom prst="rect">
            <a:avLst/>
          </a:prstGeom>
          <a:noFill/>
          <a:ln>
            <a:miter lim="800000"/>
            <a:headEnd/>
            <a:tailEnd/>
          </a:ln>
        </p:spPr>
        <p:txBody>
          <a:bodyPr/>
          <a:lstStyle/>
          <a:p>
            <a:fld id="{A0B8568F-3CB3-4C49-AE31-FDE5E2FE4E87}" type="slidenum">
              <a:rPr lang="en-US"/>
              <a:pPr/>
              <a:t>33</a:t>
            </a:fld>
            <a:endParaRPr lang="en-US" dirty="0"/>
          </a:p>
        </p:txBody>
      </p:sp>
      <p:sp>
        <p:nvSpPr>
          <p:cNvPr id="79875" name="Rectangle 2"/>
          <p:cNvSpPr>
            <a:spLocks noGrp="1" noRot="1" noChangeAspect="1" noChangeArrowheads="1" noTextEdit="1"/>
          </p:cNvSpPr>
          <p:nvPr>
            <p:ph type="sldImg"/>
          </p:nvPr>
        </p:nvSpPr>
        <p:spPr>
          <a:xfrm>
            <a:off x="-22225" y="457200"/>
            <a:ext cx="6908800" cy="3886200"/>
          </a:xfrm>
          <a:ln/>
        </p:spPr>
      </p:sp>
      <p:sp>
        <p:nvSpPr>
          <p:cNvPr id="79876" name="Rectangle 3"/>
          <p:cNvSpPr>
            <a:spLocks noGrp="1" noChangeArrowheads="1"/>
          </p:cNvSpPr>
          <p:nvPr>
            <p:ph type="body" idx="1"/>
          </p:nvPr>
        </p:nvSpPr>
        <p:spPr>
          <a:xfrm>
            <a:off x="701675" y="4581090"/>
            <a:ext cx="5607050" cy="4181622"/>
          </a:xfrm>
          <a:noFill/>
          <a:ln/>
        </p:spPr>
        <p:txBody>
          <a:bodyPr/>
          <a:lstStyle/>
          <a:p>
            <a:pPr eaLnBrk="1" hangingPunct="1"/>
            <a:r>
              <a:rPr lang="en-US" dirty="0"/>
              <a:t>The answer is a, b, and 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3970339" y="8829823"/>
            <a:ext cx="3038475" cy="464980"/>
          </a:xfrm>
          <a:prstGeom prst="rect">
            <a:avLst/>
          </a:prstGeom>
          <a:noFill/>
          <a:ln>
            <a:miter lim="800000"/>
            <a:headEnd/>
            <a:tailEnd/>
          </a:ln>
        </p:spPr>
        <p:txBody>
          <a:bodyPr/>
          <a:lstStyle/>
          <a:p>
            <a:fld id="{A0B8568F-3CB3-4C49-AE31-FDE5E2FE4E87}" type="slidenum">
              <a:rPr lang="en-US"/>
              <a:pPr/>
              <a:t>34</a:t>
            </a:fld>
            <a:endParaRPr lang="en-US" dirty="0"/>
          </a:p>
        </p:txBody>
      </p:sp>
      <p:sp>
        <p:nvSpPr>
          <p:cNvPr id="79875" name="Rectangle 2"/>
          <p:cNvSpPr>
            <a:spLocks noGrp="1" noRot="1" noChangeAspect="1" noChangeArrowheads="1" noTextEdit="1"/>
          </p:cNvSpPr>
          <p:nvPr>
            <p:ph type="sldImg"/>
          </p:nvPr>
        </p:nvSpPr>
        <p:spPr>
          <a:xfrm>
            <a:off x="-22225" y="457200"/>
            <a:ext cx="6908800" cy="3886200"/>
          </a:xfrm>
          <a:ln/>
        </p:spPr>
      </p:sp>
      <p:sp>
        <p:nvSpPr>
          <p:cNvPr id="79876" name="Rectangle 3"/>
          <p:cNvSpPr>
            <a:spLocks noGrp="1" noChangeArrowheads="1"/>
          </p:cNvSpPr>
          <p:nvPr>
            <p:ph type="body" idx="1"/>
          </p:nvPr>
        </p:nvSpPr>
        <p:spPr>
          <a:xfrm>
            <a:off x="701675" y="4581090"/>
            <a:ext cx="5607050" cy="4181622"/>
          </a:xfrm>
          <a:noFill/>
          <a:ln/>
        </p:spPr>
        <p:txBody>
          <a:bodyPr/>
          <a:lstStyle/>
          <a:p>
            <a:pPr eaLnBrk="1" hangingPunct="1"/>
            <a:r>
              <a:rPr lang="en-US" dirty="0"/>
              <a:t>The answer is a, b, and 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a:t>Start with</a:t>
            </a:r>
            <a:r>
              <a:rPr lang="en-US" baseline="0" dirty="0"/>
              <a:t> the </a:t>
            </a:r>
            <a:r>
              <a:rPr lang="en-US" b="1" baseline="0" dirty="0"/>
              <a:t>Getting Started </a:t>
            </a:r>
            <a:r>
              <a:rPr lang="en-US" baseline="0" dirty="0"/>
              <a:t>window and demonstrate selecting the </a:t>
            </a:r>
            <a:r>
              <a:rPr lang="en-US" b="1" baseline="0" dirty="0"/>
              <a:t>Create Project </a:t>
            </a:r>
            <a:r>
              <a:rPr lang="en-US" baseline="0" dirty="0"/>
              <a:t>button and the </a:t>
            </a:r>
            <a:r>
              <a:rPr lang="en-US" b="1" baseline="0" dirty="0"/>
              <a:t>Open Existing </a:t>
            </a:r>
            <a:r>
              <a:rPr lang="en-US" baseline="0" dirty="0"/>
              <a:t>button. O</a:t>
            </a:r>
            <a:r>
              <a:rPr lang="en-US" dirty="0"/>
              <a:t>pen the Weather Station project (Weather Station.lvproj) solution file to use for this demonstration (Solution 7-1, No HW).  Open</a:t>
            </a:r>
            <a:r>
              <a:rPr lang="en-US" baseline="0" dirty="0"/>
              <a:t> the </a:t>
            </a:r>
            <a:r>
              <a:rPr lang="en-US" baseline="0" dirty="0">
                <a:latin typeface="Courier New" pitchFamily="49" charset="0"/>
                <a:cs typeface="Courier New" pitchFamily="49" charset="0"/>
              </a:rPr>
              <a:t>Weather Station UI.vi </a:t>
            </a:r>
            <a:r>
              <a:rPr lang="en-US" baseline="0" dirty="0"/>
              <a:t>and identify the three parts of a VI – front panel, block diagram, and icon/connector pane.</a:t>
            </a:r>
            <a:endParaRPr lang="en-US" dirty="0"/>
          </a:p>
          <a:p>
            <a:endParaRPr lang="en-US" dirty="0"/>
          </a:p>
          <a:p>
            <a:r>
              <a:rPr lang="en-US" dirty="0"/>
              <a:t>Add a blank VI, an existing VI, a text file, and remove a file from the project.  Be sure to demonstrate that changes made in the </a:t>
            </a:r>
            <a:r>
              <a:rPr lang="en-US" b="1" dirty="0"/>
              <a:t>Project Explorer </a:t>
            </a:r>
            <a:r>
              <a:rPr lang="en-US" b="0" dirty="0"/>
              <a:t>window on</a:t>
            </a:r>
            <a:r>
              <a:rPr lang="en-US" dirty="0"/>
              <a:t> the </a:t>
            </a:r>
            <a:r>
              <a:rPr lang="en-US" b="1" dirty="0"/>
              <a:t>Items</a:t>
            </a:r>
            <a:r>
              <a:rPr lang="en-US" b="0" baseline="0" dirty="0"/>
              <a:t> tab </a:t>
            </a:r>
            <a:r>
              <a:rPr lang="en-US" dirty="0"/>
              <a:t>do not reflect how the files are saved on disk. Also,</a:t>
            </a:r>
            <a:r>
              <a:rPr lang="en-US" baseline="0" dirty="0"/>
              <a:t> demo the difference between adding/creating virtual folders and adding an auto-populating folder. Demo the difference between the </a:t>
            </a:r>
            <a:r>
              <a:rPr lang="en-US" b="1" baseline="0" dirty="0"/>
              <a:t>Items</a:t>
            </a:r>
            <a:r>
              <a:rPr lang="en-US" baseline="0" dirty="0"/>
              <a:t> tab and the </a:t>
            </a:r>
            <a:r>
              <a:rPr lang="en-US" b="1" baseline="0" dirty="0"/>
              <a:t>Files</a:t>
            </a:r>
            <a:r>
              <a:rPr lang="en-US" baseline="0" dirty="0"/>
              <a:t> tab (</a:t>
            </a:r>
            <a:r>
              <a:rPr lang="en-US" dirty="0"/>
              <a:t>The </a:t>
            </a:r>
            <a:r>
              <a:rPr lang="en-US" b="1" dirty="0"/>
              <a:t>Files</a:t>
            </a:r>
            <a:r>
              <a:rPr lang="en-US" dirty="0"/>
              <a:t> tab displays the location of project folders on disk. Project operations on the </a:t>
            </a:r>
            <a:r>
              <a:rPr lang="en-US" b="1" dirty="0"/>
              <a:t>Files</a:t>
            </a:r>
            <a:r>
              <a:rPr lang="en-US" dirty="0"/>
              <a:t> tab both update and reflect the contents of the folder on disk)</a:t>
            </a:r>
            <a:r>
              <a:rPr lang="en-US" baseline="0" dirty="0"/>
              <a:t>. </a:t>
            </a:r>
          </a:p>
          <a:p>
            <a:endParaRPr lang="en-US" baseline="0" dirty="0"/>
          </a:p>
          <a:p>
            <a:r>
              <a:rPr lang="en-US" baseline="0" dirty="0"/>
              <a:t>NOTE: </a:t>
            </a:r>
            <a:r>
              <a:rPr lang="en-US" dirty="0"/>
              <a:t>Do not save the project so that you do not affect your project solution.</a:t>
            </a:r>
          </a:p>
          <a:p>
            <a:endParaRPr lang="en-US" dirty="0"/>
          </a:p>
          <a:p>
            <a:r>
              <a:rPr lang="en-US" dirty="0"/>
              <a:t>Demonstrate the ability to start a VI in LabVIEW the following ways:</a:t>
            </a:r>
          </a:p>
          <a:p>
            <a:pPr lvl="1"/>
            <a:r>
              <a:rPr lang="en-US" dirty="0"/>
              <a:t>From within a project, right-click on </a:t>
            </a:r>
            <a:r>
              <a:rPr lang="en-US" b="1" dirty="0"/>
              <a:t>My Computer </a:t>
            </a:r>
            <a:r>
              <a:rPr lang="en-US" dirty="0"/>
              <a:t>and select </a:t>
            </a:r>
            <a:r>
              <a:rPr lang="en-US" b="1" dirty="0"/>
              <a:t>New»</a:t>
            </a:r>
            <a:r>
              <a:rPr lang="en-US" b="1" baseline="0" dirty="0"/>
              <a:t>VI</a:t>
            </a:r>
            <a:r>
              <a:rPr lang="en-US" b="0" baseline="0" dirty="0"/>
              <a:t>.</a:t>
            </a:r>
            <a:endParaRPr lang="en-US" b="0" dirty="0"/>
          </a:p>
          <a:p>
            <a:pPr lvl="1"/>
            <a:r>
              <a:rPr lang="en-US" dirty="0"/>
              <a:t>With</a:t>
            </a:r>
            <a:r>
              <a:rPr lang="en-US" baseline="0" dirty="0"/>
              <a:t> project open, select </a:t>
            </a:r>
            <a:r>
              <a:rPr lang="en-US" b="1" baseline="0" dirty="0"/>
              <a:t>New VI</a:t>
            </a:r>
            <a:r>
              <a:rPr lang="en-US" baseline="0" dirty="0"/>
              <a:t> from File menu.</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a:t>Engage the students in identifying controls and indicators on this front panel. </a:t>
            </a:r>
          </a:p>
          <a:p>
            <a:endParaRPr lang="en-US" dirty="0"/>
          </a:p>
          <a:p>
            <a:r>
              <a:rPr lang="en-US" dirty="0"/>
              <a:t>In the next few slides, you discuss basic data types: numerics, strings and Booleans. Discuss only front panel information here, such as appearance and what type of data you put in the control or indicator.</a:t>
            </a:r>
          </a:p>
          <a:p>
            <a:endParaRPr lang="en-US" dirty="0"/>
          </a:p>
          <a:p>
            <a:r>
              <a:rPr lang="en-US" dirty="0"/>
              <a:t>You discuss representation, mechanical action, and string display types in the next lesson.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The numeric data in a control or indicator can represent numbers of various types, such as integer or floating-point.</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a:t>LabVIEW has different control palettes with objects</a:t>
            </a:r>
            <a:r>
              <a:rPr lang="en-US" baseline="0" dirty="0"/>
              <a:t> for building </a:t>
            </a:r>
            <a:r>
              <a:rPr lang="en-US" dirty="0"/>
              <a:t>user interface,</a:t>
            </a:r>
            <a:r>
              <a:rPr lang="en-US" baseline="0" dirty="0"/>
              <a:t> including the </a:t>
            </a:r>
            <a:r>
              <a:rPr lang="en-US" b="1" baseline="0" dirty="0"/>
              <a:t>Modern</a:t>
            </a:r>
            <a:r>
              <a:rPr lang="en-US" baseline="0" dirty="0"/>
              <a:t>, </a:t>
            </a:r>
            <a:r>
              <a:rPr lang="en-US" b="1" baseline="0" dirty="0"/>
              <a:t>Silver</a:t>
            </a:r>
            <a:r>
              <a:rPr lang="en-US" baseline="0" dirty="0"/>
              <a:t>, </a:t>
            </a:r>
            <a:r>
              <a:rPr lang="en-US" b="1" baseline="0" dirty="0"/>
              <a:t>Classic</a:t>
            </a:r>
            <a:r>
              <a:rPr lang="en-US" baseline="0" dirty="0"/>
              <a:t>, and </a:t>
            </a:r>
            <a:r>
              <a:rPr lang="en-US" b="1" baseline="0" dirty="0"/>
              <a:t>System</a:t>
            </a:r>
            <a:r>
              <a:rPr lang="en-US" baseline="0" dirty="0"/>
              <a:t> palettes.</a:t>
            </a:r>
            <a:endParaRPr lang="en-US" dirty="0"/>
          </a:p>
          <a:p>
            <a:r>
              <a:rPr lang="en-US" baseline="0" dirty="0"/>
              <a:t>The controls and indicators on the </a:t>
            </a:r>
            <a:r>
              <a:rPr lang="en-US" b="1" baseline="0" dirty="0"/>
              <a:t>Silver</a:t>
            </a:r>
            <a:r>
              <a:rPr lang="en-US" baseline="0" dirty="0"/>
              <a:t> palette are the newest to LabVIEW. They provide a rich user interface. Because of the added glyphs, the Silver objects tend to be a little larger than other styles.</a:t>
            </a:r>
          </a:p>
          <a:p>
            <a:endParaRPr lang="en-US" baseline="0" dirty="0"/>
          </a:p>
          <a:p>
            <a:r>
              <a:rPr lang="en-US" baseline="0" dirty="0"/>
              <a:t>Use objects from the </a:t>
            </a:r>
            <a:r>
              <a:rPr lang="en-US" b="1" baseline="0" dirty="0"/>
              <a:t>System</a:t>
            </a:r>
            <a:r>
              <a:rPr lang="en-US" baseline="0" dirty="0"/>
              <a:t> palette when you want a dialog that matches your operating system.  The System controls (also known as dialog controls) change appearance depending on which platform you run the VI. For example, when running on a Mac OS, the controls adapt a different color and appearance than they have on a Windows OS so that they match the appearance of the Mac OS system.</a:t>
            </a:r>
          </a:p>
          <a:p>
            <a:endParaRPr lang="en-US" baseline="0" dirty="0"/>
          </a:p>
          <a:p>
            <a:r>
              <a:rPr lang="en-US" baseline="0" dirty="0"/>
              <a:t>Not all palettes have the same options. For example, the </a:t>
            </a:r>
            <a:r>
              <a:rPr lang="en-US" b="1" baseline="0" dirty="0"/>
              <a:t>System </a:t>
            </a:r>
            <a:r>
              <a:rPr lang="en-US" baseline="0" dirty="0"/>
              <a:t>palette does not have a LED. </a:t>
            </a:r>
          </a:p>
          <a:p>
            <a:r>
              <a:rPr lang="en-US" baseline="0" dirty="0"/>
              <a:t>Similarly, if you use Quick Drop, you will notice multiple options.  The new Silver controls will have “Silver” in the parentheses.</a:t>
            </a:r>
            <a:endParaRPr lang="en-US" dirty="0"/>
          </a:p>
          <a:p>
            <a:endParaRPr lang="en-US" dirty="0"/>
          </a:p>
          <a:p>
            <a:r>
              <a:rPr lang="en-US" b="1" dirty="0"/>
              <a:t>Instructor Note</a:t>
            </a:r>
            <a:r>
              <a:rPr lang="en-US" dirty="0"/>
              <a:t>:</a:t>
            </a:r>
          </a:p>
          <a:p>
            <a:r>
              <a:rPr lang="en-US" dirty="0"/>
              <a:t>Demonstrate Quick Drop functionality. </a:t>
            </a:r>
            <a:r>
              <a:rPr lang="en-US" baseline="0" dirty="0"/>
              <a:t>Press &lt;CTRL&gt;-Space and type “LED” in the </a:t>
            </a:r>
            <a:r>
              <a:rPr lang="en-US" b="1" baseline="0" dirty="0"/>
              <a:t>Quick Drop</a:t>
            </a:r>
            <a:r>
              <a:rPr lang="en-US" baseline="0" dirty="0"/>
              <a:t> window.  Show how to select the Silver-style LED.</a:t>
            </a:r>
            <a:endParaRPr lang="en-US" dirty="0"/>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Briefly</a:t>
            </a:r>
            <a:r>
              <a:rPr lang="en-US" baseline="0" dirty="0"/>
              <a:t> mention the functionality of the items on the toolbar: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Run, Run Continuously, Abort Execution, Pause, Highlight Execution, Retain Wire Values, Step Into, Step over, Step Out, Text Settings, Align Objects, Distribute Objects, Reorder, Clean Up Diagram </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Students learn about debugging tools in the next lesson. Use next slide to discuss different objects on block diagram.</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Click the </a:t>
            </a:r>
            <a:r>
              <a:rPr lang="en-US" b="1" baseline="0" dirty="0"/>
              <a:t>Run</a:t>
            </a:r>
            <a:r>
              <a:rPr lang="en-US" baseline="0" dirty="0"/>
              <a:t> button to run the VI. </a:t>
            </a:r>
            <a:r>
              <a:rPr lang="en-US" dirty="0"/>
              <a:t>LabVIEW compiles the VI, if necessary. You can run a VI if the </a:t>
            </a:r>
            <a:r>
              <a:rPr lang="en-US" b="1" dirty="0"/>
              <a:t>Run</a:t>
            </a:r>
            <a:r>
              <a:rPr lang="en-US" dirty="0"/>
              <a:t> button appears as a solid white arrow.</a:t>
            </a:r>
            <a:r>
              <a:rPr lang="en-US" baseline="0" dirty="0"/>
              <a:t>  If the </a:t>
            </a:r>
            <a:r>
              <a:rPr lang="en-US" b="1" baseline="0" dirty="0"/>
              <a:t>Run</a:t>
            </a:r>
            <a:r>
              <a:rPr lang="en-US" baseline="0" dirty="0"/>
              <a:t> button appears broken, the VI contains edit-time errors.  Students learn about fixing edit-time errors in the next lesson.</a:t>
            </a:r>
            <a:endParaRPr lang="en-US"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a:t>Objects on the block diagram include terminals and nodes. You build block diagrams by connecting the objects with wires. The color and symbol of each terminal indicate the data type of the corresponding control or indicator. Constants are terminals on the block diagram that supply fixed data values to the block diagram.</a:t>
            </a:r>
          </a:p>
          <a:p>
            <a:endParaRPr lang="en-US" dirty="0"/>
          </a:p>
          <a:p>
            <a:r>
              <a:rPr lang="en-US" sz="1100" kern="1200" dirty="0">
                <a:solidFill>
                  <a:schemeClr val="tx1"/>
                </a:solidFill>
                <a:latin typeface="Arial" charset="0"/>
                <a:ea typeface="+mn-ea"/>
                <a:cs typeface="+mn-cs"/>
              </a:rPr>
              <a:t>Nodes are objects on the block diagram that have inputs and/or outputs and perform operations when a VI runs. </a:t>
            </a:r>
            <a:endParaRPr lang="en-US" dirty="0"/>
          </a:p>
          <a:p>
            <a:endParaRPr lang="en-US" dirty="0"/>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8"/>
            <a:ext cx="636713" cy="276999"/>
          </a:xfrm>
          <a:prstGeom prst="rect">
            <a:avLst/>
          </a:prstGeom>
          <a:noFill/>
        </p:spPr>
        <p:txBody>
          <a:bodyPr wrap="none" rtlCol="0">
            <a:spAutoFit/>
          </a:bodyPr>
          <a:lstStyle/>
          <a:p>
            <a:r>
              <a:rPr lang="en-US" sz="1200" b="0" i="0" dirty="0">
                <a:solidFill>
                  <a:prstClr val="black"/>
                </a:solidFill>
                <a:latin typeface="黑体"/>
                <a:cs typeface="黑体"/>
              </a:rPr>
              <a:t>ni.com</a:t>
            </a:r>
            <a:endParaRPr lang="zh-CN" sz="1200" b="0" i="0" dirty="0">
              <a:solidFill>
                <a:prstClr val="black"/>
              </a:solidFill>
              <a:latin typeface="黑体"/>
              <a:cs typeface="黑体"/>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2"/>
            <a:ext cx="863684" cy="710063"/>
          </a:xfrm>
          <a:prstGeom prst="rect">
            <a:avLst/>
          </a:prstGeom>
        </p:spPr>
      </p:pic>
      <p:sp>
        <p:nvSpPr>
          <p:cNvPr id="3" name="Text Placeholder 2"/>
          <p:cNvSpPr>
            <a:spLocks noGrp="1"/>
          </p:cNvSpPr>
          <p:nvPr>
            <p:ph type="body" sz="quarter" idx="15" hasCustomPrompt="1"/>
          </p:nvPr>
        </p:nvSpPr>
        <p:spPr>
          <a:xfrm>
            <a:off x="761999" y="2628900"/>
            <a:ext cx="7858125" cy="1200150"/>
          </a:xfrm>
        </p:spPr>
        <p:txBody>
          <a:bodyPr>
            <a:normAutofit/>
          </a:bodyPr>
          <a:lstStyle>
            <a:lvl1pPr marL="0" indent="0">
              <a:buClrTx/>
              <a:buFont typeface="Lucida Grande"/>
              <a:buNone/>
              <a:defRPr sz="2000"/>
            </a:lvl1pPr>
            <a:lvl5pPr>
              <a:defRPr sz="1600"/>
            </a:lvl5pPr>
          </a:lstStyle>
          <a:p>
            <a:pPr lvl="0"/>
            <a:r>
              <a:rPr lang="en-US" dirty="0"/>
              <a:t>Subject</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9988" y="542113"/>
            <a:ext cx="6894312" cy="276999"/>
          </a:xfrm>
          <a:prstGeom prst="rect">
            <a:avLst/>
          </a:prstGeom>
          <a:noFill/>
        </p:spPr>
        <p:txBody>
          <a:bodyPr wrap="square" rtlCol="0" anchor="b">
            <a:spAutoFit/>
          </a:bodyPr>
          <a:lstStyle/>
          <a:p>
            <a:pPr algn="l">
              <a:spcBef>
                <a:spcPts val="573"/>
              </a:spcBef>
            </a:pPr>
            <a:r>
              <a:rPr lang="en-US" sz="1200" b="0" kern="1200" baseline="0" dirty="0">
                <a:solidFill>
                  <a:schemeClr val="bg1"/>
                </a:solidFill>
                <a:latin typeface="黑体"/>
                <a:cs typeface="黑体"/>
              </a:rPr>
              <a:t>第1课 </a:t>
            </a:r>
            <a:r>
              <a:rPr lang="en-US" sz="1200" b="0" kern="1200" baseline="0" dirty="0" err="1">
                <a:solidFill>
                  <a:schemeClr val="bg1"/>
                </a:solidFill>
                <a:latin typeface="黑体"/>
                <a:cs typeface="黑体"/>
              </a:rPr>
              <a:t>LabVIEW编程环境</a:t>
            </a:r>
            <a:endParaRPr lang="zh-CN" sz="1200" baseline="0" dirty="0">
              <a:solidFill>
                <a:schemeClr val="bg1"/>
              </a:solidFill>
              <a:latin typeface="黑体"/>
            </a:endParaRPr>
          </a:p>
        </p:txBody>
      </p:sp>
      <p:sp>
        <p:nvSpPr>
          <p:cNvPr id="18"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a:t>Demonstration Title</a:t>
            </a:r>
          </a:p>
        </p:txBody>
      </p:sp>
      <p:sp>
        <p:nvSpPr>
          <p:cNvPr id="19" name="TextBox 18"/>
          <p:cNvSpPr txBox="1"/>
          <p:nvPr/>
        </p:nvSpPr>
        <p:spPr>
          <a:xfrm>
            <a:off x="754911" y="786811"/>
            <a:ext cx="8208335" cy="769441"/>
          </a:xfrm>
          <a:prstGeom prst="rect">
            <a:avLst/>
          </a:prstGeom>
          <a:noFill/>
        </p:spPr>
        <p:txBody>
          <a:bodyPr wrap="square" rtlCol="0">
            <a:spAutoFit/>
          </a:bodyPr>
          <a:lstStyle/>
          <a:p>
            <a:pPr algn="l"/>
            <a:r>
              <a:rPr lang="en-US" sz="4400" b="0" dirty="0">
                <a:solidFill>
                  <a:schemeClr val="bg2"/>
                </a:solidFill>
                <a:latin typeface="黑体"/>
                <a:cs typeface="黑体"/>
              </a:rPr>
              <a:t>演示</a:t>
            </a:r>
            <a:endParaRPr lang="zh-CN" sz="4400" b="0" dirty="0">
              <a:solidFill>
                <a:schemeClr val="bg2"/>
              </a:solidFill>
              <a:latin typeface="黑体"/>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a:t>Subject</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p:nvSpPr>
        <p:spPr>
          <a:xfrm>
            <a:off x="839988" y="542113"/>
            <a:ext cx="6754612" cy="276999"/>
          </a:xfrm>
          <a:prstGeom prst="rect">
            <a:avLst/>
          </a:prstGeom>
          <a:noFill/>
        </p:spPr>
        <p:txBody>
          <a:bodyPr wrap="square" rtlCol="0" anchor="b">
            <a:spAutoFit/>
          </a:bodyPr>
          <a:lstStyle/>
          <a:p>
            <a:pPr algn="l">
              <a:spcBef>
                <a:spcPts val="573"/>
              </a:spcBef>
            </a:pPr>
            <a:r>
              <a:rPr lang="en-US" sz="1200" b="0" kern="1200" baseline="0" dirty="0">
                <a:solidFill>
                  <a:schemeClr val="bg1"/>
                </a:solidFill>
                <a:latin typeface="黑体"/>
                <a:cs typeface="黑体"/>
              </a:rPr>
              <a:t>第1课 </a:t>
            </a:r>
            <a:r>
              <a:rPr lang="en-US" sz="1200" b="0" kern="1200" baseline="0" dirty="0" err="1">
                <a:solidFill>
                  <a:schemeClr val="bg1"/>
                </a:solidFill>
                <a:latin typeface="黑体"/>
                <a:cs typeface="黑体"/>
              </a:rPr>
              <a:t>LabVIEW编程环境</a:t>
            </a:r>
            <a:endParaRPr lang="zh-CN" sz="1200" b="0" baseline="0" dirty="0">
              <a:solidFill>
                <a:schemeClr val="bg1"/>
              </a:solidFill>
              <a:latin typeface="黑体"/>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a:t>Activity Title</a:t>
            </a:r>
          </a:p>
        </p:txBody>
      </p:sp>
      <p:pic>
        <p:nvPicPr>
          <p:cNvPr id="9" name="Picture 8" descr="activty white.png"/>
          <p:cNvPicPr>
            <a:picLocks noChangeAspect="1"/>
          </p:cNvPicPr>
          <p:nvPr/>
        </p:nvPicPr>
        <p:blipFill>
          <a:blip r:embed="rId2" cstate="print"/>
          <a:stretch>
            <a:fillRect/>
          </a:stretch>
        </p:blipFill>
        <p:spPr>
          <a:xfrm>
            <a:off x="8363457" y="210057"/>
            <a:ext cx="488443" cy="488443"/>
          </a:xfrm>
          <a:prstGeom prst="rect">
            <a:avLst/>
          </a:prstGeom>
        </p:spPr>
      </p:pic>
    </p:spTree>
    <p:extLst>
      <p:ext uri="{BB962C8B-B14F-4D97-AF65-F5344CB8AC3E}">
        <p14:creationId xmlns:p14="http://schemas.microsoft.com/office/powerpoint/2010/main" val="1359158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1" name="TextBox 10"/>
          <p:cNvSpPr txBox="1"/>
          <p:nvPr/>
        </p:nvSpPr>
        <p:spPr>
          <a:xfrm>
            <a:off x="839988" y="542113"/>
            <a:ext cx="7288012" cy="276999"/>
          </a:xfrm>
          <a:prstGeom prst="rect">
            <a:avLst/>
          </a:prstGeom>
          <a:noFill/>
        </p:spPr>
        <p:txBody>
          <a:bodyPr wrap="square" rtlCol="0" anchor="b">
            <a:spAutoFit/>
          </a:bodyPr>
          <a:lstStyle/>
          <a:p>
            <a:pPr algn="l">
              <a:spcBef>
                <a:spcPts val="573"/>
              </a:spcBef>
            </a:pPr>
            <a:r>
              <a:rPr lang="en-US" sz="1200" b="0" kern="1200" baseline="0" dirty="0">
                <a:solidFill>
                  <a:schemeClr val="bg1"/>
                </a:solidFill>
                <a:latin typeface="黑体"/>
                <a:cs typeface="黑体"/>
              </a:rPr>
              <a:t>第1课 </a:t>
            </a:r>
            <a:r>
              <a:rPr lang="en-US" sz="1200" b="0" kern="1200" baseline="0" dirty="0" err="1">
                <a:solidFill>
                  <a:schemeClr val="bg1"/>
                </a:solidFill>
                <a:latin typeface="黑体"/>
                <a:cs typeface="黑体"/>
              </a:rPr>
              <a:t>LabVIEW编程环境</a:t>
            </a:r>
            <a:endParaRPr lang="zh-CN" sz="1200" b="0" baseline="0" dirty="0">
              <a:solidFill>
                <a:schemeClr val="bg1"/>
              </a:solidFill>
              <a:latin typeface="黑体"/>
            </a:endParaRPr>
          </a:p>
        </p:txBody>
      </p:sp>
      <p:sp>
        <p:nvSpPr>
          <p:cNvPr id="15"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a:t>ModuleTitle</a:t>
            </a:r>
            <a:endParaRPr lang="en-US" dirty="0"/>
          </a:p>
        </p:txBody>
      </p:sp>
      <p:sp>
        <p:nvSpPr>
          <p:cNvPr id="16" name="TextBox 15"/>
          <p:cNvSpPr txBox="1"/>
          <p:nvPr/>
        </p:nvSpPr>
        <p:spPr>
          <a:xfrm>
            <a:off x="754911" y="786811"/>
            <a:ext cx="8208335" cy="769441"/>
          </a:xfrm>
          <a:prstGeom prst="rect">
            <a:avLst/>
          </a:prstGeom>
          <a:noFill/>
        </p:spPr>
        <p:txBody>
          <a:bodyPr wrap="square" rtlCol="0">
            <a:spAutoFit/>
          </a:bodyPr>
          <a:lstStyle/>
          <a:p>
            <a:pPr algn="l"/>
            <a:r>
              <a:rPr lang="en-US" sz="4400" b="0" dirty="0">
                <a:solidFill>
                  <a:schemeClr val="bg2"/>
                </a:solidFill>
                <a:latin typeface="黑体"/>
                <a:cs typeface="黑体"/>
              </a:rPr>
              <a:t>多媒体模块</a:t>
            </a:r>
            <a:endParaRPr lang="zh-CN" sz="4400" b="0" dirty="0">
              <a:solidFill>
                <a:schemeClr val="bg2"/>
              </a:solidFill>
              <a:latin typeface="黑体"/>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a:t>Topic</a:t>
            </a:r>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0"/>
            <a:ext cx="457200" cy="471638"/>
          </a:xfrm>
          <a:prstGeom prst="rect">
            <a:avLst/>
          </a:prstGeom>
        </p:spPr>
      </p:pic>
      <p:sp>
        <p:nvSpPr>
          <p:cNvPr id="11" name="TextBox 10"/>
          <p:cNvSpPr txBox="1"/>
          <p:nvPr/>
        </p:nvSpPr>
        <p:spPr>
          <a:xfrm>
            <a:off x="839988" y="542113"/>
            <a:ext cx="7072112" cy="276999"/>
          </a:xfrm>
          <a:prstGeom prst="rect">
            <a:avLst/>
          </a:prstGeom>
          <a:noFill/>
        </p:spPr>
        <p:txBody>
          <a:bodyPr wrap="square" rtlCol="0" anchor="b">
            <a:spAutoFit/>
          </a:bodyPr>
          <a:lstStyle/>
          <a:p>
            <a:pPr algn="l">
              <a:spcBef>
                <a:spcPts val="573"/>
              </a:spcBef>
            </a:pPr>
            <a:r>
              <a:rPr lang="en-US" sz="1200" b="0" kern="1200" baseline="0" dirty="0">
                <a:solidFill>
                  <a:schemeClr val="bg1"/>
                </a:solidFill>
                <a:latin typeface="黑体"/>
                <a:cs typeface="黑体"/>
              </a:rPr>
              <a:t>第1课 </a:t>
            </a:r>
            <a:r>
              <a:rPr lang="en-US" sz="1200" b="0" kern="1200" baseline="0" dirty="0" err="1">
                <a:solidFill>
                  <a:schemeClr val="bg1"/>
                </a:solidFill>
                <a:latin typeface="黑体"/>
                <a:cs typeface="黑体"/>
              </a:rPr>
              <a:t>LabVIEW编程环境</a:t>
            </a:r>
            <a:endParaRPr lang="zh-CN" sz="1200" baseline="0" dirty="0">
              <a:solidFill>
                <a:schemeClr val="bg1"/>
              </a:solidFill>
              <a:latin typeface="黑体"/>
            </a:endParaRPr>
          </a:p>
        </p:txBody>
      </p:sp>
      <p:sp>
        <p:nvSpPr>
          <p:cNvPr id="15" name="Text Placeholder 15"/>
          <p:cNvSpPr>
            <a:spLocks noGrp="1"/>
          </p:cNvSpPr>
          <p:nvPr>
            <p:ph type="body" idx="18" hasCustomPrompt="1"/>
          </p:nvPr>
        </p:nvSpPr>
        <p:spPr>
          <a:xfrm>
            <a:off x="754905" y="1441618"/>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a:t>ModuleTitle</a:t>
            </a:r>
            <a:endParaRPr lang="en-US" dirty="0"/>
          </a:p>
        </p:txBody>
      </p:sp>
      <p:sp>
        <p:nvSpPr>
          <p:cNvPr id="16" name="TextBox 15"/>
          <p:cNvSpPr txBox="1"/>
          <p:nvPr/>
        </p:nvSpPr>
        <p:spPr>
          <a:xfrm>
            <a:off x="754911" y="786811"/>
            <a:ext cx="8208335" cy="769441"/>
          </a:xfrm>
          <a:prstGeom prst="rect">
            <a:avLst/>
          </a:prstGeom>
          <a:noFill/>
        </p:spPr>
        <p:txBody>
          <a:bodyPr wrap="square" rtlCol="0">
            <a:spAutoFit/>
          </a:bodyPr>
          <a:lstStyle/>
          <a:p>
            <a:pPr algn="l"/>
            <a:r>
              <a:rPr lang="en-US" sz="4400" b="0" dirty="0">
                <a:solidFill>
                  <a:schemeClr val="bg2"/>
                </a:solidFill>
                <a:latin typeface="黑体"/>
                <a:cs typeface="黑体"/>
              </a:rPr>
              <a:t>多媒体模块</a:t>
            </a:r>
            <a:endParaRPr lang="zh-CN" sz="4400" b="0" dirty="0">
              <a:solidFill>
                <a:schemeClr val="bg2"/>
              </a:solidFill>
              <a:latin typeface="黑体"/>
            </a:endParaRPr>
          </a:p>
        </p:txBody>
      </p:sp>
    </p:spTree>
    <p:extLst>
      <p:ext uri="{BB962C8B-B14F-4D97-AF65-F5344CB8AC3E}">
        <p14:creationId xmlns:p14="http://schemas.microsoft.com/office/powerpoint/2010/main" val="1359158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315071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315071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315071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0"/>
            <a:ext cx="7823200" cy="3498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Summary Quiz</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Summary Quiz</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a:t>Lesson Title </a:t>
            </a:r>
          </a:p>
        </p:txBody>
      </p:sp>
    </p:spTree>
    <p:extLst>
      <p:ext uri="{BB962C8B-B14F-4D97-AF65-F5344CB8AC3E}">
        <p14:creationId xmlns:p14="http://schemas.microsoft.com/office/powerpoint/2010/main" val="754216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Summary Quiz</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0"/>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Summary Quiz</a:t>
            </a:r>
          </a:p>
        </p:txBody>
      </p:sp>
      <p:pic>
        <p:nvPicPr>
          <p:cNvPr id="7" name="Picture 6" descr="knowledge check white.png"/>
          <p:cNvPicPr>
            <a:picLocks noChangeAspect="1"/>
          </p:cNvPicPr>
          <p:nvPr/>
        </p:nvPicPr>
        <p:blipFill>
          <a:blip r:embed="rId2" cstate="print"/>
          <a:stretch>
            <a:fillRect/>
          </a:stretch>
        </p:blipFill>
        <p:spPr>
          <a:xfrm>
            <a:off x="8773387"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26"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13" name="Picture 12" descr="Lesson White.png"/>
          <p:cNvPicPr>
            <a:picLocks noChangeAspect="1"/>
          </p:cNvPicPr>
          <p:nvPr/>
        </p:nvPicPr>
        <p:blipFill>
          <a:blip r:embed="rId2" cstate="print"/>
          <a:stretch>
            <a:fillRect/>
          </a:stretch>
        </p:blipFill>
        <p:spPr>
          <a:xfrm>
            <a:off x="8778856" y="96351"/>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0620"/>
            <a:ext cx="8229600" cy="1049274"/>
          </a:xfrm>
        </p:spPr>
        <p:txBody>
          <a:bodyPr/>
          <a:lstStyle/>
          <a:p>
            <a:r>
              <a:rPr kumimoji="0" lang="en-US"/>
              <a:t>Click to edit Master title style</a:t>
            </a:r>
          </a:p>
        </p:txBody>
      </p:sp>
      <p:sp>
        <p:nvSpPr>
          <p:cNvPr id="3" name="Content Placeholder 2"/>
          <p:cNvSpPr>
            <a:spLocks noGrp="1"/>
          </p:cNvSpPr>
          <p:nvPr>
            <p:ph idx="1"/>
          </p:nvPr>
        </p:nvSpPr>
        <p:spPr>
          <a:xfrm>
            <a:off x="457200" y="1412106"/>
            <a:ext cx="8229600" cy="3429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4860036"/>
            <a:ext cx="2133600" cy="226314"/>
          </a:xfrm>
          <a:prstGeom prst="rect">
            <a:avLst/>
          </a:prstGeom>
        </p:spPr>
        <p:txBody>
          <a:bodyPr/>
          <a:lstStyle/>
          <a:p>
            <a:endParaRPr lang="en-US" dirty="0"/>
          </a:p>
        </p:txBody>
      </p:sp>
      <p:sp>
        <p:nvSpPr>
          <p:cNvPr id="5" name="Footer Placeholder 4"/>
          <p:cNvSpPr>
            <a:spLocks noGrp="1"/>
          </p:cNvSpPr>
          <p:nvPr>
            <p:ph type="ftr" sz="quarter" idx="11"/>
          </p:nvPr>
        </p:nvSpPr>
        <p:spPr>
          <a:xfrm>
            <a:off x="457200" y="4860727"/>
            <a:ext cx="4260056" cy="225623"/>
          </a:xfrm>
          <a:prstGeom prst="rect">
            <a:avLst/>
          </a:prstGeom>
        </p:spPr>
        <p:txBody>
          <a:bodyPr/>
          <a:lstStyle/>
          <a:p>
            <a:endParaRPr kumimoji="0" lang="en-US" dirty="0"/>
          </a:p>
        </p:txBody>
      </p:sp>
      <p:sp>
        <p:nvSpPr>
          <p:cNvPr id="6" name="Slide Number Placeholder 5"/>
          <p:cNvSpPr>
            <a:spLocks noGrp="1"/>
          </p:cNvSpPr>
          <p:nvPr>
            <p:ph type="sldNum" sz="quarter" idx="12"/>
          </p:nvPr>
        </p:nvSpPr>
        <p:spPr/>
        <p:txBody>
          <a:bodyPr/>
          <a:lstStyle/>
          <a:p>
            <a:fld id="{A3DCDF73-85D2-4237-9B32-053DBDB0C312}" type="slidenum">
              <a:rPr kumimoji="0" lang="en-US" smtClean="0"/>
              <a:pPr/>
              <a:t>‹#›</a:t>
            </a:fld>
            <a:endParaRPr kumimoji="0"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a:t>Click to add section title</a:t>
            </a:r>
          </a:p>
        </p:txBody>
      </p:sp>
    </p:spTree>
    <p:extLst>
      <p:ext uri="{BB962C8B-B14F-4D97-AF65-F5344CB8AC3E}">
        <p14:creationId xmlns:p14="http://schemas.microsoft.com/office/powerpoint/2010/main" val="2315071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9" name="Slide Number Placeholder 11"/>
          <p:cNvSpPr txBox="1">
            <a:spLocks/>
          </p:cNvSpPr>
          <p:nvPr userDrawn="1"/>
        </p:nvSpPr>
        <p:spPr>
          <a:xfrm>
            <a:off x="8542317" y="4759594"/>
            <a:ext cx="457200" cy="274637"/>
          </a:xfrm>
          <a:prstGeom prst="rect">
            <a:avLst/>
          </a:prstGeom>
        </p:spPr>
        <p:txBody>
          <a:bodyPr vert="horz" lIns="91440" tIns="45720" rIns="91440" bIns="4572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fld id="{F7BDED22-11C7-456A-B829-4ED810F305A6}" type="slidenum">
              <a:rPr kumimoji="0" lang="en-US" sz="1200" b="0" i="0" u="none" strike="noStrike" kern="1200" cap="none" spc="0" normalizeH="0" baseline="0" noProof="0" smtClean="0">
                <a:ln>
                  <a:noFill/>
                </a:ln>
                <a:solidFill>
                  <a:schemeClr val="tx1">
                    <a:tint val="75000"/>
                  </a:schemeClr>
                </a:solidFill>
                <a:effectLst/>
                <a:uLnTx/>
                <a:uFillTx/>
                <a:latin typeface="Univers" pitchFamily="34"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a:t>
            </a:fld>
            <a:endParaRPr kumimoji="0" lang="zh-CN" sz="1200" b="0" i="0" u="none" strike="noStrike" kern="1200" cap="none" spc="0" normalizeH="0" baseline="0" noProof="0" dirty="0">
              <a:ln>
                <a:noFill/>
              </a:ln>
              <a:solidFill>
                <a:schemeClr val="tx1">
                  <a:tint val="75000"/>
                </a:schemeClr>
              </a:solidFill>
              <a:effectLst/>
              <a:uLnTx/>
              <a:uFillTx/>
              <a:latin typeface="黑体"/>
              <a:ea typeface="黑体"/>
              <a:cs typeface="黑体"/>
            </a:endParaRPr>
          </a:p>
        </p:txBody>
      </p:sp>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a:t>Subject</a:t>
            </a:r>
          </a:p>
        </p:txBody>
      </p:sp>
      <p:sp>
        <p:nvSpPr>
          <p:cNvPr id="13" name="TextBox 12"/>
          <p:cNvSpPr txBox="1"/>
          <p:nvPr userDrawn="1"/>
        </p:nvSpPr>
        <p:spPr>
          <a:xfrm>
            <a:off x="839988" y="542113"/>
            <a:ext cx="6754612" cy="276999"/>
          </a:xfrm>
          <a:prstGeom prst="rect">
            <a:avLst/>
          </a:prstGeom>
          <a:noFill/>
        </p:spPr>
        <p:txBody>
          <a:bodyPr wrap="square" rtlCol="0" anchor="b">
            <a:spAutoFit/>
          </a:bodyPr>
          <a:lstStyle/>
          <a:p>
            <a:pPr algn="l">
              <a:spcBef>
                <a:spcPts val="573"/>
              </a:spcBef>
            </a:pPr>
            <a:r>
              <a:rPr lang="en-US" sz="1200" baseline="0" dirty="0">
                <a:solidFill>
                  <a:schemeClr val="bg1"/>
                </a:solidFill>
                <a:latin typeface="黑体"/>
                <a:cs typeface="黑体"/>
              </a:rPr>
              <a:t>第1课 </a:t>
            </a:r>
            <a:r>
              <a:rPr lang="en-US" sz="1200" baseline="0" dirty="0" err="1">
                <a:solidFill>
                  <a:schemeClr val="bg1"/>
                </a:solidFill>
                <a:latin typeface="黑体"/>
                <a:cs typeface="黑体"/>
              </a:rPr>
              <a:t>LabVIEW导航</a:t>
            </a:r>
            <a:endParaRPr lang="zh-CN" sz="1200" baseline="0" dirty="0">
              <a:solidFill>
                <a:schemeClr val="bg1"/>
              </a:solidFill>
              <a:latin typeface="黑体"/>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1359158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9"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a:t>Lesson Title </a:t>
            </a:r>
          </a:p>
        </p:txBody>
      </p:sp>
    </p:spTree>
    <p:extLst>
      <p:ext uri="{BB962C8B-B14F-4D97-AF65-F5344CB8AC3E}">
        <p14:creationId xmlns:p14="http://schemas.microsoft.com/office/powerpoint/2010/main" val="754216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0"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a:t>Lesson Title </a:t>
            </a:r>
          </a:p>
        </p:txBody>
      </p:sp>
    </p:spTree>
    <p:extLst>
      <p:ext uri="{BB962C8B-B14F-4D97-AF65-F5344CB8AC3E}">
        <p14:creationId xmlns:p14="http://schemas.microsoft.com/office/powerpoint/2010/main" val="75421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pPr algn="ct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a:t>Subject</a:t>
            </a:r>
          </a:p>
        </p:txBody>
      </p:sp>
      <p:sp>
        <p:nvSpPr>
          <p:cNvPr id="10"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a:t>Lesson # </a:t>
            </a:r>
          </a:p>
        </p:txBody>
      </p:sp>
      <p:sp>
        <p:nvSpPr>
          <p:cNvPr id="12"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a:t>Lesson Title </a:t>
            </a:r>
          </a:p>
        </p:txBody>
      </p:sp>
    </p:spTree>
    <p:extLst>
      <p:ext uri="{BB962C8B-B14F-4D97-AF65-F5344CB8AC3E}">
        <p14:creationId xmlns:p14="http://schemas.microsoft.com/office/powerpoint/2010/main" val="754216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5"/>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Subject</a:t>
            </a:r>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a:t>Subject</a:t>
            </a:r>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8200" y="414117"/>
            <a:ext cx="6870700" cy="276999"/>
          </a:xfrm>
          <a:prstGeom prst="rect">
            <a:avLst/>
          </a:prstGeom>
          <a:noFill/>
        </p:spPr>
        <p:txBody>
          <a:bodyPr wrap="square" rtlCol="0" anchor="b">
            <a:spAutoFit/>
          </a:bodyPr>
          <a:lstStyle/>
          <a:p>
            <a:pPr algn="l">
              <a:spcBef>
                <a:spcPts val="573"/>
              </a:spcBef>
            </a:pPr>
            <a:r>
              <a:rPr lang="en-US" sz="1200" b="0" dirty="0">
                <a:solidFill>
                  <a:schemeClr val="tx1"/>
                </a:solidFill>
                <a:latin typeface="黑体"/>
                <a:cs typeface="黑体"/>
              </a:rPr>
              <a:t>第1课 </a:t>
            </a:r>
            <a:r>
              <a:rPr lang="en-US" sz="1200" b="0" dirty="0" err="1">
                <a:solidFill>
                  <a:schemeClr val="tx1"/>
                </a:solidFill>
                <a:latin typeface="黑体"/>
                <a:cs typeface="黑体"/>
              </a:rPr>
              <a:t>LabVIEW编程环境</a:t>
            </a:r>
            <a:endParaRPr lang="zh-CN" sz="1200" b="0" dirty="0">
              <a:solidFill>
                <a:schemeClr val="tx1"/>
              </a:solidFill>
              <a:latin typeface="黑体"/>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3"/>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5"/>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a:t>Subject</a:t>
            </a:r>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Box 13"/>
          <p:cNvSpPr txBox="1"/>
          <p:nvPr/>
        </p:nvSpPr>
        <p:spPr>
          <a:xfrm>
            <a:off x="838200" y="414117"/>
            <a:ext cx="6946900" cy="276999"/>
          </a:xfrm>
          <a:prstGeom prst="rect">
            <a:avLst/>
          </a:prstGeom>
          <a:noFill/>
        </p:spPr>
        <p:txBody>
          <a:bodyPr wrap="square" rtlCol="0" anchor="b">
            <a:spAutoFit/>
          </a:bodyPr>
          <a:lstStyle/>
          <a:p>
            <a:pPr algn="l">
              <a:spcBef>
                <a:spcPts val="573"/>
              </a:spcBef>
            </a:pPr>
            <a:r>
              <a:rPr lang="en-US" sz="1200" b="0" dirty="0">
                <a:solidFill>
                  <a:schemeClr val="tx1"/>
                </a:solidFill>
                <a:latin typeface="黑体"/>
                <a:cs typeface="黑体"/>
              </a:rPr>
              <a:t>第1课 </a:t>
            </a:r>
            <a:r>
              <a:rPr lang="en-US" sz="1200" b="0" dirty="0" err="1">
                <a:solidFill>
                  <a:schemeClr val="tx1"/>
                </a:solidFill>
                <a:latin typeface="黑体"/>
                <a:cs typeface="黑体"/>
              </a:rPr>
              <a:t>LabVIEW编程环境</a:t>
            </a:r>
            <a:endParaRPr lang="zh-CN" sz="1200" b="0" dirty="0">
              <a:solidFill>
                <a:schemeClr val="tx1"/>
              </a:solidFill>
              <a:latin typeface="黑体"/>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a:t>Click add Goal</a:t>
            </a:r>
          </a:p>
        </p:txBody>
      </p:sp>
      <p:sp>
        <p:nvSpPr>
          <p:cNvPr id="15" name="TextBox 14"/>
          <p:cNvSpPr txBox="1"/>
          <p:nvPr/>
        </p:nvSpPr>
        <p:spPr>
          <a:xfrm>
            <a:off x="457200" y="1456551"/>
            <a:ext cx="5892800" cy="276999"/>
          </a:xfrm>
          <a:prstGeom prst="rect">
            <a:avLst/>
          </a:prstGeom>
          <a:noFill/>
        </p:spPr>
        <p:txBody>
          <a:bodyPr wrap="square" rtlCol="0" anchor="b">
            <a:spAutoFit/>
          </a:bodyPr>
          <a:lstStyle/>
          <a:p>
            <a:pPr algn="l">
              <a:spcBef>
                <a:spcPts val="573"/>
              </a:spcBef>
            </a:pPr>
            <a:r>
              <a:rPr lang="en-US" sz="1200" b="0" baseline="0" dirty="0">
                <a:solidFill>
                  <a:schemeClr val="bg1"/>
                </a:solidFill>
                <a:latin typeface="黑体"/>
                <a:cs typeface="黑体"/>
              </a:rPr>
              <a:t>第1课 </a:t>
            </a:r>
            <a:r>
              <a:rPr lang="en-US" sz="1200" b="0" baseline="0" dirty="0" err="1">
                <a:solidFill>
                  <a:schemeClr val="bg1"/>
                </a:solidFill>
                <a:latin typeface="黑体"/>
                <a:cs typeface="黑体"/>
              </a:rPr>
              <a:t>LabVIEW编程环境</a:t>
            </a:r>
            <a:endParaRPr lang="zh-CN" sz="1200" b="0" baseline="0" dirty="0">
              <a:solidFill>
                <a:schemeClr val="bg1"/>
              </a:solidFill>
              <a:latin typeface="黑体"/>
            </a:endParaRP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0"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a:t>Exercise #</a:t>
            </a:r>
          </a:p>
        </p:txBody>
      </p:sp>
      <p:sp>
        <p:nvSpPr>
          <p:cNvPr id="13"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a:t>Exercise Title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2" y="1200154"/>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Text Placeholder 15"/>
          <p:cNvSpPr>
            <a:spLocks noGrp="1"/>
          </p:cNvSpPr>
          <p:nvPr>
            <p:ph type="body" idx="10" hasCustomPrompt="1"/>
          </p:nvPr>
        </p:nvSpPr>
        <p:spPr>
          <a:xfrm>
            <a:off x="381000"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0" y="209550"/>
            <a:ext cx="610547" cy="762000"/>
          </a:xfrm>
          <a:prstGeom prst="rect">
            <a:avLst/>
          </a:prstGeom>
        </p:spPr>
      </p:pic>
      <p:sp>
        <p:nvSpPr>
          <p:cNvPr id="18" name="TextBox 17"/>
          <p:cNvSpPr txBox="1"/>
          <p:nvPr/>
        </p:nvSpPr>
        <p:spPr>
          <a:xfrm>
            <a:off x="457200" y="1456551"/>
            <a:ext cx="5943600" cy="276999"/>
          </a:xfrm>
          <a:prstGeom prst="rect">
            <a:avLst/>
          </a:prstGeom>
          <a:noFill/>
        </p:spPr>
        <p:txBody>
          <a:bodyPr wrap="square" rtlCol="0" anchor="b">
            <a:spAutoFit/>
          </a:bodyPr>
          <a:lstStyle/>
          <a:p>
            <a:pPr algn="l">
              <a:spcBef>
                <a:spcPts val="573"/>
              </a:spcBef>
            </a:pPr>
            <a:r>
              <a:rPr lang="en-US" sz="1200" b="0" baseline="0" dirty="0">
                <a:solidFill>
                  <a:schemeClr val="bg1"/>
                </a:solidFill>
                <a:latin typeface="黑体"/>
                <a:cs typeface="黑体"/>
              </a:rPr>
              <a:t>第1课 </a:t>
            </a:r>
            <a:r>
              <a:rPr lang="en-US" sz="1200" b="0" baseline="0" dirty="0" err="1">
                <a:solidFill>
                  <a:schemeClr val="bg1"/>
                </a:solidFill>
                <a:latin typeface="黑体"/>
                <a:cs typeface="黑体"/>
              </a:rPr>
              <a:t>LabVIEW编程环境</a:t>
            </a:r>
            <a:endParaRPr lang="zh-CN" sz="1200" b="0" baseline="0" dirty="0">
              <a:solidFill>
                <a:schemeClr val="bg1"/>
              </a:solidFill>
              <a:latin typeface="黑体"/>
            </a:endParaRPr>
          </a:p>
        </p:txBody>
      </p:sp>
      <p:sp>
        <p:nvSpPr>
          <p:cNvPr id="19" name="Text Placeholder 15"/>
          <p:cNvSpPr>
            <a:spLocks noGrp="1"/>
          </p:cNvSpPr>
          <p:nvPr>
            <p:ph type="body" idx="14" hasCustomPrompt="1"/>
          </p:nvPr>
        </p:nvSpPr>
        <p:spPr>
          <a:xfrm>
            <a:off x="373905" y="2260321"/>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a:t>Exercise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4" y="419934"/>
            <a:ext cx="8170003" cy="723069"/>
          </a:xfrm>
          <a:prstGeom prst="rect">
            <a:avLst/>
          </a:prstGeom>
        </p:spPr>
        <p:txBody>
          <a:bodyPr vert="horz" lIns="91435" tIns="45717" rIns="91435" bIns="45717" rtlCol="0" anchor="ctr">
            <a:normAutofit/>
          </a:bodyPr>
          <a:lstStyle/>
          <a:p>
            <a:r>
              <a:rPr lang="en-US" dirty="0" err="1"/>
              <a:t>CustEd</a:t>
            </a:r>
            <a:r>
              <a:rPr lang="en-US" dirty="0"/>
              <a:t> Slides</a:t>
            </a:r>
          </a:p>
        </p:txBody>
      </p:sp>
      <p:sp>
        <p:nvSpPr>
          <p:cNvPr id="3" name="Text Placeholder 2"/>
          <p:cNvSpPr>
            <a:spLocks noGrp="1"/>
          </p:cNvSpPr>
          <p:nvPr>
            <p:ph type="body" idx="1"/>
          </p:nvPr>
        </p:nvSpPr>
        <p:spPr>
          <a:xfrm>
            <a:off x="478343" y="1143000"/>
            <a:ext cx="8165605" cy="3486150"/>
          </a:xfrm>
          <a:prstGeom prst="rect">
            <a:avLst/>
          </a:prstGeom>
        </p:spPr>
        <p:txBody>
          <a:bodyPr vert="horz" lIns="91435" tIns="45717" rIns="91435" bIns="45717" rtlCol="0">
            <a:normAutofit/>
          </a:bodyPr>
          <a:lstStyle/>
          <a:p>
            <a:pPr lvl="0"/>
            <a:r>
              <a:rPr lang="en-US" dirty="0"/>
              <a:t>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8978850" y="3829594"/>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3"/>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5"/>
            <a:ext cx="129848" cy="434223"/>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3"/>
            <a:ext cx="457200" cy="274637"/>
          </a:xfrm>
          <a:prstGeom prst="rect">
            <a:avLst/>
          </a:prstGeom>
        </p:spPr>
        <p:txBody>
          <a:bodyPr vert="horz" lIns="91440" tIns="45720" rIns="91440" bIns="45720" rtlCol="0" anchor="ctr"/>
          <a:lstStyle>
            <a:lvl1pPr algn="r">
              <a:defRPr sz="1200" b="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 id="2147483932" r:id="rId13"/>
    <p:sldLayoutId id="2147483933" r:id="rId14"/>
    <p:sldLayoutId id="2147483934" r:id="rId15"/>
    <p:sldLayoutId id="2147483935" r:id="rId16"/>
    <p:sldLayoutId id="2147483936" r:id="rId17"/>
    <p:sldLayoutId id="2147483937" r:id="rId18"/>
    <p:sldLayoutId id="2147483938" r:id="rId19"/>
    <p:sldLayoutId id="2147483939" r:id="rId20"/>
    <p:sldLayoutId id="2147483940" r:id="rId21"/>
    <p:sldLayoutId id="2147483941" r:id="rId22"/>
    <p:sldLayoutId id="2147483944" r:id="rId23"/>
    <p:sldLayoutId id="2147483945" r:id="rId24"/>
    <p:sldLayoutId id="2147483946" r:id="rId25"/>
    <p:sldLayoutId id="2147483947" r:id="rId26"/>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7.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image" Target="../media/image34.png"/><Relationship Id="rId1" Type="http://schemas.openxmlformats.org/officeDocument/2006/relationships/slideLayout" Target="../slideLayouts/slideLayout25.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49.png"/><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dirty="0">
                <a:latin typeface="黑体"/>
                <a:cs typeface="黑体"/>
              </a:rPr>
              <a:t>第1课</a:t>
            </a:r>
          </a:p>
        </p:txBody>
      </p:sp>
      <p:sp>
        <p:nvSpPr>
          <p:cNvPr id="3" name="Text Placeholder 2"/>
          <p:cNvSpPr>
            <a:spLocks noGrp="1"/>
          </p:cNvSpPr>
          <p:nvPr>
            <p:ph type="body" idx="14"/>
          </p:nvPr>
        </p:nvSpPr>
        <p:spPr/>
        <p:txBody>
          <a:bodyPr/>
          <a:lstStyle/>
          <a:p>
            <a:r>
              <a:rPr dirty="0">
                <a:latin typeface="黑体"/>
                <a:cs typeface="黑体"/>
              </a:rPr>
              <a:t>了解LabVIEW编程环境的主要组成部分，学会创建项目和VI。</a:t>
            </a:r>
          </a:p>
          <a:p>
            <a:endParaRPr lang="zh-CN" dirty="0"/>
          </a:p>
        </p:txBody>
      </p:sp>
      <p:sp>
        <p:nvSpPr>
          <p:cNvPr id="4" name="Slide Number Placeholder 3"/>
          <p:cNvSpPr>
            <a:spLocks noGrp="1"/>
          </p:cNvSpPr>
          <p:nvPr>
            <p:ph type="sldNum" sz="quarter" idx="15"/>
          </p:nvPr>
        </p:nvSpPr>
        <p:spPr/>
        <p:txBody>
          <a:bodyPr/>
          <a:lstStyle/>
          <a:p>
            <a:fld id="{F7BDED22-11C7-456A-B829-4ED810F305A6}" type="slidenum">
              <a:rPr lang="en-US" smtClean="0"/>
              <a:pPr/>
              <a:t>1</a:t>
            </a:fld>
            <a:endParaRPr lang="zh-CN" dirty="0"/>
          </a:p>
        </p:txBody>
      </p:sp>
      <p:sp>
        <p:nvSpPr>
          <p:cNvPr id="5" name="Text Placeholder 4"/>
          <p:cNvSpPr>
            <a:spLocks noGrp="1"/>
          </p:cNvSpPr>
          <p:nvPr>
            <p:ph type="body" sz="quarter" idx="18"/>
          </p:nvPr>
        </p:nvSpPr>
        <p:spPr/>
        <p:txBody>
          <a:bodyPr/>
          <a:lstStyle/>
          <a:p>
            <a:pPr marL="342900" indent="-342900">
              <a:buFont typeface="+mj-lt"/>
              <a:buAutoNum type="alphaUcPeriod" startAt="4"/>
            </a:pPr>
            <a:r>
              <a:rPr dirty="0">
                <a:latin typeface="黑体"/>
                <a:cs typeface="黑体"/>
              </a:rPr>
              <a:t>前面板</a:t>
            </a:r>
          </a:p>
          <a:p>
            <a:pPr marL="342900" indent="-342900">
              <a:buFont typeface="+mj-lt"/>
              <a:buAutoNum type="alphaUcPeriod" startAt="4"/>
            </a:pPr>
            <a:r>
              <a:rPr dirty="0">
                <a:latin typeface="黑体"/>
                <a:cs typeface="黑体"/>
              </a:rPr>
              <a:t>程序框图</a:t>
            </a:r>
          </a:p>
          <a:p>
            <a:pPr marL="342900" indent="-342900">
              <a:buFont typeface="+mj-lt"/>
              <a:buAutoNum type="alphaUcPeriod" startAt="4"/>
            </a:pPr>
            <a:r>
              <a:rPr dirty="0">
                <a:latin typeface="黑体"/>
                <a:cs typeface="黑体"/>
              </a:rPr>
              <a:t>搜索控件、VI和函数</a:t>
            </a:r>
            <a:endParaRPr lang="zh-CN" dirty="0"/>
          </a:p>
        </p:txBody>
      </p:sp>
      <p:sp>
        <p:nvSpPr>
          <p:cNvPr id="6" name="Text Placeholder 5"/>
          <p:cNvSpPr>
            <a:spLocks noGrp="1"/>
          </p:cNvSpPr>
          <p:nvPr>
            <p:ph type="body" sz="quarter" idx="19"/>
          </p:nvPr>
        </p:nvSpPr>
        <p:spPr/>
        <p:txBody>
          <a:bodyPr/>
          <a:lstStyle/>
          <a:p>
            <a:r>
              <a:rPr dirty="0">
                <a:latin typeface="黑体"/>
                <a:cs typeface="黑体"/>
              </a:rPr>
              <a:t>LabVIEW是什么？</a:t>
            </a:r>
          </a:p>
          <a:p>
            <a:r>
              <a:rPr dirty="0">
                <a:latin typeface="黑体"/>
                <a:cs typeface="黑体"/>
              </a:rPr>
              <a:t>项目浏览器</a:t>
            </a:r>
          </a:p>
          <a:p>
            <a:r>
              <a:rPr dirty="0" err="1">
                <a:latin typeface="黑体"/>
                <a:cs typeface="黑体"/>
              </a:rPr>
              <a:t>VI的组成</a:t>
            </a:r>
            <a:r>
              <a:rPr lang="zh-CN" altLang="en-US" dirty="0">
                <a:latin typeface="黑体"/>
                <a:cs typeface="黑体"/>
              </a:rPr>
              <a:t>部分</a:t>
            </a:r>
            <a:endParaRPr dirty="0">
              <a:latin typeface="黑体"/>
              <a:cs typeface="黑体"/>
            </a:endParaRPr>
          </a:p>
          <a:p>
            <a:endParaRPr lang="zh-CN" dirty="0"/>
          </a:p>
          <a:p>
            <a:endParaRPr lang="zh-CN" dirty="0"/>
          </a:p>
        </p:txBody>
      </p:sp>
      <p:sp>
        <p:nvSpPr>
          <p:cNvPr id="7" name="Text Placeholder 6"/>
          <p:cNvSpPr>
            <a:spLocks noGrp="1"/>
          </p:cNvSpPr>
          <p:nvPr>
            <p:ph type="body" idx="20"/>
          </p:nvPr>
        </p:nvSpPr>
        <p:spPr/>
        <p:txBody>
          <a:bodyPr/>
          <a:lstStyle/>
          <a:p>
            <a:r>
              <a:rPr dirty="0">
                <a:latin typeface="黑体"/>
                <a:cs typeface="黑体"/>
              </a:rPr>
              <a:t>LabVIEW导航</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dirty="0">
                <a:latin typeface="黑体"/>
                <a:cs typeface="黑体"/>
              </a:rPr>
              <a:t>C. VI的组成部分</a:t>
            </a:r>
            <a:endParaRPr lang="zh-CN" dirty="0"/>
          </a:p>
        </p:txBody>
      </p:sp>
      <p:sp>
        <p:nvSpPr>
          <p:cNvPr id="3" name="Text Placeholder 2"/>
          <p:cNvSpPr>
            <a:spLocks noGrp="1"/>
          </p:cNvSpPr>
          <p:nvPr>
            <p:ph type="body" idx="12"/>
          </p:nvPr>
        </p:nvSpPr>
        <p:spPr/>
        <p:txBody>
          <a:bodyPr/>
          <a:lstStyle/>
          <a:p>
            <a:r>
              <a:rPr dirty="0">
                <a:latin typeface="黑体"/>
                <a:cs typeface="黑体"/>
              </a:rPr>
              <a:t>认识和理解前面板与程序框图的区别。</a:t>
            </a:r>
          </a:p>
          <a:p>
            <a:endParaRPr lang="zh-CN"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10</a:t>
            </a:fld>
            <a:endParaRPr 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Embedded Image" descr="loc_fp_add&amp;sub-window.png"/>
          <p:cNvPicPr>
            <a:picLocks noChangeAspect="1"/>
          </p:cNvPicPr>
          <p:nvPr/>
        </p:nvPicPr>
        <p:blipFill>
          <a:blip r:embed="rId3" cstate="print"/>
          <a:stretch>
            <a:fillRect/>
          </a:stretch>
        </p:blipFill>
        <p:spPr>
          <a:xfrm>
            <a:off x="1447800" y="2419350"/>
            <a:ext cx="3200400" cy="2431774"/>
          </a:xfrm>
          <a:prstGeom prst="rect">
            <a:avLst/>
          </a:prstGeom>
        </p:spPr>
      </p:pic>
      <p:pic>
        <p:nvPicPr>
          <p:cNvPr id="18" name="Embedded Image" descr="loc_bd_add&amp;sub-window.png"/>
          <p:cNvPicPr>
            <a:picLocks noChangeAspect="1"/>
          </p:cNvPicPr>
          <p:nvPr/>
        </p:nvPicPr>
        <p:blipFill>
          <a:blip r:embed="rId4" cstate="print"/>
          <a:stretch>
            <a:fillRect/>
          </a:stretch>
        </p:blipFill>
        <p:spPr>
          <a:xfrm>
            <a:off x="4267200" y="2952750"/>
            <a:ext cx="3235966" cy="2163238"/>
          </a:xfrm>
          <a:prstGeom prst="rect">
            <a:avLst/>
          </a:prstGeom>
        </p:spPr>
      </p:pic>
      <p:sp>
        <p:nvSpPr>
          <p:cNvPr id="8" name="Rectangle 3"/>
          <p:cNvSpPr txBox="1">
            <a:spLocks noChangeArrowheads="1"/>
          </p:cNvSpPr>
          <p:nvPr/>
        </p:nvSpPr>
        <p:spPr>
          <a:xfrm>
            <a:off x="5910349" y="2877834"/>
            <a:ext cx="1629295"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黑体"/>
                <a:cs typeface="黑体"/>
              </a:rPr>
              <a:t> 程序框图  </a:t>
            </a:r>
          </a:p>
        </p:txBody>
      </p:sp>
      <p:sp>
        <p:nvSpPr>
          <p:cNvPr id="11" name="Rectangle 3"/>
          <p:cNvSpPr txBox="1">
            <a:spLocks noChangeArrowheads="1"/>
          </p:cNvSpPr>
          <p:nvPr/>
        </p:nvSpPr>
        <p:spPr>
          <a:xfrm>
            <a:off x="1633451" y="4366517"/>
            <a:ext cx="1338349"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黑体"/>
                <a:cs typeface="黑体"/>
              </a:rPr>
              <a:t> 前</a:t>
            </a:r>
            <a:r>
              <a:rPr kumimoji="0" lang="en-US" sz="2800" b="0" i="0" u="none" strike="noStrike" kern="1200" cap="none" spc="0" normalizeH="0" noProof="0" dirty="0">
                <a:ln>
                  <a:noFill/>
                </a:ln>
                <a:solidFill>
                  <a:schemeClr val="tx1"/>
                </a:solidFill>
                <a:effectLst/>
                <a:uLnTx/>
                <a:uFillTx/>
                <a:latin typeface="黑体"/>
                <a:cs typeface="黑体"/>
              </a:rPr>
              <a:t>面板</a:t>
            </a:r>
            <a:r>
              <a:rPr dirty="0">
                <a:latin typeface="黑体"/>
                <a:cs typeface="黑体"/>
              </a:rPr>
              <a:t>  </a:t>
            </a:r>
          </a:p>
        </p:txBody>
      </p:sp>
      <p:sp>
        <p:nvSpPr>
          <p:cNvPr id="12" name="Oval 11"/>
          <p:cNvSpPr/>
          <p:nvPr/>
        </p:nvSpPr>
        <p:spPr>
          <a:xfrm>
            <a:off x="3873731" y="2477035"/>
            <a:ext cx="931025" cy="472370"/>
          </a:xfrm>
          <a:prstGeom prst="ellipse">
            <a:avLst/>
          </a:prstGeom>
          <a:noFill/>
          <a:ln w="63500">
            <a:solidFill>
              <a:schemeClr val="accent1">
                <a:shade val="50000"/>
                <a:alpha val="6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3"/>
          <p:cNvSpPr txBox="1">
            <a:spLocks noChangeArrowheads="1"/>
          </p:cNvSpPr>
          <p:nvPr/>
        </p:nvSpPr>
        <p:spPr>
          <a:xfrm>
            <a:off x="4795058" y="2190750"/>
            <a:ext cx="2443942" cy="300599"/>
          </a:xfrm>
          <a:prstGeom prst="rect">
            <a:avLst/>
          </a:prstGeom>
          <a:solidFill>
            <a:schemeClr val="bg1"/>
          </a:solidFill>
          <a:ln w="19050">
            <a:solidFill>
              <a:schemeClr val="accent1"/>
            </a:solidFill>
          </a:ln>
        </p:spPr>
        <p:txBody>
          <a:bodyPr vert="horz" lIns="91440" tIns="45720" rIns="91440" bIns="45720" rtlCol="0">
            <a:normAutofit fontScale="55000" lnSpcReduction="20000"/>
          </a:bodyPr>
          <a:lstStyle/>
          <a:p>
            <a:pPr marL="0" marR="0" lvl="0" indent="0" defTabSz="914400" rtl="0" eaLnBrk="1" fontAlgn="auto" latinLnBrk="0" hangingPunct="1">
              <a:lnSpc>
                <a:spcPct val="100000"/>
              </a:lnSpc>
              <a:spcBef>
                <a:spcPct val="20000"/>
              </a:spcBef>
              <a:spcAft>
                <a:spcPts val="0"/>
              </a:spcAft>
              <a:buClrTx/>
              <a:buSzTx/>
              <a:buFontTx/>
              <a:buNone/>
              <a:tabLst/>
              <a:defRPr/>
            </a:pPr>
            <a:r>
              <a:rPr kumimoji="0" lang="en-US" sz="2800" b="0" i="0" u="none" strike="noStrike" kern="1200" cap="none" spc="0" normalizeH="0" baseline="0" noProof="0" dirty="0">
                <a:ln>
                  <a:noFill/>
                </a:ln>
                <a:solidFill>
                  <a:schemeClr val="tx1"/>
                </a:solidFill>
                <a:effectLst/>
                <a:uLnTx/>
                <a:uFillTx/>
                <a:latin typeface="黑体"/>
                <a:cs typeface="黑体"/>
              </a:rPr>
              <a:t>图标/连线板</a:t>
            </a:r>
          </a:p>
        </p:txBody>
      </p:sp>
      <p:sp>
        <p:nvSpPr>
          <p:cNvPr id="13" name="Text Placeholder 12"/>
          <p:cNvSpPr>
            <a:spLocks noGrp="1"/>
          </p:cNvSpPr>
          <p:nvPr>
            <p:ph type="body" sz="quarter" idx="15"/>
          </p:nvPr>
        </p:nvSpPr>
        <p:spPr/>
        <p:txBody>
          <a:bodyPr/>
          <a:lstStyle/>
          <a:p>
            <a:endParaRPr lang="en-US" dirty="0"/>
          </a:p>
        </p:txBody>
      </p:sp>
      <p:sp>
        <p:nvSpPr>
          <p:cNvPr id="16" name="Text Placeholder 15"/>
          <p:cNvSpPr>
            <a:spLocks noGrp="1"/>
          </p:cNvSpPr>
          <p:nvPr>
            <p:ph type="body" idx="18"/>
          </p:nvPr>
        </p:nvSpPr>
        <p:spPr>
          <a:xfrm>
            <a:off x="762000" y="1504950"/>
            <a:ext cx="8229600" cy="518337"/>
          </a:xfrm>
        </p:spPr>
        <p:txBody>
          <a:bodyPr/>
          <a:lstStyle/>
          <a:p>
            <a:r>
              <a:rPr dirty="0">
                <a:latin typeface="黑体"/>
                <a:cs typeface="黑体"/>
              </a:rPr>
              <a:t>VI的组成部分</a:t>
            </a:r>
            <a:endParaRPr lang="zh-CN" dirty="0"/>
          </a:p>
        </p:txBody>
      </p:sp>
      <p:sp>
        <p:nvSpPr>
          <p:cNvPr id="14" name="Slide Number Placeholder 13"/>
          <p:cNvSpPr>
            <a:spLocks noGrp="1"/>
          </p:cNvSpPr>
          <p:nvPr>
            <p:ph type="sldNum" sz="quarter" idx="17"/>
          </p:nvPr>
        </p:nvSpPr>
        <p:spPr/>
        <p:txBody>
          <a:bodyPr/>
          <a:lstStyle/>
          <a:p>
            <a:pPr algn="ctr"/>
            <a:fld id="{F7BDED22-11C7-456A-B829-4ED810F305A6}" type="slidenum">
              <a:rPr lang="en-US" smtClean="0"/>
              <a:pPr algn="ctr"/>
              <a:t>11</a:t>
            </a:fld>
            <a:endParaRPr 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dirty="0">
                <a:latin typeface="黑体"/>
                <a:cs typeface="黑体"/>
              </a:rPr>
              <a:t>D. 前面板</a:t>
            </a:r>
            <a:endParaRPr lang="zh-CN" dirty="0"/>
          </a:p>
        </p:txBody>
      </p:sp>
      <p:sp>
        <p:nvSpPr>
          <p:cNvPr id="3" name="Text Placeholder 2"/>
          <p:cNvSpPr>
            <a:spLocks noGrp="1"/>
          </p:cNvSpPr>
          <p:nvPr>
            <p:ph type="body" idx="12"/>
          </p:nvPr>
        </p:nvSpPr>
        <p:spPr/>
        <p:txBody>
          <a:bodyPr/>
          <a:lstStyle/>
          <a:p>
            <a:r>
              <a:rPr dirty="0">
                <a:latin typeface="黑体"/>
                <a:cs typeface="黑体"/>
              </a:rPr>
              <a:t>认识前面板窗口的组成部分及其功能，学会选择合适的输入和显示控件。</a:t>
            </a:r>
          </a:p>
          <a:p>
            <a:endParaRPr lang="zh-CN" dirty="0"/>
          </a:p>
        </p:txBody>
      </p:sp>
      <p:sp>
        <p:nvSpPr>
          <p:cNvPr id="4" name="Text Placeholder 3"/>
          <p:cNvSpPr>
            <a:spLocks noGrp="1"/>
          </p:cNvSpPr>
          <p:nvPr>
            <p:ph type="body" sz="quarter" idx="15"/>
          </p:nvPr>
        </p:nvSpPr>
        <p:spPr/>
        <p:txBody>
          <a:bodyPr>
            <a:normAutofit lnSpcReduction="10000"/>
          </a:bodyPr>
          <a:lstStyle/>
          <a:p>
            <a:r>
              <a:rPr dirty="0">
                <a:latin typeface="黑体"/>
                <a:cs typeface="黑体"/>
              </a:rPr>
              <a:t>前面板窗口工具栏</a:t>
            </a:r>
          </a:p>
          <a:p>
            <a:r>
              <a:rPr dirty="0">
                <a:latin typeface="黑体"/>
                <a:cs typeface="黑体"/>
              </a:rPr>
              <a:t>输入控件和显示控件</a:t>
            </a:r>
          </a:p>
          <a:p>
            <a:r>
              <a:rPr dirty="0">
                <a:latin typeface="黑体"/>
                <a:cs typeface="黑体"/>
              </a:rPr>
              <a:t>字符串型、布尔型和数值型</a:t>
            </a:r>
          </a:p>
          <a:p>
            <a:r>
              <a:rPr dirty="0">
                <a:latin typeface="黑体"/>
                <a:cs typeface="黑体"/>
              </a:rPr>
              <a:t>前面板对象样式</a:t>
            </a:r>
          </a:p>
          <a:p>
            <a:endParaRPr lang="zh-CN"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12</a:t>
            </a:fld>
            <a:endParaRPr 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mbedded Image" descr="loc_env_using temperature - fp window.png"/>
          <p:cNvPicPr>
            <a:picLocks noChangeAspect="1"/>
          </p:cNvPicPr>
          <p:nvPr/>
        </p:nvPicPr>
        <p:blipFill>
          <a:blip r:embed="rId2" cstate="print"/>
          <a:stretch>
            <a:fillRect/>
          </a:stretch>
        </p:blipFill>
        <p:spPr>
          <a:xfrm>
            <a:off x="1777309" y="1710094"/>
            <a:ext cx="4810909" cy="3222243"/>
          </a:xfrm>
          <a:prstGeom prst="rect">
            <a:avLst/>
          </a:prstGeom>
        </p:spPr>
      </p:pic>
      <p:sp>
        <p:nvSpPr>
          <p:cNvPr id="2" name="Text Placeholder 1"/>
          <p:cNvSpPr>
            <a:spLocks noGrp="1"/>
          </p:cNvSpPr>
          <p:nvPr>
            <p:ph type="body" sz="quarter" idx="10"/>
          </p:nvPr>
        </p:nvSpPr>
        <p:spPr/>
        <p:txBody>
          <a:bodyPr/>
          <a:lstStyle/>
          <a:p>
            <a:r>
              <a:rPr dirty="0">
                <a:latin typeface="黑体"/>
                <a:cs typeface="黑体"/>
              </a:rPr>
              <a:t>前面板窗口工具栏</a:t>
            </a:r>
            <a:endParaRPr lang="zh-CN" dirty="0"/>
          </a:p>
        </p:txBody>
      </p:sp>
      <p:sp>
        <p:nvSpPr>
          <p:cNvPr id="3" name="Text Placeholder 2"/>
          <p:cNvSpPr>
            <a:spLocks noGrp="1"/>
          </p:cNvSpPr>
          <p:nvPr>
            <p:ph type="body" sz="quarter" idx="13"/>
          </p:nvPr>
        </p:nvSpPr>
        <p:spPr/>
        <p:txBody>
          <a:bodyPr/>
          <a:lstStyle/>
          <a:p>
            <a:r>
              <a:rPr dirty="0">
                <a:latin typeface="黑体"/>
                <a:cs typeface="黑体"/>
              </a:rPr>
              <a:t>D. 前面板</a:t>
            </a:r>
            <a:endParaRPr lang="zh-CN"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13</a:t>
            </a:fld>
            <a:endParaRPr lang="zh-CN" dirty="0"/>
          </a:p>
        </p:txBody>
      </p:sp>
      <p:sp>
        <p:nvSpPr>
          <p:cNvPr id="8" name="Rectangle 7"/>
          <p:cNvSpPr/>
          <p:nvPr/>
        </p:nvSpPr>
        <p:spPr>
          <a:xfrm>
            <a:off x="2057401" y="2038350"/>
            <a:ext cx="3962400" cy="2286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9" name="Shape 9"/>
          <p:cNvCxnSpPr>
            <a:endCxn id="8" idx="1"/>
          </p:cNvCxnSpPr>
          <p:nvPr/>
        </p:nvCxnSpPr>
        <p:spPr>
          <a:xfrm>
            <a:off x="1106002" y="1397254"/>
            <a:ext cx="951399" cy="755396"/>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pic>
        <p:nvPicPr>
          <p:cNvPr id="10" name="Embedded Image" descr="fp toolbar.bmp"/>
          <p:cNvPicPr>
            <a:picLocks noChangeAspect="1"/>
          </p:cNvPicPr>
          <p:nvPr/>
        </p:nvPicPr>
        <p:blipFill>
          <a:blip r:embed="rId3" cstate="print"/>
          <a:stretch>
            <a:fillRect/>
          </a:stretch>
        </p:blipFill>
        <p:spPr>
          <a:xfrm>
            <a:off x="527564" y="1123950"/>
            <a:ext cx="7397236" cy="3297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dirty="0">
                <a:latin typeface="黑体"/>
                <a:cs typeface="黑体"/>
              </a:rPr>
              <a:t>输入控件和显示控件</a:t>
            </a:r>
            <a:endParaRPr lang="zh-CN" dirty="0"/>
          </a:p>
        </p:txBody>
      </p:sp>
      <p:sp>
        <p:nvSpPr>
          <p:cNvPr id="33795" name="Rectangle 5"/>
          <p:cNvSpPr>
            <a:spLocks noGrp="1" noChangeArrowheads="1"/>
          </p:cNvSpPr>
          <p:nvPr>
            <p:ph sz="quarter" idx="15"/>
          </p:nvPr>
        </p:nvSpPr>
        <p:spPr>
          <a:xfrm>
            <a:off x="457200" y="1352550"/>
            <a:ext cx="3886200" cy="3600450"/>
          </a:xfrm>
        </p:spPr>
        <p:txBody>
          <a:bodyPr>
            <a:normAutofit/>
          </a:bodyPr>
          <a:lstStyle/>
          <a:p>
            <a:r>
              <a:rPr dirty="0">
                <a:latin typeface="黑体"/>
                <a:cs typeface="黑体"/>
              </a:rPr>
              <a:t>输入控件：输入</a:t>
            </a:r>
          </a:p>
          <a:p>
            <a:r>
              <a:rPr dirty="0">
                <a:latin typeface="黑体"/>
                <a:cs typeface="黑体"/>
              </a:rPr>
              <a:t>显示控件：输出</a:t>
            </a:r>
          </a:p>
        </p:txBody>
      </p:sp>
      <p:pic>
        <p:nvPicPr>
          <p:cNvPr id="11" name="Embedded Image" descr="loc_fp_Using Temperature.bmp"/>
          <p:cNvPicPr>
            <a:picLocks noGrp="1" noChangeAspect="1"/>
          </p:cNvPicPr>
          <p:nvPr>
            <p:ph sz="quarter" idx="16"/>
          </p:nvPr>
        </p:nvPicPr>
        <p:blipFill>
          <a:blip r:embed="rId3" cstate="print"/>
          <a:stretch>
            <a:fillRect/>
          </a:stretch>
        </p:blipFill>
        <p:spPr>
          <a:xfrm>
            <a:off x="4267200" y="1352550"/>
            <a:ext cx="4419600" cy="2477853"/>
          </a:xfrm>
        </p:spPr>
      </p:pic>
      <p:sp>
        <p:nvSpPr>
          <p:cNvPr id="8" name="Text Placeholder 7"/>
          <p:cNvSpPr>
            <a:spLocks noGrp="1"/>
          </p:cNvSpPr>
          <p:nvPr>
            <p:ph type="body" sz="quarter" idx="13"/>
          </p:nvPr>
        </p:nvSpPr>
        <p:spPr/>
        <p:txBody>
          <a:bodyPr/>
          <a:lstStyle/>
          <a:p>
            <a:r>
              <a:rPr dirty="0">
                <a:latin typeface="黑体"/>
                <a:cs typeface="黑体"/>
              </a:rPr>
              <a:t>D. 前面板</a:t>
            </a:r>
            <a:endParaRPr lang="zh-CN"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14</a:t>
            </a:fld>
            <a:endParaRPr 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perforce\yujzhang_sh-rd-yujzhang\CustomerEducation\Courses\InDev\LVCore1\2014\Chinese\Art\loc_fp_Boolean Control and Indicator.png"/>
          <p:cNvPicPr>
            <a:picLocks noChangeAspect="1" noChangeArrowheads="1"/>
          </p:cNvPicPr>
          <p:nvPr/>
        </p:nvPicPr>
        <p:blipFill>
          <a:blip r:embed="rId3" cstate="print"/>
          <a:srcRect/>
          <a:stretch>
            <a:fillRect/>
          </a:stretch>
        </p:blipFill>
        <p:spPr bwMode="auto">
          <a:xfrm>
            <a:off x="5334000" y="1200150"/>
            <a:ext cx="2590800" cy="1332412"/>
          </a:xfrm>
          <a:prstGeom prst="rect">
            <a:avLst/>
          </a:prstGeom>
          <a:noFill/>
        </p:spPr>
      </p:pic>
      <p:pic>
        <p:nvPicPr>
          <p:cNvPr id="1026" name="Picture 2" descr="G:\perforce\yujzhang_sh-rd-yujzhang\CustomerEducation\Courses\InDev\LVCore1\2014\Chinese\Art\loc_fp_Numeric Sample.png"/>
          <p:cNvPicPr>
            <a:picLocks noChangeAspect="1" noChangeArrowheads="1"/>
          </p:cNvPicPr>
          <p:nvPr/>
        </p:nvPicPr>
        <p:blipFill>
          <a:blip r:embed="rId4" cstate="print"/>
          <a:srcRect/>
          <a:stretch>
            <a:fillRect/>
          </a:stretch>
        </p:blipFill>
        <p:spPr bwMode="auto">
          <a:xfrm>
            <a:off x="6096000" y="2952750"/>
            <a:ext cx="1200150" cy="1685925"/>
          </a:xfrm>
          <a:prstGeom prst="rect">
            <a:avLst/>
          </a:prstGeom>
          <a:noFill/>
        </p:spPr>
      </p:pic>
      <p:sp>
        <p:nvSpPr>
          <p:cNvPr id="22" name="Text Placeholder 21"/>
          <p:cNvSpPr>
            <a:spLocks noGrp="1"/>
          </p:cNvSpPr>
          <p:nvPr>
            <p:ph type="body" sz="quarter" idx="10"/>
          </p:nvPr>
        </p:nvSpPr>
        <p:spPr>
          <a:xfrm>
            <a:off x="475488" y="514350"/>
            <a:ext cx="8135112" cy="1200150"/>
          </a:xfrm>
        </p:spPr>
        <p:txBody>
          <a:bodyPr/>
          <a:lstStyle/>
          <a:p>
            <a:r>
              <a:rPr dirty="0">
                <a:latin typeface="黑体"/>
                <a:cs typeface="黑体"/>
              </a:rPr>
              <a:t>字符串型、布尔型和数值型</a:t>
            </a:r>
            <a:endParaRPr lang="zh-CN" dirty="0"/>
          </a:p>
        </p:txBody>
      </p:sp>
      <p:sp>
        <p:nvSpPr>
          <p:cNvPr id="23" name="Text Placeholder 22"/>
          <p:cNvSpPr>
            <a:spLocks noGrp="1"/>
          </p:cNvSpPr>
          <p:nvPr>
            <p:ph type="body" sz="quarter" idx="13"/>
          </p:nvPr>
        </p:nvSpPr>
        <p:spPr/>
        <p:txBody>
          <a:bodyPr/>
          <a:lstStyle/>
          <a:p>
            <a:r>
              <a:rPr dirty="0">
                <a:latin typeface="黑体"/>
                <a:cs typeface="黑体"/>
              </a:rPr>
              <a:t>D. 前面板</a:t>
            </a:r>
            <a:endParaRPr lang="zh-CN" dirty="0"/>
          </a:p>
        </p:txBody>
      </p:sp>
      <p:grpSp>
        <p:nvGrpSpPr>
          <p:cNvPr id="2" name="Group 10"/>
          <p:cNvGrpSpPr/>
          <p:nvPr/>
        </p:nvGrpSpPr>
        <p:grpSpPr>
          <a:xfrm>
            <a:off x="3962400" y="3333750"/>
            <a:ext cx="5148598" cy="838200"/>
            <a:chOff x="1830208" y="3556236"/>
            <a:chExt cx="6992282" cy="1788688"/>
          </a:xfrm>
        </p:grpSpPr>
        <p:sp>
          <p:nvSpPr>
            <p:cNvPr id="34822" name="Text Box 6"/>
            <p:cNvSpPr txBox="1">
              <a:spLocks noChangeArrowheads="1"/>
            </p:cNvSpPr>
            <p:nvPr/>
          </p:nvSpPr>
          <p:spPr bwMode="auto">
            <a:xfrm>
              <a:off x="2029826" y="4622462"/>
              <a:ext cx="2077091" cy="722462"/>
            </a:xfrm>
            <a:prstGeom prst="rect">
              <a:avLst/>
            </a:prstGeom>
            <a:noFill/>
            <a:ln w="9525" algn="ctr">
              <a:noFill/>
              <a:miter lim="800000"/>
              <a:headEnd type="none" w="sm" len="sm"/>
              <a:tailEnd type="none" w="sm" len="sm"/>
            </a:ln>
          </p:spPr>
          <p:txBody>
            <a:bodyPr wrap="square">
              <a:spAutoFit/>
            </a:bodyPr>
            <a:lstStyle/>
            <a:p>
              <a:r>
                <a:rPr lang="en-US" sz="1600" b="0" dirty="0">
                  <a:solidFill>
                    <a:schemeClr val="hlink"/>
                  </a:solidFill>
                  <a:latin typeface="黑体"/>
                  <a:cs typeface="黑体"/>
                </a:rPr>
                <a:t>数值显示控件</a:t>
              </a:r>
              <a:endParaRPr lang="zh-CN" sz="1600" b="0" dirty="0">
                <a:solidFill>
                  <a:schemeClr val="hlink"/>
                </a:solidFill>
                <a:latin typeface="黑体"/>
              </a:endParaRPr>
            </a:p>
          </p:txBody>
        </p:sp>
        <p:sp>
          <p:nvSpPr>
            <p:cNvPr id="34823" name="Text Box 7"/>
            <p:cNvSpPr txBox="1">
              <a:spLocks noChangeArrowheads="1"/>
            </p:cNvSpPr>
            <p:nvPr/>
          </p:nvSpPr>
          <p:spPr bwMode="auto">
            <a:xfrm>
              <a:off x="6901060" y="3556236"/>
              <a:ext cx="1921430" cy="722462"/>
            </a:xfrm>
            <a:prstGeom prst="rect">
              <a:avLst/>
            </a:prstGeom>
            <a:noFill/>
            <a:ln w="9525" algn="ctr">
              <a:noFill/>
              <a:miter lim="800000"/>
              <a:headEnd type="none" w="sm" len="sm"/>
              <a:tailEnd type="none" w="sm" len="sm"/>
            </a:ln>
          </p:spPr>
          <p:txBody>
            <a:bodyPr wrap="square">
              <a:spAutoFit/>
            </a:bodyPr>
            <a:lstStyle/>
            <a:p>
              <a:r>
                <a:rPr lang="en-US" sz="1600" b="0" dirty="0">
                  <a:solidFill>
                    <a:schemeClr val="hlink"/>
                  </a:solidFill>
                  <a:latin typeface="黑体"/>
                  <a:cs typeface="黑体"/>
                </a:rPr>
                <a:t>数值输入控件</a:t>
              </a:r>
              <a:endParaRPr lang="zh-CN" sz="1600" b="0" dirty="0">
                <a:solidFill>
                  <a:schemeClr val="hlink"/>
                </a:solidFill>
                <a:latin typeface="黑体"/>
              </a:endParaRPr>
            </a:p>
          </p:txBody>
        </p:sp>
        <p:sp>
          <p:nvSpPr>
            <p:cNvPr id="34826" name="Line 10"/>
            <p:cNvSpPr>
              <a:spLocks noChangeShapeType="1"/>
            </p:cNvSpPr>
            <p:nvPr/>
          </p:nvSpPr>
          <p:spPr bwMode="auto">
            <a:xfrm flipH="1">
              <a:off x="6073166" y="3881452"/>
              <a:ext cx="931380"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34827" name="Line 11"/>
            <p:cNvSpPr>
              <a:spLocks noChangeShapeType="1"/>
            </p:cNvSpPr>
            <p:nvPr/>
          </p:nvSpPr>
          <p:spPr bwMode="auto">
            <a:xfrm flipV="1">
              <a:off x="4106918" y="3881452"/>
              <a:ext cx="762300" cy="162608"/>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13" name="Rectangle 12"/>
            <p:cNvSpPr/>
            <p:nvPr/>
          </p:nvSpPr>
          <p:spPr>
            <a:xfrm>
              <a:off x="1830208" y="3718844"/>
              <a:ext cx="2587169" cy="722462"/>
            </a:xfrm>
            <a:prstGeom prst="rect">
              <a:avLst/>
            </a:prstGeom>
          </p:spPr>
          <p:txBody>
            <a:bodyPr wrap="square">
              <a:spAutoFit/>
            </a:bodyPr>
            <a:lstStyle/>
            <a:p>
              <a:r>
                <a:rPr lang="en-US" sz="1600" b="0" dirty="0" err="1">
                  <a:solidFill>
                    <a:schemeClr val="hlink"/>
                  </a:solidFill>
                  <a:latin typeface="黑体"/>
                  <a:cs typeface="黑体"/>
                </a:rPr>
                <a:t>增量</a:t>
              </a:r>
              <a:r>
                <a:rPr lang="en-US" sz="1600" b="0" dirty="0">
                  <a:solidFill>
                    <a:schemeClr val="hlink"/>
                  </a:solidFill>
                  <a:latin typeface="黑体"/>
                  <a:cs typeface="黑体"/>
                </a:rPr>
                <a:t>/</a:t>
              </a:r>
              <a:r>
                <a:rPr lang="en-US" sz="1600" b="0" dirty="0" err="1">
                  <a:solidFill>
                    <a:schemeClr val="hlink"/>
                  </a:solidFill>
                  <a:latin typeface="黑体"/>
                  <a:cs typeface="黑体"/>
                </a:rPr>
                <a:t>减量按钮</a:t>
              </a:r>
              <a:endParaRPr lang="zh-CN" sz="1600" b="0" dirty="0">
                <a:solidFill>
                  <a:schemeClr val="hlink"/>
                </a:solidFill>
                <a:latin typeface="黑体"/>
              </a:endParaRPr>
            </a:p>
          </p:txBody>
        </p:sp>
      </p:grpSp>
      <p:sp>
        <p:nvSpPr>
          <p:cNvPr id="16" name="Text Box 4"/>
          <p:cNvSpPr txBox="1">
            <a:spLocks noChangeArrowheads="1"/>
          </p:cNvSpPr>
          <p:nvPr/>
        </p:nvSpPr>
        <p:spPr bwMode="auto">
          <a:xfrm>
            <a:off x="4180655" y="1524001"/>
            <a:ext cx="919547" cy="584775"/>
          </a:xfrm>
          <a:prstGeom prst="rect">
            <a:avLst/>
          </a:prstGeom>
          <a:noFill/>
          <a:ln w="9525" algn="ctr">
            <a:noFill/>
            <a:miter lim="800000"/>
            <a:headEnd type="none" w="sm" len="sm"/>
            <a:tailEnd type="none" w="sm" len="sm"/>
          </a:ln>
        </p:spPr>
        <p:txBody>
          <a:bodyPr wrap="none">
            <a:spAutoFit/>
          </a:bodyPr>
          <a:lstStyle/>
          <a:p>
            <a:pPr algn="l"/>
            <a:r>
              <a:rPr lang="en-US" sz="1600" b="0" dirty="0">
                <a:solidFill>
                  <a:schemeClr val="hlink"/>
                </a:solidFill>
                <a:latin typeface="黑体"/>
                <a:cs typeface="黑体"/>
              </a:rPr>
              <a:t>布尔</a:t>
            </a:r>
            <a:endParaRPr lang="zh-CN" sz="1600" b="0" dirty="0">
              <a:solidFill>
                <a:schemeClr val="hlink"/>
              </a:solidFill>
              <a:latin typeface="黑体"/>
            </a:endParaRPr>
          </a:p>
          <a:p>
            <a:pPr algn="l"/>
            <a:r>
              <a:rPr lang="en-US" sz="1600" b="0" dirty="0">
                <a:solidFill>
                  <a:schemeClr val="hlink"/>
                </a:solidFill>
                <a:latin typeface="黑体"/>
                <a:cs typeface="黑体"/>
              </a:rPr>
              <a:t>输入控件</a:t>
            </a:r>
            <a:endParaRPr lang="zh-CN" sz="1600" b="0" dirty="0">
              <a:solidFill>
                <a:schemeClr val="hlink"/>
              </a:solidFill>
              <a:latin typeface="黑体"/>
            </a:endParaRPr>
          </a:p>
        </p:txBody>
      </p:sp>
      <p:sp>
        <p:nvSpPr>
          <p:cNvPr id="17" name="Text Box 5"/>
          <p:cNvSpPr txBox="1">
            <a:spLocks noChangeArrowheads="1"/>
          </p:cNvSpPr>
          <p:nvPr/>
        </p:nvSpPr>
        <p:spPr bwMode="auto">
          <a:xfrm>
            <a:off x="8042059" y="1597890"/>
            <a:ext cx="959109" cy="584775"/>
          </a:xfrm>
          <a:prstGeom prst="rect">
            <a:avLst/>
          </a:prstGeom>
          <a:noFill/>
          <a:ln w="9525" algn="ctr">
            <a:noFill/>
            <a:miter lim="800000"/>
            <a:headEnd type="none" w="sm" len="sm"/>
            <a:tailEnd type="none" w="sm" len="sm"/>
          </a:ln>
        </p:spPr>
        <p:txBody>
          <a:bodyPr wrap="none">
            <a:spAutoFit/>
          </a:bodyPr>
          <a:lstStyle/>
          <a:p>
            <a:pPr algn="l"/>
            <a:r>
              <a:rPr lang="en-US" sz="1600" b="0" dirty="0">
                <a:solidFill>
                  <a:schemeClr val="hlink"/>
                </a:solidFill>
                <a:latin typeface="黑体"/>
                <a:cs typeface="黑体"/>
              </a:rPr>
              <a:t>布尔</a:t>
            </a:r>
          </a:p>
          <a:p>
            <a:pPr algn="l"/>
            <a:r>
              <a:rPr lang="en-US" sz="1600" b="0" dirty="0">
                <a:solidFill>
                  <a:schemeClr val="hlink"/>
                </a:solidFill>
                <a:latin typeface="黑体"/>
                <a:cs typeface="黑体"/>
              </a:rPr>
              <a:t>显示控件</a:t>
            </a:r>
            <a:endParaRPr lang="zh-CN" sz="1600" b="0" dirty="0">
              <a:solidFill>
                <a:schemeClr val="hlink"/>
              </a:solidFill>
              <a:latin typeface="黑体"/>
            </a:endParaRPr>
          </a:p>
        </p:txBody>
      </p:sp>
      <p:sp>
        <p:nvSpPr>
          <p:cNvPr id="19" name="Line 7"/>
          <p:cNvSpPr>
            <a:spLocks noChangeShapeType="1"/>
          </p:cNvSpPr>
          <p:nvPr/>
        </p:nvSpPr>
        <p:spPr bwMode="auto">
          <a:xfrm>
            <a:off x="5105400" y="1962150"/>
            <a:ext cx="434203"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20" name="Line 8"/>
          <p:cNvSpPr>
            <a:spLocks noChangeShapeType="1"/>
          </p:cNvSpPr>
          <p:nvPr/>
        </p:nvSpPr>
        <p:spPr bwMode="auto">
          <a:xfrm flipH="1">
            <a:off x="7696200" y="1962150"/>
            <a:ext cx="434203" cy="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34825" name="Line 9"/>
          <p:cNvSpPr>
            <a:spLocks noChangeShapeType="1"/>
          </p:cNvSpPr>
          <p:nvPr/>
        </p:nvSpPr>
        <p:spPr bwMode="auto">
          <a:xfrm>
            <a:off x="5638800" y="4095750"/>
            <a:ext cx="543745" cy="133350"/>
          </a:xfrm>
          <a:prstGeom prst="line">
            <a:avLst/>
          </a:prstGeom>
          <a:noFill/>
          <a:ln w="38100">
            <a:solidFill>
              <a:srgbClr val="5E84B8"/>
            </a:solidFill>
            <a:round/>
            <a:headEnd type="none" w="sm" len="sm"/>
            <a:tailEnd type="triangle" w="lg" len="sm"/>
          </a:ln>
        </p:spPr>
        <p:txBody>
          <a:bodyPr wrap="none" anchor="ctr"/>
          <a:lstStyle/>
          <a:p>
            <a:endParaRPr lang="en-US" dirty="0"/>
          </a:p>
        </p:txBody>
      </p:sp>
      <p:sp>
        <p:nvSpPr>
          <p:cNvPr id="24" name="Slide Number Placeholder 23"/>
          <p:cNvSpPr>
            <a:spLocks noGrp="1"/>
          </p:cNvSpPr>
          <p:nvPr>
            <p:ph type="sldNum" sz="quarter" idx="14"/>
          </p:nvPr>
        </p:nvSpPr>
        <p:spPr/>
        <p:txBody>
          <a:bodyPr/>
          <a:lstStyle/>
          <a:p>
            <a:pPr algn="ctr"/>
            <a:fld id="{F7BDED22-11C7-456A-B829-4ED810F305A6}" type="slidenum">
              <a:rPr lang="en-US" smtClean="0"/>
              <a:pPr algn="ctr"/>
              <a:t>15</a:t>
            </a:fld>
            <a:endParaRPr lang="zh-CN" dirty="0"/>
          </a:p>
        </p:txBody>
      </p:sp>
      <p:pic>
        <p:nvPicPr>
          <p:cNvPr id="25" name="Embedded Image" descr="loc_fp_string.png"/>
          <p:cNvPicPr>
            <a:picLocks noChangeAspect="1"/>
          </p:cNvPicPr>
          <p:nvPr/>
        </p:nvPicPr>
        <p:blipFill>
          <a:blip r:embed="rId5" cstate="print"/>
          <a:stretch>
            <a:fillRect/>
          </a:stretch>
        </p:blipFill>
        <p:spPr>
          <a:xfrm>
            <a:off x="228600" y="1200150"/>
            <a:ext cx="3962400" cy="1757363"/>
          </a:xfrm>
          <a:prstGeom prst="rect">
            <a:avLst/>
          </a:prstGeom>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4"/>
          </p:nvPr>
        </p:nvSpPr>
        <p:spPr/>
        <p:txBody>
          <a:bodyPr/>
          <a:lstStyle/>
          <a:p>
            <a:r>
              <a:rPr dirty="0">
                <a:latin typeface="黑体"/>
                <a:cs typeface="黑体"/>
              </a:rPr>
              <a:t>活动1-2</a:t>
            </a:r>
            <a:endParaRPr lang="zh-CN" dirty="0"/>
          </a:p>
        </p:txBody>
      </p:sp>
      <p:sp>
        <p:nvSpPr>
          <p:cNvPr id="5" name="Text Placeholder 4"/>
          <p:cNvSpPr>
            <a:spLocks noGrp="1"/>
          </p:cNvSpPr>
          <p:nvPr>
            <p:ph type="body" sz="quarter" idx="15"/>
          </p:nvPr>
        </p:nvSpPr>
        <p:spPr>
          <a:xfrm>
            <a:off x="762000" y="2628900"/>
            <a:ext cx="8153400" cy="1200150"/>
          </a:xfrm>
        </p:spPr>
        <p:txBody>
          <a:bodyPr/>
          <a:lstStyle/>
          <a:p>
            <a:pPr marL="0" indent="0"/>
            <a:r>
              <a:rPr dirty="0" err="1">
                <a:latin typeface="黑体"/>
                <a:cs typeface="黑体"/>
              </a:rPr>
              <a:t>根据不同</a:t>
            </a:r>
            <a:r>
              <a:rPr lang="zh-CN" altLang="en-US" dirty="0">
                <a:latin typeface="黑体"/>
                <a:cs typeface="黑体"/>
              </a:rPr>
              <a:t>问题描述</a:t>
            </a:r>
            <a:r>
              <a:rPr dirty="0" err="1">
                <a:latin typeface="黑体"/>
                <a:cs typeface="黑体"/>
              </a:rPr>
              <a:t>选择合适的数据类型，并判断前面板对象应为输入控件还是显示控件</a:t>
            </a:r>
            <a:r>
              <a:rPr dirty="0">
                <a:latin typeface="黑体"/>
                <a:cs typeface="黑体"/>
              </a:rPr>
              <a:t>。</a:t>
            </a:r>
          </a:p>
        </p:txBody>
      </p:sp>
      <p:sp>
        <p:nvSpPr>
          <p:cNvPr id="7" name="Slide Number Placeholder 6"/>
          <p:cNvSpPr>
            <a:spLocks noGrp="1"/>
          </p:cNvSpPr>
          <p:nvPr>
            <p:ph type="sldNum" sz="quarter" idx="4294967295"/>
          </p:nvPr>
        </p:nvSpPr>
        <p:spPr>
          <a:xfrm>
            <a:off x="8534400" y="4767263"/>
            <a:ext cx="457200" cy="274637"/>
          </a:xfrm>
        </p:spPr>
        <p:txBody>
          <a:bodyPr/>
          <a:lstStyle/>
          <a:p>
            <a:fld id="{F7BDED22-11C7-456A-B829-4ED810F305A6}" type="slidenum">
              <a:rPr lang="en-US" smtClean="0"/>
              <a:pPr/>
              <a:t>16</a:t>
            </a:fld>
            <a:endParaRPr lang="zh-CN" dirty="0"/>
          </a:p>
        </p:txBody>
      </p:sp>
      <p:sp>
        <p:nvSpPr>
          <p:cNvPr id="6" name="Text Placeholder 5"/>
          <p:cNvSpPr>
            <a:spLocks noGrp="1"/>
          </p:cNvSpPr>
          <p:nvPr>
            <p:ph type="body" idx="18"/>
          </p:nvPr>
        </p:nvSpPr>
        <p:spPr/>
        <p:txBody>
          <a:bodyPr/>
          <a:lstStyle/>
          <a:p>
            <a:r>
              <a:rPr dirty="0">
                <a:latin typeface="黑体"/>
                <a:cs typeface="黑体"/>
              </a:rPr>
              <a:t>选择前面板对象</a:t>
            </a:r>
            <a:endParaRPr 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dirty="0">
                <a:latin typeface="黑体"/>
                <a:cs typeface="黑体"/>
              </a:rPr>
              <a:t>前面板对象样式</a:t>
            </a:r>
            <a:endParaRPr lang="zh-CN" dirty="0"/>
          </a:p>
        </p:txBody>
      </p:sp>
      <p:sp>
        <p:nvSpPr>
          <p:cNvPr id="6" name="Text Placeholder 5"/>
          <p:cNvSpPr>
            <a:spLocks noGrp="1"/>
          </p:cNvSpPr>
          <p:nvPr>
            <p:ph type="body" sz="quarter" idx="13"/>
          </p:nvPr>
        </p:nvSpPr>
        <p:spPr/>
        <p:txBody>
          <a:bodyPr/>
          <a:lstStyle/>
          <a:p>
            <a:r>
              <a:rPr dirty="0">
                <a:latin typeface="黑体"/>
                <a:cs typeface="黑体"/>
              </a:rPr>
              <a:t>D. 前面板</a:t>
            </a:r>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17</a:t>
            </a:fld>
            <a:endParaRPr lang="zh-CN" dirty="0"/>
          </a:p>
        </p:txBody>
      </p:sp>
      <p:pic>
        <p:nvPicPr>
          <p:cNvPr id="9" name="Embedded Image" descr="loc_fp_control style examples.png"/>
          <p:cNvPicPr>
            <a:picLocks noChangeAspect="1"/>
          </p:cNvPicPr>
          <p:nvPr/>
        </p:nvPicPr>
        <p:blipFill>
          <a:blip r:embed="rId3" cstate="print"/>
          <a:stretch>
            <a:fillRect/>
          </a:stretch>
        </p:blipFill>
        <p:spPr>
          <a:xfrm>
            <a:off x="1668463" y="1123950"/>
            <a:ext cx="5189537" cy="381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dirty="0">
                <a:latin typeface="黑体"/>
                <a:cs typeface="黑体"/>
              </a:rPr>
              <a:t>E. 程序框图</a:t>
            </a:r>
            <a:endParaRPr lang="zh-CN" dirty="0"/>
          </a:p>
        </p:txBody>
      </p:sp>
      <p:sp>
        <p:nvSpPr>
          <p:cNvPr id="7" name="Text Placeholder 6"/>
          <p:cNvSpPr>
            <a:spLocks noGrp="1"/>
          </p:cNvSpPr>
          <p:nvPr>
            <p:ph type="body" idx="12"/>
          </p:nvPr>
        </p:nvSpPr>
        <p:spPr/>
        <p:txBody>
          <a:bodyPr/>
          <a:lstStyle/>
          <a:p>
            <a:r>
              <a:rPr dirty="0">
                <a:latin typeface="黑体"/>
                <a:cs typeface="黑体"/>
              </a:rPr>
              <a:t>认识程序框图的特点，学会选择函数。</a:t>
            </a:r>
          </a:p>
          <a:p>
            <a:endParaRPr lang="zh-CN" dirty="0"/>
          </a:p>
        </p:txBody>
      </p:sp>
      <p:sp>
        <p:nvSpPr>
          <p:cNvPr id="8" name="Text Placeholder 7"/>
          <p:cNvSpPr>
            <a:spLocks noGrp="1"/>
          </p:cNvSpPr>
          <p:nvPr>
            <p:ph type="body" sz="quarter" idx="15"/>
          </p:nvPr>
        </p:nvSpPr>
        <p:spPr/>
        <p:txBody>
          <a:bodyPr>
            <a:normAutofit fontScale="92500" lnSpcReduction="10000"/>
          </a:bodyPr>
          <a:lstStyle/>
          <a:p>
            <a:r>
              <a:rPr dirty="0">
                <a:latin typeface="黑体"/>
                <a:cs typeface="黑体"/>
              </a:rPr>
              <a:t>程序框图工具栏</a:t>
            </a:r>
          </a:p>
          <a:p>
            <a:r>
              <a:rPr dirty="0">
                <a:latin typeface="黑体"/>
                <a:cs typeface="黑体"/>
              </a:rPr>
              <a:t>程序框图的组成部分</a:t>
            </a:r>
          </a:p>
          <a:p>
            <a:r>
              <a:rPr dirty="0">
                <a:latin typeface="黑体"/>
                <a:cs typeface="黑体"/>
              </a:rPr>
              <a:t>Express VI</a:t>
            </a:r>
          </a:p>
          <a:p>
            <a:r>
              <a:rPr dirty="0">
                <a:latin typeface="黑体"/>
                <a:cs typeface="黑体"/>
              </a:rPr>
              <a:t>节点外观</a:t>
            </a:r>
          </a:p>
          <a:p>
            <a:endParaRPr lang="zh-CN" dirty="0"/>
          </a:p>
        </p:txBody>
      </p:sp>
      <p:sp>
        <p:nvSpPr>
          <p:cNvPr id="9" name="Text Placeholder 8"/>
          <p:cNvSpPr>
            <a:spLocks noGrp="1"/>
          </p:cNvSpPr>
          <p:nvPr>
            <p:ph type="body" sz="quarter" idx="16"/>
          </p:nvPr>
        </p:nvSpPr>
        <p:spPr/>
        <p:txBody>
          <a:bodyPr>
            <a:normAutofit/>
          </a:bodyPr>
          <a:lstStyle/>
          <a:p>
            <a:r>
              <a:rPr dirty="0">
                <a:latin typeface="黑体"/>
                <a:cs typeface="黑体"/>
              </a:rPr>
              <a:t>连线</a:t>
            </a:r>
          </a:p>
          <a:p>
            <a:r>
              <a:rPr dirty="0">
                <a:latin typeface="黑体"/>
                <a:cs typeface="黑体"/>
              </a:rPr>
              <a:t>即时帮助和LabVIEW帮助</a:t>
            </a:r>
          </a:p>
          <a:p>
            <a:r>
              <a:rPr dirty="0">
                <a:latin typeface="黑体"/>
                <a:cs typeface="黑体"/>
              </a:rPr>
              <a:t>范例</a:t>
            </a:r>
          </a:p>
          <a:p>
            <a:endParaRPr lang="zh-CN"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18</a:t>
            </a:fld>
            <a:endParaRPr lang="zh-C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Embedded Image" descr="loc_env_using temperature - bd window.png"/>
          <p:cNvPicPr>
            <a:picLocks noChangeAspect="1"/>
          </p:cNvPicPr>
          <p:nvPr/>
        </p:nvPicPr>
        <p:blipFill>
          <a:blip r:embed="rId3" cstate="print"/>
          <a:stretch>
            <a:fillRect/>
          </a:stretch>
        </p:blipFill>
        <p:spPr>
          <a:xfrm>
            <a:off x="1981200" y="1657350"/>
            <a:ext cx="5134647" cy="3354084"/>
          </a:xfrm>
          <a:prstGeom prst="rect">
            <a:avLst/>
          </a:prstGeom>
        </p:spPr>
      </p:pic>
      <p:sp>
        <p:nvSpPr>
          <p:cNvPr id="9" name="Text Placeholder 8"/>
          <p:cNvSpPr>
            <a:spLocks noGrp="1"/>
          </p:cNvSpPr>
          <p:nvPr>
            <p:ph type="body" sz="quarter" idx="10"/>
          </p:nvPr>
        </p:nvSpPr>
        <p:spPr/>
        <p:txBody>
          <a:bodyPr/>
          <a:lstStyle/>
          <a:p>
            <a:r>
              <a:rPr dirty="0">
                <a:latin typeface="黑体"/>
                <a:cs typeface="黑体"/>
              </a:rPr>
              <a:t>程序框图工具栏</a:t>
            </a:r>
            <a:endParaRPr lang="zh-CN" dirty="0"/>
          </a:p>
        </p:txBody>
      </p:sp>
      <p:sp>
        <p:nvSpPr>
          <p:cNvPr id="12" name="Text Placeholder 11"/>
          <p:cNvSpPr>
            <a:spLocks noGrp="1"/>
          </p:cNvSpPr>
          <p:nvPr>
            <p:ph type="body" sz="quarter" idx="13"/>
          </p:nvPr>
        </p:nvSpPr>
        <p:spPr/>
        <p:txBody>
          <a:bodyPr/>
          <a:lstStyle/>
          <a:p>
            <a:r>
              <a:rPr dirty="0">
                <a:latin typeface="黑体"/>
                <a:cs typeface="黑体"/>
              </a:rPr>
              <a:t>E. 程序框图</a:t>
            </a:r>
            <a:endParaRPr lang="zh-CN" dirty="0"/>
          </a:p>
        </p:txBody>
      </p:sp>
      <p:cxnSp>
        <p:nvCxnSpPr>
          <p:cNvPr id="11" name="Shape 10"/>
          <p:cNvCxnSpPr/>
          <p:nvPr/>
        </p:nvCxnSpPr>
        <p:spPr>
          <a:xfrm>
            <a:off x="1337397" y="1504950"/>
            <a:ext cx="948603" cy="609600"/>
          </a:xfrm>
          <a:prstGeom prst="bentConnector3">
            <a:avLst>
              <a:gd name="adj1" fmla="val -293"/>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362200" y="2038350"/>
            <a:ext cx="3581400" cy="15240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4" name="Slide Number Placeholder 13"/>
          <p:cNvSpPr>
            <a:spLocks noGrp="1"/>
          </p:cNvSpPr>
          <p:nvPr>
            <p:ph type="sldNum" sz="quarter" idx="14"/>
          </p:nvPr>
        </p:nvSpPr>
        <p:spPr/>
        <p:txBody>
          <a:bodyPr/>
          <a:lstStyle/>
          <a:p>
            <a:pPr algn="ctr"/>
            <a:fld id="{F7BDED22-11C7-456A-B829-4ED810F305A6}" type="slidenum">
              <a:rPr lang="en-US" smtClean="0"/>
              <a:pPr algn="ctr"/>
              <a:t>19</a:t>
            </a:fld>
            <a:endParaRPr lang="zh-CN" dirty="0"/>
          </a:p>
        </p:txBody>
      </p:sp>
      <p:pic>
        <p:nvPicPr>
          <p:cNvPr id="13" name="Embedded Image" descr="bd toolbar.bmp"/>
          <p:cNvPicPr>
            <a:picLocks noChangeAspect="1"/>
          </p:cNvPicPr>
          <p:nvPr/>
        </p:nvPicPr>
        <p:blipFill>
          <a:blip r:embed="rId4" cstate="print"/>
          <a:stretch>
            <a:fillRect/>
          </a:stretch>
        </p:blipFill>
        <p:spPr>
          <a:xfrm>
            <a:off x="838200" y="1200150"/>
            <a:ext cx="7315195" cy="36187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dirty="0">
                <a:latin typeface="黑体"/>
                <a:cs typeface="黑体"/>
              </a:rPr>
              <a:t>A. LabVIEW是什么？</a:t>
            </a:r>
            <a:endParaRPr lang="zh-CN" dirty="0"/>
          </a:p>
        </p:txBody>
      </p:sp>
      <p:sp>
        <p:nvSpPr>
          <p:cNvPr id="3" name="Text Placeholder 2"/>
          <p:cNvSpPr>
            <a:spLocks noGrp="1"/>
          </p:cNvSpPr>
          <p:nvPr>
            <p:ph type="body" idx="12"/>
          </p:nvPr>
        </p:nvSpPr>
        <p:spPr/>
        <p:txBody>
          <a:bodyPr/>
          <a:lstStyle/>
          <a:p>
            <a:r>
              <a:rPr dirty="0" err="1">
                <a:latin typeface="黑体"/>
                <a:cs typeface="黑体"/>
              </a:rPr>
              <a:t>了解LabVIEW的优点</a:t>
            </a:r>
            <a:r>
              <a:rPr lang="zh-CN" altLang="en-US" dirty="0">
                <a:latin typeface="黑体"/>
                <a:cs typeface="黑体"/>
              </a:rPr>
              <a:t>。</a:t>
            </a:r>
            <a:r>
              <a:rPr dirty="0">
                <a:latin typeface="黑体"/>
                <a:cs typeface="黑体"/>
              </a:rPr>
              <a:t> </a:t>
            </a:r>
            <a:endParaRPr lang="zh-CN"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2</a:t>
            </a:fld>
            <a:endParaRPr 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endParaRPr lang="en-US" dirty="0"/>
          </a:p>
          <a:p>
            <a:endParaRPr lang="en-US" dirty="0"/>
          </a:p>
        </p:txBody>
      </p:sp>
      <p:sp>
        <p:nvSpPr>
          <p:cNvPr id="6" name="Text Placeholder 5"/>
          <p:cNvSpPr>
            <a:spLocks noGrp="1"/>
          </p:cNvSpPr>
          <p:nvPr>
            <p:ph type="body" idx="18"/>
          </p:nvPr>
        </p:nvSpPr>
        <p:spPr>
          <a:xfrm>
            <a:off x="762000" y="1581150"/>
            <a:ext cx="8229600" cy="518337"/>
          </a:xfrm>
        </p:spPr>
        <p:txBody>
          <a:bodyPr/>
          <a:lstStyle/>
          <a:p>
            <a:r>
              <a:rPr dirty="0">
                <a:latin typeface="黑体"/>
                <a:cs typeface="黑体"/>
              </a:rPr>
              <a:t>程序框图的组成部分</a:t>
            </a:r>
            <a:endParaRPr lang="zh-CN"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20</a:t>
            </a:fld>
            <a:endParaRPr lang="zh-CN" dirty="0"/>
          </a:p>
        </p:txBody>
      </p:sp>
      <p:pic>
        <p:nvPicPr>
          <p:cNvPr id="8" name="Embedded Image" descr="loc_bd_Using Temperature.bmp"/>
          <p:cNvPicPr>
            <a:picLocks noChangeAspect="1"/>
          </p:cNvPicPr>
          <p:nvPr/>
        </p:nvPicPr>
        <p:blipFill>
          <a:blip r:embed="rId3" cstate="print"/>
          <a:stretch>
            <a:fillRect/>
          </a:stretch>
        </p:blipFill>
        <p:spPr>
          <a:xfrm>
            <a:off x="2057400" y="2114550"/>
            <a:ext cx="4343400" cy="2647689"/>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dirty="0">
                <a:latin typeface="黑体"/>
                <a:cs typeface="黑体"/>
              </a:rPr>
              <a:t>Express VI</a:t>
            </a:r>
            <a:endParaRPr lang="zh-CN" dirty="0"/>
          </a:p>
        </p:txBody>
      </p:sp>
      <p:sp>
        <p:nvSpPr>
          <p:cNvPr id="6" name="Text Placeholder 5"/>
          <p:cNvSpPr>
            <a:spLocks noGrp="1"/>
          </p:cNvSpPr>
          <p:nvPr>
            <p:ph type="body" sz="quarter" idx="13"/>
          </p:nvPr>
        </p:nvSpPr>
        <p:spPr/>
        <p:txBody>
          <a:bodyPr/>
          <a:lstStyle/>
          <a:p>
            <a:r>
              <a:rPr dirty="0">
                <a:latin typeface="黑体"/>
                <a:cs typeface="黑体"/>
              </a:rPr>
              <a:t>E. 程序框图</a:t>
            </a:r>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21</a:t>
            </a:fld>
            <a:endParaRPr lang="zh-CN" dirty="0"/>
          </a:p>
        </p:txBody>
      </p:sp>
      <p:pic>
        <p:nvPicPr>
          <p:cNvPr id="11" name="Embedded Image" descr="loc_env_express_Vi_configuration_window.png"/>
          <p:cNvPicPr>
            <a:picLocks noGrp="1" noChangeAspect="1"/>
          </p:cNvPicPr>
          <p:nvPr>
            <p:ph sz="quarter" idx="15"/>
          </p:nvPr>
        </p:nvPicPr>
        <p:blipFill>
          <a:blip r:embed="rId3" cstate="print"/>
          <a:stretch>
            <a:fillRect/>
          </a:stretch>
        </p:blipFill>
        <p:spPr>
          <a:xfrm>
            <a:off x="3886200" y="1504950"/>
            <a:ext cx="4010123" cy="2333866"/>
          </a:xfrm>
        </p:spPr>
      </p:pic>
      <p:pic>
        <p:nvPicPr>
          <p:cNvPr id="10" name="Embedded Image" descr="loc_elapsed time express VI.bmp"/>
          <p:cNvPicPr>
            <a:picLocks noChangeAspect="1"/>
          </p:cNvPicPr>
          <p:nvPr/>
        </p:nvPicPr>
        <p:blipFill>
          <a:blip r:embed="rId4" cstate="print"/>
          <a:stretch>
            <a:fillRect/>
          </a:stretch>
        </p:blipFill>
        <p:spPr>
          <a:xfrm>
            <a:off x="1447800" y="1543281"/>
            <a:ext cx="1524000" cy="224766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dirty="0">
                <a:latin typeface="黑体"/>
                <a:cs typeface="黑体"/>
              </a:rPr>
              <a:t>节点外观</a:t>
            </a:r>
            <a:endParaRPr lang="zh-CN" dirty="0"/>
          </a:p>
        </p:txBody>
      </p:sp>
      <p:sp>
        <p:nvSpPr>
          <p:cNvPr id="8" name="Text Placeholder 7"/>
          <p:cNvSpPr>
            <a:spLocks noGrp="1"/>
          </p:cNvSpPr>
          <p:nvPr>
            <p:ph type="body" sz="quarter" idx="13"/>
          </p:nvPr>
        </p:nvSpPr>
        <p:spPr/>
        <p:txBody>
          <a:bodyPr/>
          <a:lstStyle/>
          <a:p>
            <a:r>
              <a:rPr dirty="0">
                <a:latin typeface="黑体"/>
                <a:cs typeface="黑体"/>
              </a:rPr>
              <a:t>E. 程序框图</a:t>
            </a:r>
          </a:p>
          <a:p>
            <a:endParaRPr lang="zh-CN"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22</a:t>
            </a:fld>
            <a:endParaRPr lang="zh-CN" dirty="0"/>
          </a:p>
        </p:txBody>
      </p:sp>
      <p:sp>
        <p:nvSpPr>
          <p:cNvPr id="48132" name="Text Box 7"/>
          <p:cNvSpPr txBox="1">
            <a:spLocks noChangeArrowheads="1"/>
          </p:cNvSpPr>
          <p:nvPr/>
        </p:nvSpPr>
        <p:spPr bwMode="auto">
          <a:xfrm>
            <a:off x="1355436" y="884637"/>
            <a:ext cx="184730" cy="461665"/>
          </a:xfrm>
          <a:prstGeom prst="rect">
            <a:avLst/>
          </a:prstGeom>
          <a:noFill/>
          <a:ln w="9525" algn="ctr">
            <a:noFill/>
            <a:miter lim="800000"/>
            <a:headEnd type="none" w="sm" len="sm"/>
            <a:tailEnd type="none" w="sm" len="sm"/>
          </a:ln>
        </p:spPr>
        <p:txBody>
          <a:bodyPr wrap="none">
            <a:spAutoFit/>
          </a:bodyPr>
          <a:lstStyle/>
          <a:p>
            <a:endParaRPr lang="en-US" dirty="0"/>
          </a:p>
        </p:txBody>
      </p:sp>
      <p:pic>
        <p:nvPicPr>
          <p:cNvPr id="48133" name="Picture 8" descr="funcgen icon.bmp"/>
          <p:cNvPicPr>
            <a:picLocks noChangeAspect="1" noChangeArrowheads="1"/>
          </p:cNvPicPr>
          <p:nvPr/>
        </p:nvPicPr>
        <p:blipFill>
          <a:blip r:embed="rId3" cstate="print"/>
          <a:stretch>
            <a:fillRect/>
          </a:stretch>
        </p:blipFill>
        <p:spPr bwMode="auto">
          <a:xfrm>
            <a:off x="2258726" y="2762370"/>
            <a:ext cx="457385" cy="457385"/>
          </a:xfrm>
          <a:prstGeom prst="rect">
            <a:avLst/>
          </a:prstGeom>
          <a:noFill/>
          <a:ln w="9525" algn="ctr">
            <a:noFill/>
            <a:miter lim="800000"/>
            <a:headEnd type="none" w="sm" len="sm"/>
            <a:tailEnd type="none" w="sm" len="sm"/>
          </a:ln>
        </p:spPr>
      </p:pic>
      <p:pic>
        <p:nvPicPr>
          <p:cNvPr id="48135" name="Picture 10" descr="funcgen expnode 1.bmp"/>
          <p:cNvPicPr>
            <a:picLocks noChangeAspect="1" noChangeArrowheads="1"/>
          </p:cNvPicPr>
          <p:nvPr/>
        </p:nvPicPr>
        <p:blipFill>
          <a:blip r:embed="rId4" cstate="print"/>
          <a:stretch>
            <a:fillRect/>
          </a:stretch>
        </p:blipFill>
        <p:spPr bwMode="auto">
          <a:xfrm>
            <a:off x="3589562" y="2281306"/>
            <a:ext cx="1478450" cy="1419512"/>
          </a:xfrm>
          <a:prstGeom prst="rect">
            <a:avLst/>
          </a:prstGeom>
          <a:noFill/>
          <a:ln w="9525" algn="ctr">
            <a:noFill/>
            <a:miter lim="800000"/>
            <a:headEnd type="none" w="sm" len="sm"/>
            <a:tailEnd type="none" w="sm" len="sm"/>
          </a:ln>
        </p:spPr>
      </p:pic>
      <p:sp>
        <p:nvSpPr>
          <p:cNvPr id="12" name="TextBox 11"/>
          <p:cNvSpPr txBox="1"/>
          <p:nvPr/>
        </p:nvSpPr>
        <p:spPr>
          <a:xfrm>
            <a:off x="2155436" y="1352550"/>
            <a:ext cx="663964" cy="461665"/>
          </a:xfrm>
          <a:prstGeom prst="rect">
            <a:avLst/>
          </a:prstGeom>
          <a:noFill/>
        </p:spPr>
        <p:txBody>
          <a:bodyPr wrap="none" rtlCol="0">
            <a:spAutoFit/>
          </a:bodyPr>
          <a:lstStyle/>
          <a:p>
            <a:r>
              <a:rPr lang="en-US" b="0" dirty="0">
                <a:solidFill>
                  <a:schemeClr val="tx1"/>
                </a:solidFill>
                <a:latin typeface="黑体"/>
                <a:cs typeface="黑体"/>
              </a:rPr>
              <a:t>图标</a:t>
            </a:r>
            <a:endParaRPr lang="zh-CN" b="0" dirty="0">
              <a:solidFill>
                <a:schemeClr val="tx1"/>
              </a:solidFill>
            </a:endParaRPr>
          </a:p>
        </p:txBody>
      </p:sp>
      <p:sp>
        <p:nvSpPr>
          <p:cNvPr id="13" name="TextBox 12"/>
          <p:cNvSpPr txBox="1"/>
          <p:nvPr/>
        </p:nvSpPr>
        <p:spPr>
          <a:xfrm>
            <a:off x="3200400" y="1352550"/>
            <a:ext cx="2199641" cy="461665"/>
          </a:xfrm>
          <a:prstGeom prst="rect">
            <a:avLst/>
          </a:prstGeom>
          <a:noFill/>
        </p:spPr>
        <p:txBody>
          <a:bodyPr wrap="none" rtlCol="0">
            <a:spAutoFit/>
          </a:bodyPr>
          <a:lstStyle/>
          <a:p>
            <a:r>
              <a:rPr lang="en-US" b="0" dirty="0">
                <a:solidFill>
                  <a:schemeClr val="tx1"/>
                </a:solidFill>
                <a:latin typeface="黑体"/>
                <a:cs typeface="黑体"/>
              </a:rPr>
              <a:t>可扩展节点</a:t>
            </a:r>
            <a:endParaRPr lang="zh-CN" b="0" dirty="0">
              <a:solidFill>
                <a:schemeClr val="tx1"/>
              </a:solidFill>
            </a:endParaRPr>
          </a:p>
        </p:txBody>
      </p:sp>
      <p:sp>
        <p:nvSpPr>
          <p:cNvPr id="16" name="Trapezoid 15"/>
          <p:cNvSpPr/>
          <p:nvPr/>
        </p:nvSpPr>
        <p:spPr>
          <a:xfrm>
            <a:off x="2657537" y="2609956"/>
            <a:ext cx="990600" cy="762212"/>
          </a:xfrm>
          <a:prstGeom prst="trapezoid">
            <a:avLst>
              <a:gd name="adj" fmla="val 38345"/>
            </a:avLst>
          </a:prstGeom>
          <a:solidFill>
            <a:schemeClr val="accent1"/>
          </a:solidFill>
          <a:ln>
            <a:no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Trapezoid 18"/>
          <p:cNvSpPr/>
          <p:nvPr/>
        </p:nvSpPr>
        <p:spPr>
          <a:xfrm>
            <a:off x="3485438" y="2590906"/>
            <a:ext cx="4038600" cy="800312"/>
          </a:xfrm>
          <a:prstGeom prst="trapezoid">
            <a:avLst>
              <a:gd name="adj" fmla="val 164769"/>
            </a:avLst>
          </a:prstGeom>
          <a:solidFill>
            <a:schemeClr val="accent1"/>
          </a:solidFill>
          <a:ln>
            <a:noFill/>
          </a:ln>
          <a:effectLst>
            <a:outerShdw blurRad="50800" dist="38100" dir="2700000" algn="tl" rotWithShape="0">
              <a:prstClr val="black">
                <a:alpha val="40000"/>
              </a:prstClr>
            </a:outerShdw>
          </a:effectLst>
          <a:scene3d>
            <a:camera prst="orthographicFront">
              <a:rot lat="0" lon="0" rev="5400000"/>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4" name="Embedded Image" descr="funcgen expnode 2.bmp"/>
          <p:cNvPicPr>
            <a:picLocks noChangeAspect="1"/>
          </p:cNvPicPr>
          <p:nvPr/>
        </p:nvPicPr>
        <p:blipFill>
          <a:blip r:embed="rId5" cstate="print"/>
          <a:stretch>
            <a:fillRect/>
          </a:stretch>
        </p:blipFill>
        <p:spPr>
          <a:xfrm>
            <a:off x="5941462" y="939023"/>
            <a:ext cx="1221338" cy="40711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75488" y="514350"/>
            <a:ext cx="7848600" cy="685800"/>
          </a:xfrm>
        </p:spPr>
        <p:txBody>
          <a:bodyPr/>
          <a:lstStyle/>
          <a:p>
            <a:r>
              <a:rPr dirty="0">
                <a:latin typeface="黑体"/>
                <a:cs typeface="黑体"/>
              </a:rPr>
              <a:t>连线</a:t>
            </a:r>
            <a:endParaRPr lang="zh-CN"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23</a:t>
            </a:fld>
            <a:endParaRPr lang="zh-CN" dirty="0"/>
          </a:p>
        </p:txBody>
      </p:sp>
      <p:sp>
        <p:nvSpPr>
          <p:cNvPr id="5" name="Content Placeholder 4"/>
          <p:cNvSpPr>
            <a:spLocks noGrp="1"/>
          </p:cNvSpPr>
          <p:nvPr>
            <p:ph sz="quarter" idx="15"/>
          </p:nvPr>
        </p:nvSpPr>
        <p:spPr>
          <a:xfrm>
            <a:off x="533400" y="1200150"/>
            <a:ext cx="7772400" cy="3429000"/>
          </a:xfrm>
        </p:spPr>
        <p:txBody>
          <a:bodyPr/>
          <a:lstStyle/>
          <a:p>
            <a:r>
              <a:rPr dirty="0">
                <a:latin typeface="黑体"/>
                <a:cs typeface="黑体"/>
              </a:rPr>
              <a:t>连线用于在程序框图对象间传递数据。</a:t>
            </a:r>
          </a:p>
          <a:p>
            <a:r>
              <a:rPr dirty="0" err="1">
                <a:latin typeface="黑体"/>
                <a:cs typeface="黑体"/>
              </a:rPr>
              <a:t>断线</a:t>
            </a:r>
            <a:r>
              <a:rPr dirty="0">
                <a:latin typeface="黑体"/>
                <a:cs typeface="黑体"/>
              </a:rPr>
              <a:t>：</a:t>
            </a:r>
            <a:endParaRPr lang="zh-CN" dirty="0"/>
          </a:p>
        </p:txBody>
      </p:sp>
      <p:sp>
        <p:nvSpPr>
          <p:cNvPr id="3" name="Text Placeholder 2"/>
          <p:cNvSpPr>
            <a:spLocks noGrp="1"/>
          </p:cNvSpPr>
          <p:nvPr>
            <p:ph type="body" sz="quarter" idx="13"/>
          </p:nvPr>
        </p:nvSpPr>
        <p:spPr/>
        <p:txBody>
          <a:bodyPr/>
          <a:lstStyle/>
          <a:p>
            <a:r>
              <a:rPr dirty="0">
                <a:latin typeface="黑体"/>
                <a:cs typeface="黑体"/>
              </a:rPr>
              <a:t>E. 程序框图</a:t>
            </a:r>
            <a:endParaRPr lang="zh-CN" dirty="0"/>
          </a:p>
        </p:txBody>
      </p:sp>
      <p:grpSp>
        <p:nvGrpSpPr>
          <p:cNvPr id="9" name="Group 8"/>
          <p:cNvGrpSpPr/>
          <p:nvPr/>
        </p:nvGrpSpPr>
        <p:grpSpPr>
          <a:xfrm>
            <a:off x="685800" y="2266950"/>
            <a:ext cx="7703905" cy="1414477"/>
            <a:chOff x="720048" y="2286000"/>
            <a:chExt cx="7703905" cy="1414477"/>
          </a:xfrm>
        </p:grpSpPr>
        <p:pic>
          <p:nvPicPr>
            <p:cNvPr id="10" name="Picture 7" descr="wirestrgary2.bmp"/>
            <p:cNvPicPr>
              <a:picLocks noChangeAspect="1" noChangeArrowheads="1"/>
            </p:cNvPicPr>
            <p:nvPr/>
          </p:nvPicPr>
          <p:blipFill>
            <a:blip r:embed="rId2" cstate="print"/>
            <a:srcRect/>
            <a:stretch>
              <a:fillRect/>
            </a:stretch>
          </p:blipFill>
          <p:spPr bwMode="auto">
            <a:xfrm>
              <a:off x="5901648" y="3505200"/>
              <a:ext cx="762000" cy="57150"/>
            </a:xfrm>
            <a:prstGeom prst="rect">
              <a:avLst/>
            </a:prstGeom>
            <a:noFill/>
            <a:ln w="9525">
              <a:noFill/>
              <a:miter lim="800000"/>
              <a:headEnd/>
              <a:tailEnd/>
            </a:ln>
          </p:spPr>
        </p:pic>
        <p:pic>
          <p:nvPicPr>
            <p:cNvPr id="11" name="Picture 8" descr="wirenum.bmp"/>
            <p:cNvPicPr>
              <a:picLocks noChangeAspect="1" noChangeArrowheads="1"/>
            </p:cNvPicPr>
            <p:nvPr/>
          </p:nvPicPr>
          <p:blipFill>
            <a:blip r:embed="rId3"/>
            <a:srcRect t="-259802" b="-259802"/>
            <a:stretch>
              <a:fillRect/>
            </a:stretch>
          </p:blipFill>
          <p:spPr bwMode="auto">
            <a:xfrm>
              <a:off x="2091648" y="2800350"/>
              <a:ext cx="762000" cy="88526"/>
            </a:xfrm>
            <a:prstGeom prst="rect">
              <a:avLst/>
            </a:prstGeom>
            <a:noFill/>
            <a:ln w="9525">
              <a:noFill/>
              <a:miter lim="800000"/>
              <a:headEnd/>
              <a:tailEnd/>
            </a:ln>
          </p:spPr>
        </p:pic>
        <p:pic>
          <p:nvPicPr>
            <p:cNvPr id="12" name="Picture 9" descr="wirenumary.bmp"/>
            <p:cNvPicPr>
              <a:picLocks noChangeAspect="1" noChangeArrowheads="1"/>
            </p:cNvPicPr>
            <p:nvPr/>
          </p:nvPicPr>
          <p:blipFill>
            <a:blip r:embed="rId4" cstate="print"/>
            <a:srcRect t="-449982" b="-449982"/>
            <a:stretch>
              <a:fillRect/>
            </a:stretch>
          </p:blipFill>
          <p:spPr bwMode="auto">
            <a:xfrm>
              <a:off x="2091648" y="3048000"/>
              <a:ext cx="762000" cy="285740"/>
            </a:xfrm>
            <a:prstGeom prst="rect">
              <a:avLst/>
            </a:prstGeom>
            <a:noFill/>
            <a:ln w="9525">
              <a:noFill/>
              <a:miter lim="800000"/>
              <a:headEnd/>
              <a:tailEnd/>
            </a:ln>
          </p:spPr>
        </p:pic>
        <p:pic>
          <p:nvPicPr>
            <p:cNvPr id="13" name="Picture 10" descr="wirenumary2.bmp"/>
            <p:cNvPicPr>
              <a:picLocks noChangeAspect="1" noChangeArrowheads="1"/>
            </p:cNvPicPr>
            <p:nvPr/>
          </p:nvPicPr>
          <p:blipFill>
            <a:blip r:embed="rId5" cstate="print"/>
            <a:srcRect/>
            <a:stretch>
              <a:fillRect/>
            </a:stretch>
          </p:blipFill>
          <p:spPr bwMode="auto">
            <a:xfrm>
              <a:off x="2091648" y="3505200"/>
              <a:ext cx="762000" cy="42863"/>
            </a:xfrm>
            <a:prstGeom prst="rect">
              <a:avLst/>
            </a:prstGeom>
            <a:noFill/>
            <a:ln w="9525">
              <a:noFill/>
              <a:miter lim="800000"/>
              <a:headEnd/>
              <a:tailEnd/>
            </a:ln>
          </p:spPr>
        </p:pic>
        <p:pic>
          <p:nvPicPr>
            <p:cNvPr id="14" name="Picture 11" descr="wirestrg.bmp"/>
            <p:cNvPicPr>
              <a:picLocks noChangeAspect="1" noChangeArrowheads="1"/>
            </p:cNvPicPr>
            <p:nvPr/>
          </p:nvPicPr>
          <p:blipFill>
            <a:blip r:embed="rId6" cstate="print"/>
            <a:srcRect t="-449982" b="-449982"/>
            <a:stretch>
              <a:fillRect/>
            </a:stretch>
          </p:blipFill>
          <p:spPr bwMode="auto">
            <a:xfrm>
              <a:off x="5901648" y="2743200"/>
              <a:ext cx="762000" cy="285740"/>
            </a:xfrm>
            <a:prstGeom prst="rect">
              <a:avLst/>
            </a:prstGeom>
            <a:noFill/>
            <a:ln w="9525">
              <a:noFill/>
              <a:miter lim="800000"/>
              <a:headEnd/>
              <a:tailEnd/>
            </a:ln>
          </p:spPr>
        </p:pic>
        <p:pic>
          <p:nvPicPr>
            <p:cNvPr id="15" name="Picture 12" descr="wirestrgary.bmp"/>
            <p:cNvPicPr>
              <a:picLocks noChangeAspect="1" noChangeArrowheads="1"/>
            </p:cNvPicPr>
            <p:nvPr/>
          </p:nvPicPr>
          <p:blipFill>
            <a:blip r:embed="rId7" cstate="print"/>
            <a:srcRect/>
            <a:stretch>
              <a:fillRect/>
            </a:stretch>
          </p:blipFill>
          <p:spPr bwMode="auto">
            <a:xfrm>
              <a:off x="5901648" y="3157537"/>
              <a:ext cx="762000" cy="42863"/>
            </a:xfrm>
            <a:prstGeom prst="rect">
              <a:avLst/>
            </a:prstGeom>
            <a:noFill/>
            <a:ln w="9525">
              <a:noFill/>
              <a:miter lim="800000"/>
              <a:headEnd/>
              <a:tailEnd/>
            </a:ln>
          </p:spPr>
        </p:pic>
        <p:pic>
          <p:nvPicPr>
            <p:cNvPr id="16" name="Picture 13" descr="wireintary2.bmp"/>
            <p:cNvPicPr>
              <a:picLocks noChangeAspect="1" noChangeArrowheads="1"/>
            </p:cNvPicPr>
            <p:nvPr/>
          </p:nvPicPr>
          <p:blipFill>
            <a:blip r:embed="rId8" cstate="print"/>
            <a:srcRect/>
            <a:stretch>
              <a:fillRect/>
            </a:stretch>
          </p:blipFill>
          <p:spPr bwMode="auto">
            <a:xfrm>
              <a:off x="4072848" y="3505200"/>
              <a:ext cx="762000" cy="42863"/>
            </a:xfrm>
            <a:prstGeom prst="rect">
              <a:avLst/>
            </a:prstGeom>
            <a:noFill/>
            <a:ln w="9525">
              <a:noFill/>
              <a:miter lim="800000"/>
              <a:headEnd/>
              <a:tailEnd/>
            </a:ln>
          </p:spPr>
        </p:pic>
        <p:pic>
          <p:nvPicPr>
            <p:cNvPr id="17" name="Picture 14" descr="wireint.bmp"/>
            <p:cNvPicPr>
              <a:picLocks noChangeAspect="1" noChangeArrowheads="1"/>
            </p:cNvPicPr>
            <p:nvPr/>
          </p:nvPicPr>
          <p:blipFill>
            <a:blip r:embed="rId9"/>
            <a:srcRect/>
            <a:stretch>
              <a:fillRect/>
            </a:stretch>
          </p:blipFill>
          <p:spPr bwMode="auto">
            <a:xfrm>
              <a:off x="4072848" y="2857501"/>
              <a:ext cx="762000" cy="14288"/>
            </a:xfrm>
            <a:prstGeom prst="rect">
              <a:avLst/>
            </a:prstGeom>
            <a:noFill/>
            <a:ln w="9525">
              <a:noFill/>
              <a:miter lim="800000"/>
              <a:headEnd/>
              <a:tailEnd/>
            </a:ln>
          </p:spPr>
        </p:pic>
        <p:sp>
          <p:nvSpPr>
            <p:cNvPr id="18" name="Text Box 16"/>
            <p:cNvSpPr txBox="1">
              <a:spLocks noChangeArrowheads="1"/>
            </p:cNvSpPr>
            <p:nvPr/>
          </p:nvSpPr>
          <p:spPr bwMode="auto">
            <a:xfrm>
              <a:off x="720053" y="2686050"/>
              <a:ext cx="816249" cy="400110"/>
            </a:xfrm>
            <a:prstGeom prst="rect">
              <a:avLst/>
            </a:prstGeom>
            <a:noFill/>
            <a:ln w="9525" algn="ctr">
              <a:noFill/>
              <a:miter lim="800000"/>
              <a:headEnd type="none" w="sm" len="sm"/>
              <a:tailEnd type="none" w="sm" len="sm"/>
            </a:ln>
          </p:spPr>
          <p:txBody>
            <a:bodyPr wrap="none">
              <a:spAutoFit/>
            </a:bodyPr>
            <a:lstStyle/>
            <a:p>
              <a:pPr algn="l"/>
              <a:r>
                <a:rPr lang="en-US" sz="2000" dirty="0">
                  <a:solidFill>
                    <a:schemeClr val="tx1"/>
                  </a:solidFill>
                  <a:latin typeface="黑体"/>
                  <a:cs typeface="黑体"/>
                </a:rPr>
                <a:t>标量</a:t>
              </a:r>
              <a:endParaRPr lang="zh-CN" sz="2000" dirty="0">
                <a:solidFill>
                  <a:schemeClr val="tx1"/>
                </a:solidFill>
              </a:endParaRPr>
            </a:p>
          </p:txBody>
        </p:sp>
        <p:pic>
          <p:nvPicPr>
            <p:cNvPr id="19" name="Embedded Image" descr="wireintary.bmp"/>
            <p:cNvPicPr preferRelativeResize="0">
              <a:picLocks noChangeAspect="1"/>
            </p:cNvPicPr>
            <p:nvPr/>
          </p:nvPicPr>
          <p:blipFill>
            <a:blip r:embed="rId10" cstate="print"/>
            <a:srcRect t="-79957" b="-79957"/>
            <a:stretch>
              <a:fillRect/>
            </a:stretch>
          </p:blipFill>
          <p:spPr>
            <a:xfrm>
              <a:off x="4072848" y="3124200"/>
              <a:ext cx="785814" cy="89122"/>
            </a:xfrm>
            <a:prstGeom prst="rect">
              <a:avLst/>
            </a:prstGeom>
          </p:spPr>
        </p:pic>
        <p:pic>
          <p:nvPicPr>
            <p:cNvPr id="20" name="Embedded Image" descr="wirebool.bmp"/>
            <p:cNvPicPr>
              <a:picLocks noChangeAspect="1"/>
            </p:cNvPicPr>
            <p:nvPr/>
          </p:nvPicPr>
          <p:blipFill>
            <a:blip r:embed="rId11"/>
            <a:srcRect t="-259915" b="-259915"/>
            <a:stretch>
              <a:fillRect/>
            </a:stretch>
          </p:blipFill>
          <p:spPr>
            <a:xfrm>
              <a:off x="7501848" y="2819400"/>
              <a:ext cx="758952" cy="88205"/>
            </a:xfrm>
            <a:prstGeom prst="rect">
              <a:avLst/>
            </a:prstGeom>
          </p:spPr>
        </p:pic>
        <p:pic>
          <p:nvPicPr>
            <p:cNvPr id="21" name="Embedded Image" descr="wireboolary.bmp"/>
            <p:cNvPicPr>
              <a:picLocks noChangeAspect="1"/>
            </p:cNvPicPr>
            <p:nvPr/>
          </p:nvPicPr>
          <p:blipFill>
            <a:blip r:embed="rId12" cstate="print"/>
            <a:stretch>
              <a:fillRect/>
            </a:stretch>
          </p:blipFill>
          <p:spPr>
            <a:xfrm>
              <a:off x="7501848" y="3171939"/>
              <a:ext cx="758952" cy="28461"/>
            </a:xfrm>
            <a:prstGeom prst="rect">
              <a:avLst/>
            </a:prstGeom>
          </p:spPr>
        </p:pic>
        <p:pic>
          <p:nvPicPr>
            <p:cNvPr id="22" name="Embedded Image" descr="wireboolary2.bmp"/>
            <p:cNvPicPr>
              <a:picLocks noChangeAspect="1"/>
            </p:cNvPicPr>
            <p:nvPr/>
          </p:nvPicPr>
          <p:blipFill>
            <a:blip r:embed="rId13" cstate="print"/>
            <a:stretch>
              <a:fillRect/>
            </a:stretch>
          </p:blipFill>
          <p:spPr>
            <a:xfrm>
              <a:off x="7501848" y="3505200"/>
              <a:ext cx="758952" cy="42692"/>
            </a:xfrm>
            <a:prstGeom prst="rect">
              <a:avLst/>
            </a:prstGeom>
          </p:spPr>
        </p:pic>
        <p:sp>
          <p:nvSpPr>
            <p:cNvPr id="23" name="TextBox 22"/>
            <p:cNvSpPr txBox="1"/>
            <p:nvPr/>
          </p:nvSpPr>
          <p:spPr>
            <a:xfrm>
              <a:off x="1622312" y="2286000"/>
              <a:ext cx="1584088" cy="400110"/>
            </a:xfrm>
            <a:prstGeom prst="rect">
              <a:avLst/>
            </a:prstGeom>
            <a:noFill/>
          </p:spPr>
          <p:txBody>
            <a:bodyPr wrap="none" rtlCol="0">
              <a:spAutoFit/>
            </a:bodyPr>
            <a:lstStyle/>
            <a:p>
              <a:r>
                <a:rPr lang="en-US" sz="2000" dirty="0">
                  <a:solidFill>
                    <a:schemeClr val="tx1"/>
                  </a:solidFill>
                  <a:latin typeface="黑体"/>
                  <a:cs typeface="黑体"/>
                </a:rPr>
                <a:t>浮点</a:t>
              </a:r>
              <a:endParaRPr lang="zh-CN" sz="2000" dirty="0">
                <a:solidFill>
                  <a:schemeClr val="tx1"/>
                </a:solidFill>
              </a:endParaRPr>
            </a:p>
          </p:txBody>
        </p:sp>
        <p:sp>
          <p:nvSpPr>
            <p:cNvPr id="24" name="TextBox 23"/>
            <p:cNvSpPr txBox="1"/>
            <p:nvPr/>
          </p:nvSpPr>
          <p:spPr>
            <a:xfrm>
              <a:off x="4029171" y="2286000"/>
              <a:ext cx="885179" cy="400110"/>
            </a:xfrm>
            <a:prstGeom prst="rect">
              <a:avLst/>
            </a:prstGeom>
            <a:noFill/>
          </p:spPr>
          <p:txBody>
            <a:bodyPr wrap="none" rtlCol="0">
              <a:spAutoFit/>
            </a:bodyPr>
            <a:lstStyle/>
            <a:p>
              <a:r>
                <a:rPr lang="en-US" sz="2000" dirty="0">
                  <a:solidFill>
                    <a:schemeClr val="tx1"/>
                  </a:solidFill>
                  <a:latin typeface="黑体"/>
                  <a:cs typeface="黑体"/>
                </a:rPr>
                <a:t>整型</a:t>
              </a:r>
              <a:endParaRPr lang="zh-CN" sz="2000" dirty="0">
                <a:solidFill>
                  <a:schemeClr val="tx1"/>
                </a:solidFill>
              </a:endParaRPr>
            </a:p>
          </p:txBody>
        </p:sp>
        <p:sp>
          <p:nvSpPr>
            <p:cNvPr id="25" name="TextBox 24"/>
            <p:cNvSpPr txBox="1"/>
            <p:nvPr/>
          </p:nvSpPr>
          <p:spPr>
            <a:xfrm>
              <a:off x="5825453" y="2286000"/>
              <a:ext cx="792205" cy="400110"/>
            </a:xfrm>
            <a:prstGeom prst="rect">
              <a:avLst/>
            </a:prstGeom>
            <a:noFill/>
          </p:spPr>
          <p:txBody>
            <a:bodyPr wrap="none" rtlCol="0">
              <a:spAutoFit/>
            </a:bodyPr>
            <a:lstStyle/>
            <a:p>
              <a:r>
                <a:rPr lang="en-US" sz="2000" dirty="0">
                  <a:solidFill>
                    <a:schemeClr val="tx1"/>
                  </a:solidFill>
                  <a:latin typeface="黑体"/>
                  <a:cs typeface="黑体"/>
                </a:rPr>
                <a:t>字符串型</a:t>
              </a:r>
              <a:endParaRPr lang="zh-CN" sz="2000" dirty="0">
                <a:solidFill>
                  <a:schemeClr val="tx1"/>
                </a:solidFill>
              </a:endParaRPr>
            </a:p>
          </p:txBody>
        </p:sp>
        <p:sp>
          <p:nvSpPr>
            <p:cNvPr id="26" name="TextBox 25"/>
            <p:cNvSpPr txBox="1"/>
            <p:nvPr/>
          </p:nvSpPr>
          <p:spPr>
            <a:xfrm>
              <a:off x="7410535" y="2286000"/>
              <a:ext cx="1013418" cy="400110"/>
            </a:xfrm>
            <a:prstGeom prst="rect">
              <a:avLst/>
            </a:prstGeom>
            <a:noFill/>
          </p:spPr>
          <p:txBody>
            <a:bodyPr wrap="none" rtlCol="0">
              <a:spAutoFit/>
            </a:bodyPr>
            <a:lstStyle/>
            <a:p>
              <a:r>
                <a:rPr lang="en-US" sz="2000" dirty="0">
                  <a:solidFill>
                    <a:schemeClr val="tx1"/>
                  </a:solidFill>
                  <a:latin typeface="黑体"/>
                  <a:cs typeface="黑体"/>
                </a:rPr>
                <a:t>布尔型</a:t>
              </a:r>
              <a:endParaRPr lang="zh-CN" sz="2000" dirty="0">
                <a:solidFill>
                  <a:schemeClr val="tx1"/>
                </a:solidFill>
              </a:endParaRPr>
            </a:p>
          </p:txBody>
        </p:sp>
        <p:sp>
          <p:nvSpPr>
            <p:cNvPr id="27" name="Text Box 16"/>
            <p:cNvSpPr txBox="1">
              <a:spLocks noChangeArrowheads="1"/>
            </p:cNvSpPr>
            <p:nvPr/>
          </p:nvSpPr>
          <p:spPr bwMode="auto">
            <a:xfrm>
              <a:off x="720048" y="2971800"/>
              <a:ext cx="1124410" cy="400110"/>
            </a:xfrm>
            <a:prstGeom prst="rect">
              <a:avLst/>
            </a:prstGeom>
            <a:noFill/>
            <a:ln w="9525" algn="ctr">
              <a:noFill/>
              <a:miter lim="800000"/>
              <a:headEnd type="none" w="sm" len="sm"/>
              <a:tailEnd type="none" w="sm" len="sm"/>
            </a:ln>
          </p:spPr>
          <p:txBody>
            <a:bodyPr wrap="none">
              <a:spAutoFit/>
            </a:bodyPr>
            <a:lstStyle/>
            <a:p>
              <a:pPr algn="l"/>
              <a:r>
                <a:rPr lang="en-US" sz="2000" dirty="0">
                  <a:solidFill>
                    <a:schemeClr val="tx1"/>
                  </a:solidFill>
                  <a:latin typeface="黑体"/>
                  <a:cs typeface="黑体"/>
                </a:rPr>
                <a:t>一维数组</a:t>
              </a:r>
              <a:endParaRPr lang="zh-CN" sz="2000" dirty="0">
                <a:solidFill>
                  <a:schemeClr val="tx1"/>
                </a:solidFill>
              </a:endParaRPr>
            </a:p>
          </p:txBody>
        </p:sp>
        <p:sp>
          <p:nvSpPr>
            <p:cNvPr id="28" name="Text Box 16"/>
            <p:cNvSpPr txBox="1">
              <a:spLocks noChangeArrowheads="1"/>
            </p:cNvSpPr>
            <p:nvPr/>
          </p:nvSpPr>
          <p:spPr bwMode="auto">
            <a:xfrm>
              <a:off x="720048" y="3300367"/>
              <a:ext cx="1124410" cy="400110"/>
            </a:xfrm>
            <a:prstGeom prst="rect">
              <a:avLst/>
            </a:prstGeom>
            <a:noFill/>
            <a:ln w="9525" algn="ctr">
              <a:noFill/>
              <a:miter lim="800000"/>
              <a:headEnd type="none" w="sm" len="sm"/>
              <a:tailEnd type="none" w="sm" len="sm"/>
            </a:ln>
          </p:spPr>
          <p:txBody>
            <a:bodyPr wrap="none">
              <a:spAutoFit/>
            </a:bodyPr>
            <a:lstStyle/>
            <a:p>
              <a:pPr algn="l"/>
              <a:r>
                <a:rPr lang="en-US" sz="2000" dirty="0">
                  <a:solidFill>
                    <a:schemeClr val="tx1"/>
                  </a:solidFill>
                  <a:latin typeface="黑体"/>
                  <a:cs typeface="黑体"/>
                </a:rPr>
                <a:t>二维数组</a:t>
              </a:r>
              <a:endParaRPr lang="zh-CN" sz="2000" dirty="0">
                <a:solidFill>
                  <a:schemeClr val="tx1"/>
                </a:solidFill>
              </a:endParaRPr>
            </a:p>
          </p:txBody>
        </p:sp>
      </p:grpSp>
      <p:pic>
        <p:nvPicPr>
          <p:cNvPr id="30" name="Picture 29" descr="noloc_bd_broken_wire.png"/>
          <p:cNvPicPr>
            <a:picLocks noChangeAspect="1"/>
          </p:cNvPicPr>
          <p:nvPr/>
        </p:nvPicPr>
        <p:blipFill>
          <a:blip r:embed="rId14" cstate="print"/>
          <a:stretch>
            <a:fillRect/>
          </a:stretch>
        </p:blipFill>
        <p:spPr>
          <a:xfrm>
            <a:off x="2028704" y="1733550"/>
            <a:ext cx="866896" cy="36200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5"/>
          </p:nvPr>
        </p:nvSpPr>
        <p:spPr/>
        <p:txBody>
          <a:bodyPr/>
          <a:lstStyle/>
          <a:p>
            <a:endParaRPr lang="en-US" dirty="0"/>
          </a:p>
        </p:txBody>
      </p:sp>
      <p:sp>
        <p:nvSpPr>
          <p:cNvPr id="10" name="Text Placeholder 9"/>
          <p:cNvSpPr>
            <a:spLocks noGrp="1"/>
          </p:cNvSpPr>
          <p:nvPr>
            <p:ph type="body" idx="18"/>
          </p:nvPr>
        </p:nvSpPr>
        <p:spPr>
          <a:xfrm>
            <a:off x="762000" y="1581150"/>
            <a:ext cx="8229600" cy="518337"/>
          </a:xfrm>
        </p:spPr>
        <p:txBody>
          <a:bodyPr/>
          <a:lstStyle/>
          <a:p>
            <a:r>
              <a:rPr dirty="0">
                <a:latin typeface="黑体"/>
                <a:cs typeface="黑体"/>
              </a:rPr>
              <a:t>即时帮助和LabVIEW帮助</a:t>
            </a:r>
          </a:p>
          <a:p>
            <a:endParaRPr lang="zh-CN" dirty="0"/>
          </a:p>
        </p:txBody>
      </p:sp>
      <p:sp>
        <p:nvSpPr>
          <p:cNvPr id="6" name="Rectangle 3"/>
          <p:cNvSpPr txBox="1">
            <a:spLocks noChangeArrowheads="1"/>
          </p:cNvSpPr>
          <p:nvPr/>
        </p:nvSpPr>
        <p:spPr>
          <a:xfrm>
            <a:off x="457200" y="1657350"/>
            <a:ext cx="4114800" cy="3086101"/>
          </a:xfrm>
          <a:prstGeom prst="rect">
            <a:avLst/>
          </a:prstGeom>
        </p:spPr>
        <p:txBody>
          <a:bodyPr vert="horz" lIns="91440" tIns="45720" rIns="91440" bIns="45720" rtlCol="0">
            <a:noAutofit/>
          </a:bodyPr>
          <a:lstStyle/>
          <a:p>
            <a:pPr marL="233363" marR="0" lvl="1" indent="-233363" algn="l" defTabSz="914400" rtl="0" eaLnBrk="1" fontAlgn="auto" latinLnBrk="0" hangingPunct="1">
              <a:lnSpc>
                <a:spcPct val="100000"/>
              </a:lnSpc>
              <a:spcBef>
                <a:spcPct val="20000"/>
              </a:spcBef>
              <a:spcAft>
                <a:spcPts val="0"/>
              </a:spcAft>
              <a:buClr>
                <a:schemeClr val="bg1">
                  <a:lumMod val="50000"/>
                </a:schemeClr>
              </a:buClr>
              <a:buSzPct val="70000"/>
              <a:buFont typeface="Arial" pitchFamily="34" charset="0"/>
              <a:buChar char="•"/>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24</a:t>
            </a:fld>
            <a:endParaRPr lang="zh-CN" dirty="0"/>
          </a:p>
        </p:txBody>
      </p:sp>
      <p:pic>
        <p:nvPicPr>
          <p:cNvPr id="14" name="Embedded Image" descr="loc_env_integer wire context help.png"/>
          <p:cNvPicPr>
            <a:picLocks noChangeAspect="1"/>
          </p:cNvPicPr>
          <p:nvPr/>
        </p:nvPicPr>
        <p:blipFill>
          <a:blip r:embed="rId3" cstate="print"/>
          <a:stretch>
            <a:fillRect/>
          </a:stretch>
        </p:blipFill>
        <p:spPr>
          <a:xfrm>
            <a:off x="1219200" y="2190750"/>
            <a:ext cx="3216726" cy="1142999"/>
          </a:xfrm>
          <a:prstGeom prst="rect">
            <a:avLst/>
          </a:prstGeom>
        </p:spPr>
      </p:pic>
      <p:pic>
        <p:nvPicPr>
          <p:cNvPr id="15" name="Embedded Image" descr="conthlp.bmp"/>
          <p:cNvPicPr>
            <a:picLocks noChangeAspect="1"/>
          </p:cNvPicPr>
          <p:nvPr/>
        </p:nvPicPr>
        <p:blipFill>
          <a:blip r:embed="rId4" cstate="print"/>
          <a:stretch>
            <a:fillRect/>
          </a:stretch>
        </p:blipFill>
        <p:spPr>
          <a:xfrm>
            <a:off x="1219200" y="3409950"/>
            <a:ext cx="2351975" cy="1612510"/>
          </a:xfrm>
          <a:prstGeom prst="rect">
            <a:avLst/>
          </a:prstGeom>
        </p:spPr>
      </p:pic>
      <p:pic>
        <p:nvPicPr>
          <p:cNvPr id="16" name="Embedded Image" descr="loc_env_labview_help.bmp"/>
          <p:cNvPicPr>
            <a:picLocks noChangeAspect="1"/>
          </p:cNvPicPr>
          <p:nvPr/>
        </p:nvPicPr>
        <p:blipFill>
          <a:blip r:embed="rId5" cstate="print"/>
          <a:stretch>
            <a:fillRect/>
          </a:stretch>
        </p:blipFill>
        <p:spPr>
          <a:xfrm>
            <a:off x="5105400" y="2190750"/>
            <a:ext cx="2666999" cy="2744304"/>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sz="quarter" idx="10"/>
          </p:nvPr>
        </p:nvSpPr>
        <p:spPr/>
        <p:txBody>
          <a:bodyPr>
            <a:normAutofit lnSpcReduction="10000"/>
          </a:bodyPr>
          <a:lstStyle/>
          <a:p>
            <a:r>
              <a:rPr dirty="0">
                <a:latin typeface="黑体"/>
                <a:cs typeface="黑体"/>
              </a:rPr>
              <a:t>范例</a:t>
            </a:r>
            <a:endParaRPr lang="zh-CN" dirty="0"/>
          </a:p>
        </p:txBody>
      </p:sp>
      <p:sp>
        <p:nvSpPr>
          <p:cNvPr id="7" name="Content Placeholder 6"/>
          <p:cNvSpPr>
            <a:spLocks noGrp="1"/>
          </p:cNvSpPr>
          <p:nvPr>
            <p:ph sz="quarter" idx="15"/>
          </p:nvPr>
        </p:nvSpPr>
        <p:spPr/>
        <p:txBody>
          <a:bodyPr>
            <a:normAutofit/>
          </a:bodyPr>
          <a:lstStyle/>
          <a:p>
            <a:pPr indent="0">
              <a:buNone/>
            </a:pPr>
            <a:r>
              <a:rPr dirty="0">
                <a:latin typeface="黑体"/>
                <a:cs typeface="黑体"/>
              </a:rPr>
              <a:t>使用NI范例查找器（</a:t>
            </a:r>
            <a:r>
              <a:rPr lang="en-US" b="1" dirty="0">
                <a:latin typeface="黑体"/>
                <a:cs typeface="黑体"/>
              </a:rPr>
              <a:t>帮助»查找范例</a:t>
            </a:r>
            <a:r>
              <a:rPr dirty="0">
                <a:latin typeface="黑体"/>
                <a:cs typeface="黑体"/>
              </a:rPr>
              <a:t>）浏览和查找安装的范例。</a:t>
            </a:r>
          </a:p>
          <a:p>
            <a:endParaRPr lang="zh-CN" dirty="0"/>
          </a:p>
        </p:txBody>
      </p:sp>
      <p:sp>
        <p:nvSpPr>
          <p:cNvPr id="13" name="Text Placeholder 12"/>
          <p:cNvSpPr>
            <a:spLocks noGrp="1"/>
          </p:cNvSpPr>
          <p:nvPr>
            <p:ph type="body" sz="quarter" idx="13"/>
          </p:nvPr>
        </p:nvSpPr>
        <p:spPr/>
        <p:txBody>
          <a:bodyPr/>
          <a:lstStyle/>
          <a:p>
            <a:r>
              <a:rPr dirty="0">
                <a:latin typeface="黑体"/>
                <a:cs typeface="黑体"/>
              </a:rPr>
              <a:t>E. 程序框图</a:t>
            </a:r>
            <a:endParaRPr lang="zh-CN" dirty="0"/>
          </a:p>
        </p:txBody>
      </p:sp>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25</a:t>
            </a:fld>
            <a:endParaRPr lang="zh-CN" dirty="0"/>
          </a:p>
        </p:txBody>
      </p:sp>
      <p:pic>
        <p:nvPicPr>
          <p:cNvPr id="9" name="Embedded Image" descr="exfind.bmp"/>
          <p:cNvPicPr>
            <a:picLocks noGrp="1" noChangeAspect="1"/>
          </p:cNvPicPr>
          <p:nvPr>
            <p:ph sz="quarter" idx="16"/>
          </p:nvPr>
        </p:nvPicPr>
        <p:blipFill>
          <a:blip r:embed="rId3" cstate="print"/>
          <a:stretch>
            <a:fillRect/>
          </a:stretch>
        </p:blipFill>
        <p:spPr>
          <a:xfrm>
            <a:off x="4495800" y="1210358"/>
            <a:ext cx="4484852" cy="309578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dirty="0">
                <a:latin typeface="黑体"/>
                <a:cs typeface="黑体"/>
              </a:rPr>
              <a:t>识别VI的各个组成部分。</a:t>
            </a:r>
          </a:p>
          <a:p>
            <a:endParaRPr lang="zh-CN" dirty="0"/>
          </a:p>
        </p:txBody>
      </p:sp>
      <p:sp>
        <p:nvSpPr>
          <p:cNvPr id="4" name="Text Placeholder 3"/>
          <p:cNvSpPr>
            <a:spLocks noGrp="1"/>
          </p:cNvSpPr>
          <p:nvPr>
            <p:ph type="body" idx="10"/>
          </p:nvPr>
        </p:nvSpPr>
        <p:spPr>
          <a:xfrm>
            <a:off x="457200" y="1809750"/>
            <a:ext cx="6067425" cy="518338"/>
          </a:xfrm>
        </p:spPr>
        <p:txBody>
          <a:bodyPr/>
          <a:lstStyle/>
          <a:p>
            <a:r>
              <a:rPr dirty="0">
                <a:latin typeface="黑体"/>
                <a:cs typeface="黑体"/>
              </a:rPr>
              <a:t>练习1-1</a:t>
            </a:r>
            <a:endParaRPr lang="zh-CN" dirty="0"/>
          </a:p>
        </p:txBody>
      </p:sp>
      <p:sp>
        <p:nvSpPr>
          <p:cNvPr id="6" name="Text Placeholder 5"/>
          <p:cNvSpPr>
            <a:spLocks noGrp="1"/>
          </p:cNvSpPr>
          <p:nvPr>
            <p:ph type="body" idx="14"/>
          </p:nvPr>
        </p:nvSpPr>
        <p:spPr>
          <a:xfrm>
            <a:off x="457200" y="2419350"/>
            <a:ext cx="6067425" cy="518338"/>
          </a:xfrm>
        </p:spPr>
        <p:txBody>
          <a:bodyPr/>
          <a:lstStyle/>
          <a:p>
            <a:r>
              <a:rPr dirty="0">
                <a:latin typeface="黑体"/>
                <a:cs typeface="黑体"/>
              </a:rPr>
              <a:t>认识VI</a:t>
            </a:r>
            <a:endParaRPr lang="zh-CN" dirty="0"/>
          </a:p>
        </p:txBody>
      </p:sp>
      <p:sp>
        <p:nvSpPr>
          <p:cNvPr id="7" name="Slide Number Placeholder 6"/>
          <p:cNvSpPr>
            <a:spLocks noGrp="1"/>
          </p:cNvSpPr>
          <p:nvPr>
            <p:ph type="sldNum" sz="quarter" idx="12"/>
          </p:nvPr>
        </p:nvSpPr>
        <p:spPr/>
        <p:txBody>
          <a:bodyPr/>
          <a:lstStyle/>
          <a:p>
            <a:pPr algn="ctr"/>
            <a:fld id="{F7BDED22-11C7-456A-B829-4ED810F305A6}" type="slidenum">
              <a:rPr lang="en-US" smtClean="0"/>
              <a:pPr algn="ctr"/>
              <a:t>26</a:t>
            </a:fld>
            <a:endParaRPr 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a:xfrm>
            <a:off x="381000" y="1809750"/>
            <a:ext cx="6067425" cy="518338"/>
          </a:xfrm>
        </p:spPr>
        <p:txBody>
          <a:bodyPr/>
          <a:lstStyle/>
          <a:p>
            <a:r>
              <a:rPr dirty="0">
                <a:latin typeface="黑体"/>
                <a:cs typeface="黑体"/>
              </a:rPr>
              <a:t>练习1-1</a:t>
            </a:r>
            <a:endParaRPr lang="zh-CN" dirty="0"/>
          </a:p>
        </p:txBody>
      </p:sp>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27</a:t>
            </a:fld>
            <a:endParaRPr lang="zh-CN" dirty="0"/>
          </a:p>
        </p:txBody>
      </p:sp>
      <p:sp>
        <p:nvSpPr>
          <p:cNvPr id="4" name="Text Placeholder 3"/>
          <p:cNvSpPr>
            <a:spLocks noGrp="1"/>
          </p:cNvSpPr>
          <p:nvPr>
            <p:ph type="body" sz="quarter" idx="13"/>
          </p:nvPr>
        </p:nvSpPr>
        <p:spPr/>
        <p:txBody>
          <a:bodyPr/>
          <a:lstStyle/>
          <a:p>
            <a:r>
              <a:rPr dirty="0">
                <a:latin typeface="黑体"/>
                <a:cs typeface="黑体"/>
              </a:rPr>
              <a:t>什么是常量？应在何时使用常量？</a:t>
            </a:r>
          </a:p>
          <a:p>
            <a:r>
              <a:rPr dirty="0">
                <a:latin typeface="黑体"/>
                <a:cs typeface="黑体"/>
              </a:rPr>
              <a:t>什么是自由标签？应在何时使用自由标签？</a:t>
            </a:r>
          </a:p>
          <a:p>
            <a:endParaRPr lang="zh-CN" dirty="0"/>
          </a:p>
        </p:txBody>
      </p:sp>
      <p:sp>
        <p:nvSpPr>
          <p:cNvPr id="5" name="Text Placeholder 4"/>
          <p:cNvSpPr>
            <a:spLocks noGrp="1"/>
          </p:cNvSpPr>
          <p:nvPr>
            <p:ph type="body" idx="14"/>
          </p:nvPr>
        </p:nvSpPr>
        <p:spPr>
          <a:xfrm>
            <a:off x="381000" y="2419350"/>
            <a:ext cx="6067425" cy="518338"/>
          </a:xfrm>
        </p:spPr>
        <p:txBody>
          <a:bodyPr/>
          <a:lstStyle/>
          <a:p>
            <a:r>
              <a:rPr dirty="0">
                <a:latin typeface="黑体"/>
                <a:cs typeface="黑体"/>
              </a:rPr>
              <a:t>认识VI</a:t>
            </a:r>
            <a:endParaRPr 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dirty="0">
                <a:latin typeface="黑体"/>
                <a:cs typeface="黑体"/>
              </a:rPr>
              <a:t>F. 搜索控件、VI和函数</a:t>
            </a:r>
            <a:endParaRPr lang="zh-CN" dirty="0"/>
          </a:p>
        </p:txBody>
      </p:sp>
      <p:sp>
        <p:nvSpPr>
          <p:cNvPr id="7" name="Text Placeholder 6"/>
          <p:cNvSpPr>
            <a:spLocks noGrp="1"/>
          </p:cNvSpPr>
          <p:nvPr>
            <p:ph type="body" idx="12"/>
          </p:nvPr>
        </p:nvSpPr>
        <p:spPr/>
        <p:txBody>
          <a:bodyPr/>
          <a:lstStyle/>
          <a:p>
            <a:r>
              <a:rPr dirty="0">
                <a:latin typeface="黑体"/>
                <a:cs typeface="黑体"/>
              </a:rPr>
              <a:t>搜索需要的输入控件、显示控件及函数。</a:t>
            </a:r>
          </a:p>
          <a:p>
            <a:endParaRPr lang="zh-CN" dirty="0"/>
          </a:p>
        </p:txBody>
      </p:sp>
      <p:sp>
        <p:nvSpPr>
          <p:cNvPr id="8" name="Text Placeholder 7"/>
          <p:cNvSpPr>
            <a:spLocks noGrp="1"/>
          </p:cNvSpPr>
          <p:nvPr>
            <p:ph type="body" sz="quarter" idx="15"/>
          </p:nvPr>
        </p:nvSpPr>
        <p:spPr/>
        <p:txBody>
          <a:bodyPr/>
          <a:lstStyle/>
          <a:p>
            <a:r>
              <a:rPr dirty="0">
                <a:latin typeface="黑体"/>
                <a:cs typeface="黑体"/>
              </a:rPr>
              <a:t>选板 </a:t>
            </a:r>
          </a:p>
          <a:p>
            <a:r>
              <a:rPr dirty="0">
                <a:latin typeface="黑体"/>
                <a:cs typeface="黑体"/>
              </a:rPr>
              <a:t>快速放置</a:t>
            </a:r>
          </a:p>
          <a:p>
            <a:r>
              <a:rPr dirty="0">
                <a:latin typeface="黑体"/>
                <a:cs typeface="黑体"/>
              </a:rPr>
              <a:t>NI全局搜索</a:t>
            </a:r>
          </a:p>
          <a:p>
            <a:endParaRPr lang="zh-CN"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28</a:t>
            </a:fld>
            <a:endParaRPr 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761999" y="2343150"/>
            <a:ext cx="8001001" cy="2362200"/>
          </a:xfrm>
        </p:spPr>
        <p:txBody>
          <a:bodyPr>
            <a:normAutofit/>
          </a:bodyPr>
          <a:lstStyle/>
          <a:p>
            <a:pPr marL="169863"/>
            <a:r>
              <a:rPr dirty="0">
                <a:latin typeface="黑体"/>
                <a:cs typeface="黑体"/>
              </a:rPr>
              <a:t>使用选板、“快速放置”和全局搜索演示如何搜索控件、VI和函数。</a:t>
            </a:r>
          </a:p>
          <a:p>
            <a:endParaRPr lang="zh-CN" dirty="0"/>
          </a:p>
        </p:txBody>
      </p:sp>
      <p:sp>
        <p:nvSpPr>
          <p:cNvPr id="3" name="Slide Number Placeholder 2"/>
          <p:cNvSpPr>
            <a:spLocks noGrp="1"/>
          </p:cNvSpPr>
          <p:nvPr>
            <p:ph type="sldNum" sz="quarter" idx="17"/>
          </p:nvPr>
        </p:nvSpPr>
        <p:spPr/>
        <p:txBody>
          <a:bodyPr/>
          <a:lstStyle/>
          <a:p>
            <a:fld id="{F7BDED22-11C7-456A-B829-4ED810F305A6}" type="slidenum">
              <a:rPr lang="en-US" smtClean="0"/>
              <a:pPr/>
              <a:t>29</a:t>
            </a:fld>
            <a:endParaRPr lang="zh-CN" dirty="0"/>
          </a:p>
        </p:txBody>
      </p:sp>
      <p:sp>
        <p:nvSpPr>
          <p:cNvPr id="7" name="Text Placeholder 6"/>
          <p:cNvSpPr>
            <a:spLocks noGrp="1"/>
          </p:cNvSpPr>
          <p:nvPr>
            <p:ph type="body" idx="18"/>
          </p:nvPr>
        </p:nvSpPr>
        <p:spPr>
          <a:xfrm>
            <a:off x="762000" y="1504950"/>
            <a:ext cx="8229600" cy="518337"/>
          </a:xfrm>
        </p:spPr>
        <p:txBody>
          <a:bodyPr/>
          <a:lstStyle/>
          <a:p>
            <a:r>
              <a:rPr dirty="0">
                <a:latin typeface="黑体"/>
                <a:cs typeface="黑体"/>
              </a:rPr>
              <a:t>搜索控件、VI和函数</a:t>
            </a:r>
          </a:p>
          <a:p>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lnSpcReduction="10000"/>
          </a:bodyPr>
          <a:lstStyle/>
          <a:p>
            <a:r>
              <a:rPr dirty="0">
                <a:latin typeface="黑体"/>
                <a:cs typeface="黑体"/>
              </a:rPr>
              <a:t>LabVIEW的优点</a:t>
            </a:r>
            <a:endParaRPr lang="zh-CN" dirty="0"/>
          </a:p>
        </p:txBody>
      </p:sp>
      <p:sp>
        <p:nvSpPr>
          <p:cNvPr id="3" name="Slide Number Placeholder 2"/>
          <p:cNvSpPr>
            <a:spLocks noGrp="1"/>
          </p:cNvSpPr>
          <p:nvPr>
            <p:ph type="sldNum" sz="quarter" idx="14"/>
          </p:nvPr>
        </p:nvSpPr>
        <p:spPr/>
        <p:txBody>
          <a:bodyPr/>
          <a:lstStyle/>
          <a:p>
            <a:pPr algn="ctr"/>
            <a:fld id="{F7BDED22-11C7-456A-B829-4ED810F305A6}" type="slidenum">
              <a:rPr lang="en-US" smtClean="0"/>
              <a:pPr algn="ctr"/>
              <a:t>3</a:t>
            </a:fld>
            <a:endParaRPr lang="zh-CN" dirty="0"/>
          </a:p>
        </p:txBody>
      </p:sp>
      <p:sp>
        <p:nvSpPr>
          <p:cNvPr id="8" name="Content Placeholder 7"/>
          <p:cNvSpPr>
            <a:spLocks noGrp="1"/>
          </p:cNvSpPr>
          <p:nvPr>
            <p:ph sz="quarter" idx="16"/>
          </p:nvPr>
        </p:nvSpPr>
        <p:spPr>
          <a:xfrm>
            <a:off x="4419600" y="1352550"/>
            <a:ext cx="4267200" cy="3600450"/>
          </a:xfrm>
        </p:spPr>
        <p:txBody>
          <a:bodyPr>
            <a:normAutofit/>
          </a:bodyPr>
          <a:lstStyle/>
          <a:p>
            <a:pPr marL="233363" lvl="1" indent="-233363">
              <a:buFont typeface="Arial" pitchFamily="34" charset="0"/>
              <a:buChar char="•"/>
            </a:pPr>
            <a:r>
              <a:rPr dirty="0">
                <a:latin typeface="黑体"/>
                <a:cs typeface="黑体"/>
              </a:rPr>
              <a:t>与多种硬件实现连接</a:t>
            </a:r>
          </a:p>
          <a:p>
            <a:pPr marL="233363" lvl="1" indent="-233363">
              <a:buFont typeface="Arial" pitchFamily="34" charset="0"/>
              <a:buChar char="•"/>
            </a:pPr>
            <a:r>
              <a:rPr dirty="0" err="1">
                <a:latin typeface="黑体"/>
                <a:cs typeface="黑体"/>
              </a:rPr>
              <a:t>可在不同的终端和</a:t>
            </a:r>
            <a:r>
              <a:rPr lang="zh-CN" altLang="en-US" dirty="0">
                <a:latin typeface="黑体"/>
                <a:cs typeface="黑体"/>
              </a:rPr>
              <a:t>操作</a:t>
            </a:r>
            <a:r>
              <a:rPr dirty="0" err="1">
                <a:latin typeface="黑体"/>
                <a:cs typeface="黑体"/>
              </a:rPr>
              <a:t>系统间切换</a:t>
            </a:r>
            <a:endParaRPr dirty="0">
              <a:latin typeface="黑体"/>
              <a:cs typeface="黑体"/>
            </a:endParaRPr>
          </a:p>
          <a:p>
            <a:pPr marL="233363" lvl="1" indent="-233363">
              <a:buFont typeface="Arial" pitchFamily="34" charset="0"/>
              <a:buChar char="•"/>
            </a:pPr>
            <a:r>
              <a:rPr dirty="0">
                <a:latin typeface="黑体"/>
                <a:cs typeface="黑体"/>
              </a:rPr>
              <a:t>提供内置的分析库</a:t>
            </a:r>
          </a:p>
          <a:p>
            <a:endParaRPr lang="zh-CN" dirty="0"/>
          </a:p>
        </p:txBody>
      </p:sp>
      <p:sp>
        <p:nvSpPr>
          <p:cNvPr id="7" name="Text Placeholder 6"/>
          <p:cNvSpPr>
            <a:spLocks noGrp="1"/>
          </p:cNvSpPr>
          <p:nvPr>
            <p:ph type="body" sz="quarter" idx="13"/>
          </p:nvPr>
        </p:nvSpPr>
        <p:spPr/>
        <p:txBody>
          <a:bodyPr/>
          <a:lstStyle/>
          <a:p>
            <a:r>
              <a:rPr dirty="0">
                <a:latin typeface="黑体"/>
                <a:cs typeface="黑体"/>
              </a:rPr>
              <a:t>A. LabVIEW是什么？</a:t>
            </a:r>
            <a:endParaRPr lang="zh-CN" dirty="0"/>
          </a:p>
        </p:txBody>
      </p:sp>
      <p:pic>
        <p:nvPicPr>
          <p:cNvPr id="11" name="Embedded Image" descr="loc_bd_weather_station_ui.bmp"/>
          <p:cNvPicPr>
            <a:picLocks noGrp="1" noChangeAspect="1"/>
          </p:cNvPicPr>
          <p:nvPr>
            <p:ph sz="quarter" idx="15"/>
          </p:nvPr>
        </p:nvPicPr>
        <p:blipFill>
          <a:blip r:embed="rId2" cstate="print"/>
          <a:stretch>
            <a:fillRect/>
          </a:stretch>
        </p:blipFill>
        <p:spPr>
          <a:xfrm>
            <a:off x="381000" y="1428750"/>
            <a:ext cx="3920611" cy="2209800"/>
          </a:xfr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lgn="ctr"/>
            <a:fld id="{F7BDED22-11C7-456A-B829-4ED810F305A6}" type="slidenum">
              <a:rPr lang="en-US" smtClean="0"/>
              <a:pPr algn="ctr"/>
              <a:t>30</a:t>
            </a:fld>
            <a:endParaRPr lang="zh-CN" dirty="0"/>
          </a:p>
        </p:txBody>
      </p:sp>
      <p:sp>
        <p:nvSpPr>
          <p:cNvPr id="7" name="Text Placeholder 6"/>
          <p:cNvSpPr>
            <a:spLocks noGrp="1"/>
          </p:cNvSpPr>
          <p:nvPr>
            <p:ph type="body" sz="quarter" idx="13"/>
          </p:nvPr>
        </p:nvSpPr>
        <p:spPr/>
        <p:txBody>
          <a:bodyPr/>
          <a:lstStyle/>
          <a:p>
            <a:r>
              <a:rPr dirty="0">
                <a:latin typeface="黑体"/>
                <a:cs typeface="黑体"/>
              </a:rPr>
              <a:t>学会通过选板搜索控件、函数和VI。</a:t>
            </a:r>
          </a:p>
          <a:p>
            <a:endParaRPr lang="zh-CN" dirty="0"/>
          </a:p>
        </p:txBody>
      </p:sp>
      <p:sp>
        <p:nvSpPr>
          <p:cNvPr id="6" name="Text Placeholder 5"/>
          <p:cNvSpPr>
            <a:spLocks noGrp="1"/>
          </p:cNvSpPr>
          <p:nvPr>
            <p:ph type="body" idx="10"/>
          </p:nvPr>
        </p:nvSpPr>
        <p:spPr>
          <a:xfrm>
            <a:off x="381000" y="1809750"/>
            <a:ext cx="6067425" cy="518338"/>
          </a:xfrm>
        </p:spPr>
        <p:txBody>
          <a:bodyPr/>
          <a:lstStyle/>
          <a:p>
            <a:r>
              <a:rPr dirty="0">
                <a:latin typeface="黑体"/>
                <a:cs typeface="黑体"/>
              </a:rPr>
              <a:t>练习1-2</a:t>
            </a:r>
            <a:endParaRPr lang="zh-CN" dirty="0"/>
          </a:p>
        </p:txBody>
      </p:sp>
      <p:sp>
        <p:nvSpPr>
          <p:cNvPr id="8" name="Text Placeholder 7"/>
          <p:cNvSpPr>
            <a:spLocks noGrp="1"/>
          </p:cNvSpPr>
          <p:nvPr>
            <p:ph type="body" idx="14"/>
          </p:nvPr>
        </p:nvSpPr>
        <p:spPr>
          <a:xfrm>
            <a:off x="381000" y="2419350"/>
            <a:ext cx="6067425" cy="518338"/>
          </a:xfrm>
        </p:spPr>
        <p:txBody>
          <a:bodyPr/>
          <a:lstStyle/>
          <a:p>
            <a:r>
              <a:rPr dirty="0">
                <a:latin typeface="黑体"/>
                <a:cs typeface="黑体"/>
              </a:rPr>
              <a:t>搜索控件、函数和VI</a:t>
            </a:r>
            <a:endParaRPr 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a:xfrm>
            <a:off x="381000" y="1809750"/>
            <a:ext cx="6067425" cy="518338"/>
          </a:xfrm>
        </p:spPr>
        <p:txBody>
          <a:bodyPr/>
          <a:lstStyle/>
          <a:p>
            <a:r>
              <a:rPr dirty="0">
                <a:latin typeface="黑体"/>
                <a:cs typeface="黑体"/>
              </a:rPr>
              <a:t>练习1-2</a:t>
            </a:r>
            <a:endParaRPr lang="zh-CN" dirty="0"/>
          </a:p>
        </p:txBody>
      </p:sp>
      <p:sp>
        <p:nvSpPr>
          <p:cNvPr id="2" name="Slide Number Placeholder 1"/>
          <p:cNvSpPr>
            <a:spLocks noGrp="1"/>
          </p:cNvSpPr>
          <p:nvPr>
            <p:ph type="sldNum" sz="quarter" idx="12"/>
          </p:nvPr>
        </p:nvSpPr>
        <p:spPr/>
        <p:txBody>
          <a:bodyPr/>
          <a:lstStyle/>
          <a:p>
            <a:pPr algn="ctr"/>
            <a:fld id="{F7BDED22-11C7-456A-B829-4ED810F305A6}" type="slidenum">
              <a:rPr lang="en-US" smtClean="0"/>
              <a:pPr algn="ctr"/>
              <a:t>31</a:t>
            </a:fld>
            <a:endParaRPr lang="zh-CN" dirty="0"/>
          </a:p>
        </p:txBody>
      </p:sp>
      <p:sp>
        <p:nvSpPr>
          <p:cNvPr id="7" name="Text Placeholder 6"/>
          <p:cNvSpPr>
            <a:spLocks noGrp="1"/>
          </p:cNvSpPr>
          <p:nvPr>
            <p:ph type="body" sz="quarter" idx="13"/>
          </p:nvPr>
        </p:nvSpPr>
        <p:spPr/>
        <p:txBody>
          <a:bodyPr/>
          <a:lstStyle/>
          <a:p>
            <a:pPr marL="0" indent="0"/>
            <a:r>
              <a:rPr dirty="0">
                <a:latin typeface="黑体"/>
                <a:cs typeface="黑体"/>
              </a:rPr>
              <a:t>为何有时要将函数添加至</a:t>
            </a:r>
            <a:r>
              <a:rPr lang="en-US" b="1" dirty="0">
                <a:latin typeface="黑体"/>
                <a:cs typeface="黑体"/>
              </a:rPr>
              <a:t>函数</a:t>
            </a:r>
            <a:r>
              <a:rPr dirty="0">
                <a:latin typeface="黑体"/>
                <a:cs typeface="黑体"/>
              </a:rPr>
              <a:t>选板的</a:t>
            </a:r>
            <a:r>
              <a:rPr lang="en-US" b="1" dirty="0">
                <a:latin typeface="黑体"/>
                <a:cs typeface="黑体"/>
              </a:rPr>
              <a:t>收藏</a:t>
            </a:r>
            <a:r>
              <a:rPr dirty="0">
                <a:latin typeface="黑体"/>
                <a:cs typeface="黑体"/>
              </a:rPr>
              <a:t>类别？</a:t>
            </a:r>
          </a:p>
          <a:p>
            <a:pPr marL="0" indent="0"/>
            <a:r>
              <a:rPr dirty="0">
                <a:latin typeface="黑体"/>
                <a:cs typeface="黑体"/>
              </a:rPr>
              <a:t>为何有时要使用</a:t>
            </a:r>
            <a:r>
              <a:rPr lang="en-US" b="1" dirty="0">
                <a:latin typeface="黑体"/>
                <a:cs typeface="黑体"/>
              </a:rPr>
              <a:t>快速放置</a:t>
            </a:r>
            <a:r>
              <a:rPr dirty="0">
                <a:latin typeface="黑体"/>
                <a:cs typeface="黑体"/>
              </a:rPr>
              <a:t>对话框，而不用</a:t>
            </a:r>
            <a:r>
              <a:rPr lang="en-US" b="1" dirty="0">
                <a:latin typeface="黑体"/>
                <a:cs typeface="黑体"/>
              </a:rPr>
              <a:t>控件</a:t>
            </a:r>
            <a:r>
              <a:rPr dirty="0">
                <a:latin typeface="黑体"/>
                <a:cs typeface="黑体"/>
              </a:rPr>
              <a:t>和</a:t>
            </a:r>
            <a:r>
              <a:rPr lang="en-US" b="1" dirty="0">
                <a:latin typeface="黑体"/>
                <a:cs typeface="黑体"/>
              </a:rPr>
              <a:t>函数</a:t>
            </a:r>
            <a:r>
              <a:rPr dirty="0">
                <a:latin typeface="黑体"/>
                <a:cs typeface="黑体"/>
              </a:rPr>
              <a:t>选板上的</a:t>
            </a:r>
            <a:r>
              <a:rPr lang="en-US" b="1" dirty="0">
                <a:latin typeface="黑体"/>
                <a:cs typeface="黑体"/>
              </a:rPr>
              <a:t>搜索</a:t>
            </a:r>
            <a:r>
              <a:rPr dirty="0">
                <a:latin typeface="黑体"/>
                <a:cs typeface="黑体"/>
              </a:rPr>
              <a:t>按钮？</a:t>
            </a:r>
          </a:p>
          <a:p>
            <a:endParaRPr lang="zh-CN" dirty="0"/>
          </a:p>
        </p:txBody>
      </p:sp>
      <p:sp>
        <p:nvSpPr>
          <p:cNvPr id="8" name="Text Placeholder 7"/>
          <p:cNvSpPr>
            <a:spLocks noGrp="1"/>
          </p:cNvSpPr>
          <p:nvPr>
            <p:ph type="body" idx="14"/>
          </p:nvPr>
        </p:nvSpPr>
        <p:spPr>
          <a:xfrm>
            <a:off x="381000" y="2495550"/>
            <a:ext cx="6067425" cy="518338"/>
          </a:xfrm>
        </p:spPr>
        <p:txBody>
          <a:bodyPr/>
          <a:lstStyle/>
          <a:p>
            <a:r>
              <a:rPr dirty="0">
                <a:latin typeface="黑体"/>
                <a:cs typeface="黑体"/>
              </a:rPr>
              <a:t>搜索控件、函数和VI</a:t>
            </a:r>
            <a:endParaRPr 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a:xfrm>
            <a:off x="762000" y="895350"/>
            <a:ext cx="8229600" cy="645928"/>
          </a:xfrm>
        </p:spPr>
        <p:txBody>
          <a:bodyPr/>
          <a:lstStyle/>
          <a:p>
            <a:r>
              <a:rPr dirty="0">
                <a:latin typeface="黑体"/>
                <a:cs typeface="黑体"/>
              </a:rPr>
              <a:t>活动1-3</a:t>
            </a:r>
            <a:endParaRPr lang="zh-CN" dirty="0"/>
          </a:p>
        </p:txBody>
      </p:sp>
      <p:sp>
        <p:nvSpPr>
          <p:cNvPr id="6" name="Text Placeholder 5"/>
          <p:cNvSpPr>
            <a:spLocks noGrp="1"/>
          </p:cNvSpPr>
          <p:nvPr>
            <p:ph type="body" sz="quarter" idx="15"/>
          </p:nvPr>
        </p:nvSpPr>
        <p:spPr/>
        <p:txBody>
          <a:bodyPr/>
          <a:lstStyle/>
          <a:p>
            <a:pPr marL="457200" indent="0"/>
            <a:r>
              <a:rPr dirty="0">
                <a:latin typeface="黑体"/>
                <a:cs typeface="黑体"/>
              </a:rPr>
              <a:t>参考学员指南回答本课所学内容的相关问题，并分组进行讨论。</a:t>
            </a:r>
            <a:endParaRPr lang="zh-CN" dirty="0"/>
          </a:p>
        </p:txBody>
      </p:sp>
      <p:sp>
        <p:nvSpPr>
          <p:cNvPr id="4" name="Slide Number Placeholder 3"/>
          <p:cNvSpPr>
            <a:spLocks noGrp="1"/>
          </p:cNvSpPr>
          <p:nvPr>
            <p:ph type="sldNum" sz="quarter" idx="4294967295"/>
          </p:nvPr>
        </p:nvSpPr>
        <p:spPr>
          <a:xfrm>
            <a:off x="8534400" y="4767263"/>
            <a:ext cx="457200" cy="274637"/>
          </a:xfrm>
        </p:spPr>
        <p:txBody>
          <a:bodyPr/>
          <a:lstStyle/>
          <a:p>
            <a:pPr algn="ctr"/>
            <a:fld id="{F7BDED22-11C7-456A-B829-4ED810F305A6}" type="slidenum">
              <a:rPr lang="en-US" smtClean="0"/>
              <a:pPr algn="ctr"/>
              <a:t>32</a:t>
            </a:fld>
            <a:endParaRPr lang="zh-CN" dirty="0"/>
          </a:p>
        </p:txBody>
      </p:sp>
      <p:sp>
        <p:nvSpPr>
          <p:cNvPr id="7" name="Text Placeholder 6"/>
          <p:cNvSpPr>
            <a:spLocks noGrp="1"/>
          </p:cNvSpPr>
          <p:nvPr>
            <p:ph type="body" idx="18"/>
          </p:nvPr>
        </p:nvSpPr>
        <p:spPr>
          <a:xfrm>
            <a:off x="762000" y="1504950"/>
            <a:ext cx="8229600" cy="518337"/>
          </a:xfrm>
        </p:spPr>
        <p:txBody>
          <a:bodyPr/>
          <a:lstStyle/>
          <a:p>
            <a:r>
              <a:rPr dirty="0">
                <a:latin typeface="黑体"/>
                <a:cs typeface="黑体"/>
              </a:rPr>
              <a:t>课程回顾</a:t>
            </a:r>
            <a:endParaRPr lang="zh-CN" dirty="0"/>
          </a:p>
        </p:txBody>
      </p:sp>
      <p:pic>
        <p:nvPicPr>
          <p:cNvPr id="8" name="Picture 7" descr="participant guide blue.png"/>
          <p:cNvPicPr>
            <a:picLocks noChangeAspect="1"/>
          </p:cNvPicPr>
          <p:nvPr/>
        </p:nvPicPr>
        <p:blipFill>
          <a:blip r:embed="rId3" cstate="print"/>
          <a:stretch>
            <a:fillRect/>
          </a:stretch>
        </p:blipFill>
        <p:spPr>
          <a:xfrm>
            <a:off x="685800" y="2647950"/>
            <a:ext cx="461463" cy="57302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dirty="0">
                <a:latin typeface="黑体"/>
                <a:cs typeface="黑体"/>
              </a:rPr>
              <a:t>VI的三个组成部分是什么？</a:t>
            </a:r>
          </a:p>
          <a:p>
            <a:endParaRPr lang="zh-CN" dirty="0"/>
          </a:p>
        </p:txBody>
      </p:sp>
      <p:sp>
        <p:nvSpPr>
          <p:cNvPr id="68611" name="Rectangle 13"/>
          <p:cNvSpPr>
            <a:spLocks noGrp="1" noChangeArrowheads="1"/>
          </p:cNvSpPr>
          <p:nvPr>
            <p:ph sz="quarter" idx="15"/>
          </p:nvPr>
        </p:nvSpPr>
        <p:spPr/>
        <p:txBody>
          <a:bodyPr/>
          <a:lstStyle/>
          <a:p>
            <a:r>
              <a:rPr dirty="0">
                <a:latin typeface="黑体"/>
                <a:cs typeface="黑体"/>
              </a:rPr>
              <a:t>前面板</a:t>
            </a:r>
          </a:p>
          <a:p>
            <a:r>
              <a:rPr dirty="0">
                <a:latin typeface="黑体"/>
                <a:cs typeface="黑体"/>
              </a:rPr>
              <a:t>程序框图</a:t>
            </a:r>
          </a:p>
          <a:p>
            <a:r>
              <a:rPr dirty="0">
                <a:latin typeface="黑体"/>
                <a:cs typeface="黑体"/>
              </a:rPr>
              <a:t>项目</a:t>
            </a:r>
          </a:p>
          <a:p>
            <a:r>
              <a:rPr dirty="0">
                <a:latin typeface="黑体"/>
                <a:cs typeface="黑体"/>
              </a:rPr>
              <a:t>图标/连线板</a:t>
            </a:r>
          </a:p>
        </p:txBody>
      </p:sp>
      <p:sp>
        <p:nvSpPr>
          <p:cNvPr id="5" name="Text Placeholder 4"/>
          <p:cNvSpPr>
            <a:spLocks noGrp="1"/>
          </p:cNvSpPr>
          <p:nvPr>
            <p:ph type="body" sz="quarter" idx="13"/>
          </p:nvPr>
        </p:nvSpPr>
        <p:spPr/>
        <p:txBody>
          <a:bodyPr/>
          <a:lstStyle/>
          <a:p>
            <a:r>
              <a:rPr dirty="0">
                <a:latin typeface="黑体"/>
                <a:cs typeface="黑体"/>
              </a:rPr>
              <a:t>课程回顾</a:t>
            </a:r>
            <a:endParaRPr lang="zh-CN" dirty="0"/>
          </a:p>
        </p:txBody>
      </p:sp>
      <p:sp>
        <p:nvSpPr>
          <p:cNvPr id="7" name="Slide Number Placeholder 4"/>
          <p:cNvSpPr>
            <a:spLocks noGrp="1"/>
          </p:cNvSpPr>
          <p:nvPr>
            <p:ph type="sldNum" sz="quarter" idx="14"/>
          </p:nvPr>
        </p:nvSpPr>
        <p:spPr>
          <a:xfrm>
            <a:off x="8534400" y="4767263"/>
            <a:ext cx="457200" cy="274637"/>
          </a:xfrm>
        </p:spPr>
        <p:txBody>
          <a:bodyPr/>
          <a:lstStyle/>
          <a:p>
            <a:pPr algn="ctr"/>
            <a:fld id="{F7BDED22-11C7-456A-B829-4ED810F305A6}" type="slidenum">
              <a:rPr lang="en-US" smtClean="0"/>
              <a:pPr algn="ctr"/>
              <a:t>33</a:t>
            </a:fld>
            <a:endParaRPr 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dirty="0">
                <a:latin typeface="黑体"/>
                <a:cs typeface="黑体"/>
              </a:rPr>
              <a:t>VI的三个组成部分是什么？</a:t>
            </a:r>
          </a:p>
          <a:p>
            <a:endParaRPr lang="zh-CN" dirty="0"/>
          </a:p>
        </p:txBody>
      </p:sp>
      <p:sp>
        <p:nvSpPr>
          <p:cNvPr id="68611" name="Rectangle 13"/>
          <p:cNvSpPr>
            <a:spLocks noGrp="1" noChangeArrowheads="1"/>
          </p:cNvSpPr>
          <p:nvPr>
            <p:ph sz="quarter" idx="15"/>
          </p:nvPr>
        </p:nvSpPr>
        <p:spPr/>
        <p:txBody>
          <a:bodyPr/>
          <a:lstStyle/>
          <a:p>
            <a:r>
              <a:rPr lang="en-US" b="1" dirty="0">
                <a:latin typeface="黑体"/>
                <a:cs typeface="黑体"/>
              </a:rPr>
              <a:t>前面板</a:t>
            </a:r>
          </a:p>
          <a:p>
            <a:r>
              <a:rPr lang="en-US" b="1" dirty="0">
                <a:latin typeface="黑体"/>
                <a:cs typeface="黑体"/>
              </a:rPr>
              <a:t>程序框图</a:t>
            </a:r>
          </a:p>
          <a:p>
            <a:r>
              <a:rPr dirty="0">
                <a:latin typeface="黑体"/>
                <a:cs typeface="黑体"/>
              </a:rPr>
              <a:t>项目</a:t>
            </a:r>
          </a:p>
          <a:p>
            <a:r>
              <a:rPr lang="en-US" b="1" dirty="0">
                <a:latin typeface="黑体"/>
                <a:cs typeface="黑体"/>
              </a:rPr>
              <a:t>图标/连线板</a:t>
            </a:r>
          </a:p>
        </p:txBody>
      </p:sp>
      <p:sp>
        <p:nvSpPr>
          <p:cNvPr id="5" name="Text Placeholder 4"/>
          <p:cNvSpPr>
            <a:spLocks noGrp="1"/>
          </p:cNvSpPr>
          <p:nvPr>
            <p:ph type="body" sz="quarter" idx="13"/>
          </p:nvPr>
        </p:nvSpPr>
        <p:spPr/>
        <p:txBody>
          <a:bodyPr/>
          <a:lstStyle/>
          <a:p>
            <a:r>
              <a:rPr dirty="0">
                <a:latin typeface="黑体"/>
                <a:cs typeface="黑体"/>
              </a:rPr>
              <a:t>课程回顾</a:t>
            </a:r>
          </a:p>
          <a:p>
            <a:endParaRPr lang="zh-CN" dirty="0"/>
          </a:p>
        </p:txBody>
      </p:sp>
      <p:sp>
        <p:nvSpPr>
          <p:cNvPr id="6" name="Slide Number Placeholder 4"/>
          <p:cNvSpPr>
            <a:spLocks noGrp="1"/>
          </p:cNvSpPr>
          <p:nvPr>
            <p:ph type="sldNum" sz="quarter" idx="14"/>
          </p:nvPr>
        </p:nvSpPr>
        <p:spPr>
          <a:xfrm>
            <a:off x="8534400" y="4767263"/>
            <a:ext cx="457200" cy="274637"/>
          </a:xfrm>
        </p:spPr>
        <p:txBody>
          <a:bodyPr/>
          <a:lstStyle/>
          <a:p>
            <a:pPr algn="ctr"/>
            <a:fld id="{F7BDED22-11C7-456A-B829-4ED810F305A6}" type="slidenum">
              <a:rPr lang="en-US" smtClean="0"/>
              <a:pPr algn="ctr"/>
              <a:t>34</a:t>
            </a:fld>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dirty="0">
                <a:latin typeface="黑体"/>
                <a:cs typeface="黑体"/>
              </a:rPr>
              <a:t>LabVIEW语言特点</a:t>
            </a:r>
            <a:endParaRPr lang="zh-CN" dirty="0"/>
          </a:p>
        </p:txBody>
      </p:sp>
      <p:sp>
        <p:nvSpPr>
          <p:cNvPr id="3" name="Text Placeholder 2"/>
          <p:cNvSpPr>
            <a:spLocks noGrp="1"/>
          </p:cNvSpPr>
          <p:nvPr>
            <p:ph type="body" sz="quarter" idx="13"/>
          </p:nvPr>
        </p:nvSpPr>
        <p:spPr/>
        <p:txBody>
          <a:bodyPr/>
          <a:lstStyle/>
          <a:p>
            <a:r>
              <a:rPr lang="en-US" dirty="0">
                <a:latin typeface="黑体"/>
                <a:cs typeface="黑体"/>
              </a:rPr>
              <a:t>A. </a:t>
            </a:r>
            <a:r>
              <a:rPr dirty="0" err="1">
                <a:latin typeface="黑体"/>
                <a:cs typeface="黑体"/>
              </a:rPr>
              <a:t>LabVIEW编程环境</a:t>
            </a:r>
            <a:endParaRPr lang="zh-CN"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4</a:t>
            </a:fld>
            <a:endParaRPr lang="zh-CN" dirty="0"/>
          </a:p>
        </p:txBody>
      </p:sp>
      <p:graphicFrame>
        <p:nvGraphicFramePr>
          <p:cNvPr id="5" name="Diagram 4"/>
          <p:cNvGraphicFramePr/>
          <p:nvPr/>
        </p:nvGraphicFramePr>
        <p:xfrm>
          <a:off x="1219200" y="1200150"/>
          <a:ext cx="6553200" cy="304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4"/>
          </p:nvPr>
        </p:nvSpPr>
        <p:spPr>
          <a:xfrm>
            <a:off x="762000" y="895350"/>
            <a:ext cx="8229600" cy="645928"/>
          </a:xfrm>
        </p:spPr>
        <p:txBody>
          <a:bodyPr/>
          <a:lstStyle/>
          <a:p>
            <a:r>
              <a:rPr dirty="0">
                <a:latin typeface="黑体"/>
                <a:cs typeface="黑体"/>
              </a:rPr>
              <a:t>活动1-1</a:t>
            </a:r>
            <a:endParaRPr lang="zh-CN" dirty="0"/>
          </a:p>
        </p:txBody>
      </p:sp>
      <p:sp>
        <p:nvSpPr>
          <p:cNvPr id="3" name="Text Placeholder 2"/>
          <p:cNvSpPr>
            <a:spLocks noGrp="1"/>
          </p:cNvSpPr>
          <p:nvPr>
            <p:ph type="body" sz="quarter" idx="15"/>
          </p:nvPr>
        </p:nvSpPr>
        <p:spPr/>
        <p:txBody>
          <a:bodyPr/>
          <a:lstStyle/>
          <a:p>
            <a:r>
              <a:rPr dirty="0">
                <a:latin typeface="黑体"/>
                <a:cs typeface="黑体"/>
              </a:rPr>
              <a:t>创建一个应用程序，计算两个数的乘积。</a:t>
            </a:r>
            <a:endParaRPr lang="zh-CN" dirty="0"/>
          </a:p>
        </p:txBody>
      </p:sp>
      <p:sp>
        <p:nvSpPr>
          <p:cNvPr id="4" name="Slide Number Placeholder 3"/>
          <p:cNvSpPr>
            <a:spLocks noGrp="1"/>
          </p:cNvSpPr>
          <p:nvPr>
            <p:ph type="sldNum" sz="quarter" idx="4294967295"/>
          </p:nvPr>
        </p:nvSpPr>
        <p:spPr>
          <a:xfrm>
            <a:off x="8534400" y="4767263"/>
            <a:ext cx="457200" cy="274637"/>
          </a:xfrm>
        </p:spPr>
        <p:txBody>
          <a:bodyPr/>
          <a:lstStyle/>
          <a:p>
            <a:pPr algn="ctr"/>
            <a:fld id="{F7BDED22-11C7-456A-B829-4ED810F305A6}" type="slidenum">
              <a:rPr lang="en-US" smtClean="0"/>
              <a:pPr algn="ctr"/>
              <a:t>5</a:t>
            </a:fld>
            <a:endParaRPr lang="zh-CN" dirty="0"/>
          </a:p>
        </p:txBody>
      </p:sp>
      <p:sp>
        <p:nvSpPr>
          <p:cNvPr id="5" name="Text Placeholder 4"/>
          <p:cNvSpPr>
            <a:spLocks noGrp="1"/>
          </p:cNvSpPr>
          <p:nvPr>
            <p:ph type="body" idx="18"/>
          </p:nvPr>
        </p:nvSpPr>
        <p:spPr>
          <a:xfrm>
            <a:off x="762000" y="1504950"/>
            <a:ext cx="8229600" cy="518337"/>
          </a:xfrm>
        </p:spPr>
        <p:txBody>
          <a:bodyPr/>
          <a:lstStyle/>
          <a:p>
            <a:r>
              <a:rPr dirty="0">
                <a:latin typeface="黑体"/>
                <a:cs typeface="黑体"/>
              </a:rPr>
              <a:t>树立信心：创建一个VI</a:t>
            </a:r>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dirty="0">
                <a:latin typeface="黑体"/>
                <a:cs typeface="黑体"/>
              </a:rPr>
              <a:t>B. 项目浏览器</a:t>
            </a:r>
            <a:endParaRPr lang="zh-CN" dirty="0"/>
          </a:p>
        </p:txBody>
      </p:sp>
      <p:sp>
        <p:nvSpPr>
          <p:cNvPr id="3" name="Text Placeholder 2"/>
          <p:cNvSpPr>
            <a:spLocks noGrp="1"/>
          </p:cNvSpPr>
          <p:nvPr>
            <p:ph type="body" idx="12"/>
          </p:nvPr>
        </p:nvSpPr>
        <p:spPr/>
        <p:txBody>
          <a:bodyPr/>
          <a:lstStyle/>
          <a:p>
            <a:r>
              <a:rPr dirty="0" err="1">
                <a:latin typeface="黑体"/>
                <a:cs typeface="黑体"/>
              </a:rPr>
              <a:t>认识项目浏览器的主要组成部分</a:t>
            </a:r>
            <a:r>
              <a:rPr lang="zh-CN" altLang="en-US" dirty="0">
                <a:latin typeface="黑体"/>
                <a:cs typeface="黑体"/>
              </a:rPr>
              <a:t>。</a:t>
            </a:r>
            <a:endParaRPr dirty="0">
              <a:latin typeface="黑体"/>
              <a:cs typeface="黑体"/>
            </a:endParaRPr>
          </a:p>
          <a:p>
            <a:endParaRPr lang="zh-CN" dirty="0"/>
          </a:p>
        </p:txBody>
      </p:sp>
      <p:sp>
        <p:nvSpPr>
          <p:cNvPr id="4" name="Text Placeholder 3"/>
          <p:cNvSpPr>
            <a:spLocks noGrp="1"/>
          </p:cNvSpPr>
          <p:nvPr>
            <p:ph type="body" sz="quarter" idx="15"/>
          </p:nvPr>
        </p:nvSpPr>
        <p:spPr/>
        <p:txBody>
          <a:bodyPr/>
          <a:lstStyle/>
          <a:p>
            <a:r>
              <a:rPr dirty="0">
                <a:latin typeface="黑体"/>
                <a:cs typeface="黑体"/>
              </a:rPr>
              <a:t>LabVIEW文件</a:t>
            </a:r>
          </a:p>
          <a:p>
            <a:r>
              <a:rPr dirty="0">
                <a:latin typeface="黑体"/>
                <a:cs typeface="黑体"/>
              </a:rPr>
              <a:t>项目文件夹</a:t>
            </a:r>
          </a:p>
          <a:p>
            <a:endParaRPr lang="zh-CN"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6</a:t>
            </a:fld>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lnSpcReduction="10000"/>
          </a:bodyPr>
          <a:lstStyle/>
          <a:p>
            <a:r>
              <a:rPr dirty="0">
                <a:latin typeface="黑体"/>
                <a:cs typeface="黑体"/>
              </a:rPr>
              <a:t>LabVIEW文件</a:t>
            </a:r>
            <a:endParaRPr lang="zh-CN" dirty="0"/>
          </a:p>
        </p:txBody>
      </p:sp>
      <p:sp>
        <p:nvSpPr>
          <p:cNvPr id="3" name="Content Placeholder 2"/>
          <p:cNvSpPr>
            <a:spLocks noGrp="1"/>
          </p:cNvSpPr>
          <p:nvPr>
            <p:ph sz="quarter" idx="15"/>
          </p:nvPr>
        </p:nvSpPr>
        <p:spPr/>
        <p:txBody>
          <a:bodyPr/>
          <a:lstStyle/>
          <a:p>
            <a:r>
              <a:rPr lang="en-US" sz="2200" dirty="0">
                <a:latin typeface="黑体"/>
                <a:cs typeface="黑体"/>
              </a:rPr>
              <a:t>LabVIEW项目：.lvproj</a:t>
            </a:r>
          </a:p>
          <a:p>
            <a:r>
              <a:rPr lang="en-US" sz="2200" dirty="0">
                <a:latin typeface="黑体"/>
                <a:cs typeface="黑体"/>
              </a:rPr>
              <a:t>虚拟仪器 (VI)：.vi</a:t>
            </a:r>
          </a:p>
          <a:p>
            <a:r>
              <a:rPr lang="en-US" sz="2200" dirty="0">
                <a:latin typeface="黑体"/>
                <a:cs typeface="黑体"/>
              </a:rPr>
              <a:t>自定义控件：.ctl</a:t>
            </a:r>
          </a:p>
        </p:txBody>
      </p:sp>
      <p:sp>
        <p:nvSpPr>
          <p:cNvPr id="7" name="Text Placeholder 6"/>
          <p:cNvSpPr>
            <a:spLocks noGrp="1"/>
          </p:cNvSpPr>
          <p:nvPr>
            <p:ph type="body" sz="quarter" idx="13"/>
          </p:nvPr>
        </p:nvSpPr>
        <p:spPr/>
        <p:txBody>
          <a:bodyPr/>
          <a:lstStyle/>
          <a:p>
            <a:r>
              <a:rPr dirty="0">
                <a:latin typeface="黑体"/>
                <a:cs typeface="黑体"/>
              </a:rPr>
              <a:t>B. 项目浏览器</a:t>
            </a:r>
            <a:endParaRPr lang="zh-CN"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7</a:t>
            </a:fld>
            <a:endParaRPr lang="zh-CN" dirty="0"/>
          </a:p>
        </p:txBody>
      </p:sp>
      <p:pic>
        <p:nvPicPr>
          <p:cNvPr id="14" name="Embedded Image" descr="loc_env_weather station project explorer.png"/>
          <p:cNvPicPr>
            <a:picLocks noGrp="1" noChangeAspect="1"/>
          </p:cNvPicPr>
          <p:nvPr>
            <p:ph sz="quarter" idx="16"/>
          </p:nvPr>
        </p:nvPicPr>
        <p:blipFill>
          <a:blip r:embed="rId3" cstate="print"/>
          <a:stretch>
            <a:fillRect/>
          </a:stretch>
        </p:blipFill>
        <p:spPr>
          <a:xfrm>
            <a:off x="4495800" y="1047750"/>
            <a:ext cx="4069793" cy="3787028"/>
          </a:xfr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body" sz="quarter" idx="15"/>
          </p:nvPr>
        </p:nvSpPr>
        <p:spPr>
          <a:xfrm>
            <a:off x="761999" y="2628900"/>
            <a:ext cx="7858125" cy="1695450"/>
          </a:xfrm>
        </p:spPr>
        <p:txBody>
          <a:bodyPr>
            <a:normAutofit/>
          </a:bodyPr>
          <a:lstStyle/>
          <a:p>
            <a:r>
              <a:rPr dirty="0">
                <a:latin typeface="黑体"/>
                <a:cs typeface="黑体"/>
              </a:rPr>
              <a:t>在LabVIEW中创建项目和VI。</a:t>
            </a:r>
          </a:p>
        </p:txBody>
      </p:sp>
      <p:sp>
        <p:nvSpPr>
          <p:cNvPr id="4" name="Text Placeholder 3"/>
          <p:cNvSpPr>
            <a:spLocks noGrp="1"/>
          </p:cNvSpPr>
          <p:nvPr>
            <p:ph type="body" idx="18"/>
          </p:nvPr>
        </p:nvSpPr>
        <p:spPr>
          <a:xfrm>
            <a:off x="762000" y="1581150"/>
            <a:ext cx="8229600" cy="518337"/>
          </a:xfrm>
        </p:spPr>
        <p:txBody>
          <a:bodyPr/>
          <a:lstStyle/>
          <a:p>
            <a:r>
              <a:rPr dirty="0">
                <a:latin typeface="黑体"/>
                <a:cs typeface="黑体"/>
              </a:rPr>
              <a:t>使用项目浏览器和创建VI</a:t>
            </a:r>
            <a:endParaRPr lang="zh-CN"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8</a:t>
            </a:fld>
            <a:endParaRPr 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r>
              <a:rPr dirty="0">
                <a:latin typeface="黑体"/>
                <a:cs typeface="黑体"/>
              </a:rPr>
              <a:t>添加文件夹至项目</a:t>
            </a:r>
            <a:endParaRPr lang="zh-CN" dirty="0"/>
          </a:p>
        </p:txBody>
      </p:sp>
      <p:sp>
        <p:nvSpPr>
          <p:cNvPr id="7" name="Content Placeholder 6"/>
          <p:cNvSpPr>
            <a:spLocks noGrp="1"/>
          </p:cNvSpPr>
          <p:nvPr>
            <p:ph sz="quarter" idx="15"/>
          </p:nvPr>
        </p:nvSpPr>
        <p:spPr>
          <a:xfrm>
            <a:off x="1066800" y="1104900"/>
            <a:ext cx="3886200" cy="3600450"/>
          </a:xfrm>
        </p:spPr>
        <p:txBody>
          <a:bodyPr>
            <a:normAutofit/>
          </a:bodyPr>
          <a:lstStyle/>
          <a:p>
            <a:endParaRPr lang="zh-CN" dirty="0"/>
          </a:p>
          <a:p>
            <a:r>
              <a:rPr dirty="0">
                <a:latin typeface="黑体"/>
                <a:cs typeface="黑体"/>
              </a:rPr>
              <a:t>虚拟文件夹</a:t>
            </a:r>
          </a:p>
          <a:p>
            <a:endParaRPr lang="zh-CN" dirty="0"/>
          </a:p>
          <a:p>
            <a:endParaRPr lang="zh-CN" dirty="0"/>
          </a:p>
          <a:p>
            <a:r>
              <a:rPr dirty="0">
                <a:latin typeface="黑体"/>
                <a:cs typeface="黑体"/>
              </a:rPr>
              <a:t>自动更新文件夹</a:t>
            </a:r>
          </a:p>
          <a:p>
            <a:endParaRPr lang="zh-CN" dirty="0"/>
          </a:p>
        </p:txBody>
      </p:sp>
      <p:sp>
        <p:nvSpPr>
          <p:cNvPr id="6" name="Text Placeholder 5"/>
          <p:cNvSpPr>
            <a:spLocks noGrp="1"/>
          </p:cNvSpPr>
          <p:nvPr>
            <p:ph type="body" sz="quarter" idx="13"/>
          </p:nvPr>
        </p:nvSpPr>
        <p:spPr/>
        <p:txBody>
          <a:bodyPr/>
          <a:lstStyle/>
          <a:p>
            <a:r>
              <a:rPr dirty="0">
                <a:latin typeface="黑体"/>
                <a:cs typeface="黑体"/>
              </a:rPr>
              <a:t>B. 项目浏览器</a:t>
            </a:r>
            <a:endParaRPr lang="zh-CN" dirty="0"/>
          </a:p>
        </p:txBody>
      </p:sp>
      <p:pic>
        <p:nvPicPr>
          <p:cNvPr id="9" name="Embedded Image" descr="noloc_env_lvproj virtual folder.png"/>
          <p:cNvPicPr>
            <a:picLocks noChangeAspect="1"/>
          </p:cNvPicPr>
          <p:nvPr/>
        </p:nvPicPr>
        <p:blipFill>
          <a:blip r:embed="rId2" cstate="print"/>
          <a:stretch>
            <a:fillRect/>
          </a:stretch>
        </p:blipFill>
        <p:spPr>
          <a:xfrm>
            <a:off x="580956" y="1628706"/>
            <a:ext cx="485844" cy="485844"/>
          </a:xfrm>
          <a:prstGeom prst="rect">
            <a:avLst/>
          </a:prstGeom>
        </p:spPr>
      </p:pic>
      <p:pic>
        <p:nvPicPr>
          <p:cNvPr id="10" name="Embedded Image" descr="noloc_env_lvproj autopopulating.png"/>
          <p:cNvPicPr>
            <a:picLocks noChangeAspect="1"/>
          </p:cNvPicPr>
          <p:nvPr/>
        </p:nvPicPr>
        <p:blipFill>
          <a:blip r:embed="rId3" cstate="print"/>
          <a:stretch>
            <a:fillRect/>
          </a:stretch>
        </p:blipFill>
        <p:spPr>
          <a:xfrm>
            <a:off x="609600" y="2876550"/>
            <a:ext cx="485844" cy="485844"/>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9</a:t>
            </a:fld>
            <a:endParaRPr lang="zh-CN" dirty="0"/>
          </a:p>
        </p:txBody>
      </p:sp>
      <p:pic>
        <p:nvPicPr>
          <p:cNvPr id="13" name="Embedded Image" descr="loc_env_weather station project explorer.png"/>
          <p:cNvPicPr>
            <a:picLocks noGrp="1" noChangeAspect="1"/>
          </p:cNvPicPr>
          <p:nvPr>
            <p:ph sz="quarter" idx="16"/>
          </p:nvPr>
        </p:nvPicPr>
        <p:blipFill>
          <a:blip r:embed="rId4" cstate="print"/>
          <a:stretch>
            <a:fillRect/>
          </a:stretch>
        </p:blipFill>
        <p:spPr>
          <a:xfrm>
            <a:off x="4343400" y="971550"/>
            <a:ext cx="3874499" cy="3600450"/>
          </a:xfr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8.0&quot;&gt;&lt;object type=&quot;1&quot; unique_id=&quot;10001&quot;&gt;&lt;object type=&quot;8&quot; unique_id=&quot;12174&quot;&gt;&lt;/object&gt;&lt;object type=&quot;2&quot; unique_id=&quot;12175&quot;&gt;&lt;object type=&quot;3&quot; unique_id=&quot;12176&quot;&gt;&lt;property id=&quot;20148&quot; value=&quot;5&quot;/&gt;&lt;property id=&quot;20300&quot; value=&quot;Slide 10 - &amp;quot;Lesson 1 Navigating LabVIEW&amp;quot;&quot;/&gt;&lt;property id=&quot;20307&quot; value=&quot;256&quot;/&gt;&lt;/object&gt;&lt;object type=&quot;3&quot; unique_id=&quot;12178&quot;&gt;&lt;property id=&quot;20148&quot; value=&quot;5&quot;/&gt;&lt;property id=&quot;20300&quot; value=&quot;Slide 19 - &amp;quot;Parts of a VI&amp;quot;&quot;/&gt;&lt;property id=&quot;20307&quot; value=&quot;285&quot;/&gt;&lt;/object&gt;&lt;object type=&quot;3&quot; unique_id=&quot;12179&quot;&gt;&lt;property id=&quot;20148&quot; value=&quot;5&quot;/&gt;&lt;property id=&quot;20300&quot; value=&quot;Slide 20 - &amp;quot;Parts of a VI – Front Panel&amp;quot;&quot;/&gt;&lt;property id=&quot;20307&quot; value=&quot;303&quot;/&gt;&lt;/object&gt;&lt;object type=&quot;3&quot; unique_id=&quot;12180&quot;&gt;&lt;property id=&quot;20148&quot; value=&quot;5&quot;/&gt;&lt;property id=&quot;20300&quot; value=&quot;Slide 21 - &amp;quot;Parts of a VI – Block Diagram&amp;quot;&quot;/&gt;&lt;property id=&quot;20307&quot; value=&quot;304&quot;/&gt;&lt;/object&gt;&lt;object type=&quot;3&quot; unique_id=&quot;12181&quot;&gt;&lt;property id=&quot;20148&quot; value=&quot;5&quot;/&gt;&lt;property id=&quot;20300&quot; value=&quot;Slide 22 - &amp;quot;Parts of a VI – Icon/Connector Pane&amp;quot;&quot;/&gt;&lt;property id=&quot;20307&quot; value=&quot;305&quot;/&gt;&lt;/object&gt;&lt;object type=&quot;3&quot; unique_id=&quot;12184&quot;&gt;&lt;property id=&quot;20148&quot; value=&quot;5&quot;/&gt;&lt;property id=&quot;20300&quot; value=&quot;Slide 23 - &amp;quot;Using the Project Explorer and Starting a VI&amp;quot;&quot;/&gt;&lt;property id=&quot;20307&quot; value=&quot;362&quot;/&gt;&lt;/object&gt;&lt;object type=&quot;3&quot; unique_id=&quot;12189&quot;&gt;&lt;property id=&quot;20148&quot; value=&quot;5&quot;/&gt;&lt;property id=&quot;20300&quot; value=&quot;Slide 28 - &amp;quot;Numeric Controls and Indicators&amp;quot;&quot;/&gt;&lt;property id=&quot;20307&quot; value=&quot;324&quot;/&gt;&lt;/object&gt;&lt;object type=&quot;3&quot; unique_id=&quot;12190&quot;&gt;&lt;property id=&quot;20148&quot; value=&quot;5&quot;/&gt;&lt;property id=&quot;20300&quot; value=&quot;Slide 29 - &amp;quot;Boolean Controls and Indicators&amp;quot;&quot;/&gt;&lt;property id=&quot;20307&quot; value=&quot;325&quot;/&gt;&lt;/object&gt;&lt;object type=&quot;3&quot; unique_id=&quot;12191&quot;&gt;&lt;property id=&quot;20148&quot; value=&quot;5&quot;/&gt;&lt;property id=&quot;20300&quot; value=&quot;Slide 30 - &amp;quot;Strings&amp;quot;&quot;/&gt;&lt;property id=&quot;20307&quot; value=&quot;326&quot;/&gt;&lt;/object&gt;&lt;object type=&quot;3&quot; unique_id=&quot;12197&quot;&gt;&lt;property id=&quot;20148&quot; value=&quot;5&quot;/&gt;&lt;property id=&quot;20300&quot; value=&quot;Slide 35 - &amp;quot;Terminals for Front Panel Objects&amp;quot;&quot;/&gt;&lt;property id=&quot;20307&quot; value=&quot;332&quot;/&gt;&lt;/object&gt;&lt;object type=&quot;3&quot; unique_id=&quot;12198&quot;&gt;&lt;property id=&quot;20148&quot; value=&quot;5&quot;/&gt;&lt;property id=&quot;20300&quot; value=&quot;Slide 34 - &amp;quot;Terminals&amp;quot;&quot;/&gt;&lt;property id=&quot;20307&quot; value=&quot;366&quot;/&gt;&lt;/object&gt;&lt;object type=&quot;3&quot; unique_id=&quot;12199&quot;&gt;&lt;property id=&quot;20148&quot; value=&quot;5&quot;/&gt;&lt;property id=&quot;20300&quot; value=&quot;Slide 37 - &amp;quot;Nodes&amp;quot;&quot;/&gt;&lt;property id=&quot;20307&quot; value=&quot;334&quot;/&gt;&lt;/object&gt;&lt;object type=&quot;3&quot; unique_id=&quot;12200&quot;&gt;&lt;property id=&quot;20148&quot; value=&quot;5&quot;/&gt;&lt;property id=&quot;20300&quot; value=&quot;Slide 38 - &amp;quot;Function Nodes&amp;quot;&quot;/&gt;&lt;property id=&quot;20307&quot; value=&quot;335&quot;/&gt;&lt;/object&gt;&lt;object type=&quot;3&quot; unique_id=&quot;12201&quot;&gt;&lt;property id=&quot;20148&quot; value=&quot;5&quot;/&gt;&lt;property id=&quot;20300&quot; value=&quot;Slide 39 - &amp;quot;SubVI Nodes&amp;quot;&quot;/&gt;&lt;property id=&quot;20307&quot; value=&quot;336&quot;/&gt;&lt;/object&gt;&lt;object type=&quot;3&quot; unique_id=&quot;12202&quot;&gt;&lt;property id=&quot;20148&quot; value=&quot;5&quot;/&gt;&lt;property id=&quot;20300&quot; value=&quot;Slide 40 - &amp;quot;Express VIs&amp;quot;&quot;/&gt;&lt;property id=&quot;20307&quot; value=&quot;337&quot;/&gt;&lt;/object&gt;&lt;object type=&quot;3&quot; unique_id=&quot;12203&quot;&gt;&lt;property id=&quot;20148&quot; value=&quot;5&quot;/&gt;&lt;property id=&quot;20300&quot; value=&quot;Slide 41 - &amp;quot;Node View Options&amp;quot;&quot;/&gt;&lt;property id=&quot;20307&quot; value=&quot;338&quot;/&gt;&lt;/object&gt;&lt;object type=&quot;3&quot; unique_id=&quot;12204&quot;&gt;&lt;property id=&quot;20148&quot; value=&quot;5&quot;/&gt;&lt;property id=&quot;20300&quot; value=&quot;Slide 42 - &amp;quot;Wires&amp;quot;&quot;/&gt;&lt;property id=&quot;20307&quot; value=&quot;339&quot;/&gt;&lt;/object&gt;&lt;object type=&quot;3&quot; unique_id=&quot;12206&quot;&gt;&lt;property id=&quot;20148&quot; value=&quot;5&quot;/&gt;&lt;property id=&quot;20300&quot; value=&quot;Slide 46 - &amp;quot;Group Exercise 1-1 Concept: Exploring a VI&amp;quot;&quot;/&gt;&lt;property id=&quot;20307&quot; value=&quot;258&quot;/&gt;&lt;/object&gt;&lt;object type=&quot;3&quot; unique_id=&quot;12208&quot;&gt;&lt;property id=&quot;20148&quot; value=&quot;5&quot;/&gt;&lt;property id=&quot;20300&quot; value=&quot;Slide 55 - &amp;quot;Exercise 1-2 Concept: Locating Controls, Functions, and VIs&amp;quot;&quot;/&gt;&lt;property id=&quot;20307&quot; value=&quot;344&quot;/&gt;&lt;/object&gt;&lt;object type=&quot;3&quot; unique_id=&quot;12209&quot;&gt;&lt;property id=&quot;20148&quot; value=&quot;5&quot;/&gt;&lt;property id=&quot;20300&quot; value=&quot;Slide 58 - &amp;quot;Selecting a Tool&amp;quot;&quot;/&gt;&lt;property id=&quot;20307&quot; value=&quot;299&quot;/&gt;&lt;/object&gt;&lt;object type=&quot;3&quot; unique_id=&quot;12210&quot;&gt;&lt;property id=&quot;20148&quot; value=&quot;5&quot;/&gt;&lt;property id=&quot;20300&quot; value=&quot;Slide 63 - &amp;quot;Exercise 1-3 Concept: Selecting a Tool&amp;quot;&quot;/&gt;&lt;property id=&quot;20307&quot; value=&quot;345&quot;/&gt;&lt;/object&gt;&lt;object type=&quot;3&quot; unique_id=&quot;12211&quot;&gt;&lt;property id=&quot;20148&quot; value=&quot;5&quot;/&gt;&lt;property id=&quot;20300&quot; value=&quot;Slide 66 - &amp;quot;Dataflow&amp;quot;&quot;/&gt;&lt;property id=&quot;20307&quot; value=&quot;346&quot;/&gt;&lt;/object&gt;&lt;object type=&quot;3&quot; unique_id=&quot;12212&quot;&gt;&lt;property id=&quot;20148&quot; value=&quot;5&quot;/&gt;&lt;property id=&quot;20300&quot; value=&quot;Slide 67 - &amp;quot;Dataflow – Quiz&amp;quot;&quot;/&gt;&lt;property id=&quot;20307&quot; value=&quot;347&quot;/&gt;&lt;/object&gt;&lt;object type=&quot;3&quot; unique_id=&quot;12213&quot;&gt;&lt;property id=&quot;20148&quot; value=&quot;5&quot;/&gt;&lt;property id=&quot;20300&quot; value=&quot;Slide 68 - &amp;quot;Dataflow – Quiz Answers&amp;quot;&quot;/&gt;&lt;property id=&quot;20307&quot; value=&quot;365&quot;/&gt;&lt;/object&gt;&lt;object type=&quot;3&quot; unique_id=&quot;12215&quot;&gt;&lt;property id=&quot;20148&quot; value=&quot;5&quot;/&gt;&lt;property id=&quot;20300&quot; value=&quot;Slide 75 - &amp;quot;Building a Simple VI&amp;quot;&quot;/&gt;&lt;property id=&quot;20307&quot; value=&quot;349&quot;/&gt;&lt;/object&gt;&lt;object type=&quot;3&quot; unique_id=&quot;12216&quot;&gt;&lt;property id=&quot;20148&quot; value=&quot;5&quot;/&gt;&lt;property id=&quot;20300&quot; value=&quot;Slide 76 - &amp;quot;Acquire Express VIs&amp;quot;&quot;/&gt;&lt;property id=&quot;20307&quot; value=&quot;350&quot;/&gt;&lt;/object&gt;&lt;object type=&quot;3&quot; unique_id=&quot;12217&quot;&gt;&lt;property id=&quot;20148&quot; value=&quot;5&quot;/&gt;&lt;property id=&quot;20300&quot; value=&quot;Slide 77 - &amp;quot;Analyze Express VIs&amp;quot;&quot;/&gt;&lt;property id=&quot;20307&quot; value=&quot;351&quot;/&gt;&lt;/object&gt;&lt;object type=&quot;3&quot; unique_id=&quot;12219&quot;&gt;&lt;property id=&quot;20148&quot; value=&quot;5&quot;/&gt;&lt;property id=&quot;20300&quot; value=&quot;Slide 79 - &amp;quot;Building and Running a VI&amp;quot;&quot;/&gt;&lt;property id=&quot;20307&quot; value=&quot;353&quot;/&gt;&lt;/object&gt;&lt;object type=&quot;3&quot; unique_id=&quot;12221&quot;&gt;&lt;property id=&quot;20148&quot; value=&quot;5&quot;/&gt;&lt;property id=&quot;20300&quot; value=&quot;Slide 80 - &amp;quot;Exercise 1-5, Part A – Group Exercise Simple Acquire, Analyze, and Present Design&amp;quot;&quot;/&gt;&lt;property id=&quot;20307&quot; value=&quot;355&quot;/&gt;&lt;/object&gt;&lt;object type=&quot;3&quot; unique_id=&quot;12222&quot;&gt;&lt;property id=&quot;20148&quot; value=&quot;5&quot;/&gt;&lt;property id=&quot;20300&quot; value=&quot;Slide 85 - &amp;quot;Summary—Quiz&amp;quot;&quot;/&gt;&lt;property id=&quot;20307&quot; value=&quot;359&quot;/&gt;&lt;/object&gt;&lt;object type=&quot;3&quot; unique_id=&quot;12223&quot;&gt;&lt;property id=&quot;20148&quot; value=&quot;5&quot;/&gt;&lt;property id=&quot;20300&quot; value=&quot;Slide 89 - &amp;quot;Summary—Quiz&amp;quot;&quot;/&gt;&lt;property id=&quot;20307&quot; value=&quot;360&quot;/&gt;&lt;/object&gt;&lt;object type=&quot;3&quot; unique_id=&quot;12224&quot;&gt;&lt;property id=&quot;20148&quot; value=&quot;5&quot;/&gt;&lt;property id=&quot;20300&quot; value=&quot;Slide 93 - &amp;quot;Summary—Quiz&amp;quot;&quot;/&gt;&lt;property id=&quot;20307&quot; value=&quot;260&quot;/&gt;&lt;/object&gt;&lt;object type=&quot;3&quot; unique_id=&quot;14800&quot;&gt;&lt;property id=&quot;20148&quot; value=&quot;5&quot;/&gt;&lt;property id=&quot;20300&quot; value=&quot;Slide 1&quot;/&gt;&lt;property id=&quot;20307&quot; value=&quot;459&quot;/&gt;&lt;/object&gt;&lt;object type=&quot;3&quot; unique_id=&quot;14801&quot;&gt;&lt;property id=&quot;20148&quot; value=&quot;5&quot;/&gt;&lt;property id=&quot;20300&quot; value=&quot;Slide 2 - &amp;quot;LabVIEW Core 1&amp;quot;&quot;/&gt;&lt;property id=&quot;20307&quot; value=&quot;388&quot;/&gt;&lt;/object&gt;&lt;object type=&quot;3&quot; unique_id=&quot;14802&quot;&gt;&lt;property id=&quot;20148&quot; value=&quot;5&quot;/&gt;&lt;property id=&quot;20300&quot; value=&quot;Slide 3 - &amp;quot;What You Need to Get Started&amp;quot;&quot;/&gt;&lt;property id=&quot;20307&quot; value=&quot;389&quot;/&gt;&lt;/object&gt;&lt;object type=&quot;3&quot; unique_id=&quot;14803&quot;&gt;&lt;property id=&quot;20148&quot; value=&quot;5&quot;/&gt;&lt;property id=&quot;20300&quot; value=&quot;Slide 4 - &amp;quot;File Locations&amp;quot;&quot;/&gt;&lt;property id=&quot;20307&quot; value=&quot;390&quot;/&gt;&lt;/object&gt;&lt;object type=&quot;3&quot; unique_id=&quot;14804&quot;&gt;&lt;property id=&quot;20148&quot; value=&quot;5&quot;/&gt;&lt;property id=&quot;20300&quot; value=&quot;Slide 5 - &amp;quot;Instructional Methods&amp;quot;&quot;/&gt;&lt;property id=&quot;20307&quot; value=&quot;458&quot;/&gt;&lt;/object&gt;&lt;object type=&quot;3&quot; unique_id=&quot;14805&quot;&gt;&lt;property id=&quot;20148&quot; value=&quot;5&quot;/&gt;&lt;property id=&quot;20300&quot; value=&quot;Slide 6 - &amp;quot;Getting the Most out of this Course&amp;quot;&quot;/&gt;&lt;property id=&quot;20307&quot; value=&quot;392&quot;/&gt;&lt;/object&gt;&lt;object type=&quot;3&quot; unique_id=&quot;14807&quot;&gt;&lt;property id=&quot;20148&quot; value=&quot;5&quot;/&gt;&lt;property id=&quot;20300&quot; value=&quot;Slide 8 - &amp;quot;Course Learning Map&amp;quot;&quot;/&gt;&lt;property id=&quot;20307&quot; value=&quot;394&quot;/&gt;&lt;/object&gt;&lt;object type=&quot;3&quot; unique_id=&quot;14808&quot;&gt;&lt;property id=&quot;20148&quot; value=&quot;5&quot;/&gt;&lt;property id=&quot;20300&quot; value=&quot;Slide 9 - &amp;quot;Course Goals&amp;quot;&quot;/&gt;&lt;property id=&quot;20307&quot; value=&quot;395&quot;/&gt;&lt;/object&gt;&lt;object type=&quot;3&quot; unique_id=&quot;14809&quot;&gt;&lt;property id=&quot;20148&quot; value=&quot;5&quot;/&gt;&lt;property id=&quot;20300&quot; value=&quot;Slide 11 - &amp;quot;A. What Is LabVIEW?&amp;quot;&quot;/&gt;&lt;property id=&quot;20307&quot; value=&quot;448&quot;/&gt;&lt;/object&gt;&lt;object type=&quot;3&quot; unique_id=&quot;14810&quot;&gt;&lt;property id=&quot;20148&quot; value=&quot;5&quot;/&gt;&lt;property id=&quot;20300&quot; value=&quot;Slide 12 - &amp;quot;What Is LabVIEW?&amp;quot;&quot;/&gt;&lt;property id=&quot;20307&quot; value=&quot;402&quot;/&gt;&lt;/object&gt;&lt;object type=&quot;3&quot; unique_id=&quot;14811&quot;&gt;&lt;property id=&quot;20148&quot; value=&quot;5&quot;/&gt;&lt;property id=&quot;20300&quot; value=&quot;Slide 13 - &amp;quot;LabVIEW Language Characteristics&amp;quot;&quot;/&gt;&lt;property id=&quot;20307&quot; value=&quot;401&quot;/&gt;&lt;/object&gt;&lt;object type=&quot;3&quot; unique_id=&quot;14812&quot;&gt;&lt;property id=&quot;20148&quot; value=&quot;5&quot;/&gt;&lt;property id=&quot;20300&quot; value=&quot;Slide 14 - &amp;quot;B. Project Explorer&amp;quot;&quot;/&gt;&lt;property id=&quot;20307&quot; value=&quot;449&quot;/&gt;&lt;/object&gt;&lt;object type=&quot;3&quot; unique_id=&quot;14813&quot;&gt;&lt;property id=&quot;20148&quot; value=&quot;5&quot;/&gt;&lt;property id=&quot;20300&quot; value=&quot;Slide 15 - &amp;quot;Project Explorer&amp;quot;&quot;/&gt;&lt;property id=&quot;20307&quot; value=&quot;403&quot;/&gt;&lt;/object&gt;&lt;object type=&quot;3&quot; unique_id=&quot;14814&quot;&gt;&lt;property id=&quot;20148&quot; value=&quot;5&quot;/&gt;&lt;property id=&quot;20300&quot; value=&quot;Slide 16 - &amp;quot;LabVIEW Files&amp;quot;&quot;/&gt;&lt;property id=&quot;20307&quot; value=&quot;405&quot;/&gt;&lt;/object&gt;&lt;object type=&quot;3&quot; unique_id=&quot;14815&quot;&gt;&lt;property id=&quot;20148&quot; value=&quot;5&quot;/&gt;&lt;property id=&quot;20300&quot; value=&quot;Slide 17 - &amp;quot;Adding Folders to a Project&amp;quot;&quot;/&gt;&lt;property id=&quot;20307&quot; value=&quot;447&quot;/&gt;&lt;/object&gt;&lt;object type=&quot;3&quot; unique_id=&quot;14816&quot;&gt;&lt;property id=&quot;20148&quot; value=&quot;5&quot;/&gt;&lt;property id=&quot;20300&quot; value=&quot;Slide 18 - &amp;quot;C. Parts of a VI&amp;quot;&quot;/&gt;&lt;property id=&quot;20307&quot; value=&quot;450&quot;/&gt;&lt;/object&gt;&lt;object type=&quot;3&quot; unique_id=&quot;14817&quot;&gt;&lt;property id=&quot;20148&quot; value=&quot;5&quot;/&gt;&lt;property id=&quot;20300&quot; value=&quot;Slide 24 - &amp;quot;D. Front Panel&amp;quot;&quot;/&gt;&lt;property id=&quot;20307&quot; value=&quot;451&quot;/&gt;&lt;/object&gt;&lt;object type=&quot;3&quot; unique_id=&quot;14818&quot;&gt;&lt;property id=&quot;20148&quot; value=&quot;5&quot;/&gt;&lt;property id=&quot;20300&quot; value=&quot;Slide 25 - &amp;quot;Front Panel&amp;quot;&quot;/&gt;&lt;property id=&quot;20307&quot; value=&quot;431&quot;/&gt;&lt;/object&gt;&lt;object type=&quot;3&quot; unique_id=&quot;14819&quot;&gt;&lt;property id=&quot;20148&quot; value=&quot;5&quot;/&gt;&lt;property id=&quot;20300&quot; value=&quot;Slide 26 - &amp;quot;Controls and Indicators&amp;quot;&quot;/&gt;&lt;property id=&quot;20307&quot; value=&quot;434&quot;/&gt;&lt;/object&gt;&lt;object type=&quot;3&quot; unique_id=&quot;14820&quot;&gt;&lt;property id=&quot;20148&quot; value=&quot;5&quot;/&gt;&lt;property id=&quot;20300&quot; value=&quot;Slide 27 - &amp;quot;Front Panel Object Styles&amp;quot;&quot;/&gt;&lt;property id=&quot;20307&quot; value=&quot;407&quot;/&gt;&lt;/object&gt;&lt;object type=&quot;3&quot; unique_id=&quot;14821&quot;&gt;&lt;property id=&quot;20148&quot; value=&quot;5&quot;/&gt;&lt;property id=&quot;20300&quot; value=&quot;Slide 31 - &amp;quot;E. Block Diagram&amp;quot;&quot;/&gt;&lt;property id=&quot;20307&quot; value=&quot;452&quot;/&gt;&lt;/object&gt;&lt;object type=&quot;3&quot; unique_id=&quot;14822&quot;&gt;&lt;property id=&quot;20148&quot; value=&quot;5&quot;/&gt;&lt;property id=&quot;20300&quot; value=&quot;Slide 32 - &amp;quot;Block Diagram&amp;quot;&quot;/&gt;&lt;property id=&quot;20307&quot; value=&quot;436&quot;/&gt;&lt;/object&gt;&lt;object type=&quot;3&quot; unique_id=&quot;14823&quot;&gt;&lt;property id=&quot;20148&quot; value=&quot;5&quot;/&gt;&lt;property id=&quot;20300&quot; value=&quot;Slide 33 - &amp;quot;Block Diagram&amp;quot;&quot;/&gt;&lt;property id=&quot;20307&quot; value=&quot;409&quot;/&gt;&lt;/object&gt;&lt;object type=&quot;3&quot; unique_id=&quot;14824&quot;&gt;&lt;property id=&quot;20148&quot; value=&quot;5&quot;/&gt;&lt;property id=&quot;20300&quot; value=&quot;Slide 36 - &amp;quot;View Terminals as Icons&amp;quot;&quot;/&gt;&lt;property id=&quot;20307&quot; value=&quot;410&quot;/&gt;&lt;/object&gt;&lt;object type=&quot;3&quot; unique_id=&quot;14825&quot;&gt;&lt;property id=&quot;20148&quot; value=&quot;5&quot;/&gt;&lt;property id=&quot;20300&quot; value=&quot;Slide 43 - &amp;quot;Context Help&amp;quot;&quot;/&gt;&lt;property id=&quot;20307&quot; value=&quot;422&quot;/&gt;&lt;/object&gt;&lt;object type=&quot;3&quot; unique_id=&quot;14826&quot;&gt;&lt;property id=&quot;20148&quot; value=&quot;5&quot;/&gt;&lt;property id=&quot;20300&quot; value=&quot;Slide 44 - &amp;quot;LabVIEW Help&amp;quot;&quot;/&gt;&lt;property id=&quot;20307&quot; value=&quot;423&quot;/&gt;&lt;/object&gt;&lt;object type=&quot;3&quot; unique_id=&quot;14827&quot;&gt;&lt;property id=&quot;20148&quot; value=&quot;5&quot;/&gt;&lt;property id=&quot;20300&quot; value=&quot;Slide 45 - &amp;quot;Examples&amp;quot;&quot;/&gt;&lt;property id=&quot;20307&quot; value=&quot;424&quot;/&gt;&lt;/object&gt;&lt;object type=&quot;3&quot; unique_id=&quot;14828&quot;&gt;&lt;property id=&quot;20148&quot; value=&quot;5&quot;/&gt;&lt;property id=&quot;20300&quot; value=&quot;Slide 47 - &amp;quot;Group Exercise 1-1 Concept: Exploring a VI&amp;quot;&quot;/&gt;&lt;property id=&quot;20307&quot; value=&quot;371&quot;/&gt;&lt;/object&gt;&lt;object type=&quot;3&quot; unique_id=&quot;14829&quot;&gt;&lt;property id=&quot;20148&quot; value=&quot;5&quot;/&gt;&lt;property id=&quot;20300&quot; value=&quot;Slide 48 - &amp;quot;F. Searching for Controls, VIs, and Functions&amp;quot;&quot;/&gt;&lt;property id=&quot;20307&quot; value=&quot;453&quot;/&gt;&lt;/object&gt;&lt;object type=&quot;3&quot; unique_id=&quot;14830&quot;&gt;&lt;property id=&quot;20148&quot; value=&quot;5&quot;/&gt;&lt;property id=&quot;20300&quot; value=&quot;Slide 49 - &amp;quot;Searching for Controls, VIs, and Functions&amp;quot;&quot;/&gt;&lt;property id=&quot;20307&quot; value=&quot;438&quot;/&gt;&lt;/object&gt;&lt;object type=&quot;3&quot; unique_id=&quot;14831&quot;&gt;&lt;property id=&quot;20148&quot; value=&quot;5&quot;/&gt;&lt;property id=&quot;20300&quot; value=&quot;Slide 50 - &amp;quot;Controls Palette&amp;quot;&quot;/&gt;&lt;property id=&quot;20307&quot; value=&quot;432&quot;/&gt;&lt;/object&gt;&lt;object type=&quot;3&quot; unique_id=&quot;14832&quot;&gt;&lt;property id=&quot;20148&quot; value=&quot;5&quot;/&gt;&lt;property id=&quot;20300&quot; value=&quot;Slide 51 - &amp;quot;Functions Palette&amp;quot;&quot;/&gt;&lt;property id=&quot;20307&quot; value=&quot;433&quot;/&gt;&lt;/object&gt;&lt;object type=&quot;3&quot; unique_id=&quot;14833&quot;&gt;&lt;property id=&quot;20148&quot; value=&quot;5&quot;/&gt;&lt;property id=&quot;20300&quot; value=&quot;Slide 52 - &amp;quot;Searching with Quick Drop&amp;quot;&quot;/&gt;&lt;property id=&quot;20307&quot; value=&quot;408&quot;/&gt;&lt;/object&gt;&lt;object type=&quot;3&quot; unique_id=&quot;14834&quot;&gt;&lt;property id=&quot;20148&quot; value=&quot;5&quot;/&gt;&lt;property id=&quot;20300&quot; value=&quot;Slide 53 - &amp;quot;Global Search&amp;quot;&quot;/&gt;&lt;property id=&quot;20307&quot; value=&quot;385&quot;/&gt;&lt;/object&gt;&lt;object type=&quot;3&quot; unique_id=&quot;14835&quot;&gt;&lt;property id=&quot;20148&quot; value=&quot;5&quot;/&gt;&lt;property id=&quot;20300&quot; value=&quot;Slide 54 - &amp;quot;Search for Controls, VIs, and Functions&amp;quot;&quot;/&gt;&lt;property id=&quot;20307&quot; value=&quot;440&quot;/&gt;&lt;/object&gt;&lt;object type=&quot;3&quot; unique_id=&quot;14836&quot;&gt;&lt;property id=&quot;20148&quot; value=&quot;5&quot;/&gt;&lt;property id=&quot;20300&quot; value=&quot;Slide 56 - &amp;quot;Exercise 1-2 Concept: Locating Controls, Functions, and VIs&amp;quot;&quot;/&gt;&lt;property id=&quot;20307&quot; value=&quot;372&quot;/&gt;&lt;/object&gt;&lt;object type=&quot;3&quot; unique_id=&quot;14837&quot;&gt;&lt;property id=&quot;20148&quot; value=&quot;5&quot;/&gt;&lt;property id=&quot;20300&quot; value=&quot;Slide 57 - &amp;quot;G. Selecting a Tool&amp;quot;&quot;/&gt;&lt;property id=&quot;20307&quot; value=&quot;454&quot;/&gt;&lt;/object&gt;&lt;object type=&quot;3&quot; unique_id=&quot;14838&quot;&gt;&lt;property id=&quot;20148&quot; value=&quot;5&quot;/&gt;&lt;property id=&quot;20300&quot; value=&quot;Slide 59 - &amp;quot;Wiring Tips &amp;quot;&quot;/&gt;&lt;property id=&quot;20307&quot; value=&quot;441&quot;/&gt;&lt;/object&gt;&lt;object type=&quot;3&quot; unique_id=&quot;14839&quot;&gt;&lt;property id=&quot;20148&quot; value=&quot;5&quot;/&gt;&lt;property id=&quot;20300&quot; value=&quot;Slide 60 - &amp;quot;Wiring Tips – Clean Up Diagram &amp;quot;&quot;/&gt;&lt;property id=&quot;20307&quot; value=&quot;442&quot;/&gt;&lt;/object&gt;&lt;object type=&quot;3&quot; unique_id=&quot;14840&quot;&gt;&lt;property id=&quot;20148&quot; value=&quot;5&quot;/&gt;&lt;property id=&quot;20300&quot; value=&quot;Slide 61 - &amp;quot;Cloning and Moving Items&amp;quot;&quot;/&gt;&lt;property id=&quot;20307&quot; value=&quot;443&quot;/&gt;&lt;/object&gt;&lt;object type=&quot;3&quot; unique_id=&quot;14841&quot;&gt;&lt;property id=&quot;20148&quot; value=&quot;5&quot;/&gt;&lt;property id=&quot;20300&quot; value=&quot;Slide 62 - &amp;quot;Selecting, Editing, Resizing and Wiring&amp;quot;&quot;/&gt;&lt;property id=&quot;20307&quot; value=&quot;444&quot;/&gt;&lt;/object&gt;&lt;object type=&quot;3&quot; unique_id=&quot;14842&quot;&gt;&lt;property id=&quot;20148&quot; value=&quot;5&quot;/&gt;&lt;property id=&quot;20300&quot; value=&quot;Slide 64 - &amp;quot;Exercise 1-3 Concept: Selecting A Tool&amp;quot;&quot;/&gt;&lt;property id=&quot;20307&quot; value=&quot;373&quot;/&gt;&lt;/object&gt;&lt;object type=&quot;3&quot; unique_id=&quot;14843&quot;&gt;&lt;property id=&quot;20148&quot; value=&quot;5&quot;/&gt;&lt;property id=&quot;20300&quot; value=&quot;Slide 65 - &amp;quot;H. Dataflow&amp;quot;&quot;/&gt;&lt;property id=&quot;20307&quot; value=&quot;455&quot;/&gt;&lt;/object&gt;&lt;object type=&quot;3&quot; unique_id=&quot;14844&quot;&gt;&lt;property id=&quot;20148&quot; value=&quot;5&quot;/&gt;&lt;property id=&quot;20300&quot; value=&quot;Slide 69 - &amp;quot;Group Exercise 1-4 Concept: Dataflow&amp;quot;&quot;/&gt;&lt;property id=&quot;20307&quot; value=&quot;411&quot;/&gt;&lt;/object&gt;&lt;object type=&quot;3&quot; unique_id=&quot;14845&quot;&gt;&lt;property id=&quot;20148&quot; value=&quot;5&quot;/&gt;&lt;property id=&quot;20300&quot; value=&quot;Slide 70 - &amp;quot;Group Exercise 1-4 Concept: Dataflow&amp;quot;&quot;/&gt;&lt;property id=&quot;20307&quot; value=&quot;429&quot;/&gt;&lt;/object&gt;&lt;object type=&quot;3&quot; unique_id=&quot;14846&quot;&gt;&lt;property id=&quot;20148&quot; value=&quot;5&quot;/&gt;&lt;property id=&quot;20300&quot; value=&quot;Slide 71 - &amp;quot;Group Exercise 1-4 Concept: Dataflow&amp;quot;&quot;/&gt;&lt;property id=&quot;20307&quot; value=&quot;412&quot;/&gt;&lt;/object&gt;&lt;object type=&quot;3&quot; unique_id=&quot;14847&quot;&gt;&lt;property id=&quot;20148&quot; value=&quot;5&quot;/&gt;&lt;property id=&quot;20300&quot; value=&quot;Slide 72 - &amp;quot;Group Exercise 1-4 Concept: Dataflow&amp;quot;&quot;/&gt;&lt;property id=&quot;20307&quot; value=&quot;430&quot;/&gt;&lt;/object&gt;&lt;object type=&quot;3&quot; unique_id=&quot;14848&quot;&gt;&lt;property id=&quot;20148&quot; value=&quot;5&quot;/&gt;&lt;property id=&quot;20300&quot; value=&quot;Slide 73 - &amp;quot;Group Exercise 1-4 Concept: Dataflow&amp;quot;&quot;/&gt;&lt;property id=&quot;20307&quot; value=&quot;413&quot;/&gt;&lt;/object&gt;&lt;object type=&quot;3&quot; unique_id=&quot;14849&quot;&gt;&lt;property id=&quot;20148&quot; value=&quot;5&quot;/&gt;&lt;property id=&quot;20300&quot; value=&quot;Slide 74 - &amp;quot;I. Building a Simple VI&amp;quot;&quot;/&gt;&lt;property id=&quot;20307&quot; value=&quot;456&quot;/&gt;&lt;/object&gt;&lt;object type=&quot;3&quot; unique_id=&quot;14850&quot;&gt;&lt;property id=&quot;20148&quot; value=&quot;5&quot;/&gt;&lt;property id=&quot;20300&quot; value=&quot;Slide 78 - &amp;quot;Present Express VIs and Indicators&amp;quot;&quot;/&gt;&lt;property id=&quot;20307&quot; value=&quot;425&quot;/&gt;&lt;/object&gt;&lt;object type=&quot;3&quot; unique_id=&quot;14851&quot;&gt;&lt;property id=&quot;20148&quot; value=&quot;5&quot;/&gt;&lt;property id=&quot;20300&quot; value=&quot;Slide 81 - &amp;quot;Exercise 1-5, Part A – Group Exercise Simple Acquire, Analyze, and Present Design&amp;quot;&quot;/&gt;&lt;property id=&quot;20307&quot; value=&quot;428&quot;/&gt;&lt;/object&gt;&lt;object type=&quot;3&quot; unique_id=&quot;14852&quot;&gt;&lt;property id=&quot;20148&quot; value=&quot;5&quot;/&gt;&lt;property id=&quot;20300&quot; value=&quot;Slide 82 - &amp;quot;Exercise 1-5, Part A – Group Exercise Simple Acquire, Analyze, and Present Design&amp;quot;&quot;/&gt;&lt;property id=&quot;20307&quot; value=&quot;427&quot;/&gt;&lt;/object&gt;&lt;object type=&quot;3&quot; unique_id=&quot;14853&quot;&gt;&lt;property id=&quot;20148&quot; value=&quot;5&quot;/&gt;&lt;property id=&quot;20300&quot; value=&quot;Slide 83 - &amp;quot;Exercise 1-5, Part B Simple Acquire, Analyze, and Present VI&amp;quot;&quot;/&gt;&lt;property id=&quot;20307&quot; value=&quot;426&quot;/&gt;&lt;/object&gt;&lt;object type=&quot;3&quot; unique_id=&quot;14854&quot;&gt;&lt;property id=&quot;20148&quot; value=&quot;5&quot;/&gt;&lt;property id=&quot;20300&quot; value=&quot;Slide 84 - &amp;quot;Exercise 1-5 Simple Acquire, Analyze, and Present VI&amp;quot;&quot;/&gt;&lt;property id=&quot;20307&quot; value=&quot;375&quot;/&gt;&lt;/object&gt;&lt;object type=&quot;3&quot; unique_id=&quot;14855&quot;&gt;&lt;property id=&quot;20148&quot; value=&quot;5&quot;/&gt;&lt;property id=&quot;20300&quot; value=&quot;Slide 86 - &amp;quot;Summary—Quiz Answer&amp;quot;&quot;/&gt;&lt;property id=&quot;20307&quot; value=&quot;377&quot;/&gt;&lt;/object&gt;&lt;object type=&quot;3&quot; unique_id=&quot;14856&quot;&gt;&lt;property id=&quot;20148&quot; value=&quot;5&quot;/&gt;&lt;property id=&quot;20300&quot; value=&quot;Slide 87 - &amp;quot;Summary—Quiz&amp;quot;&quot;/&gt;&lt;property id=&quot;20307&quot; value=&quot;376&quot;/&gt;&lt;/object&gt;&lt;object type=&quot;3&quot; unique_id=&quot;14857&quot;&gt;&lt;property id=&quot;20148&quot; value=&quot;5&quot;/&gt;&lt;property id=&quot;20300&quot; value=&quot;Slide 88 - &amp;quot;Summary—Quiz Answer&amp;quot;&quot;/&gt;&lt;property id=&quot;20307&quot; value=&quot;378&quot;/&gt;&lt;/object&gt;&lt;object type=&quot;3&quot; unique_id=&quot;14858&quot;&gt;&lt;property id=&quot;20148&quot; value=&quot;5&quot;/&gt;&lt;property id=&quot;20300&quot; value=&quot;Slide 90 - &amp;quot;Summary—Quiz Answer&amp;quot;&quot;/&gt;&lt;property id=&quot;20307&quot; value=&quot;380&quot;/&gt;&lt;/object&gt;&lt;object type=&quot;3&quot; unique_id=&quot;14859&quot;&gt;&lt;property id=&quot;20148&quot; value=&quot;5&quot;/&gt;&lt;property id=&quot;20300&quot; value=&quot;Slide 91 - &amp;quot;Summary—Quiz&amp;quot;&quot;/&gt;&lt;property id=&quot;20307&quot; value=&quot;379&quot;/&gt;&lt;/object&gt;&lt;object type=&quot;3&quot; unique_id=&quot;14860&quot;&gt;&lt;property id=&quot;20148&quot; value=&quot;5&quot;/&gt;&lt;property id=&quot;20300&quot; value=&quot;Slide 92 - &amp;quot;Summary—Quiz Answer&amp;quot;&quot;/&gt;&lt;property id=&quot;20307&quot; value=&quot;381&quot;/&gt;&lt;/object&gt;&lt;object type=&quot;3&quot; unique_id=&quot;15163&quot;&gt;&lt;property id=&quot;20148&quot; value=&quot;5&quot;/&gt;&lt;property id=&quot;20300&quot; value=&quot;Slide 7&quot;/&gt;&lt;property id=&quot;20307&quot; value=&quot;460&quot;/&gt;&lt;/object&gt;&lt;/object&gt;&lt;/object&gt;&lt;/database&gt;"/>
  <p:tag name="SECTOMILLISECCONVERTED" val="1"/>
</p:tagLst>
</file>

<file path=ppt/theme/theme1.xml><?xml version="1.0" encoding="utf-8"?>
<a:theme xmlns:a="http://schemas.openxmlformats.org/drawingml/2006/main" name="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B4CA934BB69CBA448FE5CEB4A0079032" ma:contentTypeVersion="2" ma:contentTypeDescription="新建文档。" ma:contentTypeScope="" ma:versionID="0df5993d2e081fec7b733b0111e5b64a">
  <xsd:schema xmlns:xsd="http://www.w3.org/2001/XMLSchema" xmlns:xs="http://www.w3.org/2001/XMLSchema" xmlns:p="http://schemas.microsoft.com/office/2006/metadata/properties" xmlns:ns2="cf8861c8-2652-4653-abf9-eef8d1e92623" targetNamespace="http://schemas.microsoft.com/office/2006/metadata/properties" ma:root="true" ma:fieldsID="49a18ea4820bcef875a3f424c15b19ce" ns2:_="">
    <xsd:import namespace="cf8861c8-2652-4653-abf9-eef8d1e92623"/>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8861c8-2652-4653-abf9-eef8d1e92623"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92482A-F719-481E-B23C-80F85B1866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8861c8-2652-4653-abf9-eef8d1e9262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7C5AA8-4C71-4049-80F4-76AEE9806D82}">
  <ds:schemaRefs>
    <ds:schemaRef ds:uri="http://schemas.microsoft.com/sharepoint/v3/contenttype/forms"/>
  </ds:schemaRefs>
</ds:datastoreItem>
</file>

<file path=customXml/itemProps3.xml><?xml version="1.0" encoding="utf-8"?>
<ds:datastoreItem xmlns:ds="http://schemas.openxmlformats.org/officeDocument/2006/customXml" ds:itemID="{2CB28C1F-B360-424C-BCCE-31C77219A99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CustEd 16_9 Template</Template>
  <TotalTime>29348</TotalTime>
  <Words>1413</Words>
  <Application>Microsoft Office PowerPoint</Application>
  <PresentationFormat>全屏显示(16:9)</PresentationFormat>
  <Paragraphs>246</Paragraphs>
  <Slides>34</Slides>
  <Notes>16</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Presentation3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National Instruments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dc:title>
  <dc:creator>Heather Smith</dc:creator>
  <cp:lastModifiedBy>yujzhang</cp:lastModifiedBy>
  <cp:revision>1201</cp:revision>
  <dcterms:created xsi:type="dcterms:W3CDTF">2005-05-16T15:43:25Z</dcterms:created>
  <dcterms:modified xsi:type="dcterms:W3CDTF">2023-11-05T11:39:32Z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0x010100B4CA934BB69CBA448FE5CEB4A0079032</vt:lpwstr>
  </property>
</Properties>
</file>