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9.xml" ContentType="application/vnd.openxmlformats-officedocument.presentationml.slide+xml"/>
  <Override PartName="/ppt/slides/slide8.xml" ContentType="application/vnd.openxmlformats-officedocument.presentationml.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slideMasters/slideMaster2.xml" ContentType="application/vnd.openxmlformats-officedocument.presentationml.slideMaster+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4"/>
  </p:notesMasterIdLst>
  <p:sldIdLst>
    <p:sldId id="334" r:id="rId3"/>
    <p:sldId id="265" r:id="rId4"/>
    <p:sldId id="332" r:id="rId5"/>
    <p:sldId id="274" r:id="rId6"/>
    <p:sldId id="275" r:id="rId7"/>
    <p:sldId id="276" r:id="rId8"/>
    <p:sldId id="277" r:id="rId9"/>
    <p:sldId id="278" r:id="rId10"/>
    <p:sldId id="288" r:id="rId11"/>
    <p:sldId id="289" r:id="rId12"/>
    <p:sldId id="333" r:id="rId13"/>
    <p:sldId id="294" r:id="rId14"/>
    <p:sldId id="296" r:id="rId15"/>
    <p:sldId id="292" r:id="rId16"/>
    <p:sldId id="298" r:id="rId17"/>
    <p:sldId id="297" r:id="rId18"/>
    <p:sldId id="299" r:id="rId19"/>
    <p:sldId id="305" r:id="rId20"/>
    <p:sldId id="312" r:id="rId21"/>
    <p:sldId id="330" r:id="rId22"/>
    <p:sldId id="314" r:id="rId23"/>
    <p:sldId id="315" r:id="rId24"/>
    <p:sldId id="331" r:id="rId25"/>
    <p:sldId id="316" r:id="rId26"/>
    <p:sldId id="317" r:id="rId27"/>
    <p:sldId id="336" r:id="rId28"/>
    <p:sldId id="326" r:id="rId29"/>
    <p:sldId id="327" r:id="rId30"/>
    <p:sldId id="335" r:id="rId31"/>
    <p:sldId id="279" r:id="rId32"/>
    <p:sldId id="280" r:id="rId33"/>
    <p:sldId id="281" r:id="rId34"/>
    <p:sldId id="282" r:id="rId35"/>
    <p:sldId id="283" r:id="rId36"/>
    <p:sldId id="284" r:id="rId37"/>
    <p:sldId id="285" r:id="rId38"/>
    <p:sldId id="286" r:id="rId39"/>
    <p:sldId id="301" r:id="rId40"/>
    <p:sldId id="302" r:id="rId41"/>
    <p:sldId id="303" r:id="rId42"/>
    <p:sldId id="304" r:id="rId43"/>
  </p:sldIdLst>
  <p:sldSz cx="9144000" cy="5143500" type="screen16x9"/>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10" clrIdx="0"/>
  <p:cmAuthor id="1" name="Scott Romine" initials="SR" lastIdx="6" clrIdx="1"/>
  <p:cmAuthor id="2" name="Johanna" initials="jad" lastIdx="1" clrIdx="2"/>
  <p:cmAuthor id="3" name="mdaswani" initials="m" lastIdx="2" clrIdx="3"/>
  <p:cmAuthor id="4" name="yiliu" initials="y" lastIdx="3" clrIdx="4"/>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80952" autoAdjust="0"/>
  </p:normalViewPr>
  <p:slideViewPr>
    <p:cSldViewPr>
      <p:cViewPr>
        <p:scale>
          <a:sx n="125" d="100"/>
          <a:sy n="125" d="100"/>
        </p:scale>
        <p:origin x="-1278"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79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3" Type="http://schemas.openxmlformats.org/officeDocument/2006/relationships/customXml" Target="../customXml/item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16093-6B1C-4AEF-806E-9DECB88C77B7}" type="datetimeFigureOut">
              <a:rPr lang="en-US" smtClean="0"/>
              <a:pPr/>
              <a:t>1/20/2015</a:t>
            </a:fld>
            <a:endParaRPr 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71406-BADA-4ED4-97AA-C1287B4F60CB}" type="slidenum">
              <a:rPr lang="en-US" smtClean="0"/>
              <a:pPr/>
              <a:t>‹#›</a:t>
            </a:fld>
            <a:endParaRPr 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When a node executes, it produces output data and passes the data to the next node in the dataflow path.</a:t>
            </a:r>
          </a:p>
          <a:p>
            <a:pPr>
              <a:buFont typeface="Arial" pitchFamily="34" charset="0"/>
              <a:buNone/>
            </a:pPr>
            <a:r>
              <a:rPr lang="en-US" dirty="0" smtClean="0"/>
              <a:t>The movement of data through the nodes determines the execution order of the VIs and functions on the block diagram.</a:t>
            </a:r>
          </a:p>
          <a:p>
            <a:pPr>
              <a:buFont typeface="Arial" pitchFamily="34" charset="0"/>
              <a:buChar char="•"/>
            </a:pPr>
            <a:endParaRPr lang="en-US" dirty="0" smtClean="0"/>
          </a:p>
          <a:p>
            <a:pPr defTabSz="897301" eaLnBrk="0" fontAlgn="base" hangingPunct="0">
              <a:spcBef>
                <a:spcPct val="30000"/>
              </a:spcBef>
              <a:spcAft>
                <a:spcPct val="0"/>
              </a:spcAft>
              <a:defRPr/>
            </a:pPr>
            <a:r>
              <a:rPr lang="en-US" dirty="0" smtClean="0"/>
              <a:t> LabVIEW does NOT use a control flow program execution model </a:t>
            </a:r>
            <a:r>
              <a:rPr lang="en-US" baseline="0" dirty="0" smtClean="0"/>
              <a:t>like </a:t>
            </a:r>
            <a:r>
              <a:rPr lang="en-US" dirty="0" smtClean="0"/>
              <a:t>Visual Basic, C++, JAVA, and most other text-based programming languages. In a control flow model, the sequential order of program elements determines the execution order of a program.</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381000" y="685800"/>
            <a:ext cx="6096000" cy="3429000"/>
          </a:xfrm>
          <a:ln/>
        </p:spPr>
      </p:sp>
      <p:sp>
        <p:nvSpPr>
          <p:cNvPr id="92163" name="Notes Placeholder 2"/>
          <p:cNvSpPr>
            <a:spLocks noGrp="1"/>
          </p:cNvSpPr>
          <p:nvPr>
            <p:ph type="body" idx="1"/>
          </p:nvPr>
        </p:nvSpPr>
        <p:spPr>
          <a:noFill/>
          <a:ln/>
        </p:spPr>
        <p:txBody>
          <a:bodyPr/>
          <a:lstStyle/>
          <a:p>
            <a:pPr marL="0" indent="0"/>
            <a:r>
              <a:rPr lang="en-US" dirty="0" smtClean="0"/>
              <a:t>Various data type representations:</a:t>
            </a:r>
          </a:p>
          <a:p>
            <a:pPr lvl="1"/>
            <a:r>
              <a:rPr lang="en-US" dirty="0" smtClean="0"/>
              <a:t>Floating-point</a:t>
            </a:r>
          </a:p>
          <a:p>
            <a:pPr lvl="1"/>
            <a:r>
              <a:rPr lang="en-US" dirty="0" smtClean="0"/>
              <a:t>Unsigned integers</a:t>
            </a:r>
          </a:p>
          <a:p>
            <a:pPr lvl="1"/>
            <a:r>
              <a:rPr lang="en-US" dirty="0" smtClean="0"/>
              <a:t>Signed integers</a:t>
            </a:r>
          </a:p>
          <a:p>
            <a:pPr lvl="1"/>
            <a:endParaRPr lang="en-US" dirty="0" smtClean="0"/>
          </a:p>
          <a:p>
            <a:pPr lvl="1"/>
            <a:endParaRPr lang="en-US" dirty="0" smtClean="0"/>
          </a:p>
          <a:p>
            <a:r>
              <a:rPr lang="en-US" dirty="0" smtClean="0"/>
              <a:t>Conversion/Coercion</a:t>
            </a:r>
          </a:p>
          <a:p>
            <a:endParaRPr lang="en-US" dirty="0" smtClean="0"/>
          </a:p>
          <a:p>
            <a:endParaRPr lang="en-US" dirty="0" smtClean="0">
              <a:latin typeface="Arial" pitchFamily="34" charset="0"/>
            </a:endParaRPr>
          </a:p>
          <a:p>
            <a:r>
              <a:rPr lang="en-US" dirty="0" smtClean="0">
                <a:latin typeface="Arial" pitchFamily="34" charset="0"/>
              </a:rPr>
              <a:t>For this slide, talk about the difference between unsigned integers, signed integers,</a:t>
            </a:r>
            <a:r>
              <a:rPr lang="en-US" baseline="0" dirty="0" smtClean="0">
                <a:latin typeface="Arial" pitchFamily="34" charset="0"/>
              </a:rPr>
              <a:t> and</a:t>
            </a:r>
            <a:r>
              <a:rPr lang="en-US" dirty="0" smtClean="0">
                <a:latin typeface="Arial" pitchFamily="34" charset="0"/>
              </a:rPr>
              <a:t> floating point.</a:t>
            </a:r>
          </a:p>
          <a:p>
            <a:endParaRPr lang="en-US" dirty="0" smtClean="0">
              <a:latin typeface="Arial" pitchFamily="34" charset="0"/>
            </a:endParaRPr>
          </a:p>
          <a:p>
            <a:r>
              <a:rPr lang="en-US" dirty="0" smtClean="0">
                <a:latin typeface="Arial" pitchFamily="34" charset="0"/>
              </a:rPr>
              <a:t>Integers</a:t>
            </a:r>
            <a:r>
              <a:rPr lang="en-US" baseline="0" dirty="0" smtClean="0">
                <a:latin typeface="Arial" pitchFamily="34" charset="0"/>
              </a:rPr>
              <a:t> represent whole numbers.  </a:t>
            </a:r>
          </a:p>
          <a:p>
            <a:r>
              <a:rPr lang="en-US" baseline="0" dirty="0" smtClean="0">
                <a:latin typeface="Arial" pitchFamily="34" charset="0"/>
              </a:rPr>
              <a:t>Unsigned integers are non-negative values.  </a:t>
            </a:r>
          </a:p>
          <a:p>
            <a:r>
              <a:rPr lang="en-US" baseline="0" dirty="0" smtClean="0">
                <a:latin typeface="Arial" pitchFamily="34" charset="0"/>
              </a:rPr>
              <a:t>Signed integers can be positive, negative, or zero.</a:t>
            </a:r>
          </a:p>
          <a:p>
            <a:endParaRPr lang="en-US" baseline="0" dirty="0" smtClean="0">
              <a:latin typeface="Arial" pitchFamily="34" charset="0"/>
            </a:endParaRPr>
          </a:p>
          <a:p>
            <a:r>
              <a:rPr lang="en-US" dirty="0" smtClean="0">
                <a:latin typeface="Arial" pitchFamily="34" charset="0"/>
              </a:rPr>
              <a:t>Students learned about the numeric, Boolean and string data types in Lesson 1.  Now, they learn about implementing these data types, such as representation, Boolean action, and string display type.  They also learn a couple new data types: Enum and dynamic.</a:t>
            </a:r>
          </a:p>
        </p:txBody>
      </p:sp>
      <p:sp>
        <p:nvSpPr>
          <p:cNvPr id="92164"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4AB6C3F0-D0E5-4BB1-8D11-38F4ABA79C01}" type="slidenum">
              <a:rPr lang="en-US"/>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81000" y="685800"/>
            <a:ext cx="6096000" cy="3429000"/>
          </a:xfrm>
          <a:ln/>
        </p:spPr>
      </p:sp>
      <p:sp>
        <p:nvSpPr>
          <p:cNvPr id="95235" name="Notes Placeholder 2"/>
          <p:cNvSpPr>
            <a:spLocks noGrp="1"/>
          </p:cNvSpPr>
          <p:nvPr>
            <p:ph type="body" idx="1"/>
          </p:nvPr>
        </p:nvSpPr>
        <p:spPr>
          <a:noFill/>
          <a:ln/>
        </p:spPr>
        <p:txBody>
          <a:bodyPr/>
          <a:lstStyle/>
          <a:p>
            <a:r>
              <a:rPr lang="en-US" dirty="0" smtClean="0">
                <a:latin typeface="Arial" pitchFamily="34" charset="0"/>
              </a:rPr>
              <a:t>Uses</a:t>
            </a:r>
            <a:r>
              <a:rPr lang="en-US" baseline="0" dirty="0" smtClean="0">
                <a:latin typeface="Arial" pitchFamily="34" charset="0"/>
              </a:rPr>
              <a:t> for strings:</a:t>
            </a:r>
          </a:p>
          <a:p>
            <a:pPr>
              <a:buFont typeface="Arial" pitchFamily="34" charset="0"/>
              <a:buChar char="•"/>
            </a:pPr>
            <a:r>
              <a:rPr lang="en-US" dirty="0" smtClean="0"/>
              <a:t>Creating simple text messages. </a:t>
            </a:r>
          </a:p>
          <a:p>
            <a:pPr>
              <a:buFont typeface="Arial" pitchFamily="34" charset="0"/>
              <a:buChar char="•"/>
            </a:pPr>
            <a:r>
              <a:rPr lang="en-US" dirty="0" smtClean="0"/>
              <a:t>Controlling instruments by sending text commands to the instrument and returning data values in the form of either ASCII or binary strings which you then convert to numeric values. </a:t>
            </a:r>
          </a:p>
          <a:p>
            <a:pPr>
              <a:buFont typeface="Arial" pitchFamily="34" charset="0"/>
              <a:buChar char="•"/>
            </a:pPr>
            <a:r>
              <a:rPr lang="en-US" dirty="0" smtClean="0"/>
              <a:t>Storing numeric data to disk. To store numeric data in an ASCII file, you must first convert numeric data to strings before writing the data to a disk file. </a:t>
            </a:r>
          </a:p>
          <a:p>
            <a:pPr>
              <a:buFont typeface="Arial" pitchFamily="34" charset="0"/>
              <a:buChar char="•"/>
            </a:pPr>
            <a:r>
              <a:rPr lang="en-US" dirty="0" smtClean="0"/>
              <a:t>Instructing or prompting the user with dialog boxes. </a:t>
            </a:r>
          </a:p>
        </p:txBody>
      </p:sp>
      <p:sp>
        <p:nvSpPr>
          <p:cNvPr id="95236"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FCA74FEB-1287-47B6-ABF8-E4B57F211283}" type="slidenum">
              <a:rPr lang="en-US"/>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defTabSz="904433" eaLnBrk="0" fontAlgn="base" hangingPunct="0">
              <a:spcBef>
                <a:spcPct val="30000"/>
              </a:spcBef>
              <a:spcAft>
                <a:spcPct val="0"/>
              </a:spcAft>
              <a:defRPr/>
            </a:pPr>
            <a:r>
              <a:rPr lang="en-US" dirty="0" smtClean="0"/>
              <a:t>Enums are useful because they make strings equivalent to numbers, and it is easier to manipulate numbers than strings on the block diagram.</a:t>
            </a:r>
          </a:p>
          <a:p>
            <a:pPr marL="0" lvl="1" defTabSz="904433" eaLnBrk="0" fontAlgn="base" hangingPunct="0">
              <a:spcBef>
                <a:spcPct val="30000"/>
              </a:spcBef>
              <a:spcAft>
                <a:spcPct val="0"/>
              </a:spcAft>
              <a:defRPr/>
            </a:pPr>
            <a:endParaRPr lang="en-US" dirty="0" smtClean="0"/>
          </a:p>
          <a:p>
            <a:pPr marL="0" lvl="1" defTabSz="904433" eaLnBrk="0" fontAlgn="base" hangingPunct="0">
              <a:spcBef>
                <a:spcPct val="30000"/>
              </a:spcBef>
              <a:spcAft>
                <a:spcPct val="0"/>
              </a:spcAft>
              <a:defRPr/>
            </a:pPr>
            <a:r>
              <a:rPr lang="en-US" dirty="0" smtClean="0">
                <a:latin typeface="Arial" pitchFamily="34" charset="0"/>
              </a:rPr>
              <a:t>Point out that the data type of the enum terminal is blue, showing that the</a:t>
            </a:r>
            <a:r>
              <a:rPr lang="en-US" baseline="0" dirty="0" smtClean="0">
                <a:latin typeface="Arial" pitchFamily="34" charset="0"/>
              </a:rPr>
              <a:t> enum</a:t>
            </a:r>
            <a:r>
              <a:rPr lang="en-US" dirty="0" smtClean="0">
                <a:latin typeface="Arial" pitchFamily="34" charset="0"/>
              </a:rPr>
              <a:t> is passing an integer value.</a:t>
            </a:r>
          </a:p>
          <a:p>
            <a:pPr marL="0" lvl="1" defTabSz="904433" eaLnBrk="0" fontAlgn="base" hangingPunct="0">
              <a:spcBef>
                <a:spcPct val="30000"/>
              </a:spcBef>
              <a:spcAft>
                <a:spcPct val="0"/>
              </a:spcAft>
              <a:defRPr/>
            </a:pPr>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381000" y="685800"/>
            <a:ext cx="6096000" cy="3429000"/>
          </a:xfrm>
          <a:ln/>
        </p:spPr>
      </p:sp>
      <p:sp>
        <p:nvSpPr>
          <p:cNvPr id="98307" name="Notes Placeholder 2"/>
          <p:cNvSpPr>
            <a:spLocks noGrp="1"/>
          </p:cNvSpPr>
          <p:nvPr>
            <p:ph type="body" idx="1"/>
          </p:nvPr>
        </p:nvSpPr>
        <p:spPr>
          <a:noFill/>
          <a:ln/>
        </p:spPr>
        <p:txBody>
          <a:bodyPr/>
          <a:lstStyle/>
          <a:p>
            <a:r>
              <a:rPr lang="en-US" dirty="0" smtClean="0"/>
              <a:t>Ask students</a:t>
            </a:r>
            <a:r>
              <a:rPr lang="en-US" baseline="0" dirty="0" smtClean="0"/>
              <a:t> how a Path data type might differ from a String data type?  </a:t>
            </a:r>
          </a:p>
          <a:p>
            <a:endParaRPr lang="en-US" baseline="0" dirty="0" smtClean="0">
              <a:latin typeface="Arial" pitchFamily="34" charset="0"/>
            </a:endParaRPr>
          </a:p>
          <a:p>
            <a:r>
              <a:rPr lang="en-US" baseline="0" dirty="0" smtClean="0">
                <a:latin typeface="Arial" pitchFamily="34" charset="0"/>
              </a:rPr>
              <a:t>Although it is easy to convert a Path to a String, it is best to use a Path data type when working with a location of a file or directory.  Using the Path data type, LabVIEW can handle the folder specifiers (for example, a backslash on Windows).</a:t>
            </a:r>
            <a:endParaRPr lang="en-US" dirty="0" smtClean="0">
              <a:latin typeface="Arial" pitchFamily="34" charset="0"/>
            </a:endParaRPr>
          </a:p>
        </p:txBody>
      </p:sp>
      <p:sp>
        <p:nvSpPr>
          <p:cNvPr id="98308"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070F101B-6C13-4109-A713-ED9E4ACEA882}" type="slidenum">
              <a:rPr lang="en-US"/>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By default, LabVIEW selects tools for you based on the context of your cursor. If you need more control over which tool is selected, use the </a:t>
            </a:r>
            <a:r>
              <a:rPr lang="en-US" b="1" dirty="0" smtClean="0"/>
              <a:t>Tools</a:t>
            </a:r>
            <a:r>
              <a:rPr lang="en-US" dirty="0" smtClean="0"/>
              <a:t> palette to select a specific tool to operate or to modify front panel and block diagram objects. Select </a:t>
            </a:r>
            <a:r>
              <a:rPr lang="en-US" b="1" dirty="0" smtClean="0"/>
              <a:t>View»Tools Palette</a:t>
            </a:r>
            <a:r>
              <a:rPr lang="en-US" dirty="0" smtClean="0"/>
              <a:t> to display the </a:t>
            </a:r>
            <a:r>
              <a:rPr lang="en-US" b="1" dirty="0" smtClean="0"/>
              <a:t>Tools</a:t>
            </a:r>
            <a:r>
              <a:rPr lang="en-US" dirty="0" smtClean="0"/>
              <a:t> palette.</a:t>
            </a:r>
          </a:p>
          <a:p>
            <a:endParaRPr lang="en-US" dirty="0" smtClean="0"/>
          </a:p>
          <a:p>
            <a:r>
              <a:rPr lang="en-US" dirty="0" smtClean="0"/>
              <a:t>Demonstrate the difference between automatic tool selection</a:t>
            </a:r>
            <a:r>
              <a:rPr lang="en-US" baseline="0" dirty="0" smtClean="0"/>
              <a:t> and specific tool selection. Also show how to use the Tools palette for coloring objects.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B71406-BADA-4ED4-97AA-C1287B4F60CB}"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4950D732-203A-4A1B-BB3F-1FC21389DA20}" type="slidenum">
              <a:rPr lang="en-US"/>
              <a:pPr/>
              <a:t>21</a:t>
            </a:fld>
            <a:endParaRPr lang="en-US" dirty="0"/>
          </a:p>
        </p:txBody>
      </p:sp>
      <p:sp>
        <p:nvSpPr>
          <p:cNvPr id="74755" name="Rectangle 2"/>
          <p:cNvSpPr>
            <a:spLocks noGrp="1" noRot="1" noChangeAspect="1" noChangeArrowheads="1" noTextEdit="1"/>
          </p:cNvSpPr>
          <p:nvPr>
            <p:ph type="sldImg"/>
          </p:nvPr>
        </p:nvSpPr>
        <p:spPr>
          <a:xfrm>
            <a:off x="-39688" y="449263"/>
            <a:ext cx="6794501" cy="3822700"/>
          </a:xfrm>
          <a:ln/>
        </p:spPr>
      </p:sp>
      <p:sp>
        <p:nvSpPr>
          <p:cNvPr id="74756"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This is the first exercise spent entirely in LabVIEW. They will experience resizing, moving, selecting objects, and wiring. Spend extra time here if necessary until students are comfortable with the automatic</a:t>
            </a:r>
            <a:r>
              <a:rPr lang="en-US" baseline="0" dirty="0" smtClean="0"/>
              <a:t> tool selection</a:t>
            </a:r>
            <a:r>
              <a:rPr lang="en-US"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b="1" dirty="0" smtClean="0"/>
              <a:t>How do you enable automatic tool selection?</a:t>
            </a:r>
          </a:p>
          <a:p>
            <a:r>
              <a:rPr lang="en-US" dirty="0" smtClean="0"/>
              <a:t>Make</a:t>
            </a:r>
            <a:r>
              <a:rPr lang="en-US" baseline="0" dirty="0" smtClean="0"/>
              <a:t> sure that the Automatic Tool Selection button is enabled on the </a:t>
            </a:r>
            <a:r>
              <a:rPr lang="en-US" b="1" baseline="0" dirty="0" smtClean="0"/>
              <a:t>Tools</a:t>
            </a:r>
            <a:r>
              <a:rPr lang="en-US" baseline="0" dirty="0" smtClean="0"/>
              <a:t> palette. To view the </a:t>
            </a:r>
            <a:r>
              <a:rPr lang="en-US" b="1" baseline="0" dirty="0" smtClean="0"/>
              <a:t>Tools</a:t>
            </a:r>
            <a:r>
              <a:rPr lang="en-US" baseline="0" dirty="0" smtClean="0"/>
              <a:t> palette, you can either select </a:t>
            </a:r>
            <a:r>
              <a:rPr lang="en-US" b="1" baseline="0" dirty="0" smtClean="0"/>
              <a:t>View»Tools Palette </a:t>
            </a:r>
            <a:r>
              <a:rPr lang="en-US" baseline="0" dirty="0" smtClean="0"/>
              <a:t>or hold the &lt;Shift&gt; key while right-clicking the front panel.</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p:spPr>
        <p:txBody>
          <a:bodyPr/>
          <a:lstStyle/>
          <a:p>
            <a:endParaRPr lang="en-US" baseline="0" dirty="0" smtClean="0">
              <a:latin typeface="Arial" pitchFamily="34" charset="0"/>
            </a:endParaRPr>
          </a:p>
          <a:p>
            <a:pPr marL="0" lvl="2" defTabSz="904433" eaLnBrk="0" fontAlgn="base" hangingPunct="0">
              <a:spcBef>
                <a:spcPct val="30000"/>
              </a:spcBef>
              <a:spcAft>
                <a:spcPct val="0"/>
              </a:spcAft>
              <a:defRPr/>
            </a:pPr>
            <a:r>
              <a:rPr lang="en-US" dirty="0" smtClean="0"/>
              <a:t>Front panel controls and indicators create terminals on the block diagram.  </a:t>
            </a:r>
            <a:r>
              <a:rPr lang="en-US" sz="1100" dirty="0" smtClean="0">
                <a:latin typeface="Arial" charset="0"/>
              </a:rPr>
              <a:t>The front panel is the user interface. </a:t>
            </a:r>
            <a:r>
              <a:rPr lang="en-US" dirty="0" smtClean="0">
                <a:latin typeface="Arial" pitchFamily="34" charset="0"/>
              </a:rPr>
              <a:t>Usually you start a</a:t>
            </a:r>
            <a:r>
              <a:rPr lang="en-US" baseline="0" dirty="0" smtClean="0">
                <a:latin typeface="Arial" pitchFamily="34" charset="0"/>
              </a:rPr>
              <a:t> VI with inputs and outputs on the front panel. </a:t>
            </a:r>
            <a:r>
              <a:rPr lang="en-US" sz="1100" dirty="0" smtClean="0">
                <a:latin typeface="Arial" charset="0"/>
              </a:rPr>
              <a:t>The block diagram is the programming behind the user interface. After you build the front panel, you add code on the block diagram to control the front panel objects.  </a:t>
            </a:r>
          </a:p>
          <a:p>
            <a:pPr marL="0" lvl="2" defTabSz="904433" eaLnBrk="0" fontAlgn="base" hangingPunct="0">
              <a:spcBef>
                <a:spcPct val="30000"/>
              </a:spcBef>
              <a:spcAft>
                <a:spcPct val="0"/>
              </a:spcAft>
              <a:defRPr/>
            </a:pPr>
            <a:endParaRPr lang="en-US" sz="1100" dirty="0">
              <a:latin typeface="Arial" charset="0"/>
            </a:endParaRPr>
          </a:p>
          <a:p>
            <a:pPr marL="0" lvl="2" defTabSz="904433" eaLnBrk="0" fontAlgn="base" hangingPunct="0">
              <a:spcBef>
                <a:spcPct val="30000"/>
              </a:spcBef>
              <a:spcAft>
                <a:spcPct val="0"/>
              </a:spcAft>
              <a:defRPr/>
            </a:pPr>
            <a:r>
              <a:rPr lang="en-US" sz="1100" dirty="0">
                <a:latin typeface="Arial" charset="0"/>
              </a:rPr>
              <a:t>The labels of the front panel objects become the identifying labels for the terminals on the block diagram.</a:t>
            </a:r>
          </a:p>
          <a:p>
            <a:pPr marL="0" lvl="2" defTabSz="904433" eaLnBrk="0" fontAlgn="base" hangingPunct="0">
              <a:spcBef>
                <a:spcPct val="30000"/>
              </a:spcBef>
              <a:spcAft>
                <a:spcPct val="0"/>
              </a:spcAft>
              <a:defRPr/>
            </a:pPr>
            <a:r>
              <a:rPr lang="en-US" sz="1100" dirty="0">
                <a:latin typeface="Arial" charset="0"/>
              </a:rPr>
              <a:t>You can also set default values for controls and indicators.</a:t>
            </a:r>
          </a:p>
          <a:p>
            <a:pPr marL="0" lvl="2" defTabSz="904433" eaLnBrk="0" fontAlgn="base" hangingPunct="0">
              <a:spcBef>
                <a:spcPct val="30000"/>
              </a:spcBef>
              <a:spcAft>
                <a:spcPct val="0"/>
              </a:spcAft>
              <a:defRPr/>
            </a:pPr>
            <a:endParaRPr lang="en-US" sz="1100" dirty="0">
              <a:latin typeface="Arial" charset="0"/>
            </a:endParaRPr>
          </a:p>
          <a:p>
            <a:endParaRPr lang="en-US" baseline="0" dirty="0" smtClean="0">
              <a:latin typeface="Arial" pitchFamily="34" charset="0"/>
            </a:endParaRPr>
          </a:p>
        </p:txBody>
      </p:sp>
      <p:sp>
        <p:nvSpPr>
          <p:cNvPr id="91140"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2F0F4A0F-E6DE-460C-9349-89E2CB316D16}" type="slidenum">
              <a:rPr lang="en-US"/>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FA305F0A-0F6D-454C-8974-596980B15A80}" type="slidenum">
              <a:rPr lang="en-US"/>
              <a:pPr/>
              <a:t>27</a:t>
            </a:fld>
            <a:endParaRPr lang="en-US" dirty="0"/>
          </a:p>
        </p:txBody>
      </p:sp>
      <p:sp>
        <p:nvSpPr>
          <p:cNvPr id="76803" name="Rectangle 2"/>
          <p:cNvSpPr>
            <a:spLocks noGrp="1" noRot="1" noChangeAspect="1" noChangeArrowheads="1" noTextEdit="1"/>
          </p:cNvSpPr>
          <p:nvPr>
            <p:ph type="sldImg"/>
          </p:nvPr>
        </p:nvSpPr>
        <p:spPr>
          <a:xfrm>
            <a:off x="-39688" y="449263"/>
            <a:ext cx="6794501" cy="3822700"/>
          </a:xfrm>
          <a:ln/>
        </p:spPr>
      </p:sp>
      <p:sp>
        <p:nvSpPr>
          <p:cNvPr id="76804"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Students</a:t>
            </a:r>
            <a:r>
              <a:rPr lang="en-US" baseline="0" dirty="0" smtClean="0"/>
              <a:t> that do not have DAQ hardware can use the Simulate Signal Express VI to generate a waveform.</a:t>
            </a:r>
            <a:endParaRPr lang="en-US" dirty="0" smtClean="0"/>
          </a:p>
          <a:p>
            <a:pPr eaLnBrk="1" hangingPunct="1"/>
            <a:endParaRPr lang="en-US" dirty="0" smtClean="0"/>
          </a:p>
          <a:p>
            <a:pPr eaLnBrk="1" hangingPunct="1"/>
            <a:r>
              <a:rPr lang="en-US" dirty="0" smtClean="0"/>
              <a:t>The</a:t>
            </a:r>
            <a:r>
              <a:rPr lang="en-US" baseline="0" dirty="0" smtClean="0"/>
              <a:t> instructions in the Exercise manual guide students through the process of creating the VI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9F030F0C-7FAA-4E5E-8CD2-FCED95BFB79F}" type="slidenum">
              <a:rPr lang="en-US"/>
              <a:pPr/>
              <a:t>4</a:t>
            </a:fld>
            <a:endParaRPr lang="en-US" dirty="0"/>
          </a:p>
        </p:txBody>
      </p:sp>
      <p:sp>
        <p:nvSpPr>
          <p:cNvPr id="75779" name="Rectangle 2"/>
          <p:cNvSpPr>
            <a:spLocks noGrp="1" noRot="1" noChangeAspect="1" noChangeArrowheads="1" noTextEdit="1"/>
          </p:cNvSpPr>
          <p:nvPr>
            <p:ph type="sldImg"/>
          </p:nvPr>
        </p:nvSpPr>
        <p:spPr>
          <a:xfrm>
            <a:off x="-39688" y="449263"/>
            <a:ext cx="6794501" cy="3822700"/>
          </a:xfrm>
          <a:ln/>
        </p:spPr>
      </p:sp>
      <p:sp>
        <p:nvSpPr>
          <p:cNvPr id="75780"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buFontTx/>
              <a:buNone/>
            </a:pPr>
            <a:r>
              <a:rPr lang="en-US" baseline="0" dirty="0" smtClean="0"/>
              <a:t>The diagrams and discussion questions for the next slides are also available in the student exercise manual.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What is the file path of the generated text file?</a:t>
            </a:r>
          </a:p>
          <a:p>
            <a:r>
              <a:rPr lang="en-US" b="0" baseline="0" dirty="0" smtClean="0"/>
              <a:t>The file path of the text file is configured in the Write To Measurement File Express VI. </a:t>
            </a:r>
          </a:p>
          <a:p>
            <a:r>
              <a:rPr lang="en-US" b="0" baseline="0" dirty="0" smtClean="0"/>
              <a:t>Double-click the Write To Measurement File Express VI to find the file path of the text file.</a:t>
            </a:r>
            <a:endParaRPr lang="en-US" b="0"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B71406-BADA-4ED4-97AA-C1287B4F60CB}"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30</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31</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32</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33</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34</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35</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36</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b.</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37</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9F030F0C-7FAA-4E5E-8CD2-FCED95BFB79F}" type="slidenum">
              <a:rPr lang="en-US"/>
              <a:pPr/>
              <a:t>5</a:t>
            </a:fld>
            <a:endParaRPr lang="en-US" dirty="0"/>
          </a:p>
        </p:txBody>
      </p:sp>
      <p:sp>
        <p:nvSpPr>
          <p:cNvPr id="75779" name="Rectangle 2"/>
          <p:cNvSpPr>
            <a:spLocks noGrp="1" noRot="1" noChangeAspect="1" noChangeArrowheads="1" noTextEdit="1"/>
          </p:cNvSpPr>
          <p:nvPr>
            <p:ph type="sldImg"/>
          </p:nvPr>
        </p:nvSpPr>
        <p:spPr>
          <a:xfrm>
            <a:off x="-39688" y="449263"/>
            <a:ext cx="6794501" cy="3822700"/>
          </a:xfrm>
          <a:ln/>
        </p:spPr>
      </p:sp>
      <p:sp>
        <p:nvSpPr>
          <p:cNvPr id="75780"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Use</a:t>
            </a:r>
            <a:r>
              <a:rPr lang="en-US" baseline="0" dirty="0" smtClean="0"/>
              <a:t> this diagram to discuss dataflow.  Focus on the wiring dependencies and data flow between nodes. Students should not to be concerned with specific data types nor the functionality of actual nodes for this exercise.</a:t>
            </a:r>
          </a:p>
          <a:p>
            <a:pPr eaLnBrk="1" hangingPunct="1"/>
            <a:endParaRPr lang="en-US" baseline="0" dirty="0" smtClean="0"/>
          </a:p>
          <a:p>
            <a:pPr eaLnBrk="1" hangingPunct="1"/>
            <a:r>
              <a:rPr lang="en-US" baseline="0" dirty="0" smtClean="0"/>
              <a:t>Discussion areas:</a:t>
            </a:r>
          </a:p>
          <a:p>
            <a:pPr eaLnBrk="1" hangingPunct="1">
              <a:buFontTx/>
              <a:buChar char="-"/>
            </a:pPr>
            <a:r>
              <a:rPr lang="en-US" baseline="0" dirty="0" smtClean="0"/>
              <a:t>   Which node executes first? Last? </a:t>
            </a:r>
          </a:p>
          <a:p>
            <a:pPr eaLnBrk="1" hangingPunct="1">
              <a:buFontTx/>
              <a:buChar char="-"/>
            </a:pPr>
            <a:r>
              <a:rPr lang="en-US" baseline="0" dirty="0" smtClean="0"/>
              <a:t>   Is there any dependency between the File Dialog node and the Simulate Signal node?</a:t>
            </a:r>
          </a:p>
          <a:p>
            <a:pPr eaLnBrk="1" hangingPunct="1">
              <a:buFontTx/>
              <a:buChar char="-"/>
            </a:pPr>
            <a:r>
              <a:rPr lang="en-US" baseline="0" dirty="0" smtClean="0"/>
              <a:t>   Since the green path wire is wired from the File Dialog to the TDMS – File Viewer.vi, can the TDMS – File Viewer.vi execute before the TDMS Close functions?  Point out that all the inputs have to be available before the node can execute.</a:t>
            </a:r>
          </a:p>
          <a:p>
            <a:pPr eaLnBrk="1" hangingPunct="1">
              <a:buFontTx/>
              <a:buChar char="-"/>
            </a:pPr>
            <a:r>
              <a:rPr lang="en-US" baseline="0" dirty="0" smtClean="0"/>
              <a:t>   </a:t>
            </a:r>
            <a:r>
              <a:rPr lang="en-US" b="0" dirty="0" smtClean="0"/>
              <a:t>Should a well-designed block diagram flow in a particular direction?</a:t>
            </a:r>
            <a:r>
              <a:rPr lang="en-US" b="0" baseline="0" dirty="0" smtClean="0"/>
              <a:t> </a:t>
            </a:r>
            <a:r>
              <a:rPr lang="en-US" dirty="0" smtClean="0"/>
              <a:t>Yes, a well-designed</a:t>
            </a:r>
            <a:r>
              <a:rPr lang="en-US" baseline="0" dirty="0" smtClean="0"/>
              <a:t> block diagram typically flows from left to right. This makes it easier to see the flow of data on the block diagram.</a:t>
            </a:r>
            <a:endParaRPr lang="en-US" dirty="0" smtClean="0"/>
          </a:p>
          <a:p>
            <a:pPr eaLnBrk="1" hangingPunct="1">
              <a:buFontTx/>
              <a:buChar cha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38</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 is 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39</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40</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a:t>
            </a:r>
            <a:r>
              <a:rPr lang="en-US" baseline="0" dirty="0" smtClean="0">
                <a:latin typeface="Arial" pitchFamily="34" charset="0"/>
              </a:rPr>
              <a:t> is c.</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41</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9F030F0C-7FAA-4E5E-8CD2-FCED95BFB79F}" type="slidenum">
              <a:rPr lang="en-US"/>
              <a:pPr/>
              <a:t>6</a:t>
            </a:fld>
            <a:endParaRPr lang="en-US" dirty="0"/>
          </a:p>
        </p:txBody>
      </p:sp>
      <p:sp>
        <p:nvSpPr>
          <p:cNvPr id="75779" name="Rectangle 2"/>
          <p:cNvSpPr>
            <a:spLocks noGrp="1" noRot="1" noChangeAspect="1" noChangeArrowheads="1" noTextEdit="1"/>
          </p:cNvSpPr>
          <p:nvPr>
            <p:ph type="sldImg"/>
          </p:nvPr>
        </p:nvSpPr>
        <p:spPr>
          <a:xfrm>
            <a:off x="-39688" y="449263"/>
            <a:ext cx="6794501" cy="3822700"/>
          </a:xfrm>
          <a:ln/>
        </p:spPr>
      </p:sp>
      <p:sp>
        <p:nvSpPr>
          <p:cNvPr id="75780" name="Rectangle 3"/>
          <p:cNvSpPr>
            <a:spLocks noGrp="1" noChangeArrowheads="1"/>
          </p:cNvSpPr>
          <p:nvPr>
            <p:ph type="body" idx="1"/>
          </p:nvPr>
        </p:nvSpPr>
        <p:spPr>
          <a:xfrm>
            <a:off x="686421" y="4505990"/>
            <a:ext cx="5485158" cy="4113071"/>
          </a:xfrm>
          <a:noFill/>
          <a:ln/>
        </p:spPr>
        <p:txBody>
          <a:bodyPr/>
          <a:lstStyle/>
          <a:p>
            <a:pPr defTabSz="897301" fontAlgn="base">
              <a:spcBef>
                <a:spcPct val="30000"/>
              </a:spcBef>
              <a:spcAft>
                <a:spcPct val="0"/>
              </a:spcAft>
              <a:defRPr/>
            </a:pPr>
            <a:r>
              <a:rPr lang="en-US" sz="1100" dirty="0">
                <a:latin typeface="Arial" charset="0"/>
              </a:rPr>
              <a:t>Either the Statistics Express VI or the Write to Measurement File Express VI executes last or they execute in parallel. The DAQ Assistant Express VI cannot execute last because both the Statistics Express VI and the Write to Measurement File Express VI are dependent on the data signal from the output of the DAQ Assistant Express VI. It is possible to have simultaneous operations.</a:t>
            </a:r>
          </a:p>
          <a:p>
            <a:pPr defTabSz="897301" fontAlgn="base">
              <a:spcBef>
                <a:spcPct val="30000"/>
              </a:spcBef>
              <a:spcAft>
                <a:spcPct val="0"/>
              </a:spcAft>
              <a:defRPr/>
            </a:pPr>
            <a:endParaRPr lang="en-US" dirty="0" smtClean="0"/>
          </a:p>
          <a:p>
            <a:pPr defTabSz="897301" fontAlgn="base">
              <a:spcBef>
                <a:spcPct val="30000"/>
              </a:spcBef>
              <a:spcAft>
                <a:spcPct val="0"/>
              </a:spcAft>
              <a:defRPr/>
            </a:pPr>
            <a:r>
              <a:rPr lang="en-US" dirty="0" smtClean="0"/>
              <a:t>You may want to open a VI and show students what is happening in this diagram using execution highlighting.</a:t>
            </a:r>
          </a:p>
          <a:p>
            <a:pPr defTabSz="897301" fontAlgn="base">
              <a:spcBef>
                <a:spcPct val="30000"/>
              </a:spcBef>
              <a:spcAft>
                <a:spcPct val="0"/>
              </a:spcAft>
              <a:defRPr/>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9F030F0C-7FAA-4E5E-8CD2-FCED95BFB79F}" type="slidenum">
              <a:rPr lang="en-US"/>
              <a:pPr/>
              <a:t>7</a:t>
            </a:fld>
            <a:endParaRPr lang="en-US" dirty="0"/>
          </a:p>
        </p:txBody>
      </p:sp>
      <p:sp>
        <p:nvSpPr>
          <p:cNvPr id="75779" name="Rectangle 2"/>
          <p:cNvSpPr>
            <a:spLocks noGrp="1" noRot="1" noChangeAspect="1" noChangeArrowheads="1" noTextEdit="1"/>
          </p:cNvSpPr>
          <p:nvPr>
            <p:ph type="sldImg"/>
          </p:nvPr>
        </p:nvSpPr>
        <p:spPr>
          <a:xfrm>
            <a:off x="-39688" y="449263"/>
            <a:ext cx="6794501" cy="3822700"/>
          </a:xfrm>
          <a:ln/>
        </p:spPr>
      </p:sp>
      <p:sp>
        <p:nvSpPr>
          <p:cNvPr id="75780" name="Rectangle 3"/>
          <p:cNvSpPr>
            <a:spLocks noGrp="1" noChangeArrowheads="1"/>
          </p:cNvSpPr>
          <p:nvPr>
            <p:ph type="body" idx="1"/>
          </p:nvPr>
        </p:nvSpPr>
        <p:spPr>
          <a:xfrm>
            <a:off x="686421" y="4505990"/>
            <a:ext cx="5485158" cy="4113071"/>
          </a:xfrm>
          <a:noFill/>
          <a:ln/>
        </p:spPr>
        <p:txBody>
          <a:bodyPr/>
          <a:lstStyle/>
          <a:p>
            <a:pPr defTabSz="897301" fontAlgn="base">
              <a:spcBef>
                <a:spcPct val="30000"/>
              </a:spcBef>
              <a:spcAft>
                <a:spcPct val="0"/>
              </a:spcAft>
              <a:defRPr/>
            </a:pPr>
            <a:r>
              <a:rPr lang="en-US" dirty="0" smtClean="0"/>
              <a:t>Now</a:t>
            </a:r>
            <a:r>
              <a:rPr lang="en-US" baseline="0" dirty="0" smtClean="0"/>
              <a:t> that there is a new yellow error wire, which express VI executes last?</a:t>
            </a:r>
          </a:p>
          <a:p>
            <a:pPr defTabSz="897301" fontAlgn="base">
              <a:spcBef>
                <a:spcPct val="30000"/>
              </a:spcBef>
              <a:spcAft>
                <a:spcPct val="0"/>
              </a:spcAft>
              <a:defRPr/>
            </a:pPr>
            <a:endParaRPr lang="en-US" baseline="0" dirty="0" smtClean="0"/>
          </a:p>
          <a:p>
            <a:pPr defTabSz="897301" fontAlgn="base">
              <a:spcBef>
                <a:spcPct val="30000"/>
              </a:spcBef>
              <a:spcAft>
                <a:spcPct val="0"/>
              </a:spcAft>
              <a:defRPr/>
            </a:pPr>
            <a:r>
              <a:rPr lang="en-US" dirty="0" smtClean="0"/>
              <a:t>The Write to Measurement File executes last because of dependencies on the DAQ Assistant and Statistics Express VIs.</a:t>
            </a:r>
          </a:p>
          <a:p>
            <a:pPr defTabSz="897301" fontAlgn="base">
              <a:spcBef>
                <a:spcPct val="30000"/>
              </a:spcBef>
              <a:spcAft>
                <a:spcPct val="0"/>
              </a:spcAft>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9F030F0C-7FAA-4E5E-8CD2-FCED95BFB79F}" type="slidenum">
              <a:rPr lang="en-US"/>
              <a:pPr/>
              <a:t>8</a:t>
            </a:fld>
            <a:endParaRPr lang="en-US" dirty="0"/>
          </a:p>
        </p:txBody>
      </p:sp>
      <p:sp>
        <p:nvSpPr>
          <p:cNvPr id="75779" name="Rectangle 2"/>
          <p:cNvSpPr>
            <a:spLocks noGrp="1" noRot="1" noChangeAspect="1" noChangeArrowheads="1" noTextEdit="1"/>
          </p:cNvSpPr>
          <p:nvPr>
            <p:ph type="sldImg"/>
          </p:nvPr>
        </p:nvSpPr>
        <p:spPr>
          <a:xfrm>
            <a:off x="-39688" y="449263"/>
            <a:ext cx="6794501" cy="3822700"/>
          </a:xfrm>
          <a:ln/>
        </p:spPr>
      </p:sp>
      <p:sp>
        <p:nvSpPr>
          <p:cNvPr id="75780" name="Rectangle 3"/>
          <p:cNvSpPr>
            <a:spLocks noGrp="1" noChangeArrowheads="1"/>
          </p:cNvSpPr>
          <p:nvPr>
            <p:ph type="body" idx="1"/>
          </p:nvPr>
        </p:nvSpPr>
        <p:spPr>
          <a:xfrm>
            <a:off x="686421" y="4505990"/>
            <a:ext cx="5485158" cy="4113071"/>
          </a:xfrm>
          <a:noFill/>
          <a:ln/>
        </p:spPr>
        <p:txBody>
          <a:bodyPr/>
          <a:lstStyle/>
          <a:p>
            <a:pPr defTabSz="897301" fontAlgn="base">
              <a:spcBef>
                <a:spcPct val="30000"/>
              </a:spcBef>
              <a:spcAft>
                <a:spcPct val="0"/>
              </a:spcAft>
              <a:defRPr/>
            </a:pPr>
            <a:r>
              <a:rPr lang="en-US" sz="1100" dirty="0">
                <a:latin typeface="Arial" charset="0"/>
              </a:rPr>
              <a:t>Either one of the Tone Measurement Express VIs can execute last. Even though the Tone Measurements 2 Express VI has an extra dependency on the Filter Express VI, the Filter Express VI might execute before the Tone Measurements 1 Express VI allowing the Tone Measurements 2 Express VI to execute before the Tone Measurements 1 Express VI.</a:t>
            </a:r>
          </a:p>
          <a:p>
            <a:pPr defTabSz="897301" fontAlgn="base">
              <a:spcBef>
                <a:spcPct val="30000"/>
              </a:spcBef>
              <a:spcAft>
                <a:spcPct val="0"/>
              </a:spcAft>
              <a:defRP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p:spPr>
        <p:txBody>
          <a:bodyPr/>
          <a:lstStyle/>
          <a:p>
            <a:r>
              <a:rPr lang="en-US" dirty="0" smtClean="0">
                <a:latin typeface="Arial" pitchFamily="34" charset="0"/>
              </a:rPr>
              <a:t>Terminal</a:t>
            </a:r>
            <a:r>
              <a:rPr lang="en-US" baseline="0" dirty="0" smtClean="0">
                <a:latin typeface="Arial" pitchFamily="34" charset="0"/>
              </a:rPr>
              <a:t> colors, text, arrow direction, and border thickness all provide visual information about the terminal.</a:t>
            </a:r>
          </a:p>
          <a:p>
            <a:endParaRPr lang="en-US" baseline="0" dirty="0" smtClean="0">
              <a:latin typeface="Arial" pitchFamily="34" charset="0"/>
            </a:endParaRPr>
          </a:p>
          <a:p>
            <a:r>
              <a:rPr lang="en-US" baseline="0" dirty="0" smtClean="0">
                <a:latin typeface="Arial" pitchFamily="34" charset="0"/>
              </a:rPr>
              <a:t>For example, Orange represents floating point numbers.   DBL indicates a double-precision floating point number.   </a:t>
            </a:r>
          </a:p>
          <a:p>
            <a:endParaRPr lang="en-US" baseline="0" dirty="0" smtClean="0">
              <a:latin typeface="Arial" pitchFamily="34" charset="0"/>
            </a:endParaRPr>
          </a:p>
          <a:p>
            <a:r>
              <a:rPr lang="en-US" baseline="0" dirty="0" smtClean="0">
                <a:latin typeface="Arial" pitchFamily="34" charset="0"/>
              </a:rPr>
              <a:t>Terminals with thick borders with arrows on the right are control terminals.   Terminals with thin borders with arrows on the left are indicator terminals.</a:t>
            </a:r>
          </a:p>
        </p:txBody>
      </p:sp>
      <p:sp>
        <p:nvSpPr>
          <p:cNvPr id="91140"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2F0F4A0F-E6DE-460C-9349-89E2CB316D16}" type="slidenum">
              <a:rPr lang="en-US"/>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p:spPr>
        <p:txBody>
          <a:bodyPr/>
          <a:lstStyle/>
          <a:p>
            <a:r>
              <a:rPr lang="en-US" dirty="0" smtClean="0">
                <a:latin typeface="Arial" pitchFamily="34" charset="0"/>
              </a:rPr>
              <a:t>Use Boolean controls and indicators to enter and display Boolean (TRUE/FALSE) values. For example, if you are monitoring the temperature of an experiment, you can place a Boolean warning light (LED) on the front panel to indicate when the temperature exceeds a certain level. To properly use Boolean values they should only be used to represent items that can have </a:t>
            </a:r>
            <a:r>
              <a:rPr lang="en-US" b="1" dirty="0" smtClean="0">
                <a:latin typeface="Arial" pitchFamily="34" charset="0"/>
              </a:rPr>
              <a:t>only</a:t>
            </a:r>
            <a:r>
              <a:rPr lang="en-US" dirty="0" smtClean="0">
                <a:latin typeface="Arial" pitchFamily="34" charset="0"/>
              </a:rPr>
              <a:t> two values: yes/no, true/false, on/off, etc</a:t>
            </a:r>
          </a:p>
          <a:p>
            <a:endParaRPr lang="en-US" dirty="0" smtClean="0">
              <a:latin typeface="Arial" pitchFamily="34" charset="0"/>
            </a:endParaRPr>
          </a:p>
          <a:p>
            <a:r>
              <a:rPr lang="en-US" b="1" dirty="0" smtClean="0">
                <a:latin typeface="Arial" pitchFamily="34" charset="0"/>
              </a:rPr>
              <a:t>Instructor:  </a:t>
            </a:r>
            <a:r>
              <a:rPr lang="en-US" dirty="0" smtClean="0">
                <a:latin typeface="Arial" pitchFamily="34" charset="0"/>
              </a:rPr>
              <a:t>Point out the difference between the label name and Boolean text.  Show how the label matches the block diagram terminal label.   Boolean</a:t>
            </a:r>
            <a:r>
              <a:rPr lang="en-US" baseline="0" dirty="0" smtClean="0">
                <a:latin typeface="Arial" pitchFamily="34" charset="0"/>
              </a:rPr>
              <a:t> text is cosmetic and appears only on the front panel.  </a:t>
            </a:r>
            <a:endParaRPr lang="en-US" dirty="0" smtClean="0">
              <a:latin typeface="Arial" pitchFamily="34" charset="0"/>
            </a:endParaRPr>
          </a:p>
          <a:p>
            <a:endParaRPr lang="en-US" dirty="0" smtClean="0">
              <a:latin typeface="Arial" pitchFamily="34" charset="0"/>
            </a:endParaRPr>
          </a:p>
        </p:txBody>
      </p:sp>
      <p:sp>
        <p:nvSpPr>
          <p:cNvPr id="93188"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589F9593-05B3-4A9F-BB00-F1663DD7D2BF}" type="slidenum">
              <a:rPr lang="en-US"/>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Point out that in everyday life we interface</a:t>
            </a:r>
            <a:r>
              <a:rPr lang="en-US" baseline="0" dirty="0" smtClean="0"/>
              <a:t> with many Boolean switches and buttons. These switches and buttons have different mechanical behaviors.</a:t>
            </a:r>
          </a:p>
          <a:p>
            <a:endParaRPr lang="en-US" baseline="0" dirty="0" smtClean="0"/>
          </a:p>
          <a:p>
            <a:r>
              <a:rPr lang="en-US" baseline="0" dirty="0" smtClean="0"/>
              <a:t>Light switches change state when the switch is flipped.  The state stays the same until you flip the switch again.</a:t>
            </a:r>
          </a:p>
          <a:p>
            <a:endParaRPr lang="en-US" baseline="0" dirty="0" smtClean="0"/>
          </a:p>
          <a:p>
            <a:r>
              <a:rPr lang="en-US" baseline="0" dirty="0" smtClean="0"/>
              <a:t>Buzzers and door bells change state on a button press.  They change back when the button is released.</a:t>
            </a:r>
          </a:p>
          <a:p>
            <a:endParaRPr lang="en-US" baseline="0" dirty="0" smtClean="0"/>
          </a:p>
          <a:p>
            <a:r>
              <a:rPr lang="en-US" baseline="0" dirty="0" smtClean="0"/>
              <a:t>Mouse clicks and keyboard presses have a latch behavior.  They change state on a button release.  Furthermore, the key press or mouse click only takes effect when read by the system.   When your computer system is sluggish, we sometimes see a delay in processing a mouse click or key press.  </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a:ext>
            </a:extLst>
          </a:blip>
          <a:stretch>
            <a:fillRect/>
          </a:stretch>
        </p:blipFill>
        <p:spPr>
          <a:xfrm>
            <a:off x="0" y="0"/>
            <a:ext cx="6248400" cy="4686300"/>
          </a:xfrm>
          <a:prstGeom prst="rect">
            <a:avLst/>
          </a:prstGeom>
        </p:spPr>
      </p:pic>
      <p:sp>
        <p:nvSpPr>
          <p:cNvPr id="3" name="TextBox 2"/>
          <p:cNvSpPr txBox="1"/>
          <p:nvPr/>
        </p:nvSpPr>
        <p:spPr>
          <a:xfrm>
            <a:off x="376940" y="4748214"/>
            <a:ext cx="591829" cy="276999"/>
          </a:xfrm>
          <a:prstGeom prst="rect">
            <a:avLst/>
          </a:prstGeom>
          <a:noFill/>
        </p:spPr>
        <p:txBody>
          <a:bodyPr wrap="none" rtlCol="0">
            <a:spAutoFit/>
          </a:bodyPr>
          <a:lstStyle/>
          <a:p>
            <a:pPr algn="ctr" eaLnBrk="0" fontAlgn="base" hangingPunct="0">
              <a:spcBef>
                <a:spcPct val="0"/>
              </a:spcBef>
              <a:spcAft>
                <a:spcPct val="0"/>
              </a:spcAft>
            </a:pPr>
            <a:r>
              <a:rPr lang="en-US" sz="1200" b="1" dirty="0">
                <a:solidFill>
                  <a:prstClr val="black"/>
                </a:solidFill>
                <a:latin typeface="黑体"/>
                <a:cs typeface="黑体"/>
              </a:rPr>
              <a:t>ni.com</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3"/>
            <a:ext cx="8223978" cy="723069"/>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843534"/>
            <a:ext cx="4028178" cy="3711756"/>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843534"/>
            <a:ext cx="4038600" cy="3711756"/>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00805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 xmlns:p14="http://schemas.microsoft.com/office/powerpoint/2010/main" val="231507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only-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8" y="336550"/>
            <a:ext cx="8228217" cy="4216244"/>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 xmlns:p14="http://schemas.microsoft.com/office/powerpoint/2010/main" val="1172057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09600" y="971551"/>
            <a:ext cx="8153400" cy="971550"/>
          </a:xfrm>
        </p:spPr>
        <p:txBody>
          <a:bodyPr anchor="b"/>
          <a:lstStyle>
            <a:lvl1pPr algn="l">
              <a:defRPr sz="4000" b="0" cap="none" baseline="0"/>
            </a:lvl1pPr>
          </a:lstStyle>
          <a:p>
            <a:r>
              <a:rPr lang="en-US" dirty="0" smtClean="0"/>
              <a:t>Click to edit Master title style</a:t>
            </a:r>
            <a:endParaRPr lang="en-US" dirty="0"/>
          </a:p>
        </p:txBody>
      </p:sp>
      <p:cxnSp>
        <p:nvCxnSpPr>
          <p:cNvPr id="6" name="Straight Connector 5"/>
          <p:cNvCxnSpPr/>
          <p:nvPr/>
        </p:nvCxnSpPr>
        <p:spPr>
          <a:xfrm>
            <a:off x="0" y="74295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0"/>
          </p:nvPr>
        </p:nvSpPr>
        <p:spPr>
          <a:xfrm>
            <a:off x="609600" y="3105150"/>
            <a:ext cx="8229600" cy="152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5"/>
          <p:cNvSpPr>
            <a:spLocks noGrp="1"/>
          </p:cNvSpPr>
          <p:nvPr>
            <p:ph type="body" sz="quarter" idx="12" hasCustomPrompt="1"/>
          </p:nvPr>
        </p:nvSpPr>
        <p:spPr>
          <a:xfrm>
            <a:off x="609600" y="1962150"/>
            <a:ext cx="8161867" cy="381000"/>
          </a:xfrm>
        </p:spPr>
        <p:txBody>
          <a:bodyPr/>
          <a:lstStyle>
            <a:lvl1pPr>
              <a:buNone/>
              <a:defRPr>
                <a:solidFill>
                  <a:schemeClr val="accent1"/>
                </a:solidFill>
              </a:defRPr>
            </a:lvl1pPr>
          </a:lstStyle>
          <a:p>
            <a:pPr lvl="0"/>
            <a:r>
              <a:rPr lang="en-US" dirty="0" smtClean="0"/>
              <a:t>Objective</a:t>
            </a:r>
            <a:endParaRPr lang="en-US" dirty="0"/>
          </a:p>
        </p:txBody>
      </p:sp>
      <p:sp>
        <p:nvSpPr>
          <p:cNvPr id="7" name="Content Placeholder 3"/>
          <p:cNvSpPr>
            <a:spLocks noGrp="1"/>
          </p:cNvSpPr>
          <p:nvPr>
            <p:ph sz="quarter" idx="13"/>
          </p:nvPr>
        </p:nvSpPr>
        <p:spPr>
          <a:xfrm>
            <a:off x="609600" y="2419350"/>
            <a:ext cx="8174736" cy="609600"/>
          </a:xfrm>
        </p:spPr>
        <p:txBody>
          <a:bodyPr/>
          <a:lstStyle>
            <a:lvl1pPr marL="0" indent="0">
              <a:buFont typeface="+mj-lt"/>
              <a:buNone/>
              <a:defRPr baseline="0">
                <a:latin typeface="Univers Com 45 Light" pitchFamily="34" charset="0"/>
              </a:defRPr>
            </a:lvl1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57351"/>
            <a:ext cx="4038600" cy="2937272"/>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1657351"/>
            <a:ext cx="4038600" cy="2937272"/>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151335"/>
            <a:ext cx="8229600" cy="47982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ne Content Horizontal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1" y="2914650"/>
            <a:ext cx="8197701" cy="14859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857250"/>
            <a:ext cx="8153400" cy="182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quarter" idx="11"/>
          </p:nvPr>
        </p:nvSpPr>
        <p:spPr>
          <a:xfrm>
            <a:off x="457200" y="2743200"/>
            <a:ext cx="8153400" cy="182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8"/>
            <a:ext cx="636713" cy="276999"/>
          </a:xfrm>
          <a:prstGeom prst="rect">
            <a:avLst/>
          </a:prstGeom>
          <a:noFill/>
        </p:spPr>
        <p:txBody>
          <a:bodyPr wrap="none" rtlCol="0">
            <a:spAutoFit/>
          </a:bodyPr>
          <a:lstStyle/>
          <a:p>
            <a:r>
              <a:rPr lang="en-US" sz="1200" b="0" i="0" dirty="0" smtClean="0">
                <a:solidFill>
                  <a:prstClr val="black"/>
                </a:solidFill>
                <a:latin typeface="黑体"/>
                <a:cs typeface="黑体"/>
              </a:rPr>
              <a:t>ni.com</a:t>
            </a:r>
            <a:endParaRPr lang="zh-CN" sz="1200" b="0" i="0" dirty="0">
              <a:solidFill>
                <a:prstClr val="black"/>
              </a:solidFill>
              <a:latin typeface="黑体"/>
              <a:cs typeface="黑体"/>
            </a:endParaRPr>
          </a:p>
        </p:txBody>
      </p:sp>
      <p:pic>
        <p:nvPicPr>
          <p:cNvPr id="5" name="Picture 4" descr="PPT-corporate-background-16x9_wlogo.jp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963566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xmlns="" val="75421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90553" y="690916"/>
            <a:ext cx="8053387" cy="1873691"/>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2725987"/>
            <a:ext cx="8053388" cy="578456"/>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76940" y="4748214"/>
            <a:ext cx="591829" cy="276999"/>
          </a:xfrm>
          <a:prstGeom prst="rect">
            <a:avLst/>
          </a:prstGeom>
          <a:noFill/>
        </p:spPr>
        <p:txBody>
          <a:bodyPr wrap="none" rtlCol="0">
            <a:spAutoFit/>
          </a:bodyPr>
          <a:lstStyle/>
          <a:p>
            <a:pPr algn="ctr" eaLnBrk="0" fontAlgn="base" hangingPunct="0">
              <a:spcBef>
                <a:spcPct val="0"/>
              </a:spcBef>
              <a:spcAft>
                <a:spcPct val="0"/>
              </a:spcAft>
            </a:pPr>
            <a:r>
              <a:rPr lang="en-US" sz="1200" b="1" dirty="0">
                <a:solidFill>
                  <a:prstClr val="black"/>
                </a:solidFill>
                <a:latin typeface="黑体"/>
                <a:cs typeface="黑体"/>
              </a:rPr>
              <a:t>ni.com</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75421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xmlns="" val="754216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sson Title - alternat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xmlns="" val="754216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sson Title alternate 1-column">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xmlns="" val="754216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762000" y="414117"/>
            <a:ext cx="35814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第2课 </a:t>
            </a:r>
            <a:r>
              <a:rPr lang="en-US" sz="1200" dirty="0" err="1" smtClean="0">
                <a:solidFill>
                  <a:schemeClr val="tx1"/>
                </a:solidFill>
                <a:latin typeface="黑体"/>
                <a:cs typeface="黑体"/>
              </a:rPr>
              <a:t>创建首个应用程序</a:t>
            </a:r>
            <a:endParaRPr lang="zh-CN" sz="1200" dirty="0">
              <a:solidFill>
                <a:schemeClr val="tx1"/>
              </a:solidFill>
              <a:latin typeface="黑体"/>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762000" y="414117"/>
            <a:ext cx="3733800" cy="276999"/>
          </a:xfrm>
          <a:prstGeom prst="rect">
            <a:avLst/>
          </a:prstGeom>
          <a:noFill/>
        </p:spPr>
        <p:txBody>
          <a:bodyPr wrap="square" rtlCol="0" anchor="b">
            <a:spAutoFit/>
          </a:bodyPr>
          <a:lstStyle/>
          <a:p>
            <a:pPr algn="l">
              <a:spcBef>
                <a:spcPts val="573"/>
              </a:spcBef>
            </a:pPr>
            <a:r>
              <a:rPr lang="en-US" sz="1200" dirty="0" smtClean="0">
                <a:solidFill>
                  <a:schemeClr val="tx1"/>
                </a:solidFill>
                <a:latin typeface="黑体"/>
                <a:cs typeface="黑体"/>
              </a:rPr>
              <a:t>第2课 </a:t>
            </a:r>
            <a:r>
              <a:rPr lang="en-US" sz="1200" dirty="0" err="1" smtClean="0">
                <a:solidFill>
                  <a:schemeClr val="tx1"/>
                </a:solidFill>
                <a:latin typeface="黑体"/>
                <a:cs typeface="黑体"/>
              </a:rPr>
              <a:t>创建首个应用程序</a:t>
            </a:r>
            <a:endParaRPr lang="zh-CN" sz="1200" dirty="0">
              <a:solidFill>
                <a:schemeClr val="tx1"/>
              </a:solidFill>
              <a:latin typeface="黑体"/>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sp>
        <p:nvSpPr>
          <p:cNvPr id="15" name="TextBox 14"/>
          <p:cNvSpPr txBox="1"/>
          <p:nvPr/>
        </p:nvSpPr>
        <p:spPr>
          <a:xfrm>
            <a:off x="373905" y="1456551"/>
            <a:ext cx="45720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73905"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15"/>
          <p:cNvSpPr>
            <a:spLocks noGrp="1"/>
          </p:cNvSpPr>
          <p:nvPr>
            <p:ph type="body" idx="10" hasCustomPrompt="1"/>
          </p:nvPr>
        </p:nvSpPr>
        <p:spPr>
          <a:xfrm>
            <a:off x="373905"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0" y="209550"/>
            <a:ext cx="610547" cy="762000"/>
          </a:xfrm>
          <a:prstGeom prst="rect">
            <a:avLst/>
          </a:prstGeom>
        </p:spPr>
      </p:pic>
      <p:sp>
        <p:nvSpPr>
          <p:cNvPr id="18" name="TextBox 17"/>
          <p:cNvSpPr txBox="1"/>
          <p:nvPr userDrawn="1"/>
        </p:nvSpPr>
        <p:spPr>
          <a:xfrm>
            <a:off x="373905" y="1456551"/>
            <a:ext cx="4267200"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sp>
        <p:nvSpPr>
          <p:cNvPr id="19"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demo white-05.png"/>
          <p:cNvPicPr>
            <a:picLocks noChangeAspect="1"/>
          </p:cNvPicPr>
          <p:nvPr/>
        </p:nvPicPr>
        <p:blipFill>
          <a:blip r:embed="rId2"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0"/>
              </a:ext>
            </a:extLst>
          </a:blip>
          <a:stretch>
            <a:fillRect/>
          </a:stretch>
        </p:blipFill>
        <p:spPr>
          <a:xfrm>
            <a:off x="7991064" y="171452"/>
            <a:ext cx="863684" cy="710063"/>
          </a:xfrm>
          <a:prstGeom prst="rect">
            <a:avLst/>
          </a:prstGeom>
        </p:spPr>
      </p:pic>
      <p:sp>
        <p:nvSpPr>
          <p:cNvPr id="3" name="Text Placeholder 2"/>
          <p:cNvSpPr>
            <a:spLocks noGrp="1"/>
          </p:cNvSpPr>
          <p:nvPr>
            <p:ph type="body" sz="quarter" idx="15" hasCustomPrompt="1"/>
          </p:nvPr>
        </p:nvSpPr>
        <p:spPr>
          <a:xfrm>
            <a:off x="761999"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userDrawn="1"/>
        </p:nvSpPr>
        <p:spPr>
          <a:xfrm>
            <a:off x="754905" y="542113"/>
            <a:ext cx="41892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sp>
        <p:nvSpPr>
          <p:cNvPr id="18"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userDrawn="1"/>
        </p:nvSpPr>
        <p:spPr>
          <a:xfrm>
            <a:off x="754905" y="786811"/>
            <a:ext cx="8208335" cy="769441"/>
          </a:xfrm>
          <a:prstGeom prst="rect">
            <a:avLst/>
          </a:prstGeom>
          <a:noFill/>
        </p:spPr>
        <p:txBody>
          <a:bodyPr wrap="square" rtlCol="0">
            <a:spAutoFit/>
          </a:bodyPr>
          <a:lstStyle/>
          <a:p>
            <a:r>
              <a:rPr lang="en-US" sz="4400" dirty="0" smtClean="0">
                <a:solidFill>
                  <a:schemeClr val="bg2"/>
                </a:solidFill>
                <a:latin typeface="黑体"/>
                <a:cs typeface="黑体"/>
              </a:rPr>
              <a:t>演示</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54905"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754905" y="542113"/>
            <a:ext cx="36558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zh-CN" sz="1200" baseline="0" dirty="0">
              <a:solidFill>
                <a:schemeClr val="bg1"/>
              </a:solidFill>
              <a:latin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Title Topic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75488" y="2571750"/>
            <a:ext cx="8174736" cy="1918098"/>
          </a:xfrm>
        </p:spPr>
        <p:txBody>
          <a:bodyPr/>
          <a:lstStyle>
            <a:lvl1pPr marL="347663" indent="-347663">
              <a:buFont typeface="+mj-lt"/>
              <a:buAutoNum type="alphaUcPeriod"/>
              <a:defRPr/>
            </a:lvl1pPr>
          </a:lstStyle>
          <a:p>
            <a:pPr lvl="0"/>
            <a:r>
              <a:rPr lang="en-US" dirty="0" smtClean="0"/>
              <a:t>Click to edit Master text styles</a:t>
            </a:r>
          </a:p>
        </p:txBody>
      </p:sp>
      <p:sp>
        <p:nvSpPr>
          <p:cNvPr id="6" name="Text Placeholder 5"/>
          <p:cNvSpPr>
            <a:spLocks noGrp="1"/>
          </p:cNvSpPr>
          <p:nvPr>
            <p:ph type="body" sz="quarter" idx="11" hasCustomPrompt="1"/>
          </p:nvPr>
        </p:nvSpPr>
        <p:spPr>
          <a:xfrm>
            <a:off x="482602" y="2190750"/>
            <a:ext cx="8161867" cy="381000"/>
          </a:xfrm>
        </p:spPr>
        <p:txBody>
          <a:bodyPr/>
          <a:lstStyle>
            <a:lvl1pPr>
              <a:buNone/>
              <a:defRPr>
                <a:solidFill>
                  <a:schemeClr val="accent1"/>
                </a:solidFill>
              </a:defRPr>
            </a:lvl1pPr>
          </a:lstStyle>
          <a:p>
            <a:pPr lvl="0"/>
            <a:r>
              <a:rPr lang="en-US" dirty="0" smtClean="0"/>
              <a:t>Topics</a:t>
            </a:r>
            <a:endParaRPr lang="en-US" dirty="0"/>
          </a:p>
        </p:txBody>
      </p:sp>
      <p:sp>
        <p:nvSpPr>
          <p:cNvPr id="5" name="Text Placeholder 5"/>
          <p:cNvSpPr>
            <a:spLocks noGrp="1"/>
          </p:cNvSpPr>
          <p:nvPr>
            <p:ph type="body" sz="quarter" idx="12" hasCustomPrompt="1"/>
          </p:nvPr>
        </p:nvSpPr>
        <p:spPr>
          <a:xfrm>
            <a:off x="457200" y="895350"/>
            <a:ext cx="8161867" cy="381000"/>
          </a:xfrm>
        </p:spPr>
        <p:txBody>
          <a:bodyPr/>
          <a:lstStyle>
            <a:lvl1pPr>
              <a:buNone/>
              <a:defRPr>
                <a:solidFill>
                  <a:schemeClr val="accent1"/>
                </a:solidFill>
              </a:defRPr>
            </a:lvl1pPr>
          </a:lstStyle>
          <a:p>
            <a:pPr lvl="0"/>
            <a:r>
              <a:rPr lang="en-US" dirty="0" smtClean="0"/>
              <a:t>Objective</a:t>
            </a:r>
            <a:endParaRPr lang="en-US" dirty="0"/>
          </a:p>
        </p:txBody>
      </p:sp>
      <p:sp>
        <p:nvSpPr>
          <p:cNvPr id="7" name="Content Placeholder 3"/>
          <p:cNvSpPr>
            <a:spLocks noGrp="1"/>
          </p:cNvSpPr>
          <p:nvPr>
            <p:ph sz="quarter" idx="13"/>
          </p:nvPr>
        </p:nvSpPr>
        <p:spPr>
          <a:xfrm>
            <a:off x="457200" y="1276350"/>
            <a:ext cx="8174736" cy="838200"/>
          </a:xfrm>
        </p:spPr>
        <p:txBody>
          <a:bodyPr/>
          <a:lstStyle>
            <a:lvl1pPr marL="0" indent="0">
              <a:buFont typeface="+mj-lt"/>
              <a:buNone/>
              <a:defRPr/>
            </a:lvl1pPr>
          </a:lstStyle>
          <a:p>
            <a:pPr lvl="0"/>
            <a:r>
              <a:rPr lang="en-US" dirty="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userDrawn="1"/>
        </p:nvSpPr>
        <p:spPr>
          <a:xfrm>
            <a:off x="754905" y="542113"/>
            <a:ext cx="45702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userDrawn="1"/>
        </p:nvSpPr>
        <p:spPr>
          <a:xfrm>
            <a:off x="754905" y="786811"/>
            <a:ext cx="8208335" cy="769441"/>
          </a:xfrm>
          <a:prstGeom prst="rect">
            <a:avLst/>
          </a:prstGeom>
          <a:noFill/>
        </p:spPr>
        <p:txBody>
          <a:bodyPr wrap="square" rtlCol="0">
            <a:spAutoFit/>
          </a:bodyPr>
          <a:lstStyle/>
          <a:p>
            <a:r>
              <a:rPr lang="en-US" sz="4400" dirty="0" smtClean="0">
                <a:solidFill>
                  <a:schemeClr val="bg2"/>
                </a:solidFill>
                <a:latin typeface="黑体"/>
                <a:cs typeface="黑体"/>
              </a:rPr>
              <a:t>多媒体模块</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userDrawn="1"/>
        </p:nvSpPr>
        <p:spPr>
          <a:xfrm>
            <a:off x="754905" y="542113"/>
            <a:ext cx="4341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黑体"/>
                <a:cs typeface="黑体"/>
              </a:rPr>
              <a:t>第2课 </a:t>
            </a:r>
            <a:r>
              <a:rPr lang="en-US" sz="1200" baseline="0" dirty="0" err="1" smtClean="0">
                <a:solidFill>
                  <a:schemeClr val="bg1"/>
                </a:solidFill>
                <a:latin typeface="黑体"/>
                <a:cs typeface="黑体"/>
              </a:rPr>
              <a:t>创建首个应用程序</a:t>
            </a:r>
            <a:endParaRPr lang="en-US" sz="1200" baseline="0" dirty="0" smtClean="0">
              <a:solidFill>
                <a:schemeClr val="bg1"/>
              </a:solidFill>
              <a:latin typeface="黑体"/>
              <a:cs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userDrawn="1"/>
        </p:nvSpPr>
        <p:spPr>
          <a:xfrm>
            <a:off x="754905" y="786811"/>
            <a:ext cx="8208335" cy="769441"/>
          </a:xfrm>
          <a:prstGeom prst="rect">
            <a:avLst/>
          </a:prstGeom>
          <a:noFill/>
        </p:spPr>
        <p:txBody>
          <a:bodyPr wrap="square" rtlCol="0">
            <a:spAutoFit/>
          </a:bodyPr>
          <a:lstStyle/>
          <a:p>
            <a:r>
              <a:rPr lang="en-US" sz="4400" dirty="0" smtClean="0">
                <a:solidFill>
                  <a:schemeClr val="bg2"/>
                </a:solidFill>
                <a:latin typeface="黑体"/>
                <a:cs typeface="黑体"/>
              </a:rPr>
              <a:t>多媒体模块</a:t>
            </a:r>
            <a:endParaRPr lang="zh-CN" sz="4400" dirty="0">
              <a:solidFill>
                <a:schemeClr val="bg2"/>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xmlns="" val="2315071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Tree>
    <p:extLst>
      <p:ext uri="{BB962C8B-B14F-4D97-AF65-F5344CB8AC3E}">
        <p14:creationId xmlns:p14="http://schemas.microsoft.com/office/powerpoint/2010/main" xmlns="" val="2315071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1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
        <p:nvSpPr>
          <p:cNvPr id="8" name="Content Placeholder 7"/>
          <p:cNvSpPr>
            <a:spLocks noGrp="1"/>
          </p:cNvSpPr>
          <p:nvPr>
            <p:ph sz="quarter" idx="11"/>
          </p:nvPr>
        </p:nvSpPr>
        <p:spPr>
          <a:xfrm>
            <a:off x="457200" y="1200150"/>
            <a:ext cx="8229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2-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
        <p:nvSpPr>
          <p:cNvPr id="5" name="Content Placeholder 4"/>
          <p:cNvSpPr>
            <a:spLocks noGrp="1"/>
          </p:cNvSpPr>
          <p:nvPr>
            <p:ph sz="quarter" idx="11"/>
          </p:nvPr>
        </p:nvSpPr>
        <p:spPr>
          <a:xfrm>
            <a:off x="457200" y="120015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4"/>
          <p:cNvSpPr>
            <a:spLocks noGrp="1"/>
          </p:cNvSpPr>
          <p:nvPr>
            <p:ph sz="quarter" idx="12"/>
          </p:nvPr>
        </p:nvSpPr>
        <p:spPr>
          <a:xfrm>
            <a:off x="4648200" y="1200150"/>
            <a:ext cx="4038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Title Topics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75488" y="2571752"/>
            <a:ext cx="4041648" cy="1918095"/>
          </a:xfrm>
        </p:spPr>
        <p:txBody>
          <a:bodyPr/>
          <a:lstStyle>
            <a:lvl1pPr marL="347663" indent="-347663">
              <a:buFont typeface="+mj-lt"/>
              <a:buAutoNum type="alphaUcPeriod"/>
              <a:defRPr/>
            </a:lvl1pPr>
          </a:lstStyle>
          <a:p>
            <a:pPr lvl="0"/>
            <a:r>
              <a:rPr lang="en-US" dirty="0" smtClean="0"/>
              <a:t>Click to edit Master text styles</a:t>
            </a:r>
          </a:p>
        </p:txBody>
      </p:sp>
      <p:sp>
        <p:nvSpPr>
          <p:cNvPr id="6" name="Text Placeholder 5"/>
          <p:cNvSpPr>
            <a:spLocks noGrp="1"/>
          </p:cNvSpPr>
          <p:nvPr>
            <p:ph type="body" sz="quarter" idx="11" hasCustomPrompt="1"/>
          </p:nvPr>
        </p:nvSpPr>
        <p:spPr>
          <a:xfrm>
            <a:off x="482602" y="2190750"/>
            <a:ext cx="8161867" cy="381000"/>
          </a:xfrm>
        </p:spPr>
        <p:txBody>
          <a:bodyPr/>
          <a:lstStyle>
            <a:lvl1pPr>
              <a:buNone/>
              <a:defRPr>
                <a:solidFill>
                  <a:schemeClr val="accent1"/>
                </a:solidFill>
              </a:defRPr>
            </a:lvl1pPr>
          </a:lstStyle>
          <a:p>
            <a:pPr lvl="0"/>
            <a:r>
              <a:rPr lang="en-US" dirty="0" smtClean="0"/>
              <a:t>Topics</a:t>
            </a:r>
            <a:endParaRPr lang="en-US" dirty="0"/>
          </a:p>
        </p:txBody>
      </p:sp>
      <p:sp>
        <p:nvSpPr>
          <p:cNvPr id="5" name="Content Placeholder 3"/>
          <p:cNvSpPr>
            <a:spLocks noGrp="1"/>
          </p:cNvSpPr>
          <p:nvPr>
            <p:ph sz="quarter" idx="12"/>
          </p:nvPr>
        </p:nvSpPr>
        <p:spPr>
          <a:xfrm>
            <a:off x="4615845" y="2571749"/>
            <a:ext cx="4041648" cy="1918095"/>
          </a:xfrm>
        </p:spPr>
        <p:txBody>
          <a:bodyPr/>
          <a:lstStyle>
            <a:lvl1pPr marL="347663" indent="-347663">
              <a:buFont typeface="+mj-lt"/>
              <a:buAutoNum type="alphaUcPeriod"/>
              <a:defRPr/>
            </a:lvl1pPr>
          </a:lstStyle>
          <a:p>
            <a:pPr lvl="0"/>
            <a:r>
              <a:rPr lang="en-US" smtClean="0"/>
              <a:t>Click to edit Master text styles</a:t>
            </a:r>
          </a:p>
        </p:txBody>
      </p:sp>
      <p:sp>
        <p:nvSpPr>
          <p:cNvPr id="7" name="Text Placeholder 5"/>
          <p:cNvSpPr>
            <a:spLocks noGrp="1"/>
          </p:cNvSpPr>
          <p:nvPr>
            <p:ph type="body" sz="quarter" idx="13" hasCustomPrompt="1"/>
          </p:nvPr>
        </p:nvSpPr>
        <p:spPr>
          <a:xfrm>
            <a:off x="457200" y="895350"/>
            <a:ext cx="8161867" cy="381000"/>
          </a:xfrm>
        </p:spPr>
        <p:txBody>
          <a:bodyPr/>
          <a:lstStyle>
            <a:lvl1pPr>
              <a:buNone/>
              <a:defRPr>
                <a:solidFill>
                  <a:schemeClr val="accent1"/>
                </a:solidFill>
              </a:defRPr>
            </a:lvl1pPr>
          </a:lstStyle>
          <a:p>
            <a:pPr lvl="0"/>
            <a:r>
              <a:rPr lang="en-US" dirty="0" smtClean="0"/>
              <a:t>Objective</a:t>
            </a:r>
            <a:endParaRPr lang="en-US" dirty="0"/>
          </a:p>
        </p:txBody>
      </p:sp>
      <p:sp>
        <p:nvSpPr>
          <p:cNvPr id="8" name="Content Placeholder 3"/>
          <p:cNvSpPr>
            <a:spLocks noGrp="1"/>
          </p:cNvSpPr>
          <p:nvPr>
            <p:ph sz="quarter" idx="14"/>
          </p:nvPr>
        </p:nvSpPr>
        <p:spPr>
          <a:xfrm>
            <a:off x="457200" y="1276350"/>
            <a:ext cx="8174736" cy="838200"/>
          </a:xfrm>
        </p:spPr>
        <p:txBody>
          <a:bodyPr/>
          <a:lstStyle>
            <a:lvl1pPr marL="0" indent="0">
              <a:buFont typeface="+mj-lt"/>
              <a:buNone/>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5" y="841038"/>
            <a:ext cx="8165605" cy="3711756"/>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 xmlns:p14="http://schemas.microsoft.com/office/powerpoint/2010/main" val="135915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Exerci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5" y="841038"/>
            <a:ext cx="8165605" cy="3711756"/>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3"/>
          <p:cNvSpPr/>
          <p:nvPr/>
        </p:nvSpPr>
        <p:spPr>
          <a:xfrm>
            <a:off x="6324600" y="1"/>
            <a:ext cx="2819400" cy="273050"/>
          </a:xfrm>
          <a:prstGeom prst="rect">
            <a:avLst/>
          </a:prstGeom>
          <a:solidFill>
            <a:schemeClr val="accent1"/>
          </a:solidFill>
          <a:ln>
            <a:no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dirty="0">
                <a:solidFill>
                  <a:prstClr val="white"/>
                </a:solidFill>
                <a:latin typeface="黑体"/>
                <a:cs typeface="黑体"/>
              </a:rPr>
              <a:t>练习</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scuss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5" y="841038"/>
            <a:ext cx="8165605" cy="3711756"/>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3"/>
          <p:cNvSpPr/>
          <p:nvPr/>
        </p:nvSpPr>
        <p:spPr>
          <a:xfrm>
            <a:off x="6324600" y="1"/>
            <a:ext cx="2819400" cy="273050"/>
          </a:xfrm>
          <a:prstGeom prst="rect">
            <a:avLst/>
          </a:prstGeom>
          <a:solidFill>
            <a:schemeClr val="accent1"/>
          </a:solidFill>
          <a:ln>
            <a:no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dirty="0">
                <a:solidFill>
                  <a:prstClr val="white"/>
                </a:solidFill>
                <a:latin typeface="黑体"/>
                <a:cs typeface="黑体"/>
              </a:rPr>
              <a:t>讨论</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emonstr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5" y="841038"/>
            <a:ext cx="8165605" cy="3711756"/>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3"/>
          <p:cNvSpPr/>
          <p:nvPr/>
        </p:nvSpPr>
        <p:spPr>
          <a:xfrm>
            <a:off x="6324600" y="1"/>
            <a:ext cx="2819400" cy="273050"/>
          </a:xfrm>
          <a:prstGeom prst="rect">
            <a:avLst/>
          </a:prstGeom>
          <a:solidFill>
            <a:schemeClr val="accent1"/>
          </a:solidFill>
          <a:ln>
            <a:no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dirty="0">
                <a:solidFill>
                  <a:prstClr val="white"/>
                </a:solidFill>
                <a:latin typeface="黑体"/>
                <a:cs typeface="黑体"/>
              </a:rPr>
              <a:t>演示</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Multimedi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5" y="841038"/>
            <a:ext cx="8165605" cy="3711756"/>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3"/>
          <p:cNvSpPr/>
          <p:nvPr/>
        </p:nvSpPr>
        <p:spPr>
          <a:xfrm>
            <a:off x="6324600" y="1"/>
            <a:ext cx="2819400" cy="273050"/>
          </a:xfrm>
          <a:prstGeom prst="rect">
            <a:avLst/>
          </a:prstGeom>
          <a:solidFill>
            <a:schemeClr val="accent1"/>
          </a:solidFill>
          <a:ln>
            <a:no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dirty="0" smtClean="0">
                <a:solidFill>
                  <a:prstClr val="white"/>
                </a:solidFill>
                <a:latin typeface="黑体"/>
                <a:cs typeface="黑体"/>
              </a:rPr>
              <a:t>多媒体模块</a:t>
            </a:r>
            <a:endParaRPr lang="zh-CN" dirty="0">
              <a:solidFill>
                <a:prstClr val="white"/>
              </a:solidFill>
            </a:endParaRP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35915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heme" Target="../theme/theme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9" cstate="print">
            <a:extLst>
              <a:ext uri="{28A0092B-C50C-407E-A947-70E740481C1C}">
                <a14:useLocalDpi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8" y="107123"/>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36" y="841038"/>
            <a:ext cx="8165605" cy="3711756"/>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47" y="3829591"/>
            <a:ext cx="129848" cy="434223"/>
          </a:xfrm>
          <a:prstGeom prst="rect">
            <a:avLst/>
          </a:prstGeom>
          <a:noFill/>
        </p:spPr>
        <p:txBody>
          <a:bodyPr wrap="none" lIns="64264" tIns="32132" rIns="64264" bIns="32132" rtlCol="0">
            <a:spAutoFit/>
          </a:bodyPr>
          <a:lstStyle/>
          <a:p>
            <a:pPr algn="ctr" eaLnBrk="0" fontAlgn="base" hangingPunct="0">
              <a:spcBef>
                <a:spcPct val="0"/>
              </a:spcBef>
              <a:spcAft>
                <a:spcPct val="0"/>
              </a:spcAft>
            </a:pPr>
            <a:endParaRPr lang="en-US" sz="2400" b="1" dirty="0">
              <a:solidFill>
                <a:prstClr val="black"/>
              </a:solidFill>
              <a:latin typeface="Arial Narrow" pitchFamily="34" charset="0"/>
            </a:endParaRPr>
          </a:p>
        </p:txBody>
      </p:sp>
      <p:sp>
        <p:nvSpPr>
          <p:cNvPr id="8" name="TextBox 7"/>
          <p:cNvSpPr txBox="1"/>
          <p:nvPr/>
        </p:nvSpPr>
        <p:spPr>
          <a:xfrm>
            <a:off x="9469740" y="5369460"/>
            <a:ext cx="129848" cy="434223"/>
          </a:xfrm>
          <a:prstGeom prst="rect">
            <a:avLst/>
          </a:prstGeom>
          <a:noFill/>
        </p:spPr>
        <p:txBody>
          <a:bodyPr wrap="none" lIns="64264" tIns="32132" rIns="64264" bIns="32132" rtlCol="0">
            <a:spAutoFit/>
          </a:bodyPr>
          <a:lstStyle/>
          <a:p>
            <a:pPr algn="ctr" eaLnBrk="0" fontAlgn="base" hangingPunct="0">
              <a:spcBef>
                <a:spcPct val="0"/>
              </a:spcBef>
              <a:spcAft>
                <a:spcPct val="0"/>
              </a:spcAft>
            </a:pPr>
            <a:endParaRPr lang="en-US" sz="2400" b="1" dirty="0">
              <a:solidFill>
                <a:prstClr val="black"/>
              </a:solidFill>
              <a:latin typeface="Arial Narrow" pitchFamily="34" charset="0"/>
            </a:endParaRPr>
          </a:p>
        </p:txBody>
      </p:sp>
      <p:sp>
        <p:nvSpPr>
          <p:cNvPr id="11" name="TextBox 10"/>
          <p:cNvSpPr txBox="1"/>
          <p:nvPr/>
        </p:nvSpPr>
        <p:spPr>
          <a:xfrm>
            <a:off x="9746426" y="1526481"/>
            <a:ext cx="129848" cy="434223"/>
          </a:xfrm>
          <a:prstGeom prst="rect">
            <a:avLst/>
          </a:prstGeom>
          <a:noFill/>
        </p:spPr>
        <p:txBody>
          <a:bodyPr wrap="none" lIns="64264" tIns="32132" rIns="64264" bIns="32132" rtlCol="0">
            <a:spAutoFit/>
          </a:bodyPr>
          <a:lstStyle/>
          <a:p>
            <a:pPr algn="ctr" eaLnBrk="0" fontAlgn="base" hangingPunct="0">
              <a:spcBef>
                <a:spcPct val="0"/>
              </a:spcBef>
              <a:spcAft>
                <a:spcPct val="0"/>
              </a:spcAft>
            </a:pPr>
            <a:endParaRPr lang="en-US" sz="2400" b="1" dirty="0">
              <a:solidFill>
                <a:prstClr val="black"/>
              </a:solidFill>
              <a:latin typeface="Arial Narrow" pitchFamily="34" charset="0"/>
            </a:endParaRPr>
          </a:p>
        </p:txBody>
      </p:sp>
      <p:sp>
        <p:nvSpPr>
          <p:cNvPr id="13" name="TextBox 12"/>
          <p:cNvSpPr txBox="1"/>
          <p:nvPr/>
        </p:nvSpPr>
        <p:spPr>
          <a:xfrm>
            <a:off x="-160690" y="3052961"/>
            <a:ext cx="129848" cy="434223"/>
          </a:xfrm>
          <a:prstGeom prst="rect">
            <a:avLst/>
          </a:prstGeom>
          <a:noFill/>
        </p:spPr>
        <p:txBody>
          <a:bodyPr wrap="none" lIns="64264" tIns="32132" rIns="64264" bIns="32132" rtlCol="0">
            <a:spAutoFit/>
          </a:bodyPr>
          <a:lstStyle/>
          <a:p>
            <a:pPr algn="ctr" eaLnBrk="0" fontAlgn="base" hangingPunct="0">
              <a:spcBef>
                <a:spcPct val="0"/>
              </a:spcBef>
              <a:spcAft>
                <a:spcPct val="0"/>
              </a:spcAft>
            </a:pPr>
            <a:endParaRPr lang="en-US" sz="2400" b="1" dirty="0">
              <a:solidFill>
                <a:prstClr val="black"/>
              </a:solidFill>
              <a:latin typeface="Arial Narrow" pitchFamily="34" charset="0"/>
            </a:endParaRPr>
          </a:p>
        </p:txBody>
      </p:sp>
      <p:sp>
        <p:nvSpPr>
          <p:cNvPr id="10" name="TextBox 9"/>
          <p:cNvSpPr txBox="1"/>
          <p:nvPr/>
        </p:nvSpPr>
        <p:spPr>
          <a:xfrm>
            <a:off x="394574" y="4748214"/>
            <a:ext cx="556563" cy="276999"/>
          </a:xfrm>
          <a:prstGeom prst="rect">
            <a:avLst/>
          </a:prstGeom>
          <a:noFill/>
        </p:spPr>
        <p:txBody>
          <a:bodyPr wrap="none" rtlCol="0">
            <a:spAutoFit/>
          </a:bodyPr>
          <a:lstStyle/>
          <a:p>
            <a:pPr algn="ctr" eaLnBrk="0" fontAlgn="base" hangingPunct="0">
              <a:spcBef>
                <a:spcPct val="0"/>
              </a:spcBef>
              <a:spcAft>
                <a:spcPct val="0"/>
              </a:spcAft>
            </a:pPr>
            <a:r>
              <a:rPr lang="en-US" sz="1200" dirty="0">
                <a:solidFill>
                  <a:prstClr val="black"/>
                </a:solidFill>
                <a:latin typeface="黑体"/>
                <a:cs typeface="黑体"/>
              </a:rPr>
              <a:t>ni.com</a:t>
            </a:r>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79460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7"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4" y="419934"/>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3"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3"/>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3"/>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xmlns=""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700"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27.jpeg"/><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6.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3.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dirty="0" smtClean="0">
                <a:latin typeface="黑体"/>
                <a:cs typeface="黑体"/>
              </a:rPr>
              <a:t>第2课</a:t>
            </a:r>
            <a:r>
              <a:rPr lang="en-US" dirty="0" smtClean="0">
                <a:latin typeface="黑体"/>
                <a:cs typeface="黑体"/>
              </a:rPr>
              <a:t> </a:t>
            </a:r>
            <a:r>
              <a:rPr dirty="0" err="1" smtClean="0">
                <a:latin typeface="黑体"/>
                <a:cs typeface="黑体"/>
              </a:rPr>
              <a:t>创建首个应用程序</a:t>
            </a:r>
            <a:endParaRPr lang="zh-CN" dirty="0"/>
          </a:p>
        </p:txBody>
      </p:sp>
      <p:sp>
        <p:nvSpPr>
          <p:cNvPr id="11" name="Content Placeholder 10"/>
          <p:cNvSpPr>
            <a:spLocks noGrp="1"/>
          </p:cNvSpPr>
          <p:nvPr>
            <p:ph type="body" idx="14"/>
          </p:nvPr>
        </p:nvSpPr>
        <p:spPr/>
        <p:txBody>
          <a:bodyPr>
            <a:normAutofit/>
          </a:bodyPr>
          <a:lstStyle/>
          <a:p>
            <a:r>
              <a:rPr lang="en-US" sz="2000" dirty="0" smtClean="0">
                <a:latin typeface="黑体"/>
                <a:cs typeface="黑体"/>
              </a:rPr>
              <a:t>使用Express VI创建一个项目以及一个采集、分析数据并显示结果的简单VI。</a:t>
            </a:r>
            <a:endParaRPr lang="zh-CN" sz="2000" dirty="0"/>
          </a:p>
        </p:txBody>
      </p:sp>
      <p:sp>
        <p:nvSpPr>
          <p:cNvPr id="10" name="Text Placeholder 9"/>
          <p:cNvSpPr>
            <a:spLocks noGrp="1"/>
          </p:cNvSpPr>
          <p:nvPr>
            <p:ph type="body" sz="quarter" idx="19"/>
          </p:nvPr>
        </p:nvSpPr>
        <p:spPr/>
        <p:txBody>
          <a:bodyPr/>
          <a:lstStyle/>
          <a:p>
            <a:r>
              <a:rPr dirty="0" smtClean="0">
                <a:latin typeface="黑体"/>
                <a:cs typeface="黑体"/>
              </a:rPr>
              <a:t>数据流</a:t>
            </a:r>
          </a:p>
          <a:p>
            <a:r>
              <a:rPr dirty="0" smtClean="0">
                <a:latin typeface="黑体"/>
                <a:cs typeface="黑体"/>
              </a:rPr>
              <a:t>LabVIEW数据类型</a:t>
            </a:r>
          </a:p>
          <a:p>
            <a:r>
              <a:rPr dirty="0" smtClean="0">
                <a:latin typeface="黑体"/>
                <a:cs typeface="黑体"/>
              </a:rPr>
              <a:t>编写、整理和组织VI的工具</a:t>
            </a:r>
          </a:p>
          <a:p>
            <a:r>
              <a:rPr dirty="0" smtClean="0">
                <a:latin typeface="黑体"/>
                <a:cs typeface="黑体"/>
              </a:rPr>
              <a:t>创建一个简单VI</a:t>
            </a:r>
          </a:p>
          <a:p>
            <a:pPr>
              <a:buNone/>
            </a:pPr>
            <a:endParaRPr lang="zh-CN" dirty="0"/>
          </a:p>
        </p:txBody>
      </p:sp>
      <p:sp>
        <p:nvSpPr>
          <p:cNvPr id="5" name="Slide Number Placeholder 4"/>
          <p:cNvSpPr>
            <a:spLocks noGrp="1"/>
          </p:cNvSpPr>
          <p:nvPr>
            <p:ph type="sldNum" sz="quarter" idx="15"/>
          </p:nvPr>
        </p:nvSpPr>
        <p:spPr/>
        <p:txBody>
          <a:bodyPr/>
          <a:lstStyle/>
          <a:p>
            <a:fld id="{F7BDED22-11C7-456A-B829-4ED810F305A6}" type="slidenum">
              <a:rPr lang="en-US" smtClean="0"/>
              <a:pPr/>
              <a:t>1</a:t>
            </a:fld>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2"/>
          <p:cNvSpPr>
            <a:spLocks noGrp="1" noChangeArrowheads="1"/>
          </p:cNvSpPr>
          <p:nvPr>
            <p:ph sz="quarter" idx="15"/>
          </p:nvPr>
        </p:nvSpPr>
        <p:spPr>
          <a:xfrm>
            <a:off x="457200" y="1123950"/>
            <a:ext cx="7772400" cy="3505200"/>
          </a:xfrm>
        </p:spPr>
        <p:txBody>
          <a:bodyPr/>
          <a:lstStyle/>
          <a:p>
            <a:pPr marL="0" indent="0">
              <a:buFontTx/>
              <a:buNone/>
            </a:pPr>
            <a:r>
              <a:rPr dirty="0" smtClean="0">
                <a:latin typeface="黑体"/>
                <a:cs typeface="黑体"/>
              </a:rPr>
              <a:t>接线端可直观地反映数据类型的信息。</a:t>
            </a:r>
          </a:p>
        </p:txBody>
      </p:sp>
      <p:sp>
        <p:nvSpPr>
          <p:cNvPr id="6" name="Text Placeholder 5"/>
          <p:cNvSpPr>
            <a:spLocks noGrp="1"/>
          </p:cNvSpPr>
          <p:nvPr>
            <p:ph type="body" sz="quarter" idx="13"/>
          </p:nvPr>
        </p:nvSpPr>
        <p:spPr/>
        <p:txBody>
          <a:bodyPr/>
          <a:lstStyle/>
          <a:p>
            <a:r>
              <a:rPr dirty="0" smtClean="0">
                <a:latin typeface="黑体"/>
                <a:cs typeface="黑体"/>
              </a:rPr>
              <a:t>B. LabVIEW数据类型</a:t>
            </a:r>
            <a:endParaRPr lang="zh-CN" dirty="0"/>
          </a:p>
        </p:txBody>
      </p:sp>
      <p:sp>
        <p:nvSpPr>
          <p:cNvPr id="8" name="Rectangle 11"/>
          <p:cNvSpPr>
            <a:spLocks noGrp="1" noChangeArrowheads="1"/>
          </p:cNvSpPr>
          <p:nvPr>
            <p:ph type="body" sz="quarter" idx="10"/>
          </p:nvPr>
        </p:nvSpPr>
        <p:spPr>
          <a:xfrm>
            <a:off x="475488" y="514350"/>
            <a:ext cx="7848600" cy="685800"/>
          </a:xfrm>
        </p:spPr>
        <p:txBody>
          <a:bodyPr/>
          <a:lstStyle/>
          <a:p>
            <a:r>
              <a:rPr dirty="0" smtClean="0">
                <a:latin typeface="黑体"/>
                <a:cs typeface="黑体"/>
              </a:rPr>
              <a:t>接线端和LabVIEW数据类型</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10</a:t>
            </a:fld>
            <a:endParaRPr lang="zh-CN" dirty="0"/>
          </a:p>
        </p:txBody>
      </p:sp>
      <p:pic>
        <p:nvPicPr>
          <p:cNvPr id="7" name="Embedded Image" descr="loc_bd_Seconds Breakdown - Compact.png"/>
          <p:cNvPicPr>
            <a:picLocks noChangeAspect="1"/>
          </p:cNvPicPr>
          <p:nvPr/>
        </p:nvPicPr>
        <p:blipFill>
          <a:blip r:embed="rId3" cstate="print"/>
          <a:stretch>
            <a:fillRect/>
          </a:stretch>
        </p:blipFill>
        <p:spPr>
          <a:xfrm>
            <a:off x="1828800" y="1581150"/>
            <a:ext cx="5181600" cy="321033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body" idx="18"/>
          </p:nvPr>
        </p:nvSpPr>
        <p:spPr>
          <a:xfrm>
            <a:off x="754905" y="1520013"/>
            <a:ext cx="8229600" cy="518337"/>
          </a:xfrm>
        </p:spPr>
        <p:txBody>
          <a:bodyPr/>
          <a:lstStyle/>
          <a:p>
            <a:r>
              <a:rPr dirty="0" smtClean="0">
                <a:latin typeface="黑体"/>
                <a:cs typeface="黑体"/>
              </a:rPr>
              <a:t>访问对象属性</a:t>
            </a:r>
            <a:endParaRPr lang="zh-CN"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11</a:t>
            </a:fld>
            <a:endParaRPr lang="zh-CN" dirty="0"/>
          </a:p>
        </p:txBody>
      </p:sp>
      <p:pic>
        <p:nvPicPr>
          <p:cNvPr id="11" name="Embedded Image" descr="meterProperty.bmp"/>
          <p:cNvPicPr>
            <a:picLocks noChangeAspect="1"/>
          </p:cNvPicPr>
          <p:nvPr/>
        </p:nvPicPr>
        <p:blipFill>
          <a:blip r:embed="rId2" cstate="print"/>
          <a:stretch>
            <a:fillRect/>
          </a:stretch>
        </p:blipFill>
        <p:spPr>
          <a:xfrm>
            <a:off x="4724400" y="2266950"/>
            <a:ext cx="2689374" cy="2609014"/>
          </a:xfrm>
          <a:prstGeom prst="rect">
            <a:avLst/>
          </a:prstGeom>
        </p:spPr>
      </p:pic>
      <p:pic>
        <p:nvPicPr>
          <p:cNvPr id="12" name="Embedded Image" descr="loc_fp_shortcut_menu_silver.png"/>
          <p:cNvPicPr>
            <a:picLocks noChangeAspect="1"/>
          </p:cNvPicPr>
          <p:nvPr/>
        </p:nvPicPr>
        <p:blipFill>
          <a:blip r:embed="rId3" cstate="print"/>
          <a:stretch>
            <a:fillRect/>
          </a:stretch>
        </p:blipFill>
        <p:spPr>
          <a:xfrm>
            <a:off x="1524000" y="2266950"/>
            <a:ext cx="2806838" cy="26332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dirty="0" smtClean="0">
                <a:latin typeface="黑体"/>
                <a:cs typeface="黑体"/>
              </a:rPr>
              <a:t>B. LabVIEW数据类型</a:t>
            </a:r>
            <a:endParaRPr lang="zh-CN" dirty="0"/>
          </a:p>
        </p:txBody>
      </p:sp>
      <p:sp>
        <p:nvSpPr>
          <p:cNvPr id="7" name="Rectangle 6"/>
          <p:cNvSpPr>
            <a:spLocks noGrp="1" noChangeArrowheads="1"/>
          </p:cNvSpPr>
          <p:nvPr>
            <p:ph type="body" sz="quarter" idx="10"/>
          </p:nvPr>
        </p:nvSpPr>
        <p:spPr/>
        <p:txBody>
          <a:bodyPr/>
          <a:lstStyle/>
          <a:p>
            <a:r>
              <a:rPr dirty="0" smtClean="0">
                <a:latin typeface="黑体"/>
                <a:cs typeface="黑体"/>
              </a:rPr>
              <a:t>布尔数据</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12</a:t>
            </a:fld>
            <a:endParaRPr lang="zh-CN" dirty="0"/>
          </a:p>
        </p:txBody>
      </p:sp>
      <p:pic>
        <p:nvPicPr>
          <p:cNvPr id="8" name="Embedded Image" descr="loc_bd_Boolean Samples.png"/>
          <p:cNvPicPr>
            <a:picLocks noChangeAspect="1"/>
          </p:cNvPicPr>
          <p:nvPr/>
        </p:nvPicPr>
        <p:blipFill>
          <a:blip r:embed="rId3" cstate="print"/>
          <a:stretch>
            <a:fillRect/>
          </a:stretch>
        </p:blipFill>
        <p:spPr>
          <a:xfrm>
            <a:off x="609599" y="2038350"/>
            <a:ext cx="2355697" cy="1143000"/>
          </a:xfrm>
          <a:prstGeom prst="rect">
            <a:avLst/>
          </a:prstGeom>
        </p:spPr>
      </p:pic>
      <p:pic>
        <p:nvPicPr>
          <p:cNvPr id="10" name="Embedded Image" descr="loc_fp_Boolean Samples.png"/>
          <p:cNvPicPr>
            <a:picLocks noChangeAspect="1"/>
          </p:cNvPicPr>
          <p:nvPr/>
        </p:nvPicPr>
        <p:blipFill>
          <a:blip r:embed="rId4" cstate="print"/>
          <a:stretch>
            <a:fillRect/>
          </a:stretch>
        </p:blipFill>
        <p:spPr>
          <a:xfrm>
            <a:off x="5015164" y="2038350"/>
            <a:ext cx="3214436" cy="106680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mbedded Image" descr="noloc_call bell.jpg"/>
          <p:cNvPicPr>
            <a:picLocks noGrp="1" noChangeAspect="1"/>
          </p:cNvPicPr>
          <p:nvPr>
            <p:ph idx="4294967295"/>
          </p:nvPr>
        </p:nvPicPr>
        <p:blipFill>
          <a:blip r:embed="rId3" cstate="print"/>
          <a:stretch>
            <a:fillRect/>
          </a:stretch>
        </p:blipFill>
        <p:spPr>
          <a:xfrm>
            <a:off x="838200" y="2548204"/>
            <a:ext cx="1905000" cy="1905000"/>
          </a:xfrm>
        </p:spPr>
      </p:pic>
      <p:pic>
        <p:nvPicPr>
          <p:cNvPr id="12" name="Embedded Image" descr="noloc_doorbell.jpg"/>
          <p:cNvPicPr>
            <a:picLocks noChangeAspect="1"/>
          </p:cNvPicPr>
          <p:nvPr/>
        </p:nvPicPr>
        <p:blipFill>
          <a:blip r:embed="rId4" cstate="print"/>
          <a:stretch>
            <a:fillRect/>
          </a:stretch>
        </p:blipFill>
        <p:spPr>
          <a:xfrm>
            <a:off x="3745706" y="2571750"/>
            <a:ext cx="1271588" cy="2138363"/>
          </a:xfrm>
          <a:prstGeom prst="rect">
            <a:avLst/>
          </a:prstGeom>
        </p:spPr>
      </p:pic>
      <p:pic>
        <p:nvPicPr>
          <p:cNvPr id="17" name="Embedded Image" descr="noloc_computer mouse.jpg"/>
          <p:cNvPicPr>
            <a:picLocks noChangeAspect="1"/>
          </p:cNvPicPr>
          <p:nvPr/>
        </p:nvPicPr>
        <p:blipFill>
          <a:blip r:embed="rId5" cstate="print"/>
          <a:stretch>
            <a:fillRect/>
          </a:stretch>
        </p:blipFill>
        <p:spPr>
          <a:xfrm>
            <a:off x="6019800" y="2647950"/>
            <a:ext cx="1828800" cy="1603248"/>
          </a:xfrm>
          <a:prstGeom prst="rect">
            <a:avLst/>
          </a:prstGeom>
          <a:ln>
            <a:solidFill>
              <a:schemeClr val="tx1"/>
            </a:solidFill>
          </a:ln>
        </p:spPr>
      </p:pic>
      <p:sp>
        <p:nvSpPr>
          <p:cNvPr id="9" name="Title 1"/>
          <p:cNvSpPr>
            <a:spLocks noGrp="1"/>
          </p:cNvSpPr>
          <p:nvPr>
            <p:ph type="body" idx="18"/>
          </p:nvPr>
        </p:nvSpPr>
        <p:spPr>
          <a:xfrm>
            <a:off x="762000" y="1504950"/>
            <a:ext cx="8229600" cy="518337"/>
          </a:xfrm>
        </p:spPr>
        <p:txBody>
          <a:bodyPr/>
          <a:lstStyle/>
          <a:p>
            <a:r>
              <a:rPr dirty="0" smtClean="0">
                <a:latin typeface="黑体"/>
                <a:cs typeface="黑体"/>
              </a:rPr>
              <a:t>布尔控件的机械动作</a:t>
            </a:r>
            <a:endParaRPr lang="zh-CN"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13</a:t>
            </a:fld>
            <a:endParaRPr 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mbedded Image" descr="loc_bd_Numeric Terminals - Sample.png"/>
          <p:cNvPicPr>
            <a:picLocks noChangeAspect="1"/>
          </p:cNvPicPr>
          <p:nvPr/>
        </p:nvPicPr>
        <p:blipFill>
          <a:blip r:embed="rId3" cstate="print"/>
          <a:stretch>
            <a:fillRect/>
          </a:stretch>
        </p:blipFill>
        <p:spPr>
          <a:xfrm>
            <a:off x="3124200" y="2190750"/>
            <a:ext cx="2280062" cy="1219200"/>
          </a:xfrm>
          <a:prstGeom prst="rect">
            <a:avLst/>
          </a:prstGeom>
        </p:spPr>
      </p:pic>
      <p:sp>
        <p:nvSpPr>
          <p:cNvPr id="13" name="Rectangle 2"/>
          <p:cNvSpPr>
            <a:spLocks noGrp="1" noChangeArrowheads="1"/>
          </p:cNvSpPr>
          <p:nvPr>
            <p:ph type="body" idx="18"/>
          </p:nvPr>
        </p:nvSpPr>
        <p:spPr>
          <a:xfrm>
            <a:off x="762000" y="1504950"/>
            <a:ext cx="8229600" cy="518337"/>
          </a:xfrm>
        </p:spPr>
        <p:txBody>
          <a:bodyPr/>
          <a:lstStyle/>
          <a:p>
            <a:r>
              <a:rPr dirty="0" smtClean="0">
                <a:latin typeface="黑体"/>
                <a:cs typeface="黑体"/>
              </a:rPr>
              <a:t>数值数据表示法 </a:t>
            </a:r>
          </a:p>
        </p:txBody>
      </p:sp>
      <p:sp>
        <p:nvSpPr>
          <p:cNvPr id="12" name="Slide Number Placeholder 11"/>
          <p:cNvSpPr>
            <a:spLocks noGrp="1"/>
          </p:cNvSpPr>
          <p:nvPr>
            <p:ph type="sldNum" sz="quarter" idx="17"/>
          </p:nvPr>
        </p:nvSpPr>
        <p:spPr/>
        <p:txBody>
          <a:bodyPr/>
          <a:lstStyle/>
          <a:p>
            <a:pPr algn="ctr"/>
            <a:fld id="{F7BDED22-11C7-456A-B829-4ED810F305A6}" type="slidenum">
              <a:rPr lang="en-US" smtClean="0"/>
              <a:pPr algn="ctr"/>
              <a:t>14</a:t>
            </a:fld>
            <a:endParaRPr lang="zh-CN" dirty="0"/>
          </a:p>
        </p:txBody>
      </p:sp>
      <p:pic>
        <p:nvPicPr>
          <p:cNvPr id="11" name="Embedded Image" descr="loc_bd_numeric_conversion.bmp"/>
          <p:cNvPicPr>
            <a:picLocks noChangeAspect="1"/>
          </p:cNvPicPr>
          <p:nvPr/>
        </p:nvPicPr>
        <p:blipFill>
          <a:blip r:embed="rId4" cstate="print"/>
          <a:stretch>
            <a:fillRect/>
          </a:stretch>
        </p:blipFill>
        <p:spPr>
          <a:xfrm>
            <a:off x="1371600" y="3638550"/>
            <a:ext cx="2057400" cy="1376052"/>
          </a:xfrm>
          <a:prstGeom prst="rect">
            <a:avLst/>
          </a:prstGeom>
        </p:spPr>
      </p:pic>
      <p:pic>
        <p:nvPicPr>
          <p:cNvPr id="15" name="Embedded Image" descr="loc_bd_Numeric Conversion - explicit.png"/>
          <p:cNvPicPr>
            <a:picLocks noChangeAspect="1"/>
          </p:cNvPicPr>
          <p:nvPr/>
        </p:nvPicPr>
        <p:blipFill>
          <a:blip r:embed="rId5" cstate="print"/>
          <a:stretch>
            <a:fillRect/>
          </a:stretch>
        </p:blipFill>
        <p:spPr>
          <a:xfrm>
            <a:off x="5079360" y="3790951"/>
            <a:ext cx="2997840" cy="1066799"/>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dirty="0" smtClean="0">
                <a:latin typeface="黑体"/>
                <a:cs typeface="黑体"/>
              </a:rPr>
              <a:t>B. LabVIEW数据类型</a:t>
            </a:r>
            <a:endParaRPr lang="zh-CN" dirty="0"/>
          </a:p>
        </p:txBody>
      </p:sp>
      <p:sp>
        <p:nvSpPr>
          <p:cNvPr id="10" name="Rectangle 4"/>
          <p:cNvSpPr>
            <a:spLocks noGrp="1" noChangeArrowheads="1"/>
          </p:cNvSpPr>
          <p:nvPr>
            <p:ph type="body" sz="quarter" idx="10"/>
          </p:nvPr>
        </p:nvSpPr>
        <p:spPr/>
        <p:txBody>
          <a:bodyPr/>
          <a:lstStyle/>
          <a:p>
            <a:r>
              <a:rPr dirty="0" smtClean="0">
                <a:latin typeface="黑体"/>
                <a:cs typeface="黑体"/>
              </a:rPr>
              <a:t>字符串</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15</a:t>
            </a:fld>
            <a:endParaRPr lang="zh-CN" dirty="0"/>
          </a:p>
        </p:txBody>
      </p:sp>
      <p:pic>
        <p:nvPicPr>
          <p:cNvPr id="9" name="Embedded Image" descr="loc_bd_String Samples.png"/>
          <p:cNvPicPr>
            <a:picLocks noChangeAspect="1"/>
          </p:cNvPicPr>
          <p:nvPr/>
        </p:nvPicPr>
        <p:blipFill>
          <a:blip r:embed="rId3" cstate="print"/>
          <a:stretch>
            <a:fillRect/>
          </a:stretch>
        </p:blipFill>
        <p:spPr>
          <a:xfrm>
            <a:off x="919040" y="2724150"/>
            <a:ext cx="2814759" cy="1559529"/>
          </a:xfrm>
          <a:prstGeom prst="rect">
            <a:avLst/>
          </a:prstGeom>
        </p:spPr>
      </p:pic>
      <p:pic>
        <p:nvPicPr>
          <p:cNvPr id="12" name="Embedded Image" descr="loc_fp_String Samples.png"/>
          <p:cNvPicPr>
            <a:picLocks noChangeAspect="1"/>
          </p:cNvPicPr>
          <p:nvPr/>
        </p:nvPicPr>
        <p:blipFill>
          <a:blip r:embed="rId4" cstate="print"/>
          <a:stretch>
            <a:fillRect/>
          </a:stretch>
        </p:blipFill>
        <p:spPr>
          <a:xfrm>
            <a:off x="228600" y="1276351"/>
            <a:ext cx="4211867" cy="940039"/>
          </a:xfrm>
          <a:prstGeom prst="rect">
            <a:avLst/>
          </a:prstGeom>
        </p:spPr>
      </p:pic>
      <p:pic>
        <p:nvPicPr>
          <p:cNvPr id="13" name="Embedded Image" descr="loc_env_string_properties_appearance.png"/>
          <p:cNvPicPr>
            <a:picLocks noChangeAspect="1"/>
          </p:cNvPicPr>
          <p:nvPr/>
        </p:nvPicPr>
        <p:blipFill>
          <a:blip r:embed="rId5" cstate="print"/>
          <a:stretch>
            <a:fillRect/>
          </a:stretch>
        </p:blipFill>
        <p:spPr>
          <a:xfrm>
            <a:off x="4572000" y="666750"/>
            <a:ext cx="4291067" cy="4157753"/>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body" idx="18"/>
          </p:nvPr>
        </p:nvSpPr>
        <p:spPr>
          <a:xfrm>
            <a:off x="762000" y="1504950"/>
            <a:ext cx="8229600" cy="518337"/>
          </a:xfrm>
        </p:spPr>
        <p:txBody>
          <a:bodyPr/>
          <a:lstStyle/>
          <a:p>
            <a:r>
              <a:rPr dirty="0" err="1" smtClean="0">
                <a:latin typeface="黑体"/>
                <a:cs typeface="黑体"/>
              </a:rPr>
              <a:t>枚举</a:t>
            </a:r>
            <a:endParaRPr lang="zh-CN"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16</a:t>
            </a:fld>
            <a:endParaRPr lang="zh-CN" dirty="0"/>
          </a:p>
        </p:txBody>
      </p:sp>
      <p:pic>
        <p:nvPicPr>
          <p:cNvPr id="9" name="Embedded Image" descr="loc_env_enum_properties_edit items.png"/>
          <p:cNvPicPr>
            <a:picLocks noChangeAspect="1"/>
          </p:cNvPicPr>
          <p:nvPr/>
        </p:nvPicPr>
        <p:blipFill>
          <a:blip r:embed="rId3" cstate="print"/>
          <a:stretch>
            <a:fillRect/>
          </a:stretch>
        </p:blipFill>
        <p:spPr>
          <a:xfrm>
            <a:off x="5715000" y="2190750"/>
            <a:ext cx="2906236" cy="2815945"/>
          </a:xfrm>
          <a:prstGeom prst="rect">
            <a:avLst/>
          </a:prstGeom>
        </p:spPr>
      </p:pic>
      <p:pic>
        <p:nvPicPr>
          <p:cNvPr id="16" name="Embedded Image" descr="loc_fp_enum sample.png"/>
          <p:cNvPicPr>
            <a:picLocks noChangeAspect="1"/>
          </p:cNvPicPr>
          <p:nvPr/>
        </p:nvPicPr>
        <p:blipFill>
          <a:blip r:embed="rId4" cstate="print"/>
          <a:stretch>
            <a:fillRect/>
          </a:stretch>
        </p:blipFill>
        <p:spPr>
          <a:xfrm>
            <a:off x="866943" y="2343150"/>
            <a:ext cx="1342857" cy="733333"/>
          </a:xfrm>
          <a:prstGeom prst="rect">
            <a:avLst/>
          </a:prstGeom>
        </p:spPr>
      </p:pic>
      <p:pic>
        <p:nvPicPr>
          <p:cNvPr id="17" name="Embedded Image" descr="loc_fp_enum sample - menu.png"/>
          <p:cNvPicPr>
            <a:picLocks noChangeAspect="1"/>
          </p:cNvPicPr>
          <p:nvPr/>
        </p:nvPicPr>
        <p:blipFill>
          <a:blip r:embed="rId5" cstate="print"/>
          <a:stretch>
            <a:fillRect/>
          </a:stretch>
        </p:blipFill>
        <p:spPr>
          <a:xfrm>
            <a:off x="2362200" y="3028950"/>
            <a:ext cx="1257143" cy="1085714"/>
          </a:xfrm>
          <a:prstGeom prst="rect">
            <a:avLst/>
          </a:prstGeom>
        </p:spPr>
      </p:pic>
      <p:pic>
        <p:nvPicPr>
          <p:cNvPr id="18" name="Embedded Image" descr="loc_bd_Enum Sample.png"/>
          <p:cNvPicPr>
            <a:picLocks noChangeAspect="1"/>
          </p:cNvPicPr>
          <p:nvPr/>
        </p:nvPicPr>
        <p:blipFill>
          <a:blip r:embed="rId6" cstate="print"/>
          <a:stretch>
            <a:fillRect/>
          </a:stretch>
        </p:blipFill>
        <p:spPr>
          <a:xfrm>
            <a:off x="3810000" y="4095750"/>
            <a:ext cx="304762" cy="295238"/>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body" sz="quarter" idx="10"/>
          </p:nvPr>
        </p:nvSpPr>
        <p:spPr/>
        <p:txBody>
          <a:bodyPr/>
          <a:lstStyle/>
          <a:p>
            <a:r>
              <a:rPr dirty="0" smtClean="0">
                <a:latin typeface="黑体"/>
                <a:cs typeface="黑体"/>
              </a:rPr>
              <a:t>其他数据类型</a:t>
            </a:r>
          </a:p>
        </p:txBody>
      </p:sp>
      <p:sp>
        <p:nvSpPr>
          <p:cNvPr id="8" name="Slide Number Placeholder 7"/>
          <p:cNvSpPr>
            <a:spLocks noGrp="1"/>
          </p:cNvSpPr>
          <p:nvPr>
            <p:ph type="sldNum" sz="quarter" idx="14"/>
          </p:nvPr>
        </p:nvSpPr>
        <p:spPr/>
        <p:txBody>
          <a:bodyPr/>
          <a:lstStyle/>
          <a:p>
            <a:fld id="{F7BDED22-11C7-456A-B829-4ED810F305A6}" type="slidenum">
              <a:rPr lang="en-US" smtClean="0"/>
              <a:pPr/>
              <a:t>17</a:t>
            </a:fld>
            <a:endParaRPr lang="zh-CN" dirty="0"/>
          </a:p>
        </p:txBody>
      </p:sp>
      <p:sp>
        <p:nvSpPr>
          <p:cNvPr id="9" name="Text Placeholder 8"/>
          <p:cNvSpPr>
            <a:spLocks noGrp="1"/>
          </p:cNvSpPr>
          <p:nvPr>
            <p:ph type="body" sz="quarter" idx="13"/>
          </p:nvPr>
        </p:nvSpPr>
        <p:spPr/>
        <p:txBody>
          <a:bodyPr/>
          <a:lstStyle/>
          <a:p>
            <a:r>
              <a:rPr dirty="0" smtClean="0">
                <a:latin typeface="黑体"/>
                <a:cs typeface="黑体"/>
              </a:rPr>
              <a:t>B. LabVIEW数据类型</a:t>
            </a:r>
            <a:endParaRPr lang="zh-CN" dirty="0"/>
          </a:p>
        </p:txBody>
      </p:sp>
      <p:graphicFrame>
        <p:nvGraphicFramePr>
          <p:cNvPr id="30" name="Content Placeholder 29"/>
          <p:cNvGraphicFramePr>
            <a:graphicFrameLocks noGrp="1"/>
          </p:cNvGraphicFramePr>
          <p:nvPr>
            <p:ph sz="quarter" idx="15"/>
          </p:nvPr>
        </p:nvGraphicFramePr>
        <p:xfrm>
          <a:off x="533400" y="1123949"/>
          <a:ext cx="7620001" cy="3586481"/>
        </p:xfrm>
        <a:graphic>
          <a:graphicData uri="http://schemas.openxmlformats.org/drawingml/2006/table">
            <a:tbl>
              <a:tblPr firstRow="1" bandRow="1">
                <a:tableStyleId>{5C22544A-7EE6-4342-B048-85BDC9FD1C3A}</a:tableStyleId>
              </a:tblPr>
              <a:tblGrid>
                <a:gridCol w="1516007"/>
                <a:gridCol w="1372464"/>
                <a:gridCol w="4731530"/>
              </a:tblGrid>
              <a:tr h="580517">
                <a:tc>
                  <a:txBody>
                    <a:bodyPr/>
                    <a:lstStyle/>
                    <a:p>
                      <a:r>
                        <a:rPr dirty="0" err="1"/>
                        <a:t>类型</a:t>
                      </a:r>
                      <a:endParaRPr lang="zh-CN" dirty="0"/>
                    </a:p>
                  </a:txBody>
                  <a:tcPr/>
                </a:tc>
                <a:tc>
                  <a:txBody>
                    <a:bodyPr/>
                    <a:lstStyle/>
                    <a:p>
                      <a:pPr algn="ctr"/>
                      <a:r>
                        <a:t>接线端</a:t>
                      </a:r>
                      <a:endParaRPr lang="zh-CN" dirty="0"/>
                    </a:p>
                  </a:txBody>
                  <a:tcPr/>
                </a:tc>
                <a:tc>
                  <a:txBody>
                    <a:bodyPr/>
                    <a:lstStyle/>
                    <a:p>
                      <a:r>
                        <a:rPr dirty="0" err="1"/>
                        <a:t>说明</a:t>
                      </a:r>
                      <a:endParaRPr lang="zh-CN" dirty="0"/>
                    </a:p>
                  </a:txBody>
                  <a:tcPr/>
                </a:tc>
              </a:tr>
              <a:tr h="1001988">
                <a:tc>
                  <a:txBody>
                    <a:bodyPr/>
                    <a:lstStyle/>
                    <a:p>
                      <a:r>
                        <a:t>动态</a:t>
                      </a:r>
                      <a:endParaRPr lang="zh-CN" dirty="0"/>
                    </a:p>
                  </a:txBody>
                  <a:tcPr/>
                </a:tc>
                <a:tc>
                  <a:txBody>
                    <a:bodyPr/>
                    <a:lstStyle/>
                    <a:p>
                      <a:pPr algn="ctr"/>
                      <a:endParaRPr lang="en-US" dirty="0"/>
                    </a:p>
                  </a:txBody>
                  <a:tcPr/>
                </a:tc>
                <a:tc>
                  <a:txBody>
                    <a:bodyPr/>
                    <a:lstStyle/>
                    <a:p>
                      <a:pPr marL="0" marR="0" lvl="1" indent="0" algn="l" defTabSz="457174" rtl="0" eaLnBrk="1" fontAlgn="auto" latinLnBrk="0" hangingPunct="1">
                        <a:lnSpc>
                          <a:spcPct val="100000"/>
                        </a:lnSpc>
                        <a:spcBef>
                          <a:spcPts val="0"/>
                        </a:spcBef>
                        <a:spcAft>
                          <a:spcPts val="0"/>
                        </a:spcAft>
                        <a:buClrTx/>
                        <a:buSzTx/>
                        <a:buFontTx/>
                        <a:buNone/>
                        <a:tabLst/>
                        <a:defRPr/>
                      </a:pPr>
                      <a:r>
                        <a:rPr dirty="0" err="1"/>
                        <a:t>保存由Express</a:t>
                      </a:r>
                      <a:r>
                        <a:rPr dirty="0"/>
                        <a:t> </a:t>
                      </a:r>
                      <a:r>
                        <a:rPr dirty="0" err="1"/>
                        <a:t>VI产生或采集的信息</a:t>
                      </a:r>
                      <a:endParaRPr dirty="0"/>
                    </a:p>
                  </a:txBody>
                  <a:tcPr/>
                </a:tc>
              </a:tr>
              <a:tr h="1001988">
                <a:tc>
                  <a:txBody>
                    <a:bodyPr/>
                    <a:lstStyle/>
                    <a:p>
                      <a:r>
                        <a:t>路径</a:t>
                      </a:r>
                      <a:endParaRPr lang="zh-CN" dirty="0"/>
                    </a:p>
                  </a:txBody>
                  <a:tcPr/>
                </a:tc>
                <a:tc>
                  <a:txBody>
                    <a:bodyPr/>
                    <a:lstStyle/>
                    <a:p>
                      <a:pPr algn="ctr"/>
                      <a:endParaRPr lang="en-US" dirty="0"/>
                    </a:p>
                  </a:txBody>
                  <a:tcPr/>
                </a:tc>
                <a:tc>
                  <a:txBody>
                    <a:bodyPr/>
                    <a:lstStyle/>
                    <a:p>
                      <a:r>
                        <a:t>保存文件或路径的位置</a:t>
                      </a:r>
                      <a:endParaRPr lang="zh-CN" dirty="0"/>
                    </a:p>
                  </a:txBody>
                  <a:tcPr/>
                </a:tc>
              </a:tr>
              <a:tr h="1001988">
                <a:tc>
                  <a:txBody>
                    <a:bodyPr/>
                    <a:lstStyle/>
                    <a:p>
                      <a:r>
                        <a:t>波形</a:t>
                      </a:r>
                      <a:endParaRPr lang="zh-CN" dirty="0"/>
                    </a:p>
                  </a:txBody>
                  <a:tcPr/>
                </a:tc>
                <a:tc>
                  <a:txBody>
                    <a:bodyPr/>
                    <a:lstStyle/>
                    <a:p>
                      <a:pPr algn="ctr"/>
                      <a:endParaRPr lang="en-US" dirty="0"/>
                    </a:p>
                  </a:txBody>
                  <a:tcPr/>
                </a:tc>
                <a:tc>
                  <a:txBody>
                    <a:bodyPr/>
                    <a:lstStyle/>
                    <a:p>
                      <a:r>
                        <a:rPr dirty="0" err="1"/>
                        <a:t>包含波形的数据、起始时间和时间间隔</a:t>
                      </a:r>
                      <a:r>
                        <a:rPr dirty="0"/>
                        <a:t>(</a:t>
                      </a:r>
                      <a:r>
                        <a:rPr dirty="0" smtClean="0"/>
                        <a:t>△t</a:t>
                      </a:r>
                      <a:r>
                        <a:rPr dirty="0"/>
                        <a:t>)</a:t>
                      </a:r>
                      <a:endParaRPr lang="zh-CN" dirty="0"/>
                    </a:p>
                  </a:txBody>
                  <a:tcPr/>
                </a:tc>
              </a:tr>
            </a:tbl>
          </a:graphicData>
        </a:graphic>
      </p:graphicFrame>
      <p:pic>
        <p:nvPicPr>
          <p:cNvPr id="31" name="Embedded Image" descr="noloc_path_terminal.png"/>
          <p:cNvPicPr>
            <a:picLocks noChangeAspect="1"/>
          </p:cNvPicPr>
          <p:nvPr/>
        </p:nvPicPr>
        <p:blipFill>
          <a:blip r:embed="rId3" cstate="print"/>
          <a:stretch>
            <a:fillRect/>
          </a:stretch>
        </p:blipFill>
        <p:spPr>
          <a:xfrm>
            <a:off x="2438400" y="2876550"/>
            <a:ext cx="649486" cy="324744"/>
          </a:xfrm>
          <a:prstGeom prst="rect">
            <a:avLst/>
          </a:prstGeom>
        </p:spPr>
      </p:pic>
      <p:pic>
        <p:nvPicPr>
          <p:cNvPr id="32" name="Embedded Image" descr="noloc_waveform_terminal.png"/>
          <p:cNvPicPr>
            <a:picLocks noChangeAspect="1"/>
          </p:cNvPicPr>
          <p:nvPr/>
        </p:nvPicPr>
        <p:blipFill>
          <a:blip r:embed="rId4" cstate="print"/>
          <a:stretch>
            <a:fillRect/>
          </a:stretch>
        </p:blipFill>
        <p:spPr>
          <a:xfrm>
            <a:off x="2438400" y="3943350"/>
            <a:ext cx="649486" cy="324744"/>
          </a:xfrm>
          <a:prstGeom prst="rect">
            <a:avLst/>
          </a:prstGeom>
        </p:spPr>
      </p:pic>
      <p:pic>
        <p:nvPicPr>
          <p:cNvPr id="33" name="Embedded Image" descr="dynamic dt.bmp"/>
          <p:cNvPicPr>
            <a:picLocks noChangeAspect="1"/>
          </p:cNvPicPr>
          <p:nvPr/>
        </p:nvPicPr>
        <p:blipFill>
          <a:blip r:embed="rId5" cstate="print"/>
          <a:stretch>
            <a:fillRect/>
          </a:stretch>
        </p:blipFill>
        <p:spPr>
          <a:xfrm>
            <a:off x="2438400" y="1885950"/>
            <a:ext cx="658366" cy="329184"/>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body" idx="10"/>
          </p:nvPr>
        </p:nvSpPr>
        <p:spPr>
          <a:xfrm>
            <a:off x="609600" y="819150"/>
            <a:ext cx="7772400" cy="895350"/>
          </a:xfrm>
        </p:spPr>
        <p:txBody>
          <a:bodyPr>
            <a:normAutofit fontScale="97500"/>
          </a:bodyPr>
          <a:lstStyle/>
          <a:p>
            <a:r>
              <a:rPr dirty="0" smtClean="0">
                <a:latin typeface="黑体"/>
                <a:cs typeface="黑体"/>
              </a:rPr>
              <a:t>C. 编写、整理和组织VI的工具</a:t>
            </a:r>
            <a:endParaRPr lang="zh-CN" dirty="0"/>
          </a:p>
        </p:txBody>
      </p:sp>
      <p:sp>
        <p:nvSpPr>
          <p:cNvPr id="7" name="Text Placeholder 6"/>
          <p:cNvSpPr>
            <a:spLocks noGrp="1"/>
          </p:cNvSpPr>
          <p:nvPr>
            <p:ph type="body" idx="12"/>
          </p:nvPr>
        </p:nvSpPr>
        <p:spPr>
          <a:xfrm>
            <a:off x="609600" y="1885950"/>
            <a:ext cx="7467600" cy="819150"/>
          </a:xfrm>
        </p:spPr>
        <p:txBody>
          <a:bodyPr/>
          <a:lstStyle/>
          <a:p>
            <a:r>
              <a:rPr dirty="0" smtClean="0">
                <a:latin typeface="黑体"/>
                <a:cs typeface="黑体"/>
              </a:rPr>
              <a:t>认识使前面板和程序框图整齐易读及给VI添加说明信息的工具。</a:t>
            </a:r>
          </a:p>
        </p:txBody>
      </p:sp>
      <p:sp>
        <p:nvSpPr>
          <p:cNvPr id="10" name="Text Placeholder 9"/>
          <p:cNvSpPr>
            <a:spLocks noGrp="1"/>
          </p:cNvSpPr>
          <p:nvPr>
            <p:ph type="body" sz="quarter" idx="15"/>
          </p:nvPr>
        </p:nvSpPr>
        <p:spPr>
          <a:xfrm>
            <a:off x="609600" y="3105150"/>
            <a:ext cx="7023100" cy="1200150"/>
          </a:xfrm>
        </p:spPr>
        <p:txBody>
          <a:bodyPr/>
          <a:lstStyle/>
          <a:p>
            <a:r>
              <a:rPr dirty="0" smtClean="0">
                <a:latin typeface="黑体"/>
                <a:cs typeface="黑体"/>
              </a:rPr>
              <a:t>编程工具</a:t>
            </a:r>
          </a:p>
          <a:p>
            <a:r>
              <a:rPr dirty="0" smtClean="0">
                <a:latin typeface="黑体"/>
                <a:cs typeface="黑体"/>
              </a:rPr>
              <a:t>连线技巧</a:t>
            </a:r>
          </a:p>
          <a:p>
            <a:r>
              <a:rPr dirty="0" smtClean="0">
                <a:latin typeface="黑体"/>
                <a:cs typeface="黑体"/>
              </a:rPr>
              <a:t>使代码清晰易懂</a:t>
            </a:r>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18</a:t>
            </a:fld>
            <a:endParaRPr 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6"/>
          <p:cNvSpPr>
            <a:spLocks noGrp="1" noChangeArrowheads="1"/>
          </p:cNvSpPr>
          <p:nvPr>
            <p:ph type="body" sz="quarter" idx="15"/>
          </p:nvPr>
        </p:nvSpPr>
        <p:spPr/>
        <p:txBody>
          <a:bodyPr>
            <a:normAutofit fontScale="85000" lnSpcReduction="20000"/>
          </a:bodyPr>
          <a:lstStyle/>
          <a:p>
            <a:endParaRPr lang="zh-CN" dirty="0" smtClean="0"/>
          </a:p>
          <a:p>
            <a:endParaRPr lang="zh-CN" dirty="0" smtClean="0"/>
          </a:p>
          <a:p>
            <a:r>
              <a:rPr dirty="0" smtClean="0">
                <a:latin typeface="黑体"/>
                <a:cs typeface="黑体"/>
              </a:rPr>
              <a:t>自动选择工具</a:t>
            </a:r>
          </a:p>
          <a:p>
            <a:r>
              <a:rPr dirty="0" smtClean="0">
                <a:latin typeface="黑体"/>
                <a:cs typeface="黑体"/>
              </a:rPr>
              <a:t>工具选板</a:t>
            </a:r>
          </a:p>
        </p:txBody>
      </p:sp>
      <p:pic>
        <p:nvPicPr>
          <p:cNvPr id="7" name="Embedded Image" descr="arrowcursor.bmp"/>
          <p:cNvPicPr>
            <a:picLocks noGrp="1" noChangeAspect="1"/>
          </p:cNvPicPr>
          <p:nvPr>
            <p:ph sz="half" idx="4294967295"/>
          </p:nvPr>
        </p:nvPicPr>
        <p:blipFill>
          <a:blip r:embed="rId3" cstate="print"/>
          <a:stretch>
            <a:fillRect/>
          </a:stretch>
        </p:blipFill>
        <p:spPr>
          <a:xfrm>
            <a:off x="9115425" y="2678113"/>
            <a:ext cx="28575" cy="42862"/>
          </a:xfrm>
        </p:spPr>
      </p:pic>
      <p:pic>
        <p:nvPicPr>
          <p:cNvPr id="8" name="Embedded Image" descr="operatecursor.bmp"/>
          <p:cNvPicPr>
            <a:picLocks noChangeAspect="1"/>
          </p:cNvPicPr>
          <p:nvPr/>
        </p:nvPicPr>
        <p:blipFill>
          <a:blip r:embed="rId4" cstate="print"/>
          <a:stretch>
            <a:fillRect/>
          </a:stretch>
        </p:blipFill>
        <p:spPr>
          <a:xfrm>
            <a:off x="7467600" y="2724151"/>
            <a:ext cx="541769" cy="513251"/>
          </a:xfrm>
          <a:prstGeom prst="rect">
            <a:avLst/>
          </a:prstGeom>
        </p:spPr>
      </p:pic>
      <p:pic>
        <p:nvPicPr>
          <p:cNvPr id="9" name="Embedded Image" descr="wirecursor.bmp"/>
          <p:cNvPicPr>
            <a:picLocks noChangeAspect="1"/>
          </p:cNvPicPr>
          <p:nvPr/>
        </p:nvPicPr>
        <p:blipFill>
          <a:blip r:embed="rId5" cstate="print"/>
          <a:stretch>
            <a:fillRect/>
          </a:stretch>
        </p:blipFill>
        <p:spPr>
          <a:xfrm>
            <a:off x="4648201" y="2724151"/>
            <a:ext cx="513251" cy="513251"/>
          </a:xfrm>
          <a:prstGeom prst="rect">
            <a:avLst/>
          </a:prstGeom>
        </p:spPr>
      </p:pic>
      <p:sp>
        <p:nvSpPr>
          <p:cNvPr id="11" name="Rectangle 5"/>
          <p:cNvSpPr>
            <a:spLocks noGrp="1" noChangeArrowheads="1"/>
          </p:cNvSpPr>
          <p:nvPr>
            <p:ph type="body" idx="18"/>
          </p:nvPr>
        </p:nvSpPr>
        <p:spPr>
          <a:xfrm>
            <a:off x="685800" y="1504950"/>
            <a:ext cx="8229600" cy="518337"/>
          </a:xfrm>
        </p:spPr>
        <p:txBody>
          <a:bodyPr/>
          <a:lstStyle/>
          <a:p>
            <a:r>
              <a:rPr dirty="0" smtClean="0">
                <a:latin typeface="黑体"/>
                <a:cs typeface="黑体"/>
              </a:rPr>
              <a:t>编程工具</a:t>
            </a:r>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19</a:t>
            </a:fld>
            <a:endParaRPr lang="zh-CN" dirty="0"/>
          </a:p>
        </p:txBody>
      </p:sp>
      <p:pic>
        <p:nvPicPr>
          <p:cNvPr id="12" name="Embedded Image" descr="ToolsPalette.bmp"/>
          <p:cNvPicPr>
            <a:picLocks noChangeAspect="1"/>
          </p:cNvPicPr>
          <p:nvPr/>
        </p:nvPicPr>
        <p:blipFill>
          <a:blip r:embed="rId6" cstate="print"/>
          <a:stretch>
            <a:fillRect/>
          </a:stretch>
        </p:blipFill>
        <p:spPr>
          <a:xfrm>
            <a:off x="5803434" y="2724150"/>
            <a:ext cx="1195714" cy="20957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2"/>
          </p:nvPr>
        </p:nvSpPr>
        <p:spPr/>
        <p:txBody>
          <a:bodyPr/>
          <a:lstStyle/>
          <a:p>
            <a:r>
              <a:rPr dirty="0" smtClean="0">
                <a:latin typeface="黑体"/>
                <a:cs typeface="黑体"/>
              </a:rPr>
              <a:t>认识程序框图上数据流的特点。</a:t>
            </a:r>
          </a:p>
          <a:p>
            <a:endParaRPr lang="zh-CN" dirty="0"/>
          </a:p>
        </p:txBody>
      </p:sp>
      <p:sp>
        <p:nvSpPr>
          <p:cNvPr id="12" name="Title 3"/>
          <p:cNvSpPr>
            <a:spLocks noGrp="1"/>
          </p:cNvSpPr>
          <p:nvPr>
            <p:ph type="body" idx="10"/>
          </p:nvPr>
        </p:nvSpPr>
        <p:spPr/>
        <p:txBody>
          <a:bodyPr/>
          <a:lstStyle/>
          <a:p>
            <a:r>
              <a:rPr dirty="0" smtClean="0">
                <a:latin typeface="黑体"/>
                <a:cs typeface="黑体"/>
              </a:rPr>
              <a:t>A. 数据流</a:t>
            </a:r>
            <a:endParaRPr lang="zh-CN"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a:t>
            </a:fld>
            <a:endParaRPr 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sz="quarter" idx="15"/>
          </p:nvPr>
        </p:nvSpPr>
        <p:spPr>
          <a:xfrm>
            <a:off x="761999" y="2628900"/>
            <a:ext cx="7858125" cy="1543050"/>
          </a:xfrm>
        </p:spPr>
        <p:txBody>
          <a:bodyPr>
            <a:normAutofit/>
          </a:bodyPr>
          <a:lstStyle/>
          <a:p>
            <a:endParaRPr lang="en-US" dirty="0"/>
          </a:p>
        </p:txBody>
      </p:sp>
      <p:sp>
        <p:nvSpPr>
          <p:cNvPr id="10" name="Text Placeholder 9"/>
          <p:cNvSpPr>
            <a:spLocks noGrp="1"/>
          </p:cNvSpPr>
          <p:nvPr>
            <p:ph type="body" idx="18"/>
          </p:nvPr>
        </p:nvSpPr>
        <p:spPr>
          <a:xfrm>
            <a:off x="685800" y="1504950"/>
            <a:ext cx="8229600" cy="518337"/>
          </a:xfrm>
        </p:spPr>
        <p:txBody>
          <a:bodyPr/>
          <a:lstStyle/>
          <a:p>
            <a:r>
              <a:rPr dirty="0" smtClean="0">
                <a:latin typeface="黑体"/>
                <a:cs typeface="黑体"/>
              </a:rPr>
              <a:t>连线技巧</a:t>
            </a:r>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20</a:t>
            </a:fld>
            <a:endParaRPr lang="zh-CN" dirty="0"/>
          </a:p>
        </p:txBody>
      </p:sp>
      <p:pic>
        <p:nvPicPr>
          <p:cNvPr id="6" name="Embedded Image" descr="BrokenWire.bmp"/>
          <p:cNvPicPr>
            <a:picLocks noChangeAspect="1"/>
          </p:cNvPicPr>
          <p:nvPr/>
        </p:nvPicPr>
        <p:blipFill>
          <a:blip r:embed="rId3" cstate="print"/>
          <a:stretch>
            <a:fillRect/>
          </a:stretch>
        </p:blipFill>
        <p:spPr>
          <a:xfrm>
            <a:off x="1400514" y="3257550"/>
            <a:ext cx="1133633" cy="166710"/>
          </a:xfrm>
          <a:prstGeom prst="rect">
            <a:avLst/>
          </a:prstGeom>
        </p:spPr>
      </p:pic>
      <p:pic>
        <p:nvPicPr>
          <p:cNvPr id="7" name="Embedded Image" descr="noloc_cleanupBD_icon.bmp"/>
          <p:cNvPicPr>
            <a:picLocks noChangeAspect="1"/>
          </p:cNvPicPr>
          <p:nvPr/>
        </p:nvPicPr>
        <p:blipFill>
          <a:blip r:embed="rId4" cstate="print"/>
          <a:stretch>
            <a:fillRect/>
          </a:stretch>
        </p:blipFill>
        <p:spPr>
          <a:xfrm>
            <a:off x="3748046" y="3181350"/>
            <a:ext cx="433388" cy="333375"/>
          </a:xfrm>
          <a:prstGeom prst="rect">
            <a:avLst/>
          </a:prstGeom>
        </p:spPr>
      </p:pic>
      <p:pic>
        <p:nvPicPr>
          <p:cNvPr id="9" name="Embedded Image" descr="loc_bd_clean_up_wire.bmp"/>
          <p:cNvPicPr>
            <a:picLocks noChangeAspect="1"/>
          </p:cNvPicPr>
          <p:nvPr/>
        </p:nvPicPr>
        <p:blipFill>
          <a:blip r:embed="rId5" cstate="print"/>
          <a:stretch>
            <a:fillRect/>
          </a:stretch>
        </p:blipFill>
        <p:spPr>
          <a:xfrm>
            <a:off x="5410200" y="2278025"/>
            <a:ext cx="2224667" cy="28083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BDED22-11C7-456A-B829-4ED810F305A6}" type="slidenum">
              <a:rPr lang="en-US" smtClean="0"/>
              <a:pPr/>
              <a:t>21</a:t>
            </a:fld>
            <a:endParaRPr lang="zh-CN" dirty="0"/>
          </a:p>
        </p:txBody>
      </p:sp>
      <p:sp>
        <p:nvSpPr>
          <p:cNvPr id="4" name="Text Placeholder 3"/>
          <p:cNvSpPr>
            <a:spLocks noGrp="1"/>
          </p:cNvSpPr>
          <p:nvPr>
            <p:ph type="body" sz="quarter" idx="13"/>
          </p:nvPr>
        </p:nvSpPr>
        <p:spPr/>
        <p:txBody>
          <a:bodyPr/>
          <a:lstStyle/>
          <a:p>
            <a:r>
              <a:rPr dirty="0" smtClean="0">
                <a:latin typeface="黑体"/>
                <a:cs typeface="黑体"/>
              </a:rPr>
              <a:t>熟悉LabVIEW中的自动选择工具和工具选板。</a:t>
            </a:r>
          </a:p>
        </p:txBody>
      </p:sp>
      <p:sp>
        <p:nvSpPr>
          <p:cNvPr id="54275" name="Rectangle 3"/>
          <p:cNvSpPr>
            <a:spLocks noGrp="1" noChangeArrowheads="1"/>
          </p:cNvSpPr>
          <p:nvPr>
            <p:ph type="body" idx="10"/>
          </p:nvPr>
        </p:nvSpPr>
        <p:spPr/>
        <p:txBody>
          <a:bodyPr/>
          <a:lstStyle/>
          <a:p>
            <a:r>
              <a:rPr dirty="0" smtClean="0">
                <a:latin typeface="黑体"/>
                <a:cs typeface="黑体"/>
              </a:rPr>
              <a:t>练习2-1</a:t>
            </a:r>
          </a:p>
        </p:txBody>
      </p:sp>
      <p:sp>
        <p:nvSpPr>
          <p:cNvPr id="5" name="Text Placeholder 4"/>
          <p:cNvSpPr>
            <a:spLocks noGrp="1"/>
          </p:cNvSpPr>
          <p:nvPr>
            <p:ph type="body" idx="14"/>
          </p:nvPr>
        </p:nvSpPr>
        <p:spPr>
          <a:xfrm>
            <a:off x="381000" y="2343150"/>
            <a:ext cx="6067425" cy="518338"/>
          </a:xfrm>
        </p:spPr>
        <p:txBody>
          <a:bodyPr/>
          <a:lstStyle/>
          <a:p>
            <a:r>
              <a:rPr dirty="0" smtClean="0">
                <a:latin typeface="黑体"/>
                <a:cs typeface="黑体"/>
              </a:rPr>
              <a:t>选择工具</a:t>
            </a:r>
            <a:endParaRPr 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a:xfrm>
            <a:off x="381000" y="1733550"/>
            <a:ext cx="6067425" cy="518338"/>
          </a:xfrm>
        </p:spPr>
        <p:txBody>
          <a:bodyPr/>
          <a:lstStyle/>
          <a:p>
            <a:r>
              <a:rPr dirty="0" smtClean="0">
                <a:latin typeface="黑体"/>
                <a:cs typeface="黑体"/>
              </a:rPr>
              <a:t>练习2-1</a:t>
            </a:r>
            <a:endParaRPr lang="zh-CN" dirty="0"/>
          </a:p>
        </p:txBody>
      </p:sp>
      <p:sp>
        <p:nvSpPr>
          <p:cNvPr id="4" name="Text Placeholder 3"/>
          <p:cNvSpPr>
            <a:spLocks noGrp="1"/>
          </p:cNvSpPr>
          <p:nvPr>
            <p:ph type="body" sz="quarter" idx="13"/>
          </p:nvPr>
        </p:nvSpPr>
        <p:spPr/>
        <p:txBody>
          <a:bodyPr/>
          <a:lstStyle/>
          <a:p>
            <a:r>
              <a:rPr dirty="0" smtClean="0">
                <a:latin typeface="黑体"/>
                <a:cs typeface="黑体"/>
              </a:rPr>
              <a:t>如何启用“自动选择工具”选项？</a:t>
            </a:r>
          </a:p>
          <a:p>
            <a:endParaRPr lang="zh-CN" dirty="0"/>
          </a:p>
        </p:txBody>
      </p:sp>
      <p:sp>
        <p:nvSpPr>
          <p:cNvPr id="5" name="Text Placeholder 4"/>
          <p:cNvSpPr>
            <a:spLocks noGrp="1"/>
          </p:cNvSpPr>
          <p:nvPr>
            <p:ph type="body" idx="14"/>
          </p:nvPr>
        </p:nvSpPr>
        <p:spPr>
          <a:xfrm>
            <a:off x="381000" y="2343150"/>
            <a:ext cx="6067425" cy="518338"/>
          </a:xfrm>
        </p:spPr>
        <p:txBody>
          <a:bodyPr/>
          <a:lstStyle/>
          <a:p>
            <a:r>
              <a:rPr dirty="0" smtClean="0">
                <a:latin typeface="黑体"/>
                <a:cs typeface="黑体"/>
              </a:rPr>
              <a:t>选择工具</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22</a:t>
            </a:fld>
            <a:endParaRPr 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2"/>
          <p:cNvSpPr>
            <a:spLocks noGrp="1" noChangeArrowheads="1"/>
          </p:cNvSpPr>
          <p:nvPr>
            <p:ph type="body" sz="quarter" idx="15"/>
          </p:nvPr>
        </p:nvSpPr>
        <p:spPr/>
        <p:txBody>
          <a:bodyPr/>
          <a:lstStyle/>
          <a:p>
            <a:endParaRPr lang="en-US" dirty="0" smtClean="0"/>
          </a:p>
          <a:p>
            <a:endParaRPr lang="en-US" dirty="0" smtClean="0"/>
          </a:p>
        </p:txBody>
      </p:sp>
      <p:sp>
        <p:nvSpPr>
          <p:cNvPr id="8" name="Rectangle 11"/>
          <p:cNvSpPr>
            <a:spLocks noGrp="1" noChangeArrowheads="1"/>
          </p:cNvSpPr>
          <p:nvPr>
            <p:ph type="body" idx="18"/>
          </p:nvPr>
        </p:nvSpPr>
        <p:spPr/>
        <p:txBody>
          <a:bodyPr/>
          <a:lstStyle/>
          <a:p>
            <a:r>
              <a:rPr dirty="0" smtClean="0">
                <a:latin typeface="黑体"/>
                <a:cs typeface="黑体"/>
              </a:rPr>
              <a:t>使代码清晰易懂</a:t>
            </a:r>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23</a:t>
            </a:fld>
            <a:endParaRPr lang="zh-CN" dirty="0"/>
          </a:p>
        </p:txBody>
      </p:sp>
      <p:pic>
        <p:nvPicPr>
          <p:cNvPr id="11" name="Embedded Image" descr="loc_bd_control_terminal.bmp"/>
          <p:cNvPicPr>
            <a:picLocks noChangeAspect="1"/>
          </p:cNvPicPr>
          <p:nvPr/>
        </p:nvPicPr>
        <p:blipFill>
          <a:blip r:embed="rId3" cstate="print"/>
          <a:stretch>
            <a:fillRect/>
          </a:stretch>
        </p:blipFill>
        <p:spPr>
          <a:xfrm>
            <a:off x="304800" y="2190750"/>
            <a:ext cx="4787411" cy="2514600"/>
          </a:xfrm>
          <a:prstGeom prst="rect">
            <a:avLst/>
          </a:prstGeom>
        </p:spPr>
      </p:pic>
      <p:pic>
        <p:nvPicPr>
          <p:cNvPr id="9" name="Embedded Image" descr="bdcomments.bmp"/>
          <p:cNvPicPr>
            <a:picLocks noChangeAspect="1"/>
          </p:cNvPicPr>
          <p:nvPr/>
        </p:nvPicPr>
        <p:blipFill>
          <a:blip r:embed="rId4" cstate="print"/>
          <a:stretch>
            <a:fillRect/>
          </a:stretch>
        </p:blipFill>
        <p:spPr>
          <a:xfrm>
            <a:off x="5456421" y="2190750"/>
            <a:ext cx="3077979" cy="2514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2"/>
          </p:nvPr>
        </p:nvSpPr>
        <p:spPr>
          <a:xfrm>
            <a:off x="762000" y="2190750"/>
            <a:ext cx="7848600" cy="819150"/>
          </a:xfrm>
        </p:spPr>
        <p:txBody>
          <a:bodyPr/>
          <a:lstStyle/>
          <a:p>
            <a:r>
              <a:rPr dirty="0" smtClean="0">
                <a:latin typeface="黑体"/>
                <a:cs typeface="黑体"/>
              </a:rPr>
              <a:t>认识Express VI并学会合理运用。</a:t>
            </a:r>
          </a:p>
        </p:txBody>
      </p:sp>
      <p:sp>
        <p:nvSpPr>
          <p:cNvPr id="12" name="Title 3"/>
          <p:cNvSpPr>
            <a:spLocks noGrp="1"/>
          </p:cNvSpPr>
          <p:nvPr>
            <p:ph type="body" idx="10"/>
          </p:nvPr>
        </p:nvSpPr>
        <p:spPr/>
        <p:txBody>
          <a:bodyPr/>
          <a:lstStyle/>
          <a:p>
            <a:r>
              <a:rPr dirty="0" smtClean="0">
                <a:latin typeface="黑体"/>
                <a:cs typeface="黑体"/>
              </a:rPr>
              <a:t>D. 创建简单VI</a:t>
            </a:r>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24</a:t>
            </a:fld>
            <a:endParaRPr 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dirty="0" smtClean="0">
                <a:latin typeface="黑体"/>
                <a:cs typeface="黑体"/>
              </a:rPr>
              <a:t>D. 创建简单VI</a:t>
            </a:r>
            <a:endParaRPr lang="zh-CN" dirty="0"/>
          </a:p>
        </p:txBody>
      </p:sp>
      <p:sp>
        <p:nvSpPr>
          <p:cNvPr id="7" name="Title 1"/>
          <p:cNvSpPr>
            <a:spLocks noGrp="1"/>
          </p:cNvSpPr>
          <p:nvPr>
            <p:ph type="body" sz="quarter" idx="10"/>
          </p:nvPr>
        </p:nvSpPr>
        <p:spPr/>
        <p:txBody>
          <a:bodyPr/>
          <a:lstStyle/>
          <a:p>
            <a:r>
              <a:rPr dirty="0" smtClean="0">
                <a:latin typeface="黑体"/>
                <a:cs typeface="黑体"/>
              </a:rPr>
              <a:t>创建一个简单VI</a:t>
            </a:r>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25</a:t>
            </a:fld>
            <a:endParaRPr lang="zh-CN" dirty="0"/>
          </a:p>
        </p:txBody>
      </p:sp>
      <p:pic>
        <p:nvPicPr>
          <p:cNvPr id="8" name="Embedded Image" descr="loc_bd_aav.bmp"/>
          <p:cNvPicPr>
            <a:picLocks noChangeAspect="1"/>
          </p:cNvPicPr>
          <p:nvPr/>
        </p:nvPicPr>
        <p:blipFill>
          <a:blip r:embed="rId2" cstate="print"/>
          <a:stretch>
            <a:fillRect/>
          </a:stretch>
        </p:blipFill>
        <p:spPr>
          <a:xfrm>
            <a:off x="1828800" y="1200150"/>
            <a:ext cx="4966432" cy="348435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a:xfrm>
            <a:off x="685800" y="895350"/>
            <a:ext cx="8229600" cy="645928"/>
          </a:xfrm>
        </p:spPr>
        <p:txBody>
          <a:bodyPr/>
          <a:lstStyle/>
          <a:p>
            <a:r>
              <a:rPr dirty="0" smtClean="0">
                <a:latin typeface="黑体"/>
                <a:cs typeface="黑体"/>
              </a:rPr>
              <a:t>活动2-2</a:t>
            </a:r>
            <a:endParaRPr lang="zh-CN" dirty="0"/>
          </a:p>
        </p:txBody>
      </p:sp>
      <p:sp>
        <p:nvSpPr>
          <p:cNvPr id="6" name="Text Placeholder 5"/>
          <p:cNvSpPr>
            <a:spLocks noGrp="1"/>
          </p:cNvSpPr>
          <p:nvPr>
            <p:ph type="body" sz="quarter" idx="15"/>
          </p:nvPr>
        </p:nvSpPr>
        <p:spPr/>
        <p:txBody>
          <a:bodyPr/>
          <a:lstStyle/>
          <a:p>
            <a:pPr marL="457200" indent="0"/>
            <a:r>
              <a:rPr dirty="0" smtClean="0">
                <a:latin typeface="黑体"/>
                <a:cs typeface="黑体"/>
              </a:rPr>
              <a:t>参考学员指南回答简单AAV VI编程构架的问题，并分组进行讨论。 </a:t>
            </a:r>
            <a:endParaRPr lang="zh-CN" dirty="0" smtClean="0"/>
          </a:p>
          <a:p>
            <a:pPr marL="457200" indent="0"/>
            <a:endParaRPr lang="zh-CN"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26</a:t>
            </a:fld>
            <a:endParaRPr lang="zh-CN" dirty="0"/>
          </a:p>
        </p:txBody>
      </p:sp>
      <p:sp>
        <p:nvSpPr>
          <p:cNvPr id="7" name="Text Placeholder 6"/>
          <p:cNvSpPr>
            <a:spLocks noGrp="1"/>
          </p:cNvSpPr>
          <p:nvPr>
            <p:ph type="body" idx="18"/>
          </p:nvPr>
        </p:nvSpPr>
        <p:spPr>
          <a:xfrm>
            <a:off x="685800" y="1504950"/>
            <a:ext cx="8229600" cy="518337"/>
          </a:xfrm>
        </p:spPr>
        <p:txBody>
          <a:bodyPr/>
          <a:lstStyle/>
          <a:p>
            <a:r>
              <a:rPr dirty="0" smtClean="0">
                <a:latin typeface="黑体"/>
                <a:cs typeface="黑体"/>
              </a:rPr>
              <a:t>简单AAV VI的程序架构</a:t>
            </a:r>
            <a:endParaRPr lang="zh-CN"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dirty="0" smtClean="0">
                <a:latin typeface="黑体"/>
                <a:cs typeface="黑体"/>
              </a:rPr>
              <a:t>创建一个简单VI，使VI采集数据、分析数据并显示结果。</a:t>
            </a:r>
          </a:p>
          <a:p>
            <a:endParaRPr lang="zh-CN" dirty="0"/>
          </a:p>
        </p:txBody>
      </p:sp>
      <p:sp>
        <p:nvSpPr>
          <p:cNvPr id="65539" name="Rectangle 3"/>
          <p:cNvSpPr>
            <a:spLocks noGrp="1" noChangeArrowheads="1"/>
          </p:cNvSpPr>
          <p:nvPr>
            <p:ph type="body" idx="10"/>
          </p:nvPr>
        </p:nvSpPr>
        <p:spPr>
          <a:xfrm>
            <a:off x="381000" y="1809750"/>
            <a:ext cx="6067425" cy="518338"/>
          </a:xfrm>
        </p:spPr>
        <p:txBody>
          <a:bodyPr/>
          <a:lstStyle/>
          <a:p>
            <a:r>
              <a:rPr dirty="0" smtClean="0">
                <a:latin typeface="黑体"/>
                <a:cs typeface="黑体"/>
              </a:rPr>
              <a:t>练习2-2</a:t>
            </a:r>
            <a:endParaRPr lang="zh-CN" dirty="0" smtClean="0"/>
          </a:p>
        </p:txBody>
      </p:sp>
      <p:sp>
        <p:nvSpPr>
          <p:cNvPr id="5" name="Text Placeholder 4"/>
          <p:cNvSpPr>
            <a:spLocks noGrp="1"/>
          </p:cNvSpPr>
          <p:nvPr>
            <p:ph type="body" idx="14"/>
          </p:nvPr>
        </p:nvSpPr>
        <p:spPr>
          <a:xfrm>
            <a:off x="381000" y="2419350"/>
            <a:ext cx="6067425" cy="518338"/>
          </a:xfrm>
        </p:spPr>
        <p:txBody>
          <a:bodyPr/>
          <a:lstStyle/>
          <a:p>
            <a:r>
              <a:rPr dirty="0" err="1" smtClean="0">
                <a:latin typeface="黑体"/>
                <a:cs typeface="黑体"/>
              </a:rPr>
              <a:t>简单“采集-分析</a:t>
            </a:r>
            <a:r>
              <a:rPr dirty="0" smtClean="0">
                <a:latin typeface="黑体"/>
                <a:cs typeface="黑体"/>
              </a:rPr>
              <a:t>-</a:t>
            </a:r>
            <a:r>
              <a:rPr lang="zh-CN" altLang="en-US" dirty="0" smtClean="0">
                <a:latin typeface="黑体"/>
                <a:cs typeface="黑体"/>
              </a:rPr>
              <a:t>显示</a:t>
            </a:r>
            <a:r>
              <a:rPr dirty="0" smtClean="0">
                <a:latin typeface="黑体"/>
                <a:cs typeface="黑体"/>
              </a:rPr>
              <a:t>”VI</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27</a:t>
            </a:fld>
            <a:endParaRPr 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a:xfrm>
            <a:off x="381000" y="1809750"/>
            <a:ext cx="6067425" cy="518338"/>
          </a:xfrm>
        </p:spPr>
        <p:txBody>
          <a:bodyPr/>
          <a:lstStyle/>
          <a:p>
            <a:r>
              <a:rPr dirty="0" smtClean="0">
                <a:latin typeface="黑体"/>
                <a:cs typeface="黑体"/>
              </a:rPr>
              <a:t>练习2-2</a:t>
            </a:r>
            <a:endParaRPr lang="zh-CN" dirty="0"/>
          </a:p>
        </p:txBody>
      </p:sp>
      <p:sp>
        <p:nvSpPr>
          <p:cNvPr id="4" name="Text Placeholder 3"/>
          <p:cNvSpPr>
            <a:spLocks noGrp="1"/>
          </p:cNvSpPr>
          <p:nvPr>
            <p:ph type="body" sz="quarter" idx="13"/>
          </p:nvPr>
        </p:nvSpPr>
        <p:spPr/>
        <p:txBody>
          <a:bodyPr/>
          <a:lstStyle/>
          <a:p>
            <a:r>
              <a:rPr dirty="0" err="1" smtClean="0">
                <a:latin typeface="黑体"/>
                <a:cs typeface="黑体"/>
              </a:rPr>
              <a:t>如何</a:t>
            </a:r>
            <a:r>
              <a:rPr lang="zh-CN" altLang="en-US" dirty="0" smtClean="0">
                <a:latin typeface="黑体"/>
                <a:cs typeface="黑体"/>
              </a:rPr>
              <a:t>确定</a:t>
            </a:r>
            <a:r>
              <a:rPr dirty="0" err="1" smtClean="0">
                <a:latin typeface="黑体"/>
                <a:cs typeface="黑体"/>
              </a:rPr>
              <a:t>生成文本文件的路径</a:t>
            </a:r>
            <a:r>
              <a:rPr dirty="0" smtClean="0">
                <a:latin typeface="黑体"/>
                <a:cs typeface="黑体"/>
              </a:rPr>
              <a:t>？</a:t>
            </a:r>
          </a:p>
          <a:p>
            <a:endParaRPr lang="zh-CN" dirty="0"/>
          </a:p>
        </p:txBody>
      </p:sp>
      <p:sp>
        <p:nvSpPr>
          <p:cNvPr id="5" name="Text Placeholder 4"/>
          <p:cNvSpPr>
            <a:spLocks noGrp="1"/>
          </p:cNvSpPr>
          <p:nvPr>
            <p:ph type="body" idx="14"/>
          </p:nvPr>
        </p:nvSpPr>
        <p:spPr>
          <a:xfrm>
            <a:off x="381000" y="2419350"/>
            <a:ext cx="6067425" cy="518338"/>
          </a:xfrm>
        </p:spPr>
        <p:txBody>
          <a:bodyPr/>
          <a:lstStyle/>
          <a:p>
            <a:r>
              <a:rPr dirty="0" err="1" smtClean="0">
                <a:latin typeface="黑体"/>
                <a:cs typeface="黑体"/>
              </a:rPr>
              <a:t>简单“采集-分析</a:t>
            </a:r>
            <a:r>
              <a:rPr dirty="0" smtClean="0">
                <a:latin typeface="黑体"/>
                <a:cs typeface="黑体"/>
              </a:rPr>
              <a:t>-</a:t>
            </a:r>
            <a:r>
              <a:rPr lang="zh-CN" altLang="en-US" dirty="0" smtClean="0">
                <a:latin typeface="黑体"/>
                <a:cs typeface="黑体"/>
              </a:rPr>
              <a:t>显示</a:t>
            </a:r>
            <a:r>
              <a:rPr dirty="0" smtClean="0">
                <a:latin typeface="黑体"/>
                <a:cs typeface="黑体"/>
              </a:rPr>
              <a:t>”VI</a:t>
            </a:r>
            <a:endParaRPr lang="zh-CN"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28</a:t>
            </a:fld>
            <a:endParaRPr 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a:xfrm>
            <a:off x="762000" y="819150"/>
            <a:ext cx="8229600" cy="645928"/>
          </a:xfrm>
        </p:spPr>
        <p:txBody>
          <a:bodyPr/>
          <a:lstStyle/>
          <a:p>
            <a:r>
              <a:rPr dirty="0" smtClean="0">
                <a:latin typeface="黑体"/>
                <a:cs typeface="黑体"/>
              </a:rPr>
              <a:t>活动2-3</a:t>
            </a:r>
            <a:endParaRPr lang="zh-CN" dirty="0"/>
          </a:p>
        </p:txBody>
      </p:sp>
      <p:sp>
        <p:nvSpPr>
          <p:cNvPr id="6" name="Text Placeholder 5"/>
          <p:cNvSpPr>
            <a:spLocks noGrp="1"/>
          </p:cNvSpPr>
          <p:nvPr>
            <p:ph type="body" sz="quarter" idx="15"/>
          </p:nvPr>
        </p:nvSpPr>
        <p:spPr/>
        <p:txBody>
          <a:bodyPr/>
          <a:lstStyle/>
          <a:p>
            <a:pPr marL="457200" indent="0"/>
            <a:r>
              <a:rPr dirty="0" smtClean="0">
                <a:latin typeface="黑体"/>
                <a:cs typeface="黑体"/>
              </a:rPr>
              <a:t>参考学员指南回答本课所学内容的相关问题，并分组进行讨论。</a:t>
            </a:r>
            <a:endParaRPr lang="zh-CN"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29</a:t>
            </a:fld>
            <a:endParaRPr lang="zh-CN" dirty="0"/>
          </a:p>
        </p:txBody>
      </p:sp>
      <p:sp>
        <p:nvSpPr>
          <p:cNvPr id="7" name="Text Placeholder 6"/>
          <p:cNvSpPr>
            <a:spLocks noGrp="1"/>
          </p:cNvSpPr>
          <p:nvPr>
            <p:ph type="body" idx="18"/>
          </p:nvPr>
        </p:nvSpPr>
        <p:spPr/>
        <p:txBody>
          <a:bodyPr/>
          <a:lstStyle/>
          <a:p>
            <a:r>
              <a:rPr dirty="0" smtClean="0">
                <a:latin typeface="黑体"/>
                <a:cs typeface="黑体"/>
              </a:rPr>
              <a:t>课程回顾</a:t>
            </a:r>
            <a:endParaRPr lang="zh-CN"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mbedded Image" descr="dataflow.bmp"/>
          <p:cNvPicPr>
            <a:picLocks noGrp="1" noChangeAspect="1"/>
          </p:cNvPicPr>
          <p:nvPr>
            <p:ph sz="quarter" idx="15"/>
          </p:nvPr>
        </p:nvPicPr>
        <p:blipFill>
          <a:blip r:embed="rId3" cstate="print"/>
          <a:stretch>
            <a:fillRect/>
          </a:stretch>
        </p:blipFill>
        <p:spPr>
          <a:xfrm>
            <a:off x="2247900" y="1885950"/>
            <a:ext cx="4648200" cy="1625556"/>
          </a:xfrm>
        </p:spPr>
      </p:pic>
      <p:sp>
        <p:nvSpPr>
          <p:cNvPr id="12" name="Text Placeholder 11"/>
          <p:cNvSpPr>
            <a:spLocks noGrp="1"/>
          </p:cNvSpPr>
          <p:nvPr>
            <p:ph type="body" sz="quarter" idx="13"/>
          </p:nvPr>
        </p:nvSpPr>
        <p:spPr/>
        <p:txBody>
          <a:bodyPr/>
          <a:lstStyle/>
          <a:p>
            <a:r>
              <a:rPr dirty="0" smtClean="0">
                <a:latin typeface="黑体"/>
                <a:cs typeface="黑体"/>
              </a:rPr>
              <a:t>A. 数据流</a:t>
            </a:r>
            <a:endParaRPr lang="zh-CN" dirty="0"/>
          </a:p>
        </p:txBody>
      </p:sp>
      <p:sp>
        <p:nvSpPr>
          <p:cNvPr id="5" name="Rectangle 7"/>
          <p:cNvSpPr txBox="1">
            <a:spLocks noChangeArrowheads="1"/>
          </p:cNvSpPr>
          <p:nvPr/>
        </p:nvSpPr>
        <p:spPr>
          <a:xfrm>
            <a:off x="3886200" y="3562350"/>
            <a:ext cx="4953000" cy="838044"/>
          </a:xfrm>
          <a:prstGeom prst="rect">
            <a:avLst/>
          </a:prstGeom>
        </p:spPr>
        <p:txBody>
          <a:bodyPr vert="horz" lIns="91435" tIns="45717" rIns="91435" bIns="45717" rtlCol="0">
            <a:normAutofit/>
          </a:bodyPr>
          <a:lstStyle/>
          <a:p>
            <a:pPr marR="0" lvl="0"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黑体"/>
                <a:cs typeface="黑体"/>
              </a:rPr>
              <a:t>节点执行结束后，才向输出端提供数据。</a:t>
            </a:r>
          </a:p>
          <a:p>
            <a:pPr marL="173038" marR="0" lvl="0" indent="-173038" algn="l" defTabSz="457174" rtl="0" eaLnBrk="1" fontAlgn="auto" latinLnBrk="0" hangingPunct="1">
              <a:lnSpc>
                <a:spcPct val="100000"/>
              </a:lnSpc>
              <a:spcBef>
                <a:spcPts val="573"/>
              </a:spcBef>
              <a:spcAft>
                <a:spcPts val="0"/>
              </a:spcAft>
              <a:buClr>
                <a:schemeClr val="bg1">
                  <a:lumMod val="50000"/>
                </a:schemeClr>
              </a:buClr>
              <a:buSzPct val="70000"/>
              <a:buFont typeface="Arial" pitchFamily="34" charset="0"/>
              <a:buNone/>
              <a:tabLst/>
              <a:defRPr/>
            </a:pPr>
            <a:endParaRPr kumimoji="0" lang="zh-CN" sz="2400" b="0" i="0" u="none" strike="noStrike" kern="1200" cap="none" spc="0" normalizeH="0" baseline="0" noProof="0" dirty="0" smtClean="0">
              <a:ln>
                <a:noFill/>
              </a:ln>
              <a:solidFill>
                <a:schemeClr val="tx1"/>
              </a:solidFill>
              <a:effectLst/>
              <a:uLnTx/>
              <a:uFillTx/>
              <a:latin typeface="黑体"/>
              <a:ea typeface="黑体"/>
              <a:cs typeface="黑体"/>
            </a:endParaRPr>
          </a:p>
        </p:txBody>
      </p:sp>
      <p:cxnSp>
        <p:nvCxnSpPr>
          <p:cNvPr id="7" name="Straight Arrow Connector 6"/>
          <p:cNvCxnSpPr/>
          <p:nvPr/>
        </p:nvCxnSpPr>
        <p:spPr>
          <a:xfrm>
            <a:off x="3733800" y="1428750"/>
            <a:ext cx="1447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733800" y="1428750"/>
            <a:ext cx="14478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0"/>
          </p:cNvCxnSpPr>
          <p:nvPr/>
        </p:nvCxnSpPr>
        <p:spPr>
          <a:xfrm flipH="1" flipV="1">
            <a:off x="5486400" y="2724150"/>
            <a:ext cx="8763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7"/>
          <p:cNvSpPr txBox="1">
            <a:spLocks noChangeArrowheads="1"/>
          </p:cNvSpPr>
          <p:nvPr/>
        </p:nvSpPr>
        <p:spPr>
          <a:xfrm>
            <a:off x="457200" y="1047750"/>
            <a:ext cx="5943600" cy="838044"/>
          </a:xfrm>
          <a:prstGeom prst="rect">
            <a:avLst/>
          </a:prstGeom>
        </p:spPr>
        <p:txBody>
          <a:bodyPr vert="horz" lIns="91435" tIns="45717" rIns="91435" bIns="45717" rtlCol="0">
            <a:normAutofit/>
          </a:bodyPr>
          <a:lstStyle/>
          <a:p>
            <a:r>
              <a:rPr lang="en-US" sz="2000" dirty="0" smtClean="0">
                <a:latin typeface="黑体"/>
                <a:cs typeface="黑体"/>
              </a:rPr>
              <a:t>只有接收到全部输入数据后，节点才开始执行。</a:t>
            </a:r>
          </a:p>
        </p:txBody>
      </p:sp>
      <p:sp>
        <p:nvSpPr>
          <p:cNvPr id="15" name="Rectangle 6"/>
          <p:cNvSpPr>
            <a:spLocks noGrp="1" noChangeArrowheads="1"/>
          </p:cNvSpPr>
          <p:nvPr>
            <p:ph type="body" sz="quarter" idx="10"/>
          </p:nvPr>
        </p:nvSpPr>
        <p:spPr>
          <a:xfrm>
            <a:off x="475488" y="514350"/>
            <a:ext cx="7848600" cy="533400"/>
          </a:xfrm>
        </p:spPr>
        <p:txBody>
          <a:bodyPr>
            <a:normAutofit lnSpcReduction="10000"/>
          </a:bodyPr>
          <a:lstStyle/>
          <a:p>
            <a:r>
              <a:rPr dirty="0" smtClean="0">
                <a:latin typeface="黑体"/>
                <a:cs typeface="黑体"/>
              </a:rPr>
              <a:t>数据流的重点知识</a:t>
            </a:r>
          </a:p>
        </p:txBody>
      </p:sp>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3</a:t>
            </a:fld>
            <a:endParaRPr 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a:pPr>
            <a:r>
              <a:rPr dirty="0" smtClean="0">
                <a:latin typeface="黑体"/>
                <a:cs typeface="黑体"/>
              </a:rPr>
              <a:t>哪个函数最先执行：加还是减？</a:t>
            </a:r>
          </a:p>
          <a:p>
            <a:endParaRPr lang="zh-CN" dirty="0"/>
          </a:p>
        </p:txBody>
      </p:sp>
      <p:sp>
        <p:nvSpPr>
          <p:cNvPr id="14" name="Content Placeholder 13"/>
          <p:cNvSpPr>
            <a:spLocks noGrp="1"/>
          </p:cNvSpPr>
          <p:nvPr>
            <p:ph sz="quarter" idx="15"/>
          </p:nvPr>
        </p:nvSpPr>
        <p:spPr/>
        <p:txBody>
          <a:bodyPr/>
          <a:lstStyle/>
          <a:p>
            <a:pPr lvl="1">
              <a:buFont typeface="+mj-lt"/>
              <a:buAutoNum type="alphaLcPeriod"/>
            </a:pPr>
            <a:r>
              <a:rPr dirty="0" smtClean="0">
                <a:latin typeface="黑体"/>
                <a:cs typeface="黑体"/>
              </a:rPr>
              <a:t>加</a:t>
            </a:r>
          </a:p>
          <a:p>
            <a:pPr lvl="1">
              <a:buFont typeface="+mj-lt"/>
              <a:buAutoNum type="alphaLcPeriod"/>
            </a:pPr>
            <a:r>
              <a:rPr dirty="0" smtClean="0">
                <a:latin typeface="黑体"/>
                <a:cs typeface="黑体"/>
              </a:rPr>
              <a:t>减</a:t>
            </a:r>
          </a:p>
          <a:p>
            <a:pPr lvl="1">
              <a:buFont typeface="+mj-lt"/>
              <a:buAutoNum type="alphaLcPeriod"/>
            </a:pPr>
            <a:r>
              <a:rPr dirty="0" smtClean="0">
                <a:latin typeface="黑体"/>
                <a:cs typeface="黑体"/>
              </a:rPr>
              <a:t>未知</a:t>
            </a:r>
          </a:p>
          <a:p>
            <a:endParaRPr lang="zh-CN" dirty="0"/>
          </a:p>
        </p:txBody>
      </p:sp>
      <p:sp>
        <p:nvSpPr>
          <p:cNvPr id="13" name="Text Placeholder 12"/>
          <p:cNvSpPr>
            <a:spLocks noGrp="1"/>
          </p:cNvSpPr>
          <p:nvPr>
            <p:ph type="body" sz="quarter" idx="13"/>
          </p:nvPr>
        </p:nvSpPr>
        <p:spPr/>
        <p:txBody>
          <a:bodyPr/>
          <a:lstStyle/>
          <a:p>
            <a:r>
              <a:rPr dirty="0" smtClean="0">
                <a:latin typeface="黑体"/>
                <a:cs typeface="黑体"/>
              </a:rPr>
              <a:t>课程回顾</a:t>
            </a:r>
            <a:endParaRPr lang="zh-CN"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30</a:t>
            </a:fld>
            <a:endParaRPr lang="zh-CN" dirty="0"/>
          </a:p>
        </p:txBody>
      </p:sp>
      <p:pic>
        <p:nvPicPr>
          <p:cNvPr id="8" name="Embedded Image" descr="dataflowno-1.bmp"/>
          <p:cNvPicPr>
            <a:picLocks noChangeAspect="1"/>
          </p:cNvPicPr>
          <p:nvPr/>
        </p:nvPicPr>
        <p:blipFill>
          <a:blip r:embed="rId3" cstate="print"/>
          <a:stretch>
            <a:fillRect/>
          </a:stretch>
        </p:blipFill>
        <p:spPr>
          <a:xfrm>
            <a:off x="4107789" y="2572372"/>
            <a:ext cx="3588410" cy="114237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14350" indent="-514350">
              <a:buFont typeface="+mj-lt"/>
              <a:buAutoNum type="arabicPeriod"/>
            </a:pPr>
            <a:r>
              <a:rPr dirty="0" smtClean="0">
                <a:latin typeface="黑体"/>
                <a:cs typeface="黑体"/>
              </a:rPr>
              <a:t>哪个函数最先执行：加还是减？</a:t>
            </a:r>
          </a:p>
          <a:p>
            <a:endParaRPr lang="zh-CN" dirty="0"/>
          </a:p>
        </p:txBody>
      </p:sp>
      <p:sp>
        <p:nvSpPr>
          <p:cNvPr id="10" name="Content Placeholder 9"/>
          <p:cNvSpPr>
            <a:spLocks noGrp="1"/>
          </p:cNvSpPr>
          <p:nvPr>
            <p:ph sz="quarter" idx="15"/>
          </p:nvPr>
        </p:nvSpPr>
        <p:spPr/>
        <p:txBody>
          <a:bodyPr/>
          <a:lstStyle/>
          <a:p>
            <a:pPr lvl="1">
              <a:buFont typeface="+mj-lt"/>
              <a:buAutoNum type="alphaLcPeriod"/>
            </a:pPr>
            <a:r>
              <a:rPr lang="en-US" b="1" dirty="0" smtClean="0">
                <a:latin typeface="黑体"/>
                <a:cs typeface="黑体"/>
              </a:rPr>
              <a:t>加</a:t>
            </a:r>
          </a:p>
          <a:p>
            <a:pPr lvl="1">
              <a:buFont typeface="+mj-lt"/>
              <a:buAutoNum type="alphaLcPeriod"/>
            </a:pPr>
            <a:r>
              <a:rPr dirty="0" smtClean="0">
                <a:latin typeface="黑体"/>
                <a:cs typeface="黑体"/>
              </a:rPr>
              <a:t>减</a:t>
            </a:r>
          </a:p>
          <a:p>
            <a:pPr lvl="1">
              <a:buFont typeface="+mj-lt"/>
              <a:buAutoNum type="alphaLcPeriod"/>
            </a:pPr>
            <a:r>
              <a:rPr dirty="0" smtClean="0">
                <a:latin typeface="黑体"/>
                <a:cs typeface="黑体"/>
              </a:rPr>
              <a:t>未知</a:t>
            </a:r>
          </a:p>
          <a:p>
            <a:endParaRPr lang="zh-CN" dirty="0"/>
          </a:p>
        </p:txBody>
      </p:sp>
      <p:sp>
        <p:nvSpPr>
          <p:cNvPr id="9" name="Text Placeholder 8"/>
          <p:cNvSpPr>
            <a:spLocks noGrp="1"/>
          </p:cNvSpPr>
          <p:nvPr>
            <p:ph type="body" sz="quarter" idx="13"/>
          </p:nvPr>
        </p:nvSpPr>
        <p:spPr/>
        <p:txBody>
          <a:bodyPr/>
          <a:lstStyle/>
          <a:p>
            <a:r>
              <a:rPr dirty="0" smtClean="0">
                <a:latin typeface="黑体"/>
                <a:cs typeface="黑体"/>
              </a:rPr>
              <a:t>课程回顾</a:t>
            </a:r>
            <a:endParaRPr lang="zh-CN"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31</a:t>
            </a:fld>
            <a:endParaRPr lang="zh-CN" dirty="0"/>
          </a:p>
        </p:txBody>
      </p:sp>
      <p:pic>
        <p:nvPicPr>
          <p:cNvPr id="8" name="Embedded Image" descr="dataflowno-1.bmp"/>
          <p:cNvPicPr>
            <a:picLocks noChangeAspect="1"/>
          </p:cNvPicPr>
          <p:nvPr/>
        </p:nvPicPr>
        <p:blipFill>
          <a:blip r:embed="rId3" cstate="print"/>
          <a:stretch>
            <a:fillRect/>
          </a:stretch>
        </p:blipFill>
        <p:spPr>
          <a:xfrm>
            <a:off x="3944633" y="2571750"/>
            <a:ext cx="3827767" cy="121857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startAt="2"/>
            </a:pPr>
            <a:r>
              <a:rPr dirty="0" smtClean="0">
                <a:latin typeface="黑体"/>
                <a:cs typeface="黑体"/>
              </a:rPr>
              <a:t>哪个函数先执行：正弦还是除？</a:t>
            </a:r>
          </a:p>
          <a:p>
            <a:endParaRPr lang="zh-CN" dirty="0"/>
          </a:p>
        </p:txBody>
      </p:sp>
      <p:sp>
        <p:nvSpPr>
          <p:cNvPr id="11" name="Content Placeholder 10"/>
          <p:cNvSpPr>
            <a:spLocks noGrp="1"/>
          </p:cNvSpPr>
          <p:nvPr>
            <p:ph sz="quarter" idx="15"/>
          </p:nvPr>
        </p:nvSpPr>
        <p:spPr/>
        <p:txBody>
          <a:bodyPr/>
          <a:lstStyle/>
          <a:p>
            <a:pPr lvl="1">
              <a:buFont typeface="+mj-lt"/>
              <a:buAutoNum type="alphaLcPeriod"/>
            </a:pPr>
            <a:r>
              <a:rPr dirty="0" err="1" smtClean="0">
                <a:latin typeface="黑体"/>
                <a:cs typeface="黑体"/>
              </a:rPr>
              <a:t>正弦</a:t>
            </a:r>
            <a:endParaRPr dirty="0" smtClean="0">
              <a:latin typeface="黑体"/>
              <a:cs typeface="黑体"/>
            </a:endParaRPr>
          </a:p>
          <a:p>
            <a:pPr lvl="1">
              <a:buFont typeface="+mj-lt"/>
              <a:buAutoNum type="alphaLcPeriod"/>
            </a:pPr>
            <a:r>
              <a:rPr dirty="0" smtClean="0">
                <a:latin typeface="黑体"/>
                <a:cs typeface="黑体"/>
              </a:rPr>
              <a:t>除</a:t>
            </a:r>
          </a:p>
          <a:p>
            <a:pPr lvl="1">
              <a:buFont typeface="+mj-lt"/>
              <a:buAutoNum type="alphaLcPeriod"/>
            </a:pPr>
            <a:r>
              <a:rPr dirty="0" smtClean="0">
                <a:latin typeface="黑体"/>
                <a:cs typeface="黑体"/>
              </a:rPr>
              <a:t>未知</a:t>
            </a:r>
          </a:p>
          <a:p>
            <a:endParaRPr lang="zh-CN" dirty="0"/>
          </a:p>
        </p:txBody>
      </p:sp>
      <p:sp>
        <p:nvSpPr>
          <p:cNvPr id="10" name="Text Placeholder 9"/>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32</a:t>
            </a:fld>
            <a:endParaRPr lang="zh-CN" dirty="0"/>
          </a:p>
        </p:txBody>
      </p:sp>
      <p:pic>
        <p:nvPicPr>
          <p:cNvPr id="9" name="Embedded Image" descr="dataflowno-2.bmp"/>
          <p:cNvPicPr>
            <a:picLocks noChangeAspect="1"/>
          </p:cNvPicPr>
          <p:nvPr/>
        </p:nvPicPr>
        <p:blipFill>
          <a:blip r:embed="rId3" cstate="print"/>
          <a:stretch>
            <a:fillRect/>
          </a:stretch>
        </p:blipFill>
        <p:spPr>
          <a:xfrm>
            <a:off x="3900544" y="2667000"/>
            <a:ext cx="4024256" cy="12763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marL="514350" indent="-514350">
              <a:buFont typeface="+mj-lt"/>
              <a:buAutoNum type="arabicPeriod" startAt="2"/>
            </a:pPr>
            <a:r>
              <a:rPr dirty="0" smtClean="0">
                <a:latin typeface="黑体"/>
                <a:cs typeface="黑体"/>
              </a:rPr>
              <a:t>哪个函数先执行：正弦还是除？</a:t>
            </a:r>
          </a:p>
        </p:txBody>
      </p:sp>
      <p:sp>
        <p:nvSpPr>
          <p:cNvPr id="66563" name="Rectangle 8"/>
          <p:cNvSpPr>
            <a:spLocks noGrp="1" noChangeArrowheads="1"/>
          </p:cNvSpPr>
          <p:nvPr>
            <p:ph sz="quarter" idx="15"/>
          </p:nvPr>
        </p:nvSpPr>
        <p:spPr/>
        <p:txBody>
          <a:bodyPr/>
          <a:lstStyle/>
          <a:p>
            <a:pPr lvl="1">
              <a:buFont typeface="+mj-lt"/>
              <a:buAutoNum type="alphaLcPeriod"/>
            </a:pPr>
            <a:r>
              <a:rPr dirty="0" smtClean="0">
                <a:latin typeface="黑体"/>
                <a:cs typeface="黑体"/>
              </a:rPr>
              <a:t>正弦波</a:t>
            </a:r>
          </a:p>
          <a:p>
            <a:pPr lvl="1">
              <a:buFont typeface="+mj-lt"/>
              <a:buAutoNum type="alphaLcPeriod"/>
            </a:pPr>
            <a:r>
              <a:rPr lang="en-US" b="1" dirty="0" smtClean="0">
                <a:latin typeface="黑体"/>
                <a:cs typeface="黑体"/>
              </a:rPr>
              <a:t>除</a:t>
            </a:r>
          </a:p>
          <a:p>
            <a:pPr lvl="1">
              <a:buFont typeface="+mj-lt"/>
              <a:buAutoNum type="alphaLcPeriod"/>
            </a:pPr>
            <a:r>
              <a:rPr dirty="0" smtClean="0">
                <a:latin typeface="黑体"/>
                <a:cs typeface="黑体"/>
              </a:rPr>
              <a:t>未知</a:t>
            </a:r>
          </a:p>
        </p:txBody>
      </p:sp>
      <p:sp>
        <p:nvSpPr>
          <p:cNvPr id="9" name="Text Placeholder 8"/>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33</a:t>
            </a:fld>
            <a:endParaRPr lang="zh-CN" dirty="0"/>
          </a:p>
        </p:txBody>
      </p:sp>
      <p:pic>
        <p:nvPicPr>
          <p:cNvPr id="10" name="Embedded Image" descr="dataflowno-2.bmp"/>
          <p:cNvPicPr>
            <a:picLocks noChangeAspect="1"/>
          </p:cNvPicPr>
          <p:nvPr/>
        </p:nvPicPr>
        <p:blipFill>
          <a:blip r:embed="rId3" cstate="print"/>
          <a:stretch>
            <a:fillRect/>
          </a:stretch>
        </p:blipFill>
        <p:spPr>
          <a:xfrm>
            <a:off x="4064598" y="2667000"/>
            <a:ext cx="3784001" cy="12001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75488" y="514350"/>
            <a:ext cx="8516112" cy="1200150"/>
          </a:xfrm>
        </p:spPr>
        <p:txBody>
          <a:bodyPr>
            <a:normAutofit/>
          </a:bodyPr>
          <a:lstStyle/>
          <a:p>
            <a:pPr marL="514350" indent="-514350">
              <a:buFont typeface="+mj-lt"/>
              <a:buAutoNum type="arabicPeriod" startAt="3"/>
            </a:pPr>
            <a:r>
              <a:rPr dirty="0" err="1" smtClean="0">
                <a:latin typeface="黑体"/>
                <a:cs typeface="黑体"/>
              </a:rPr>
              <a:t>下列哪</a:t>
            </a:r>
            <a:r>
              <a:rPr lang="zh-CN" altLang="en-US" dirty="0" smtClean="0">
                <a:latin typeface="黑体"/>
                <a:cs typeface="黑体"/>
              </a:rPr>
              <a:t>个</a:t>
            </a:r>
            <a:r>
              <a:rPr dirty="0" err="1" smtClean="0">
                <a:latin typeface="黑体"/>
                <a:cs typeface="黑体"/>
              </a:rPr>
              <a:t>函数最先执行：随机数、加或除</a:t>
            </a:r>
            <a:r>
              <a:rPr dirty="0" smtClean="0">
                <a:latin typeface="黑体"/>
                <a:cs typeface="黑体"/>
              </a:rPr>
              <a:t>？</a:t>
            </a:r>
          </a:p>
          <a:p>
            <a:endParaRPr lang="zh-CN" dirty="0"/>
          </a:p>
        </p:txBody>
      </p:sp>
      <p:sp>
        <p:nvSpPr>
          <p:cNvPr id="14" name="Content Placeholder 13"/>
          <p:cNvSpPr>
            <a:spLocks noGrp="1"/>
          </p:cNvSpPr>
          <p:nvPr>
            <p:ph sz="quarter" idx="15"/>
          </p:nvPr>
        </p:nvSpPr>
        <p:spPr/>
        <p:txBody>
          <a:bodyPr/>
          <a:lstStyle/>
          <a:p>
            <a:pPr lvl="1">
              <a:buFont typeface="+mj-lt"/>
              <a:buAutoNum type="alphaLcPeriod"/>
            </a:pPr>
            <a:r>
              <a:rPr dirty="0" smtClean="0">
                <a:latin typeface="黑体"/>
                <a:cs typeface="黑体"/>
              </a:rPr>
              <a:t>随机数</a:t>
            </a:r>
          </a:p>
          <a:p>
            <a:pPr lvl="1">
              <a:buFont typeface="+mj-lt"/>
              <a:buAutoNum type="alphaLcPeriod"/>
            </a:pPr>
            <a:r>
              <a:rPr dirty="0" smtClean="0">
                <a:latin typeface="黑体"/>
                <a:cs typeface="黑体"/>
              </a:rPr>
              <a:t>除</a:t>
            </a:r>
          </a:p>
          <a:p>
            <a:pPr lvl="1">
              <a:buFont typeface="+mj-lt"/>
              <a:buAutoNum type="alphaLcPeriod"/>
            </a:pPr>
            <a:r>
              <a:rPr dirty="0" smtClean="0">
                <a:latin typeface="黑体"/>
                <a:cs typeface="黑体"/>
              </a:rPr>
              <a:t>加</a:t>
            </a:r>
          </a:p>
          <a:p>
            <a:pPr lvl="1">
              <a:buFont typeface="+mj-lt"/>
              <a:buAutoNum type="alphaLcPeriod"/>
            </a:pPr>
            <a:r>
              <a:rPr dirty="0" smtClean="0">
                <a:latin typeface="黑体"/>
                <a:cs typeface="黑体"/>
              </a:rPr>
              <a:t>未知</a:t>
            </a:r>
          </a:p>
          <a:p>
            <a:endParaRPr lang="zh-CN" dirty="0"/>
          </a:p>
        </p:txBody>
      </p:sp>
      <p:sp>
        <p:nvSpPr>
          <p:cNvPr id="13" name="Text Placeholder 12"/>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34</a:t>
            </a:fld>
            <a:endParaRPr lang="zh-CN" dirty="0"/>
          </a:p>
        </p:txBody>
      </p:sp>
      <p:pic>
        <p:nvPicPr>
          <p:cNvPr id="11" name="Embedded Image" descr="dataflowno.bmp"/>
          <p:cNvPicPr>
            <a:picLocks noGrp="1" noChangeAspect="1"/>
          </p:cNvPicPr>
          <p:nvPr>
            <p:ph sz="quarter" idx="16"/>
          </p:nvPr>
        </p:nvPicPr>
        <p:blipFill>
          <a:blip r:embed="rId3" cstate="print"/>
          <a:stretch>
            <a:fillRect/>
          </a:stretch>
        </p:blipFill>
        <p:spPr>
          <a:xfrm>
            <a:off x="4495801" y="1809750"/>
            <a:ext cx="3810000" cy="2367379"/>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75488" y="514350"/>
            <a:ext cx="8516112" cy="1200150"/>
          </a:xfrm>
        </p:spPr>
        <p:txBody>
          <a:bodyPr>
            <a:normAutofit/>
          </a:bodyPr>
          <a:lstStyle/>
          <a:p>
            <a:pPr marL="514350" indent="-514350">
              <a:buFont typeface="+mj-lt"/>
              <a:buAutoNum type="arabicPeriod" startAt="3"/>
            </a:pPr>
            <a:r>
              <a:rPr dirty="0" err="1" smtClean="0">
                <a:latin typeface="黑体"/>
                <a:cs typeface="黑体"/>
              </a:rPr>
              <a:t>下列哪</a:t>
            </a:r>
            <a:r>
              <a:rPr lang="zh-CN" altLang="en-US" dirty="0" smtClean="0">
                <a:latin typeface="黑体"/>
                <a:cs typeface="黑体"/>
              </a:rPr>
              <a:t>个</a:t>
            </a:r>
            <a:r>
              <a:rPr dirty="0" err="1" smtClean="0">
                <a:latin typeface="黑体"/>
                <a:cs typeface="黑体"/>
              </a:rPr>
              <a:t>函数最先执行：随机数、加或除</a:t>
            </a:r>
            <a:r>
              <a:rPr dirty="0" smtClean="0">
                <a:latin typeface="黑体"/>
                <a:cs typeface="黑体"/>
              </a:rPr>
              <a:t>？</a:t>
            </a:r>
          </a:p>
          <a:p>
            <a:endParaRPr lang="zh-CN"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dirty="0" smtClean="0">
                <a:latin typeface="黑体"/>
                <a:cs typeface="黑体"/>
              </a:rPr>
              <a:t>随机数</a:t>
            </a:r>
          </a:p>
          <a:p>
            <a:pPr lvl="1">
              <a:buFont typeface="+mj-lt"/>
              <a:buAutoNum type="alphaLcPeriod"/>
            </a:pPr>
            <a:r>
              <a:rPr dirty="0" smtClean="0">
                <a:latin typeface="黑体"/>
                <a:cs typeface="黑体"/>
              </a:rPr>
              <a:t>除</a:t>
            </a:r>
          </a:p>
          <a:p>
            <a:pPr lvl="1">
              <a:buFont typeface="+mj-lt"/>
              <a:buAutoNum type="alphaLcPeriod"/>
            </a:pPr>
            <a:r>
              <a:rPr dirty="0" smtClean="0">
                <a:latin typeface="黑体"/>
                <a:cs typeface="黑体"/>
              </a:rPr>
              <a:t>加</a:t>
            </a:r>
          </a:p>
          <a:p>
            <a:pPr lvl="1">
              <a:buFont typeface="+mj-lt"/>
              <a:buAutoNum type="alphaLcPeriod"/>
            </a:pPr>
            <a:r>
              <a:rPr lang="en-US" b="1" dirty="0" smtClean="0">
                <a:latin typeface="黑体"/>
                <a:cs typeface="黑体"/>
              </a:rPr>
              <a:t>未知</a:t>
            </a:r>
          </a:p>
        </p:txBody>
      </p:sp>
      <p:sp>
        <p:nvSpPr>
          <p:cNvPr id="9" name="Text Placeholder 8"/>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35</a:t>
            </a:fld>
            <a:endParaRPr lang="zh-CN" dirty="0"/>
          </a:p>
        </p:txBody>
      </p:sp>
      <p:pic>
        <p:nvPicPr>
          <p:cNvPr id="10" name="Embedded Image" descr="dataflowno.bmp"/>
          <p:cNvPicPr>
            <a:picLocks noGrp="1" noChangeAspect="1"/>
          </p:cNvPicPr>
          <p:nvPr>
            <p:ph sz="quarter" idx="16"/>
          </p:nvPr>
        </p:nvPicPr>
        <p:blipFill>
          <a:blip r:embed="rId3" cstate="print"/>
          <a:stretch>
            <a:fillRect/>
          </a:stretch>
        </p:blipFill>
        <p:spPr>
          <a:xfrm>
            <a:off x="4495800" y="1809749"/>
            <a:ext cx="3831430" cy="2380695"/>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75488" y="514350"/>
            <a:ext cx="8668512" cy="1200150"/>
          </a:xfrm>
        </p:spPr>
        <p:txBody>
          <a:bodyPr>
            <a:normAutofit/>
          </a:bodyPr>
          <a:lstStyle/>
          <a:p>
            <a:pPr marL="514350" indent="-514350">
              <a:buFont typeface="+mj-lt"/>
              <a:buAutoNum type="arabicPeriod" startAt="4"/>
            </a:pPr>
            <a:r>
              <a:rPr dirty="0" err="1" smtClean="0">
                <a:latin typeface="黑体"/>
                <a:cs typeface="黑体"/>
              </a:rPr>
              <a:t>下列哪</a:t>
            </a:r>
            <a:r>
              <a:rPr lang="zh-CN" altLang="en-US" dirty="0" smtClean="0">
                <a:latin typeface="黑体"/>
                <a:cs typeface="黑体"/>
              </a:rPr>
              <a:t>个</a:t>
            </a:r>
            <a:r>
              <a:rPr dirty="0" err="1" smtClean="0">
                <a:latin typeface="黑体"/>
                <a:cs typeface="黑体"/>
              </a:rPr>
              <a:t>函数最后执行：随机数、减或加</a:t>
            </a:r>
            <a:r>
              <a:rPr dirty="0" smtClean="0">
                <a:latin typeface="黑体"/>
                <a:cs typeface="黑体"/>
              </a:rPr>
              <a:t>？</a:t>
            </a:r>
          </a:p>
          <a:p>
            <a:endParaRPr lang="zh-CN" dirty="0"/>
          </a:p>
        </p:txBody>
      </p:sp>
      <p:sp>
        <p:nvSpPr>
          <p:cNvPr id="13" name="Content Placeholder 12"/>
          <p:cNvSpPr>
            <a:spLocks noGrp="1"/>
          </p:cNvSpPr>
          <p:nvPr>
            <p:ph sz="quarter" idx="15"/>
          </p:nvPr>
        </p:nvSpPr>
        <p:spPr/>
        <p:txBody>
          <a:bodyPr/>
          <a:lstStyle/>
          <a:p>
            <a:pPr lvl="1">
              <a:buFont typeface="+mj-lt"/>
              <a:buAutoNum type="alphaLcPeriod"/>
            </a:pPr>
            <a:r>
              <a:rPr dirty="0" smtClean="0">
                <a:latin typeface="黑体"/>
                <a:cs typeface="黑体"/>
              </a:rPr>
              <a:t>随机数</a:t>
            </a:r>
          </a:p>
          <a:p>
            <a:pPr lvl="1">
              <a:buFont typeface="+mj-lt"/>
              <a:buAutoNum type="alphaLcPeriod"/>
            </a:pPr>
            <a:r>
              <a:rPr dirty="0" smtClean="0">
                <a:latin typeface="黑体"/>
                <a:cs typeface="黑体"/>
              </a:rPr>
              <a:t>减</a:t>
            </a:r>
          </a:p>
          <a:p>
            <a:pPr lvl="1">
              <a:buFont typeface="+mj-lt"/>
              <a:buAutoNum type="alphaLcPeriod"/>
            </a:pPr>
            <a:r>
              <a:rPr dirty="0" smtClean="0">
                <a:latin typeface="黑体"/>
                <a:cs typeface="黑体"/>
              </a:rPr>
              <a:t>加</a:t>
            </a:r>
          </a:p>
          <a:p>
            <a:pPr lvl="1">
              <a:buFont typeface="+mj-lt"/>
              <a:buAutoNum type="alphaLcPeriod"/>
            </a:pPr>
            <a:r>
              <a:rPr dirty="0" smtClean="0">
                <a:latin typeface="黑体"/>
                <a:cs typeface="黑体"/>
              </a:rPr>
              <a:t>未知</a:t>
            </a:r>
          </a:p>
          <a:p>
            <a:endParaRPr lang="zh-CN" dirty="0"/>
          </a:p>
        </p:txBody>
      </p:sp>
      <p:sp>
        <p:nvSpPr>
          <p:cNvPr id="12" name="Text Placeholder 11"/>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36</a:t>
            </a:fld>
            <a:endParaRPr lang="zh-CN" dirty="0"/>
          </a:p>
        </p:txBody>
      </p:sp>
      <p:pic>
        <p:nvPicPr>
          <p:cNvPr id="11" name="Embedded Image" descr="dataflowno-1.bmp"/>
          <p:cNvPicPr>
            <a:picLocks noGrp="1" noChangeAspect="1"/>
          </p:cNvPicPr>
          <p:nvPr>
            <p:ph sz="quarter" idx="16"/>
          </p:nvPr>
        </p:nvPicPr>
        <p:blipFill>
          <a:blip r:embed="rId3" cstate="print"/>
          <a:stretch>
            <a:fillRect/>
          </a:stretch>
        </p:blipFill>
        <p:spPr>
          <a:xfrm>
            <a:off x="3997364" y="2495550"/>
            <a:ext cx="4308436" cy="13716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75488" y="514350"/>
            <a:ext cx="8668512" cy="1200150"/>
          </a:xfrm>
        </p:spPr>
        <p:txBody>
          <a:bodyPr>
            <a:normAutofit/>
          </a:bodyPr>
          <a:lstStyle/>
          <a:p>
            <a:pPr marL="514350" indent="-514350">
              <a:buFont typeface="+mj-lt"/>
              <a:buAutoNum type="arabicPeriod" startAt="4"/>
            </a:pPr>
            <a:r>
              <a:rPr dirty="0" err="1" smtClean="0">
                <a:latin typeface="黑体"/>
                <a:cs typeface="黑体"/>
              </a:rPr>
              <a:t>下列哪</a:t>
            </a:r>
            <a:r>
              <a:rPr lang="zh-CN" altLang="en-US" dirty="0" smtClean="0">
                <a:latin typeface="黑体"/>
                <a:cs typeface="黑体"/>
              </a:rPr>
              <a:t>个</a:t>
            </a:r>
            <a:r>
              <a:rPr dirty="0" err="1" smtClean="0">
                <a:latin typeface="黑体"/>
                <a:cs typeface="黑体"/>
              </a:rPr>
              <a:t>函数最后执行：随机数、减或加</a:t>
            </a:r>
            <a:r>
              <a:rPr dirty="0" smtClean="0">
                <a:latin typeface="黑体"/>
                <a:cs typeface="黑体"/>
              </a:rPr>
              <a:t>？</a:t>
            </a:r>
          </a:p>
          <a:p>
            <a:endParaRPr lang="zh-CN"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dirty="0" smtClean="0">
                <a:latin typeface="黑体"/>
                <a:cs typeface="黑体"/>
              </a:rPr>
              <a:t>随机数</a:t>
            </a:r>
          </a:p>
          <a:p>
            <a:pPr lvl="1">
              <a:buFont typeface="+mj-lt"/>
              <a:buAutoNum type="alphaLcPeriod"/>
            </a:pPr>
            <a:r>
              <a:rPr lang="en-US" b="1" dirty="0" smtClean="0">
                <a:latin typeface="黑体"/>
                <a:cs typeface="黑体"/>
              </a:rPr>
              <a:t>减</a:t>
            </a:r>
          </a:p>
          <a:p>
            <a:pPr lvl="1">
              <a:buFont typeface="+mj-lt"/>
              <a:buAutoNum type="alphaLcPeriod"/>
            </a:pPr>
            <a:r>
              <a:rPr dirty="0" smtClean="0">
                <a:latin typeface="黑体"/>
                <a:cs typeface="黑体"/>
              </a:rPr>
              <a:t>加</a:t>
            </a:r>
          </a:p>
          <a:p>
            <a:pPr lvl="1">
              <a:buFont typeface="+mj-lt"/>
              <a:buAutoNum type="alphaLcPeriod"/>
            </a:pPr>
            <a:r>
              <a:rPr dirty="0" smtClean="0">
                <a:latin typeface="黑体"/>
                <a:cs typeface="黑体"/>
              </a:rPr>
              <a:t>未知</a:t>
            </a:r>
          </a:p>
        </p:txBody>
      </p:sp>
      <p:sp>
        <p:nvSpPr>
          <p:cNvPr id="9" name="Text Placeholder 8"/>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37</a:t>
            </a:fld>
            <a:endParaRPr lang="zh-CN" dirty="0"/>
          </a:p>
        </p:txBody>
      </p:sp>
      <p:pic>
        <p:nvPicPr>
          <p:cNvPr id="10" name="Embedded Image" descr="dataflowno-1.bmp"/>
          <p:cNvPicPr>
            <a:picLocks noGrp="1" noChangeAspect="1"/>
          </p:cNvPicPr>
          <p:nvPr>
            <p:ph sz="quarter" idx="16"/>
          </p:nvPr>
        </p:nvPicPr>
        <p:blipFill>
          <a:blip r:embed="rId3" cstate="print"/>
          <a:stretch>
            <a:fillRect/>
          </a:stretch>
        </p:blipFill>
        <p:spPr>
          <a:xfrm>
            <a:off x="3962401" y="2414996"/>
            <a:ext cx="4267200" cy="1375954"/>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pPr marL="514350" indent="-514350">
              <a:buFont typeface="+mj-lt"/>
              <a:buAutoNum type="arabicPeriod" startAt="5"/>
            </a:pPr>
            <a:r>
              <a:rPr dirty="0" smtClean="0">
                <a:latin typeface="黑体"/>
                <a:cs typeface="黑体"/>
              </a:rPr>
              <a:t>如函数的输入端标记有一个红点（强制转换点），该点表明以下哪个信息？</a:t>
            </a:r>
          </a:p>
          <a:p>
            <a:endParaRPr lang="zh-CN" dirty="0"/>
          </a:p>
        </p:txBody>
      </p:sp>
      <p:sp>
        <p:nvSpPr>
          <p:cNvPr id="8" name="Content Placeholder 7"/>
          <p:cNvSpPr>
            <a:spLocks noGrp="1"/>
          </p:cNvSpPr>
          <p:nvPr>
            <p:ph sz="quarter" idx="15"/>
          </p:nvPr>
        </p:nvSpPr>
        <p:spPr/>
        <p:txBody>
          <a:bodyPr/>
          <a:lstStyle/>
          <a:p>
            <a:pPr lvl="1">
              <a:buFont typeface="+mj-lt"/>
              <a:buAutoNum type="alphaLcPeriod"/>
            </a:pPr>
            <a:r>
              <a:rPr dirty="0" smtClean="0">
                <a:latin typeface="黑体"/>
                <a:cs typeface="黑体"/>
              </a:rPr>
              <a:t>数据被传输至结构</a:t>
            </a:r>
          </a:p>
          <a:p>
            <a:pPr lvl="1">
              <a:buFont typeface="+mj-lt"/>
              <a:buAutoNum type="alphaLcPeriod"/>
            </a:pPr>
            <a:r>
              <a:rPr dirty="0" smtClean="0">
                <a:latin typeface="黑体"/>
                <a:cs typeface="黑体"/>
              </a:rPr>
              <a:t>输入端未连线</a:t>
            </a:r>
          </a:p>
          <a:p>
            <a:pPr lvl="1">
              <a:buFont typeface="+mj-lt"/>
              <a:buAutoNum type="alphaLcPeriod"/>
            </a:pPr>
            <a:r>
              <a:rPr dirty="0" smtClean="0">
                <a:latin typeface="黑体"/>
                <a:cs typeface="黑体"/>
              </a:rPr>
              <a:t>连线断开</a:t>
            </a:r>
          </a:p>
          <a:p>
            <a:pPr lvl="1">
              <a:buFont typeface="+mj-lt"/>
              <a:buAutoNum type="alphaLcPeriod"/>
            </a:pPr>
            <a:r>
              <a:rPr dirty="0" smtClean="0">
                <a:latin typeface="黑体"/>
                <a:cs typeface="黑体"/>
              </a:rPr>
              <a:t>传输至节点的值被转换为其他表示法</a:t>
            </a:r>
          </a:p>
          <a:p>
            <a:endParaRPr lang="zh-CN" dirty="0"/>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38</a:t>
            </a:fld>
            <a:endParaRPr 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514350" indent="-514350">
              <a:buFont typeface="+mj-lt"/>
              <a:buAutoNum type="arabicPeriod" startAt="5"/>
            </a:pPr>
            <a:r>
              <a:rPr dirty="0" smtClean="0">
                <a:latin typeface="黑体"/>
                <a:cs typeface="黑体"/>
              </a:rPr>
              <a:t>如函数的输入端标记有一个红点（强制转换点），该点表明以下哪个信息？</a:t>
            </a:r>
          </a:p>
          <a:p>
            <a:endParaRPr lang="zh-CN" dirty="0"/>
          </a:p>
        </p:txBody>
      </p:sp>
      <p:sp>
        <p:nvSpPr>
          <p:cNvPr id="65539" name="Rectangle 12"/>
          <p:cNvSpPr>
            <a:spLocks noGrp="1" noChangeArrowheads="1"/>
          </p:cNvSpPr>
          <p:nvPr>
            <p:ph sz="quarter" idx="15"/>
          </p:nvPr>
        </p:nvSpPr>
        <p:spPr/>
        <p:txBody>
          <a:bodyPr>
            <a:normAutofit/>
          </a:bodyPr>
          <a:lstStyle/>
          <a:p>
            <a:pPr lvl="1">
              <a:buFont typeface="+mj-lt"/>
              <a:buAutoNum type="alphaLcPeriod"/>
            </a:pPr>
            <a:r>
              <a:rPr dirty="0" smtClean="0">
                <a:latin typeface="黑体"/>
                <a:cs typeface="黑体"/>
              </a:rPr>
              <a:t>数据被传输至结构</a:t>
            </a:r>
          </a:p>
          <a:p>
            <a:pPr lvl="1">
              <a:buFont typeface="+mj-lt"/>
              <a:buAutoNum type="alphaLcPeriod"/>
            </a:pPr>
            <a:r>
              <a:rPr dirty="0" smtClean="0">
                <a:latin typeface="黑体"/>
                <a:cs typeface="黑体"/>
              </a:rPr>
              <a:t>输入端未连线</a:t>
            </a:r>
          </a:p>
          <a:p>
            <a:pPr lvl="1">
              <a:buFont typeface="+mj-lt"/>
              <a:buAutoNum type="alphaLcPeriod"/>
            </a:pPr>
            <a:r>
              <a:rPr dirty="0" smtClean="0">
                <a:latin typeface="黑体"/>
                <a:cs typeface="黑体"/>
              </a:rPr>
              <a:t>连线断开</a:t>
            </a:r>
          </a:p>
          <a:p>
            <a:pPr lvl="1">
              <a:buFont typeface="+mj-lt"/>
              <a:buAutoNum type="alphaLcPeriod"/>
            </a:pPr>
            <a:r>
              <a:rPr lang="en-US" b="1" dirty="0" smtClean="0">
                <a:latin typeface="黑体"/>
                <a:cs typeface="黑体"/>
              </a:rPr>
              <a:t>传输至节点的值被转换为其他表示法</a:t>
            </a:r>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39</a:t>
            </a:fld>
            <a:endParaRPr lang="zh-CN" dirty="0"/>
          </a:p>
        </p:txBody>
      </p:sp>
      <p:pic>
        <p:nvPicPr>
          <p:cNvPr id="9" name="Embedded Image" descr="loc_bd_numeric_conversion.bmp"/>
          <p:cNvPicPr>
            <a:picLocks noChangeAspect="1"/>
          </p:cNvPicPr>
          <p:nvPr/>
        </p:nvPicPr>
        <p:blipFill>
          <a:blip r:embed="rId3" cstate="print"/>
          <a:stretch>
            <a:fillRect/>
          </a:stretch>
        </p:blipFill>
        <p:spPr>
          <a:xfrm>
            <a:off x="6400800" y="3333750"/>
            <a:ext cx="1905000" cy="127412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4"/>
          </p:nvPr>
        </p:nvSpPr>
        <p:spPr>
          <a:xfrm>
            <a:off x="762000" y="895350"/>
            <a:ext cx="8229600" cy="645928"/>
          </a:xfrm>
        </p:spPr>
        <p:txBody>
          <a:bodyPr>
            <a:normAutofit/>
          </a:bodyPr>
          <a:lstStyle/>
          <a:p>
            <a:r>
              <a:rPr dirty="0" smtClean="0">
                <a:latin typeface="黑体"/>
                <a:cs typeface="黑体"/>
              </a:rPr>
              <a:t>活动2-1</a:t>
            </a:r>
          </a:p>
        </p:txBody>
      </p:sp>
      <p:sp>
        <p:nvSpPr>
          <p:cNvPr id="4" name="Text Placeholder 3"/>
          <p:cNvSpPr>
            <a:spLocks noGrp="1"/>
          </p:cNvSpPr>
          <p:nvPr>
            <p:ph type="body" sz="quarter" idx="15"/>
          </p:nvPr>
        </p:nvSpPr>
        <p:spPr/>
        <p:txBody>
          <a:bodyPr/>
          <a:lstStyle/>
          <a:p>
            <a:r>
              <a:rPr dirty="0" smtClean="0">
                <a:latin typeface="黑体"/>
                <a:cs typeface="黑体"/>
              </a:rPr>
              <a:t>确定下列程序框图的数据流执行顺序。</a:t>
            </a:r>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4</a:t>
            </a:fld>
            <a:endParaRPr lang="zh-CN" dirty="0"/>
          </a:p>
        </p:txBody>
      </p:sp>
      <p:sp>
        <p:nvSpPr>
          <p:cNvPr id="5" name="Text Placeholder 4"/>
          <p:cNvSpPr>
            <a:spLocks noGrp="1"/>
          </p:cNvSpPr>
          <p:nvPr>
            <p:ph type="body" idx="18"/>
          </p:nvPr>
        </p:nvSpPr>
        <p:spPr>
          <a:xfrm>
            <a:off x="762000" y="1504950"/>
            <a:ext cx="8229600" cy="518337"/>
          </a:xfrm>
        </p:spPr>
        <p:txBody>
          <a:bodyPr/>
          <a:lstStyle/>
          <a:p>
            <a:r>
              <a:rPr dirty="0" smtClean="0">
                <a:latin typeface="黑体"/>
                <a:cs typeface="黑体"/>
              </a:rPr>
              <a:t>认识数据流</a:t>
            </a:r>
            <a:endParaRPr 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85000" lnSpcReduction="20000"/>
          </a:bodyPr>
          <a:lstStyle/>
          <a:p>
            <a:pPr marL="514350" indent="-514350">
              <a:buFont typeface="+mj-lt"/>
              <a:buAutoNum type="arabicPeriod" startAt="6"/>
            </a:pPr>
            <a:r>
              <a:rPr dirty="0" smtClean="0">
                <a:latin typeface="黑体"/>
                <a:cs typeface="黑体"/>
              </a:rPr>
              <a:t>哪一种机械动作会在按下布尔控件时将布尔值由“假”转换为“真”，且松开控件后，直至LabVIEW读取该值前均保持“真”值？</a:t>
            </a:r>
          </a:p>
          <a:p>
            <a:endParaRPr lang="zh-CN" dirty="0"/>
          </a:p>
        </p:txBody>
      </p:sp>
      <p:sp>
        <p:nvSpPr>
          <p:cNvPr id="8" name="Content Placeholder 7"/>
          <p:cNvSpPr>
            <a:spLocks noGrp="1"/>
          </p:cNvSpPr>
          <p:nvPr>
            <p:ph sz="quarter" idx="15"/>
          </p:nvPr>
        </p:nvSpPr>
        <p:spPr/>
        <p:txBody>
          <a:bodyPr/>
          <a:lstStyle/>
          <a:p>
            <a:pPr lvl="1">
              <a:buFont typeface="+mj-lt"/>
              <a:buAutoNum type="alphaLcPeriod"/>
            </a:pPr>
            <a:r>
              <a:rPr dirty="0" smtClean="0">
                <a:latin typeface="黑体"/>
                <a:cs typeface="黑体"/>
              </a:rPr>
              <a:t>保持转换直到释放</a:t>
            </a:r>
          </a:p>
          <a:p>
            <a:pPr lvl="1">
              <a:buFont typeface="+mj-lt"/>
              <a:buAutoNum type="alphaLcPeriod"/>
            </a:pPr>
            <a:r>
              <a:rPr dirty="0" smtClean="0">
                <a:latin typeface="黑体"/>
                <a:cs typeface="黑体"/>
              </a:rPr>
              <a:t>释放时转换</a:t>
            </a:r>
          </a:p>
          <a:p>
            <a:pPr lvl="1">
              <a:buFont typeface="+mj-lt"/>
              <a:buAutoNum type="alphaLcPeriod"/>
            </a:pPr>
            <a:r>
              <a:rPr dirty="0" smtClean="0">
                <a:latin typeface="黑体"/>
                <a:cs typeface="黑体"/>
              </a:rPr>
              <a:t>单击时触发</a:t>
            </a:r>
          </a:p>
          <a:p>
            <a:pPr lvl="1">
              <a:buFont typeface="+mj-lt"/>
              <a:buAutoNum type="alphaLcPeriod"/>
            </a:pPr>
            <a:r>
              <a:rPr dirty="0" smtClean="0">
                <a:latin typeface="黑体"/>
                <a:cs typeface="黑体"/>
              </a:rPr>
              <a:t>释放时触发</a:t>
            </a:r>
          </a:p>
          <a:p>
            <a:endParaRPr lang="zh-CN" dirty="0"/>
          </a:p>
        </p:txBody>
      </p:sp>
      <p:sp>
        <p:nvSpPr>
          <p:cNvPr id="7" name="Text Placeholder 6"/>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40</a:t>
            </a:fld>
            <a:endParaRPr 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normAutofit fontScale="85000" lnSpcReduction="20000"/>
          </a:bodyPr>
          <a:lstStyle/>
          <a:p>
            <a:pPr marL="514350" indent="-514350">
              <a:buFont typeface="+mj-lt"/>
              <a:buAutoNum type="arabicPeriod" startAt="6"/>
            </a:pPr>
            <a:r>
              <a:rPr dirty="0" smtClean="0">
                <a:latin typeface="黑体"/>
                <a:cs typeface="黑体"/>
              </a:rPr>
              <a:t>哪一种机械动作会在按下布尔控件时将布尔值由“假”转换为“真”，且松开控件后，直至LabVIEW读取该值前均保持“真”值？</a:t>
            </a:r>
          </a:p>
        </p:txBody>
      </p:sp>
      <p:sp>
        <p:nvSpPr>
          <p:cNvPr id="14" name="Content Placeholder 13"/>
          <p:cNvSpPr>
            <a:spLocks noGrp="1"/>
          </p:cNvSpPr>
          <p:nvPr>
            <p:ph sz="quarter" idx="15"/>
          </p:nvPr>
        </p:nvSpPr>
        <p:spPr/>
        <p:txBody>
          <a:bodyPr/>
          <a:lstStyle/>
          <a:p>
            <a:pPr lvl="1">
              <a:buFont typeface="+mj-lt"/>
              <a:buAutoNum type="alphaLcPeriod"/>
            </a:pPr>
            <a:r>
              <a:rPr dirty="0" smtClean="0">
                <a:latin typeface="黑体"/>
                <a:cs typeface="黑体"/>
              </a:rPr>
              <a:t>保持转换直到释放</a:t>
            </a:r>
          </a:p>
          <a:p>
            <a:pPr lvl="1">
              <a:buFont typeface="+mj-lt"/>
              <a:buAutoNum type="alphaLcPeriod"/>
            </a:pPr>
            <a:r>
              <a:rPr dirty="0" smtClean="0">
                <a:latin typeface="黑体"/>
                <a:cs typeface="黑体"/>
              </a:rPr>
              <a:t>释放时转换</a:t>
            </a:r>
          </a:p>
          <a:p>
            <a:pPr lvl="1">
              <a:buFont typeface="+mj-lt"/>
              <a:buAutoNum type="alphaLcPeriod"/>
            </a:pPr>
            <a:r>
              <a:rPr lang="en-US" b="1" dirty="0" smtClean="0">
                <a:latin typeface="黑体"/>
                <a:cs typeface="黑体"/>
              </a:rPr>
              <a:t>单击时触发</a:t>
            </a:r>
          </a:p>
          <a:p>
            <a:pPr lvl="1">
              <a:buFont typeface="+mj-lt"/>
              <a:buAutoNum type="alphaLcPeriod"/>
            </a:pPr>
            <a:r>
              <a:rPr dirty="0" smtClean="0">
                <a:latin typeface="黑体"/>
                <a:cs typeface="黑体"/>
              </a:rPr>
              <a:t>释放时触发</a:t>
            </a:r>
          </a:p>
          <a:p>
            <a:endParaRPr lang="zh-CN" dirty="0"/>
          </a:p>
        </p:txBody>
      </p:sp>
      <p:sp>
        <p:nvSpPr>
          <p:cNvPr id="13" name="Text Placeholder 12"/>
          <p:cNvSpPr>
            <a:spLocks noGrp="1"/>
          </p:cNvSpPr>
          <p:nvPr>
            <p:ph type="body" sz="quarter" idx="13"/>
          </p:nvPr>
        </p:nvSpPr>
        <p:spPr/>
        <p:txBody>
          <a:bodyPr/>
          <a:lstStyle/>
          <a:p>
            <a:r>
              <a:rPr dirty="0" smtClean="0">
                <a:latin typeface="黑体"/>
                <a:cs typeface="黑体"/>
              </a:rPr>
              <a:t>课程回顾</a:t>
            </a:r>
          </a:p>
          <a:p>
            <a:endParaRPr lang="zh-CN"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41</a:t>
            </a:fld>
            <a:endParaRPr 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dirty="0" smtClean="0">
                <a:latin typeface="黑体"/>
                <a:cs typeface="黑体"/>
              </a:rPr>
              <a:t>A. 数据流</a:t>
            </a:r>
          </a:p>
          <a:p>
            <a:endParaRPr lang="zh-CN" dirty="0"/>
          </a:p>
        </p:txBody>
      </p:sp>
      <p:sp>
        <p:nvSpPr>
          <p:cNvPr id="12" name="Rectangle 2"/>
          <p:cNvSpPr>
            <a:spLocks noGrp="1" noChangeArrowheads="1"/>
          </p:cNvSpPr>
          <p:nvPr>
            <p:ph type="body" sz="quarter" idx="10"/>
          </p:nvPr>
        </p:nvSpPr>
        <p:spPr/>
        <p:txBody>
          <a:bodyPr>
            <a:normAutofit/>
          </a:bodyPr>
          <a:lstStyle/>
          <a:p>
            <a:r>
              <a:rPr dirty="0" smtClean="0">
                <a:latin typeface="黑体"/>
                <a:cs typeface="黑体"/>
              </a:rPr>
              <a:t>数据流：示例A</a:t>
            </a:r>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a:t>
            </a:fld>
            <a:endParaRPr lang="zh-CN" dirty="0"/>
          </a:p>
        </p:txBody>
      </p:sp>
      <p:pic>
        <p:nvPicPr>
          <p:cNvPr id="7" name="Embedded Image" descr="loc_bd_Dataflow Demo BD.png"/>
          <p:cNvPicPr>
            <a:picLocks noChangeAspect="1"/>
          </p:cNvPicPr>
          <p:nvPr/>
        </p:nvPicPr>
        <p:blipFill>
          <a:blip r:embed="rId3" cstate="print"/>
          <a:stretch>
            <a:fillRect/>
          </a:stretch>
        </p:blipFill>
        <p:spPr>
          <a:xfrm>
            <a:off x="153892" y="1352549"/>
            <a:ext cx="8913908" cy="2895601"/>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mbedded Image" descr="loc_bd_Simple AAP-Dataflow1.png"/>
          <p:cNvPicPr>
            <a:picLocks noChangeAspect="1"/>
          </p:cNvPicPr>
          <p:nvPr/>
        </p:nvPicPr>
        <p:blipFill>
          <a:blip r:embed="rId3" cstate="print"/>
          <a:stretch>
            <a:fillRect/>
          </a:stretch>
        </p:blipFill>
        <p:spPr>
          <a:xfrm>
            <a:off x="1752600" y="1238250"/>
            <a:ext cx="5164813" cy="3716535"/>
          </a:xfrm>
          <a:prstGeom prst="rect">
            <a:avLst/>
          </a:prstGeom>
        </p:spPr>
      </p:pic>
      <p:sp>
        <p:nvSpPr>
          <p:cNvPr id="10" name="Text Placeholder 9"/>
          <p:cNvSpPr>
            <a:spLocks noGrp="1"/>
          </p:cNvSpPr>
          <p:nvPr>
            <p:ph type="body" sz="quarter" idx="13"/>
          </p:nvPr>
        </p:nvSpPr>
        <p:spPr/>
        <p:txBody>
          <a:bodyPr/>
          <a:lstStyle/>
          <a:p>
            <a:r>
              <a:rPr dirty="0" smtClean="0">
                <a:latin typeface="黑体"/>
                <a:cs typeface="黑体"/>
              </a:rPr>
              <a:t>A. 数据流</a:t>
            </a:r>
          </a:p>
          <a:p>
            <a:endParaRPr lang="zh-CN" dirty="0"/>
          </a:p>
        </p:txBody>
      </p:sp>
      <p:cxnSp>
        <p:nvCxnSpPr>
          <p:cNvPr id="11" name="Straight Arrow Connector 10"/>
          <p:cNvCxnSpPr/>
          <p:nvPr/>
        </p:nvCxnSpPr>
        <p:spPr>
          <a:xfrm>
            <a:off x="2438400" y="4438651"/>
            <a:ext cx="3124200" cy="380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38400" y="3181350"/>
            <a:ext cx="1447800" cy="12573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57400" y="4286251"/>
            <a:ext cx="457200" cy="369332"/>
          </a:xfrm>
          <a:prstGeom prst="rect">
            <a:avLst/>
          </a:prstGeom>
          <a:noFill/>
        </p:spPr>
        <p:txBody>
          <a:bodyPr wrap="square" rtlCol="0">
            <a:spAutoFit/>
          </a:bodyPr>
          <a:lstStyle/>
          <a:p>
            <a:r>
              <a:rPr lang="en-US" b="1" dirty="0" smtClean="0">
                <a:latin typeface="黑体"/>
                <a:cs typeface="黑体"/>
              </a:rPr>
              <a:t>?</a:t>
            </a:r>
            <a:endParaRPr lang="zh-CN" b="1" dirty="0"/>
          </a:p>
        </p:txBody>
      </p:sp>
      <p:sp>
        <p:nvSpPr>
          <p:cNvPr id="12" name="Rectangle 2"/>
          <p:cNvSpPr>
            <a:spLocks noGrp="1" noChangeArrowheads="1"/>
          </p:cNvSpPr>
          <p:nvPr>
            <p:ph type="body" sz="quarter" idx="10"/>
          </p:nvPr>
        </p:nvSpPr>
        <p:spPr/>
        <p:txBody>
          <a:bodyPr>
            <a:normAutofit/>
          </a:bodyPr>
          <a:lstStyle/>
          <a:p>
            <a:r>
              <a:rPr dirty="0" smtClean="0">
                <a:latin typeface="黑体"/>
                <a:cs typeface="黑体"/>
              </a:rPr>
              <a:t>数据流：示例B</a:t>
            </a:r>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6</a:t>
            </a:fld>
            <a:endParaRPr lang="zh-CN" dirty="0"/>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340627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mbedded Image" descr="loc_bd_Simple AAP-Dataflow2.png"/>
          <p:cNvPicPr>
            <a:picLocks noChangeAspect="1"/>
          </p:cNvPicPr>
          <p:nvPr/>
        </p:nvPicPr>
        <p:blipFill>
          <a:blip r:embed="rId3" cstate="print"/>
          <a:stretch>
            <a:fillRect/>
          </a:stretch>
        </p:blipFill>
        <p:spPr>
          <a:xfrm>
            <a:off x="1752599" y="1126997"/>
            <a:ext cx="5173333" cy="3904000"/>
          </a:xfrm>
          <a:prstGeom prst="rect">
            <a:avLst/>
          </a:prstGeom>
        </p:spPr>
      </p:pic>
      <p:sp>
        <p:nvSpPr>
          <p:cNvPr id="9" name="Text Placeholder 8"/>
          <p:cNvSpPr>
            <a:spLocks noGrp="1"/>
          </p:cNvSpPr>
          <p:nvPr>
            <p:ph type="body" sz="quarter" idx="13"/>
          </p:nvPr>
        </p:nvSpPr>
        <p:spPr/>
        <p:txBody>
          <a:bodyPr/>
          <a:lstStyle/>
          <a:p>
            <a:r>
              <a:rPr dirty="0" smtClean="0">
                <a:latin typeface="黑体"/>
                <a:cs typeface="黑体"/>
              </a:rPr>
              <a:t>A. 数据流</a:t>
            </a:r>
          </a:p>
          <a:p>
            <a:endParaRPr lang="zh-CN" dirty="0"/>
          </a:p>
        </p:txBody>
      </p:sp>
      <p:cxnSp>
        <p:nvCxnSpPr>
          <p:cNvPr id="22" name="Straight Arrow Connector 21"/>
          <p:cNvCxnSpPr/>
          <p:nvPr/>
        </p:nvCxnSpPr>
        <p:spPr>
          <a:xfrm>
            <a:off x="2438400" y="4327399"/>
            <a:ext cx="3276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3028950"/>
            <a:ext cx="1447800" cy="12984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74999"/>
            <a:ext cx="457200" cy="369332"/>
          </a:xfrm>
          <a:prstGeom prst="rect">
            <a:avLst/>
          </a:prstGeom>
          <a:noFill/>
        </p:spPr>
        <p:txBody>
          <a:bodyPr wrap="square" rtlCol="0">
            <a:spAutoFit/>
          </a:bodyPr>
          <a:lstStyle/>
          <a:p>
            <a:r>
              <a:rPr lang="en-US" b="1" dirty="0" smtClean="0">
                <a:latin typeface="黑体"/>
                <a:cs typeface="黑体"/>
              </a:rPr>
              <a:t>?</a:t>
            </a:r>
            <a:endParaRPr lang="zh-CN" b="1" dirty="0"/>
          </a:p>
        </p:txBody>
      </p:sp>
      <p:sp>
        <p:nvSpPr>
          <p:cNvPr id="11" name="Rectangle 2"/>
          <p:cNvSpPr>
            <a:spLocks noGrp="1" noChangeArrowheads="1"/>
          </p:cNvSpPr>
          <p:nvPr>
            <p:ph type="body" sz="quarter" idx="10"/>
          </p:nvPr>
        </p:nvSpPr>
        <p:spPr/>
        <p:txBody>
          <a:bodyPr>
            <a:normAutofit/>
          </a:bodyPr>
          <a:lstStyle/>
          <a:p>
            <a:r>
              <a:rPr dirty="0" smtClean="0">
                <a:latin typeface="黑体"/>
                <a:cs typeface="黑体"/>
              </a:rPr>
              <a:t>数据流：范例C</a:t>
            </a:r>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7</a:t>
            </a:fld>
            <a:endParaRPr lang="zh-CN" dirty="0"/>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3406270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mbedded Image" descr="loc_bd_DataFlow-Express Filter.png"/>
          <p:cNvPicPr>
            <a:picLocks noChangeAspect="1"/>
          </p:cNvPicPr>
          <p:nvPr/>
        </p:nvPicPr>
        <p:blipFill>
          <a:blip r:embed="rId3" cstate="print"/>
          <a:stretch>
            <a:fillRect/>
          </a:stretch>
        </p:blipFill>
        <p:spPr>
          <a:xfrm>
            <a:off x="457200" y="1123950"/>
            <a:ext cx="8182127" cy="3943348"/>
          </a:xfrm>
          <a:prstGeom prst="rect">
            <a:avLst/>
          </a:prstGeom>
        </p:spPr>
      </p:pic>
      <p:sp>
        <p:nvSpPr>
          <p:cNvPr id="9" name="Text Placeholder 8"/>
          <p:cNvSpPr>
            <a:spLocks noGrp="1"/>
          </p:cNvSpPr>
          <p:nvPr>
            <p:ph type="body" sz="quarter" idx="13"/>
          </p:nvPr>
        </p:nvSpPr>
        <p:spPr/>
        <p:txBody>
          <a:bodyPr/>
          <a:lstStyle/>
          <a:p>
            <a:r>
              <a:rPr dirty="0" smtClean="0">
                <a:latin typeface="黑体"/>
                <a:cs typeface="黑体"/>
              </a:rPr>
              <a:t>A. 数据流</a:t>
            </a:r>
          </a:p>
          <a:p>
            <a:endParaRPr lang="zh-CN" dirty="0"/>
          </a:p>
        </p:txBody>
      </p:sp>
      <p:sp>
        <p:nvSpPr>
          <p:cNvPr id="2" name="TextBox 1"/>
          <p:cNvSpPr txBox="1"/>
          <p:nvPr/>
        </p:nvSpPr>
        <p:spPr>
          <a:xfrm>
            <a:off x="990600" y="4191001"/>
            <a:ext cx="381000" cy="369332"/>
          </a:xfrm>
          <a:prstGeom prst="rect">
            <a:avLst/>
          </a:prstGeom>
          <a:noFill/>
        </p:spPr>
        <p:txBody>
          <a:bodyPr wrap="square" rtlCol="0">
            <a:spAutoFit/>
          </a:bodyPr>
          <a:lstStyle/>
          <a:p>
            <a:pPr algn="r"/>
            <a:r>
              <a:rPr lang="en-US" b="1" dirty="0" smtClean="0">
                <a:solidFill>
                  <a:schemeClr val="tx1"/>
                </a:solidFill>
                <a:latin typeface="黑体"/>
                <a:cs typeface="黑体"/>
              </a:rPr>
              <a:t>? </a:t>
            </a:r>
            <a:endParaRPr lang="zh-CN" b="1" dirty="0">
              <a:solidFill>
                <a:schemeClr val="tx1"/>
              </a:solidFill>
              <a:latin typeface="黑体"/>
            </a:endParaRPr>
          </a:p>
        </p:txBody>
      </p:sp>
      <p:cxnSp>
        <p:nvCxnSpPr>
          <p:cNvPr id="5" name="Straight Arrow Connector 4"/>
          <p:cNvCxnSpPr>
            <a:stCxn id="2" idx="3"/>
          </p:cNvCxnSpPr>
          <p:nvPr/>
        </p:nvCxnSpPr>
        <p:spPr>
          <a:xfrm flipV="1">
            <a:off x="1371600" y="2876550"/>
            <a:ext cx="2819400" cy="14991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3"/>
          </p:cNvCxnSpPr>
          <p:nvPr/>
        </p:nvCxnSpPr>
        <p:spPr>
          <a:xfrm flipV="1">
            <a:off x="1371600" y="4324350"/>
            <a:ext cx="4038600" cy="51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2"/>
          <p:cNvSpPr>
            <a:spLocks noGrp="1" noChangeArrowheads="1"/>
          </p:cNvSpPr>
          <p:nvPr>
            <p:ph type="body" sz="quarter" idx="10"/>
          </p:nvPr>
        </p:nvSpPr>
        <p:spPr>
          <a:xfrm>
            <a:off x="475488" y="438150"/>
            <a:ext cx="7848600" cy="1200150"/>
          </a:xfrm>
        </p:spPr>
        <p:txBody>
          <a:bodyPr>
            <a:normAutofit/>
          </a:bodyPr>
          <a:lstStyle/>
          <a:p>
            <a:r>
              <a:rPr dirty="0" smtClean="0">
                <a:latin typeface="黑体"/>
                <a:cs typeface="黑体"/>
              </a:rPr>
              <a:t>数据流：示例D</a:t>
            </a:r>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8</a:t>
            </a:fld>
            <a:endParaRPr lang="zh-CN" dirty="0"/>
          </a:p>
        </p:txBody>
      </p:sp>
    </p:spTree>
    <p:extLst>
      <p:ext uri="{BB962C8B-B14F-4D97-AF65-F5344CB8AC3E}">
        <p14:creationId xmlns:p14="http://schemas.microsoft.com/office/powerpoint/2010/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554861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0"/>
          </p:nvPr>
        </p:nvSpPr>
        <p:spPr/>
        <p:txBody>
          <a:bodyPr/>
          <a:lstStyle/>
          <a:p>
            <a:pPr lvl="0"/>
            <a:r>
              <a:rPr dirty="0" smtClean="0">
                <a:latin typeface="黑体"/>
                <a:cs typeface="黑体"/>
              </a:rPr>
              <a:t>B. LabVIEW数据类型</a:t>
            </a:r>
            <a:endParaRPr lang="zh-CN" dirty="0"/>
          </a:p>
        </p:txBody>
      </p:sp>
      <p:sp>
        <p:nvSpPr>
          <p:cNvPr id="9" name="Content Placeholder 8"/>
          <p:cNvSpPr>
            <a:spLocks noGrp="1"/>
          </p:cNvSpPr>
          <p:nvPr>
            <p:ph type="body" idx="12"/>
          </p:nvPr>
        </p:nvSpPr>
        <p:spPr/>
        <p:txBody>
          <a:bodyPr/>
          <a:lstStyle/>
          <a:p>
            <a:r>
              <a:rPr dirty="0" smtClean="0">
                <a:latin typeface="黑体"/>
                <a:cs typeface="黑体"/>
              </a:rPr>
              <a:t>认识各数据类型并了解其同前面板对象的关系。</a:t>
            </a:r>
            <a:endParaRPr lang="zh-CN" dirty="0"/>
          </a:p>
        </p:txBody>
      </p:sp>
      <p:sp>
        <p:nvSpPr>
          <p:cNvPr id="14" name="Text Placeholder 13"/>
          <p:cNvSpPr>
            <a:spLocks noGrp="1"/>
          </p:cNvSpPr>
          <p:nvPr>
            <p:ph type="body" sz="quarter" idx="15"/>
          </p:nvPr>
        </p:nvSpPr>
        <p:spPr/>
        <p:txBody>
          <a:bodyPr>
            <a:normAutofit/>
          </a:bodyPr>
          <a:lstStyle/>
          <a:p>
            <a:r>
              <a:rPr dirty="0" smtClean="0">
                <a:latin typeface="黑体"/>
                <a:cs typeface="黑体"/>
              </a:rPr>
              <a:t>访问对象属性</a:t>
            </a:r>
          </a:p>
          <a:p>
            <a:r>
              <a:rPr dirty="0" smtClean="0">
                <a:latin typeface="黑体"/>
                <a:cs typeface="黑体"/>
              </a:rPr>
              <a:t>布尔数据</a:t>
            </a:r>
          </a:p>
          <a:p>
            <a:r>
              <a:rPr dirty="0" smtClean="0">
                <a:latin typeface="黑体"/>
                <a:cs typeface="黑体"/>
              </a:rPr>
              <a:t>数值数据表示法</a:t>
            </a:r>
          </a:p>
          <a:p>
            <a:endParaRPr lang="zh-CN" dirty="0"/>
          </a:p>
        </p:txBody>
      </p:sp>
      <p:sp>
        <p:nvSpPr>
          <p:cNvPr id="15" name="Text Placeholder 14"/>
          <p:cNvSpPr>
            <a:spLocks noGrp="1"/>
          </p:cNvSpPr>
          <p:nvPr>
            <p:ph type="body" sz="quarter" idx="16"/>
          </p:nvPr>
        </p:nvSpPr>
        <p:spPr/>
        <p:txBody>
          <a:bodyPr>
            <a:normAutofit/>
          </a:bodyPr>
          <a:lstStyle/>
          <a:p>
            <a:r>
              <a:rPr dirty="0" smtClean="0">
                <a:latin typeface="黑体"/>
                <a:cs typeface="黑体"/>
              </a:rPr>
              <a:t>字符串</a:t>
            </a:r>
          </a:p>
          <a:p>
            <a:r>
              <a:rPr dirty="0" smtClean="0">
                <a:latin typeface="黑体"/>
                <a:cs typeface="黑体"/>
              </a:rPr>
              <a:t>枚举型</a:t>
            </a:r>
          </a:p>
          <a:p>
            <a:r>
              <a:rPr dirty="0" smtClean="0">
                <a:latin typeface="黑体"/>
                <a:cs typeface="黑体"/>
              </a:rPr>
              <a:t>其他数据类型</a:t>
            </a:r>
            <a:endParaRPr lang="zh-CN" dirty="0"/>
          </a:p>
        </p:txBody>
      </p:sp>
      <p:sp>
        <p:nvSpPr>
          <p:cNvPr id="6" name="Slide Number Placeholder 5"/>
          <p:cNvSpPr>
            <a:spLocks noGrp="1"/>
          </p:cNvSpPr>
          <p:nvPr>
            <p:ph type="sldNum" sz="quarter" idx="17"/>
          </p:nvPr>
        </p:nvSpPr>
        <p:spPr/>
        <p:txBody>
          <a:bodyPr/>
          <a:lstStyle/>
          <a:p>
            <a:fld id="{F7BDED22-11C7-456A-B829-4ED810F305A6}" type="slidenum">
              <a:rPr lang="en-US" smtClean="0"/>
              <a:pPr/>
              <a:t>9</a:t>
            </a:fld>
            <a:endParaRPr lang="zh-CN"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5410&quot;&gt;&lt;/object&gt;&lt;object type=&quot;2&quot; unique_id=&quot;15411&quot;&gt;&lt;object type=&quot;3&quot; unique_id=&quot;15425&quot;&gt;&lt;property id=&quot;20148&quot; value=&quot;5&quot;/&gt;&lt;property id=&quot;20300&quot; value=&quot;Slide 2&quot;/&gt;&lt;property id=&quot;20307&quot; value=&quot;265&quot;/&gt;&lt;/object&gt;&lt;object type=&quot;3&quot; unique_id=&quot;15429&quot;&gt;&lt;property id=&quot;20148&quot; value=&quot;5&quot;/&gt;&lt;property id=&quot;20300&quot; value=&quot;Slide 4&quot;/&gt;&lt;property id=&quot;20307&quot; value=&quot;274&quot;/&gt;&lt;/object&gt;&lt;object type=&quot;3&quot; unique_id=&quot;15430&quot;&gt;&lt;property id=&quot;20148&quot; value=&quot;5&quot;/&gt;&lt;property id=&quot;20300&quot; value=&quot;Slide 5&quot;/&gt;&lt;property id=&quot;20307&quot; value=&quot;275&quot;/&gt;&lt;/object&gt;&lt;object type=&quot;3&quot; unique_id=&quot;15431&quot;&gt;&lt;property id=&quot;20148&quot; value=&quot;5&quot;/&gt;&lt;property id=&quot;20300&quot; value=&quot;Slide 6&quot;/&gt;&lt;property id=&quot;20307&quot; value=&quot;276&quot;/&gt;&lt;/object&gt;&lt;object type=&quot;3&quot; unique_id=&quot;15432&quot;&gt;&lt;property id=&quot;20148&quot; value=&quot;5&quot;/&gt;&lt;property id=&quot;20300&quot; value=&quot;Slide 7&quot;/&gt;&lt;property id=&quot;20307&quot; value=&quot;277&quot;/&gt;&lt;/object&gt;&lt;object type=&quot;3&quot; unique_id=&quot;15433&quot;&gt;&lt;property id=&quot;20148&quot; value=&quot;5&quot;/&gt;&lt;property id=&quot;20300&quot; value=&quot;Slide 8&quot;/&gt;&lt;property id=&quot;20307&quot; value=&quot;278&quot;/&gt;&lt;/object&gt;&lt;object type=&quot;3&quot; unique_id=&quot;15434&quot;&gt;&lt;property id=&quot;20148&quot; value=&quot;5&quot;/&gt;&lt;property id=&quot;20300&quot; value=&quot;Slide 9&quot;/&gt;&lt;property id=&quot;20307&quot; value=&quot;288&quot;/&gt;&lt;/object&gt;&lt;object type=&quot;3&quot; unique_id=&quot;15435&quot;&gt;&lt;property id=&quot;20148&quot; value=&quot;5&quot;/&gt;&lt;property id=&quot;20300&quot; value=&quot;Slide 10&quot;/&gt;&lt;property id=&quot;20307&quot; value=&quot;289&quot;/&gt;&lt;/object&gt;&lt;object type=&quot;3&quot; unique_id=&quot;15438&quot;&gt;&lt;property id=&quot;20148&quot; value=&quot;5&quot;/&gt;&lt;property id=&quot;20300&quot; value=&quot;Slide 14&quot;/&gt;&lt;property id=&quot;20307&quot; value=&quot;292&quot;/&gt;&lt;/object&gt;&lt;object type=&quot;3&quot; unique_id=&quot;15440&quot;&gt;&lt;property id=&quot;20148&quot; value=&quot;5&quot;/&gt;&lt;property id=&quot;20300&quot; value=&quot;Slide 12&quot;/&gt;&lt;property id=&quot;20307&quot; value=&quot;294&quot;/&gt;&lt;/object&gt;&lt;object type=&quot;3&quot; unique_id=&quot;15442&quot;&gt;&lt;property id=&quot;20148&quot; value=&quot;5&quot;/&gt;&lt;property id=&quot;20300&quot; value=&quot;Slide 13&quot;/&gt;&lt;property id=&quot;20307&quot; value=&quot;296&quot;/&gt;&lt;/object&gt;&lt;object type=&quot;3&quot; unique_id=&quot;15443&quot;&gt;&lt;property id=&quot;20148&quot; value=&quot;5&quot;/&gt;&lt;property id=&quot;20300&quot; value=&quot;Slide 15&quot;/&gt;&lt;property id=&quot;20307&quot; value=&quot;297&quot;/&gt;&lt;/object&gt;&lt;object type=&quot;3&quot; unique_id=&quot;15444&quot;&gt;&lt;property id=&quot;20148&quot; value=&quot;5&quot;/&gt;&lt;property id=&quot;20300&quot; value=&quot;Slide 16&quot;/&gt;&lt;property id=&quot;20307&quot; value=&quot;298&quot;/&gt;&lt;/object&gt;&lt;object type=&quot;3&quot; unique_id=&quot;15445&quot;&gt;&lt;property id=&quot;20148&quot; value=&quot;5&quot;/&gt;&lt;property id=&quot;20300&quot; value=&quot;Slide 17&quot;/&gt;&lt;property id=&quot;20307&quot; value=&quot;299&quot;/&gt;&lt;/object&gt;&lt;object type=&quot;3&quot; unique_id=&quot;15447&quot;&gt;&lt;property id=&quot;20148&quot; value=&quot;5&quot;/&gt;&lt;property id=&quot;20300&quot; value=&quot;Slide 29&quot;/&gt;&lt;property id=&quot;20307&quot; value=&quot;279&quot;/&gt;&lt;/object&gt;&lt;object type=&quot;3&quot; unique_id=&quot;15448&quot;&gt;&lt;property id=&quot;20148&quot; value=&quot;5&quot;/&gt;&lt;property id=&quot;20300&quot; value=&quot;Slide 30&quot;/&gt;&lt;property id=&quot;20307&quot; value=&quot;280&quot;/&gt;&lt;/object&gt;&lt;object type=&quot;3&quot; unique_id=&quot;15449&quot;&gt;&lt;property id=&quot;20148&quot; value=&quot;5&quot;/&gt;&lt;property id=&quot;20300&quot; value=&quot;Slide 31&quot;/&gt;&lt;property id=&quot;20307&quot; value=&quot;281&quot;/&gt;&lt;/object&gt;&lt;object type=&quot;3&quot; unique_id=&quot;15450&quot;&gt;&lt;property id=&quot;20148&quot; value=&quot;5&quot;/&gt;&lt;property id=&quot;20300&quot; value=&quot;Slide 32&quot;/&gt;&lt;property id=&quot;20307&quot; value=&quot;282&quot;/&gt;&lt;/object&gt;&lt;object type=&quot;3&quot; unique_id=&quot;15451&quot;&gt;&lt;property id=&quot;20148&quot; value=&quot;5&quot;/&gt;&lt;property id=&quot;20300&quot; value=&quot;Slide 33&quot;/&gt;&lt;property id=&quot;20307&quot; value=&quot;283&quot;/&gt;&lt;/object&gt;&lt;object type=&quot;3&quot; unique_id=&quot;15452&quot;&gt;&lt;property id=&quot;20148&quot; value=&quot;5&quot;/&gt;&lt;property id=&quot;20300&quot; value=&quot;Slide 34&quot;/&gt;&lt;property id=&quot;20307&quot; value=&quot;284&quot;/&gt;&lt;/object&gt;&lt;object type=&quot;3&quot; unique_id=&quot;15453&quot;&gt;&lt;property id=&quot;20148&quot; value=&quot;5&quot;/&gt;&lt;property id=&quot;20300&quot; value=&quot;Slide 35&quot;/&gt;&lt;property id=&quot;20307&quot; value=&quot;285&quot;/&gt;&lt;/object&gt;&lt;object type=&quot;3&quot; unique_id=&quot;15454&quot;&gt;&lt;property id=&quot;20148&quot; value=&quot;5&quot;/&gt;&lt;property id=&quot;20300&quot; value=&quot;Slide 36&quot;/&gt;&lt;property id=&quot;20307&quot; value=&quot;286&quot;/&gt;&lt;/object&gt;&lt;object type=&quot;3&quot; unique_id=&quot;17930&quot;&gt;&lt;property id=&quot;20148&quot; value=&quot;5&quot;/&gt;&lt;property id=&quot;20300&quot; value=&quot;Slide 18&quot;/&gt;&lt;property id=&quot;20307&quot; value=&quot;305&quot;/&gt;&lt;/object&gt;&lt;object type=&quot;3&quot; unique_id=&quot;17932&quot;&gt;&lt;property id=&quot;20148&quot; value=&quot;5&quot;/&gt;&lt;property id=&quot;20300&quot; value=&quot;Slide 19&quot;/&gt;&lt;property id=&quot;20307&quot; value=&quot;312&quot;/&gt;&lt;/object&gt;&lt;object type=&quot;3&quot; unique_id=&quot;17934&quot;&gt;&lt;property id=&quot;20148&quot; value=&quot;5&quot;/&gt;&lt;property id=&quot;20300&quot; value=&quot;Slide 20&quot;/&gt;&lt;property id=&quot;20307&quot; value=&quot;314&quot;/&gt;&lt;/object&gt;&lt;object type=&quot;3&quot; unique_id=&quot;17935&quot;&gt;&lt;property id=&quot;20148&quot; value=&quot;5&quot;/&gt;&lt;property id=&quot;20300&quot; value=&quot;Slide 21&quot;/&gt;&lt;property id=&quot;20307&quot; value=&quot;315&quot;/&gt;&lt;/object&gt;&lt;object type=&quot;3&quot; unique_id=&quot;17939&quot;&gt;&lt;property id=&quot;20148&quot; value=&quot;5&quot;/&gt;&lt;property id=&quot;20300&quot; value=&quot;Slide 22&quot;/&gt;&lt;property id=&quot;20307&quot; value=&quot;330&quot;/&gt;&lt;/object&gt;&lt;object type=&quot;3&quot; unique_id=&quot;17942&quot;&gt;&lt;property id=&quot;20148&quot; value=&quot;5&quot;/&gt;&lt;property id=&quot;20300&quot; value=&quot;Slide 23&quot;/&gt;&lt;property id=&quot;20307&quot; value=&quot;331&quot;/&gt;&lt;/object&gt;&lt;object type=&quot;3&quot; unique_id=&quot;17943&quot;&gt;&lt;property id=&quot;20148&quot; value=&quot;5&quot;/&gt;&lt;property id=&quot;20300&quot; value=&quot;Slide 24&quot;/&gt;&lt;property id=&quot;20307&quot; value=&quot;316&quot;/&gt;&lt;/object&gt;&lt;object type=&quot;3&quot; unique_id=&quot;17944&quot;&gt;&lt;property id=&quot;20148&quot; value=&quot;5&quot;/&gt;&lt;property id=&quot;20300&quot; value=&quot;Slide 25&quot;/&gt;&lt;property id=&quot;20307&quot; value=&quot;317&quot;/&gt;&lt;/object&gt;&lt;object type=&quot;3&quot; unique_id=&quot;17950&quot;&gt;&lt;property id=&quot;20148&quot; value=&quot;5&quot;/&gt;&lt;property id=&quot;20300&quot; value=&quot;Slide 26 - &amp;quot; &amp;quot;&quot;/&gt;&lt;property id=&quot;20307&quot; value=&quot;323&quot;/&gt;&lt;/object&gt;&lt;object type=&quot;3&quot; unique_id=&quot;17953&quot;&gt;&lt;property id=&quot;20148&quot; value=&quot;5&quot;/&gt;&lt;property id=&quot;20300&quot; value=&quot;Slide 27&quot;/&gt;&lt;property id=&quot;20307&quot; value=&quot;326&quot;/&gt;&lt;/object&gt;&lt;object type=&quot;3&quot; unique_id=&quot;17954&quot;&gt;&lt;property id=&quot;20148&quot; value=&quot;5&quot;/&gt;&lt;property id=&quot;20300&quot; value=&quot;Slide 28&quot;/&gt;&lt;property id=&quot;20307&quot; value=&quot;327&quot;/&gt;&lt;/object&gt;&lt;object type=&quot;3&quot; unique_id=&quot;17955&quot;&gt;&lt;property id=&quot;20148&quot; value=&quot;5&quot;/&gt;&lt;property id=&quot;20300&quot; value=&quot;Slide 37&quot;/&gt;&lt;property id=&quot;20307&quot; value=&quot;301&quot;/&gt;&lt;/object&gt;&lt;object type=&quot;3&quot; unique_id=&quot;17956&quot;&gt;&lt;property id=&quot;20148&quot; value=&quot;5&quot;/&gt;&lt;property id=&quot;20300&quot; value=&quot;Slide 38&quot;/&gt;&lt;property id=&quot;20307&quot; value=&quot;302&quot;/&gt;&lt;/object&gt;&lt;object type=&quot;3&quot; unique_id=&quot;17957&quot;&gt;&lt;property id=&quot;20148&quot; value=&quot;5&quot;/&gt;&lt;property id=&quot;20300&quot; value=&quot;Slide 39&quot;/&gt;&lt;property id=&quot;20307&quot; value=&quot;303&quot;/&gt;&lt;/object&gt;&lt;object type=&quot;3&quot; unique_id=&quot;17958&quot;&gt;&lt;property id=&quot;20148&quot; value=&quot;5&quot;/&gt;&lt;property id=&quot;20300&quot; value=&quot;Slide 40&quot;/&gt;&lt;property id=&quot;20307&quot; value=&quot;304&quot;/&gt;&lt;/object&gt;&lt;object type=&quot;3&quot; unique_id=&quot;20421&quot;&gt;&lt;property id=&quot;20148&quot; value=&quot;5&quot;/&gt;&lt;property id=&quot;20300&quot; value=&quot;Slide 3&quot;/&gt;&lt;property id=&quot;20307&quot; value=&quot;332&quot;/&gt;&lt;/object&gt;&lt;object type=&quot;3&quot; unique_id=&quot;20422&quot;&gt;&lt;property id=&quot;20148&quot; value=&quot;5&quot;/&gt;&lt;property id=&quot;20300&quot; value=&quot;Slide 11&quot;/&gt;&lt;property id=&quot;20307&quot; value=&quot;333&quot;/&gt;&lt;/object&gt;&lt;object type=&quot;3&quot; unique_id=&quot;20423&quot;&gt;&lt;property id=&quot;20148&quot; value=&quot;5&quot;/&gt;&lt;property id=&quot;20300&quot; value=&quot;Slide 1&quot;/&gt;&lt;property id=&quot;20307&quot; value=&quot;334&quot;/&gt;&lt;/object&gt;&lt;/object&gt;&lt;/object&gt;&lt;/database&gt;"/>
  <p:tag name="SECTOMILLISECCONVERTED" val="1"/>
</p:tagLst>
</file>

<file path=ppt/theme/theme1.xml><?xml version="1.0" encoding="utf-8"?>
<a:theme xmlns:a="http://schemas.openxmlformats.org/drawingml/2006/main" name="CustEd_NI company PowerPoint template_2012">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4CA934BB69CBA448FE5CEB4A0079032" ma:contentTypeVersion="2" ma:contentTypeDescription="新建文档。" ma:contentTypeScope="" ma:versionID="0df5993d2e081fec7b733b0111e5b64a">
  <xsd:schema xmlns:xsd="http://www.w3.org/2001/XMLSchema" xmlns:xs="http://www.w3.org/2001/XMLSchema" xmlns:p="http://schemas.microsoft.com/office/2006/metadata/properties" xmlns:ns2="cf8861c8-2652-4653-abf9-eef8d1e92623" targetNamespace="http://schemas.microsoft.com/office/2006/metadata/properties" ma:root="true" ma:fieldsID="49a18ea4820bcef875a3f424c15b19ce" ns2:_="">
    <xsd:import namespace="cf8861c8-2652-4653-abf9-eef8d1e926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861c8-2652-4653-abf9-eef8d1e92623"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449B46-1C61-4D14-A98F-1B74722E4633}"/>
</file>

<file path=customXml/itemProps2.xml><?xml version="1.0" encoding="utf-8"?>
<ds:datastoreItem xmlns:ds="http://schemas.openxmlformats.org/officeDocument/2006/customXml" ds:itemID="{E8622D71-90BF-43C0-BBF4-69A483C09B31}"/>
</file>

<file path=customXml/itemProps3.xml><?xml version="1.0" encoding="utf-8"?>
<ds:datastoreItem xmlns:ds="http://schemas.openxmlformats.org/officeDocument/2006/customXml" ds:itemID="{2CED048E-9064-4E60-ACB2-2824789BD622}"/>
</file>

<file path=docProps/app.xml><?xml version="1.0" encoding="utf-8"?>
<Properties xmlns="http://schemas.openxmlformats.org/officeDocument/2006/extended-properties" xmlns:vt="http://schemas.openxmlformats.org/officeDocument/2006/docPropsVTypes">
  <TotalTime>10024</TotalTime>
  <Words>1874</Words>
  <Application>Microsoft Office PowerPoint</Application>
  <PresentationFormat>On-screen Show (16:9)</PresentationFormat>
  <Paragraphs>316</Paragraphs>
  <Slides>41</Slides>
  <Notes>33</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CustEd_NI company PowerPoint template_2012</vt:lpstr>
      <vt:lpstr>CustEd 16_9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Creating Your First Application</dc:title>
  <dc:creator>Chad Pelletier</dc:creator>
  <cp:lastModifiedBy>yujzhang</cp:lastModifiedBy>
  <cp:revision>152</cp:revision>
  <dcterms:created xsi:type="dcterms:W3CDTF">2014-04-04T17:18:54Z</dcterms:created>
  <dcterms:modified xsi:type="dcterms:W3CDTF">2015-01-20T02:28:24Z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0x010100B4CA934BB69CBA448FE5CEB4A0079032</vt:lpwstr>
  </property>
</Properties>
</file>