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handoutMasterIdLst>
    <p:handoutMasterId r:id="rId32"/>
  </p:handoutMasterIdLst>
  <p:sldIdLst>
    <p:sldId id="256" r:id="rId2"/>
    <p:sldId id="411" r:id="rId3"/>
    <p:sldId id="362" r:id="rId4"/>
    <p:sldId id="406" r:id="rId5"/>
    <p:sldId id="412" r:id="rId6"/>
    <p:sldId id="417" r:id="rId7"/>
    <p:sldId id="413" r:id="rId8"/>
    <p:sldId id="414" r:id="rId9"/>
    <p:sldId id="419" r:id="rId10"/>
    <p:sldId id="384" r:id="rId11"/>
    <p:sldId id="258" r:id="rId12"/>
    <p:sldId id="410" r:id="rId13"/>
    <p:sldId id="404" r:id="rId14"/>
    <p:sldId id="390" r:id="rId15"/>
    <p:sldId id="400" r:id="rId16"/>
    <p:sldId id="399" r:id="rId17"/>
    <p:sldId id="372" r:id="rId18"/>
    <p:sldId id="407" r:id="rId19"/>
    <p:sldId id="391" r:id="rId20"/>
    <p:sldId id="394" r:id="rId21"/>
    <p:sldId id="418" r:id="rId22"/>
    <p:sldId id="260" r:id="rId23"/>
    <p:sldId id="385" r:id="rId24"/>
    <p:sldId id="379" r:id="rId25"/>
    <p:sldId id="386" r:id="rId26"/>
    <p:sldId id="397" r:id="rId27"/>
    <p:sldId id="415" r:id="rId28"/>
    <p:sldId id="395" r:id="rId29"/>
    <p:sldId id="416" r:id="rId30"/>
  </p:sldIdLst>
  <p:sldSz cx="9144000" cy="5143500" type="screen16x9"/>
  <p:notesSz cx="7010400" cy="9296400"/>
  <p:custDataLst>
    <p:tags r:id="rId33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. Smith" initials="NOTE" lastIdx="11" clrIdx="0"/>
  <p:cmAuthor id="7" name="mdaswani" initials="m" lastIdx="2" clrIdx="7"/>
  <p:cmAuthor id="1" name="Lisa Rivers" initials="LR" lastIdx="11" clrIdx="1"/>
  <p:cmAuthor id="8" name="yiliu" initials="y" lastIdx="4" clrIdx="8"/>
  <p:cmAuthor id="2" name="sredding" initials="s" lastIdx="3" clrIdx="2"/>
  <p:cmAuthor id="3" name="lrivers" initials="lr" lastIdx="10" clrIdx="3"/>
  <p:cmAuthor id="4" name="lrivers" initials="l" lastIdx="20" clrIdx="4"/>
  <p:cmAuthor id="5" name="Lisa Rivers" initials="lr" lastIdx="4" clrIdx="5"/>
  <p:cmAuthor id="6" name="Scott Romine" initials="SR" lastIdx="3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645" autoAdjust="0"/>
    <p:restoredTop sz="94305" autoAdjust="0"/>
  </p:normalViewPr>
  <p:slideViewPr>
    <p:cSldViewPr>
      <p:cViewPr>
        <p:scale>
          <a:sx n="125" d="100"/>
          <a:sy n="125" d="100"/>
        </p:scale>
        <p:origin x="-1278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>
      <p:cViewPr varScale="1">
        <p:scale>
          <a:sx n="57" d="100"/>
          <a:sy n="57" d="100"/>
        </p:scale>
        <p:origin x="-2004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b="1" dirty="0" err="1" smtClean="0"/>
            <a:t>自动错误处理</a:t>
          </a:r>
          <a:r>
            <a:rPr lang="en-US" sz="1800" b="1" dirty="0" smtClean="0"/>
            <a:t> </a:t>
          </a:r>
          <a:r>
            <a:rPr lang="zh-CN" altLang="en-US" sz="1800" b="1" dirty="0" smtClean="0"/>
            <a:t>－</a:t>
          </a:r>
          <a:r>
            <a:rPr lang="en-US" sz="1800" b="0" dirty="0" err="1" smtClean="0"/>
            <a:t>运行过程中LabVIEW中止执行，高亮显示错误节点，并弹出错误对话框</a:t>
          </a:r>
          <a:endParaRPr lang="zh-CN" sz="1800" b="0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X="-12133" custLinFactNeighborX="-100000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37549" custLinFactNeighborX="3380" custLinFactNeighborY="-8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CDFF19-07DE-4945-BE69-4614DB232CC5}" type="presOf" srcId="{DD5DADC8-057E-4ED0-B7BD-541A43552FDE}" destId="{976B7E68-86E5-49D8-B5B7-76B4CC9C4B78}" srcOrd="0" destOrd="0" presId="urn:microsoft.com/office/officeart/2005/8/layout/vList3"/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F32359B1-4D46-460D-9890-DB738B41BC66}" type="presOf" srcId="{F7C1B6BE-8FA0-4DE5-8F8A-C5226D8FC871}" destId="{A6D2E80D-6F4F-466E-9117-C731AF13AEFA}" srcOrd="0" destOrd="0" presId="urn:microsoft.com/office/officeart/2005/8/layout/vList3"/>
    <dgm:cxn modelId="{A8F80A68-ECC1-4FE5-ABAC-B92F127DCF91}" type="presParOf" srcId="{A6D2E80D-6F4F-466E-9117-C731AF13AEFA}" destId="{0B4ADA14-A5D8-4086-9622-AF9526F0FCCD}" srcOrd="0" destOrd="0" presId="urn:microsoft.com/office/officeart/2005/8/layout/vList3"/>
    <dgm:cxn modelId="{F19BE667-8CC7-48B5-A826-A86695EE7652}" type="presParOf" srcId="{0B4ADA14-A5D8-4086-9622-AF9526F0FCCD}" destId="{477119AC-1B9B-4A4A-8F20-CAFF1C725AD3}" srcOrd="0" destOrd="0" presId="urn:microsoft.com/office/officeart/2005/8/layout/vList3"/>
    <dgm:cxn modelId="{D6C05E17-DDF1-44C9-8797-AFB037846D88}" type="presParOf" srcId="{0B4ADA14-A5D8-4086-9622-AF9526F0FCCD}" destId="{976B7E68-86E5-49D8-B5B7-76B4CC9C4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lang="en-US" sz="1800" b="1" dirty="0" err="1" smtClean="0"/>
            <a:t>错误处理</a:t>
          </a:r>
          <a:r>
            <a:rPr lang="en-US" sz="1800" b="1" dirty="0" smtClean="0"/>
            <a:t> </a:t>
          </a:r>
          <a:r>
            <a:rPr lang="zh-CN" altLang="en-US" sz="1800" b="1" dirty="0" smtClean="0"/>
            <a:t>－</a:t>
          </a:r>
          <a:r>
            <a:rPr dirty="0" err="1" smtClean="0"/>
            <a:t>预估</a:t>
          </a:r>
          <a:r>
            <a:rPr dirty="0" err="1"/>
            <a:t>、检测以及解决警告和错误</a:t>
          </a:r>
          <a:endParaRPr lang="zh-CN" sz="1800" b="0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X="-11975" custLinFactNeighborX="-100000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37549" custLinFactNeighborX="3380" custLinFactNeighborY="-8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E16FD5A2-5E47-4849-A261-164913B78C8B}" type="presOf" srcId="{F7C1B6BE-8FA0-4DE5-8F8A-C5226D8FC871}" destId="{A6D2E80D-6F4F-466E-9117-C731AF13AEFA}" srcOrd="0" destOrd="0" presId="urn:microsoft.com/office/officeart/2005/8/layout/vList3"/>
    <dgm:cxn modelId="{B73490F2-7B03-4F8A-9E93-BD00B6C08B8B}" type="presOf" srcId="{DD5DADC8-057E-4ED0-B7BD-541A43552FDE}" destId="{976B7E68-86E5-49D8-B5B7-76B4CC9C4B78}" srcOrd="0" destOrd="0" presId="urn:microsoft.com/office/officeart/2005/8/layout/vList3"/>
    <dgm:cxn modelId="{C1E0638A-E4D7-4D9F-8E94-5FCFE5E54523}" type="presParOf" srcId="{A6D2E80D-6F4F-466E-9117-C731AF13AEFA}" destId="{0B4ADA14-A5D8-4086-9622-AF9526F0FCCD}" srcOrd="0" destOrd="0" presId="urn:microsoft.com/office/officeart/2005/8/layout/vList3"/>
    <dgm:cxn modelId="{983AFADE-2F6E-4C0F-AC7F-5008CF7E8C48}" type="presParOf" srcId="{0B4ADA14-A5D8-4086-9622-AF9526F0FCCD}" destId="{477119AC-1B9B-4A4A-8F20-CAFF1C725AD3}" srcOrd="0" destOrd="0" presId="urn:microsoft.com/office/officeart/2005/8/layout/vList3"/>
    <dgm:cxn modelId="{CF57A200-594E-4E0A-912D-6C679F36FC85}" type="presParOf" srcId="{0B4ADA14-A5D8-4086-9622-AF9526F0FCCD}" destId="{976B7E68-86E5-49D8-B5B7-76B4CC9C4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 custT="1"/>
      <dgm:spPr>
        <a:solidFill>
          <a:schemeClr val="tx2"/>
        </a:solidFill>
      </dgm:spPr>
      <dgm:t>
        <a:bodyPr/>
        <a:lstStyle/>
        <a:p>
          <a:pPr algn="l"/>
          <a:r>
            <a:rPr b="1" dirty="0" err="1" smtClean="0"/>
            <a:t>手动错误处理</a:t>
          </a:r>
          <a:r>
            <a:rPr lang="en-US" sz="1800" b="1" dirty="0" smtClean="0"/>
            <a:t> </a:t>
          </a:r>
          <a:r>
            <a:rPr lang="zh-CN" altLang="en-US" sz="1800" b="1" dirty="0" smtClean="0"/>
            <a:t>－</a:t>
          </a:r>
          <a:r>
            <a:rPr lang="en-US" sz="1800" b="0" dirty="0" err="1" smtClean="0"/>
            <a:t>用户自定义何时弹出对话框、使用错误簇传递错误、使用简易错误处理器VI终止错误链</a:t>
          </a:r>
          <a:endParaRPr lang="zh-CN" sz="1800" b="0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 sz="1400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 sz="1400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X="-12133" custLinFactNeighborX="-100000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37549" custLinFactNeighborX="3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ED244B-D90D-496C-A934-02A4D8A45F47}" type="presOf" srcId="{F7C1B6BE-8FA0-4DE5-8F8A-C5226D8FC871}" destId="{A6D2E80D-6F4F-466E-9117-C731AF13AEFA}" srcOrd="0" destOrd="0" presId="urn:microsoft.com/office/officeart/2005/8/layout/vList3"/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F31CB17B-BECA-4779-932F-DF860780A0FE}" type="presOf" srcId="{DD5DADC8-057E-4ED0-B7BD-541A43552FDE}" destId="{976B7E68-86E5-49D8-B5B7-76B4CC9C4B78}" srcOrd="0" destOrd="0" presId="urn:microsoft.com/office/officeart/2005/8/layout/vList3"/>
    <dgm:cxn modelId="{5494BEF1-A5B2-4462-9B7D-4D860569B431}" type="presParOf" srcId="{A6D2E80D-6F4F-466E-9117-C731AF13AEFA}" destId="{0B4ADA14-A5D8-4086-9622-AF9526F0FCCD}" srcOrd="0" destOrd="0" presId="urn:microsoft.com/office/officeart/2005/8/layout/vList3"/>
    <dgm:cxn modelId="{9CEDC55F-671C-443B-B054-49337776D333}" type="presParOf" srcId="{0B4ADA14-A5D8-4086-9622-AF9526F0FCCD}" destId="{477119AC-1B9B-4A4A-8F20-CAFF1C725AD3}" srcOrd="0" destOrd="0" presId="urn:microsoft.com/office/officeart/2005/8/layout/vList3"/>
    <dgm:cxn modelId="{57DAA33B-83DB-4705-AD2D-8DC71BC67AD3}" type="presParOf" srcId="{0B4ADA14-A5D8-4086-9622-AF9526F0FCCD}" destId="{976B7E68-86E5-49D8-B5B7-76B4CC9C4B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506189" y="0"/>
          <a:ext cx="7109420" cy="913507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831" tIns="137160" rIns="256032" bIns="13716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b="1" kern="1200" dirty="0" err="1" smtClean="0"/>
            <a:t>自动错误处理</a:t>
          </a:r>
          <a:r>
            <a:rPr lang="en-US" sz="1800" b="1" kern="1200" dirty="0" smtClean="0"/>
            <a:t> </a:t>
          </a:r>
          <a:r>
            <a:rPr lang="zh-CN" altLang="en-US" sz="1800" b="1" kern="1200" dirty="0" smtClean="0"/>
            <a:t>－</a:t>
          </a:r>
          <a:r>
            <a:rPr lang="en-US" sz="1800" b="0" kern="1200" dirty="0" err="1" smtClean="0"/>
            <a:t>运行过程中LabVIEW中止执行，高亮显示错误节点，并弹出错误对话框</a:t>
          </a:r>
          <a:endParaRPr lang="zh-CN" sz="1800" b="0" kern="1200" dirty="0"/>
        </a:p>
      </dsp:txBody>
      <dsp:txXfrm rot="10800000">
        <a:off x="506189" y="0"/>
        <a:ext cx="7109420" cy="913507"/>
      </dsp:txXfrm>
    </dsp:sp>
    <dsp:sp modelId="{477119AC-1B9B-4A4A-8F20-CAFF1C725AD3}">
      <dsp:nvSpPr>
        <dsp:cNvPr id="0" name=""/>
        <dsp:cNvSpPr/>
      </dsp:nvSpPr>
      <dsp:spPr>
        <a:xfrm>
          <a:off x="0" y="446"/>
          <a:ext cx="913507" cy="9135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506189" y="0"/>
          <a:ext cx="7109420" cy="914399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225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错误处理</a:t>
          </a:r>
          <a:r>
            <a:rPr lang="en-US" sz="1800" b="1" kern="1200" dirty="0" smtClean="0"/>
            <a:t> </a:t>
          </a:r>
          <a:r>
            <a:rPr lang="zh-CN" altLang="en-US" sz="1800" b="1" kern="1200" dirty="0" smtClean="0"/>
            <a:t>－</a:t>
          </a:r>
          <a:r>
            <a:rPr kern="1200" dirty="0" err="1" smtClean="0"/>
            <a:t>预估</a:t>
          </a:r>
          <a:r>
            <a:rPr kern="1200" dirty="0" err="1"/>
            <a:t>、检测以及解决警告和错误</a:t>
          </a:r>
          <a:endParaRPr lang="zh-CN" sz="1800" b="0" kern="1200" dirty="0"/>
        </a:p>
      </dsp:txBody>
      <dsp:txXfrm rot="10800000">
        <a:off x="506189" y="0"/>
        <a:ext cx="7109420" cy="914399"/>
      </dsp:txXfrm>
    </dsp:sp>
    <dsp:sp modelId="{477119AC-1B9B-4A4A-8F20-CAFF1C725AD3}">
      <dsp:nvSpPr>
        <dsp:cNvPr id="0" name=""/>
        <dsp:cNvSpPr/>
      </dsp:nvSpPr>
      <dsp:spPr>
        <a:xfrm>
          <a:off x="0" y="0"/>
          <a:ext cx="914399" cy="9143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491924" y="435"/>
          <a:ext cx="7109420" cy="890347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619" tIns="137160" rIns="256032" bIns="13716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b="1" kern="1200" dirty="0" err="1" smtClean="0"/>
            <a:t>手动错误处理</a:t>
          </a:r>
          <a:r>
            <a:rPr lang="en-US" sz="1800" b="1" kern="1200" dirty="0" smtClean="0"/>
            <a:t> </a:t>
          </a:r>
          <a:r>
            <a:rPr lang="zh-CN" altLang="en-US" sz="1800" b="1" kern="1200" dirty="0" smtClean="0"/>
            <a:t>－</a:t>
          </a:r>
          <a:r>
            <a:rPr lang="en-US" sz="1800" b="0" kern="1200" dirty="0" err="1" smtClean="0"/>
            <a:t>用户自定义何时弹出对话框、使用错误簇传递错误、使用简易错误处理器VI终止错误链</a:t>
          </a:r>
          <a:endParaRPr lang="zh-CN" sz="1800" b="0" kern="1200" dirty="0"/>
        </a:p>
      </dsp:txBody>
      <dsp:txXfrm rot="10800000">
        <a:off x="491924" y="435"/>
        <a:ext cx="7109420" cy="890347"/>
      </dsp:txXfrm>
    </dsp:sp>
    <dsp:sp modelId="{477119AC-1B9B-4A4A-8F20-CAFF1C725AD3}">
      <dsp:nvSpPr>
        <dsp:cNvPr id="0" name=""/>
        <dsp:cNvSpPr/>
      </dsp:nvSpPr>
      <dsp:spPr>
        <a:xfrm>
          <a:off x="0" y="435"/>
          <a:ext cx="890347" cy="89034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>
            <a:lvl1pPr algn="l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b" anchorCtr="0" compatLnSpc="1">
            <a:prstTxWarp prst="textNoShape">
              <a:avLst/>
            </a:prstTxWarp>
          </a:bodyPr>
          <a:lstStyle>
            <a:lvl1pPr algn="l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A91E3DA-5629-4957-86EF-2083F0708FA2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>
            <a:lvl1pPr algn="l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7600" cy="34861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b" anchorCtr="0" compatLnSpc="1">
            <a:prstTxWarp prst="textNoShape">
              <a:avLst/>
            </a:prstTxWarp>
          </a:bodyPr>
          <a:lstStyle>
            <a:lvl1pPr algn="l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7" rIns="93152" bIns="46577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1C87F0E-1EB6-4011-94E7-5B002B27D7A4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50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0366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A20E9-548D-4213-AF77-8C9120DCCFF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D4C02-8B47-48F4-B1E4-842F8F3267D8}" type="slidenum">
              <a:rPr lang="en-US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112B0-EA4E-42CB-B548-D96EB93A75C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Answer is a,</a:t>
            </a:r>
            <a:r>
              <a:rPr lang="en-US" baseline="0" dirty="0" smtClean="0"/>
              <a:t> c, and 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112B0-EA4E-42CB-B548-D96EB93A75C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 divide by zero might cause</a:t>
            </a:r>
            <a:r>
              <a:rPr lang="en-US" baseline="0" dirty="0" smtClean="0"/>
              <a:t> unexpected results but will not cause the run arrow to be broken.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A3E0E-4843-4840-8AE8-2BEEA5625A0C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defTabSz="881390" eaLnBrk="1" hangingPunct="1">
              <a:defRPr/>
            </a:pPr>
            <a:r>
              <a:rPr lang="en-US" dirty="0" smtClean="0"/>
              <a:t>Answer is a, c,</a:t>
            </a:r>
            <a:r>
              <a:rPr lang="en-US" baseline="0" dirty="0" smtClean="0"/>
              <a:t> </a:t>
            </a:r>
            <a:r>
              <a:rPr lang="en-US" dirty="0" smtClean="0"/>
              <a:t>and d.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8A3E0E-4843-4840-8AE8-2BEEA5625A0C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9" y="8829676"/>
            <a:ext cx="3038475" cy="465139"/>
          </a:xfrm>
          <a:prstGeom prst="rect">
            <a:avLst/>
          </a:prstGeom>
          <a:ln/>
        </p:spPr>
        <p:txBody>
          <a:bodyPr lIns="91423" tIns="45712" rIns="91423" bIns="45712"/>
          <a:lstStyle/>
          <a:p>
            <a:fld id="{AF8FA0FB-2D98-40D2-A39D-1D166D33575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38" y="458788"/>
            <a:ext cx="6904038" cy="3884612"/>
          </a:xfrm>
          <a:prstGeom prst="rect">
            <a:avLst/>
          </a:prstGeo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581527"/>
            <a:ext cx="5607049" cy="4181475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is b.</a:t>
            </a:r>
            <a:endParaRPr lang="en-U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9" y="8829676"/>
            <a:ext cx="3038475" cy="465139"/>
          </a:xfrm>
          <a:prstGeom prst="rect">
            <a:avLst/>
          </a:prstGeom>
          <a:ln/>
        </p:spPr>
        <p:txBody>
          <a:bodyPr lIns="91423" tIns="45712" rIns="91423" bIns="45712"/>
          <a:lstStyle/>
          <a:p>
            <a:fld id="{AF8FA0FB-2D98-40D2-A39D-1D166D33575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38" y="458788"/>
            <a:ext cx="6904038" cy="3884612"/>
          </a:xfrm>
          <a:prstGeom prst="rect">
            <a:avLst/>
          </a:prstGeo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581527"/>
            <a:ext cx="5607049" cy="4181475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is b.</a:t>
            </a:r>
            <a:endParaRPr lang="en-US" b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9" y="8829676"/>
            <a:ext cx="3038475" cy="465139"/>
          </a:xfrm>
          <a:prstGeom prst="rect">
            <a:avLst/>
          </a:prstGeom>
          <a:ln/>
        </p:spPr>
        <p:txBody>
          <a:bodyPr lIns="91423" tIns="45712" rIns="91423" bIns="45712"/>
          <a:lstStyle/>
          <a:p>
            <a:fld id="{AF8FA0FB-2D98-40D2-A39D-1D166D33575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38" y="458788"/>
            <a:ext cx="6904038" cy="3884612"/>
          </a:xfrm>
          <a:prstGeom prst="rect">
            <a:avLst/>
          </a:prstGeo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581527"/>
            <a:ext cx="5607049" cy="4181475"/>
          </a:xfrm>
          <a:prstGeom prst="rect">
            <a:avLst/>
          </a:prstGeom>
        </p:spPr>
        <p:txBody>
          <a:bodyPr/>
          <a:lstStyle/>
          <a:p>
            <a:pPr marL="0" marR="0" indent="0" algn="l" defTabSz="88139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is b.</a:t>
            </a:r>
          </a:p>
          <a:p>
            <a:pPr defTabSz="881390">
              <a:defRPr/>
            </a:pPr>
            <a:endParaRPr lang="en-US" b="0" dirty="0" smtClean="0"/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F94A7-C740-440D-9C32-B53C83C0F6D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39" y="8829676"/>
            <a:ext cx="3038475" cy="465139"/>
          </a:xfrm>
          <a:prstGeom prst="rect">
            <a:avLst/>
          </a:prstGeom>
          <a:ln/>
        </p:spPr>
        <p:txBody>
          <a:bodyPr lIns="91423" tIns="45712" rIns="91423" bIns="45712"/>
          <a:lstStyle/>
          <a:p>
            <a:fld id="{AF8FA0FB-2D98-40D2-A39D-1D166D33575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0638" y="458788"/>
            <a:ext cx="6904038" cy="3884612"/>
          </a:xfrm>
          <a:prstGeom prst="rect">
            <a:avLst/>
          </a:prstGeo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581527"/>
            <a:ext cx="5607049" cy="4181475"/>
          </a:xfrm>
          <a:prstGeom prst="rect">
            <a:avLst/>
          </a:prstGeom>
        </p:spPr>
        <p:txBody>
          <a:bodyPr/>
          <a:lstStyle/>
          <a:p>
            <a:pPr marL="0" marR="0" indent="0" algn="l" defTabSz="88139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Answer is b.</a:t>
            </a:r>
          </a:p>
          <a:p>
            <a:pPr defTabSz="881390">
              <a:defRPr/>
            </a:pPr>
            <a:endParaRPr lang="en-US" b="0" dirty="0" smtClean="0"/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4C795-ACE0-4EDA-B8C4-FE3798E93F07}" type="slidenum">
              <a:rPr lang="en-US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550632-6873-4189-965A-6F40BE225B9B}" type="slidenum">
              <a:rPr lang="en-US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DE31F9-9B2A-4C50-A930-4365839918E7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582105"/>
            <a:ext cx="5607711" cy="4180921"/>
          </a:xfrm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87F0E-1EB6-4011-94E7-5B002B27D7A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lIns="92577" tIns="46288" rIns="92577" bIns="46288"/>
          <a:lstStyle/>
          <a:p>
            <a:fld id="{71EF2023-8691-494F-A5BF-00268D4DDC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C87F0E-1EB6-4011-94E7-5B002B27D7A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lIns="92446" tIns="46223" rIns="92446" bIns="46223"/>
          <a:lstStyle/>
          <a:p>
            <a:fld id="{01F4B062-DF6B-471A-A4F2-D7AB8472987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7991064" y="171452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99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988" y="542113"/>
            <a:ext cx="68943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kern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kern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zh-CN" sz="1200" b="0" kern="1200" baseline="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9988" y="542113"/>
            <a:ext cx="67546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kern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en-US" sz="1200" b="0" kern="1200" baseline="0" dirty="0" smtClean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pic>
        <p:nvPicPr>
          <p:cNvPr id="10" name="Picture 9" descr="activity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0251" y="155433"/>
            <a:ext cx="470916" cy="5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288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kern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kern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zh-CN" sz="1200" b="0" kern="1200" baseline="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0721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kern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kern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zh-CN" sz="1200" b="0" kern="1200" baseline="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591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461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7823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30300"/>
            <a:ext cx="7823200" cy="349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Summary Quiz,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130300"/>
            <a:ext cx="7772400" cy="34988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648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sson Title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75488" y="2260600"/>
            <a:ext cx="8174736" cy="2229248"/>
          </a:xfrm>
        </p:spPr>
        <p:txBody>
          <a:bodyPr/>
          <a:lstStyle>
            <a:lvl1pPr marL="347663" indent="-347663">
              <a:buFont typeface="+mj-lt"/>
              <a:buAutoNum type="alphaUcPeriod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1866900"/>
            <a:ext cx="8161867" cy="381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Topics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2" y="971551"/>
            <a:ext cx="7812087" cy="97155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42950"/>
            <a:ext cx="9144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85800" y="3257550"/>
            <a:ext cx="7848600" cy="1257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685800" y="2419350"/>
            <a:ext cx="7848600" cy="609600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/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038350"/>
            <a:ext cx="8161867" cy="381000"/>
          </a:xfrm>
        </p:spPr>
        <p:txBody>
          <a:bodyPr/>
          <a:lstStyle>
            <a:lvl1pPr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Objectives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150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4770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dirty="0" smtClean="0">
                <a:solidFill>
                  <a:schemeClr val="tx1"/>
                </a:solidFill>
                <a:latin typeface="黑体"/>
                <a:cs typeface="黑体"/>
              </a:rPr>
              <a:t>第3课 </a:t>
            </a:r>
            <a:r>
              <a:rPr lang="en-US" sz="1200" b="0" dirty="0" err="1" smtClean="0">
                <a:solidFill>
                  <a:schemeClr val="tx1"/>
                </a:solidFill>
                <a:latin typeface="黑体"/>
                <a:cs typeface="黑体"/>
              </a:rPr>
              <a:t>调试和疑难解答</a:t>
            </a:r>
            <a:endParaRPr lang="zh-CN" sz="12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8580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sz="1200" b="0" dirty="0" smtClean="0">
                <a:solidFill>
                  <a:schemeClr val="tx1"/>
                </a:solidFill>
                <a:latin typeface="黑体"/>
                <a:cs typeface="黑体"/>
              </a:rPr>
              <a:t>第3课</a:t>
            </a:r>
            <a:r>
              <a:rPr lang="en-US" sz="1200" b="0" dirty="0" smtClean="0">
                <a:solidFill>
                  <a:schemeClr val="tx1"/>
                </a:solidFill>
                <a:latin typeface="黑体"/>
                <a:cs typeface="黑体"/>
              </a:rPr>
              <a:t> </a:t>
            </a:r>
            <a:r>
              <a:rPr sz="1200" b="0" dirty="0" err="1" smtClean="0">
                <a:solidFill>
                  <a:schemeClr val="tx1"/>
                </a:solidFill>
                <a:latin typeface="黑体"/>
                <a:cs typeface="黑体"/>
              </a:rPr>
              <a:t>调试和疑难解答</a:t>
            </a:r>
            <a:endParaRPr lang="zh-CN" sz="800" b="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1"/>
            <a:ext cx="5892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zh-CN" sz="1200" b="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09550"/>
            <a:ext cx="610547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456551"/>
            <a:ext cx="59436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="0" kern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第3课 </a:t>
            </a:r>
            <a:r>
              <a:rPr lang="en-US" sz="1200" b="0" kern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疑难解答和调试</a:t>
            </a:r>
            <a:endParaRPr lang="zh-CN" sz="1200" b="0" kern="1200" baseline="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4" y="41993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3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3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3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36" r:id="rId20"/>
    <p:sldLayoutId id="2147483837" r:id="rId21"/>
    <p:sldLayoutId id="2147483838" r:id="rId22"/>
    <p:sldLayoutId id="2147483839" r:id="rId23"/>
    <p:sldLayoutId id="2147483840" r:id="rId24"/>
    <p:sldLayoutId id="2147483841" r:id="rId25"/>
    <p:sldLayoutId id="2147483842" r:id="rId26"/>
    <p:sldLayoutId id="2147483843" r:id="rId27"/>
    <p:sldLayoutId id="2147483844" r:id="rId28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第3课 </a:t>
            </a:r>
          </a:p>
          <a:p>
            <a:r>
              <a:rPr lang="en-US" sz="3200" dirty="0" smtClean="0">
                <a:latin typeface="黑体"/>
                <a:cs typeface="黑体"/>
              </a:rPr>
              <a:t>疑难解答和调试VI</a:t>
            </a:r>
            <a:endParaRPr lang="zh-CN" sz="3200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4"/>
          </p:nvPr>
        </p:nvSpPr>
        <p:spPr/>
        <p:txBody>
          <a:bodyPr/>
          <a:lstStyle/>
          <a:p>
            <a:pPr lvl="0"/>
            <a:r>
              <a:rPr dirty="0" smtClean="0">
                <a:latin typeface="黑体"/>
                <a:cs typeface="黑体"/>
              </a:rPr>
              <a:t>修正断开的VI、调试运行中VI的错误结果和行为、显示运行中VI函数产生的错误。</a:t>
            </a:r>
          </a:p>
          <a:p>
            <a:endParaRPr lang="zh-CN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纠正断开的VI</a:t>
            </a:r>
          </a:p>
          <a:p>
            <a:r>
              <a:rPr dirty="0" smtClean="0">
                <a:latin typeface="黑体"/>
                <a:cs typeface="黑体"/>
              </a:rPr>
              <a:t>调试技巧</a:t>
            </a:r>
          </a:p>
          <a:p>
            <a:r>
              <a:rPr dirty="0" smtClean="0">
                <a:latin typeface="黑体"/>
                <a:cs typeface="黑体"/>
              </a:rPr>
              <a:t>错误处理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未定义或未预期的数据</a:t>
            </a:r>
            <a:endParaRPr 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调试技巧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10</a:t>
            </a:fld>
            <a:endParaRPr lang="zh-CN" dirty="0"/>
          </a:p>
        </p:txBody>
      </p:sp>
      <p:pic>
        <p:nvPicPr>
          <p:cNvPr id="11" name="Embedded Image" descr="noloc_bd_undefined_data_in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885950"/>
            <a:ext cx="1455576" cy="646922"/>
          </a:xfrm>
          <a:prstGeom prst="rect">
            <a:avLst/>
          </a:prstGeom>
        </p:spPr>
      </p:pic>
      <p:pic>
        <p:nvPicPr>
          <p:cNvPr id="14" name="Embedded Image" descr="noloc_bd_undefined_data_N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6400" y="1962150"/>
            <a:ext cx="1380931" cy="398106"/>
          </a:xfrm>
          <a:prstGeom prst="rect">
            <a:avLst/>
          </a:prstGeom>
        </p:spPr>
      </p:pic>
      <p:pic>
        <p:nvPicPr>
          <p:cNvPr id="15" name="Embedded Image" descr="noloc_fp_undefined_data_in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242" y="3333750"/>
            <a:ext cx="1828799" cy="1293845"/>
          </a:xfrm>
          <a:prstGeom prst="rect">
            <a:avLst/>
          </a:prstGeom>
        </p:spPr>
      </p:pic>
      <p:pic>
        <p:nvPicPr>
          <p:cNvPr id="16" name="Embedded Image" descr="noloc_fp_undefined_data_Na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56049" y="3333750"/>
            <a:ext cx="1828799" cy="1293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运用调试工具和技巧修正返回未预期数据的断开VI。</a:t>
            </a:r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练习3-1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调试</a:t>
            </a:r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练习3-1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如果VI的“运行”按钮断开，应首先执行什么操作？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修复断开的“运行”按钮后，VI结果为未预期的数据。接下来应如何操作？</a:t>
            </a:r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>
          <a:xfrm>
            <a:off x="373905" y="235821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调试</a:t>
            </a:r>
            <a:endParaRPr lang="zh-C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en-US"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说明手动和自动错误处理的区别。</a:t>
            </a:r>
            <a:endParaRPr lang="zh-CN" dirty="0"/>
          </a:p>
        </p:txBody>
      </p:sp>
      <p:sp>
        <p:nvSpPr>
          <p:cNvPr id="8" name="Conten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复习错误处理相关知识</a:t>
            </a:r>
          </a:p>
          <a:p>
            <a:r>
              <a:rPr dirty="0" smtClean="0">
                <a:latin typeface="黑体"/>
                <a:cs typeface="黑体"/>
              </a:rPr>
              <a:t>自动和手动错误处理</a:t>
            </a:r>
          </a:p>
          <a:p>
            <a:r>
              <a:rPr dirty="0" smtClean="0">
                <a:latin typeface="黑体"/>
                <a:cs typeface="黑体"/>
              </a:rPr>
              <a:t>合并错误函数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黑体"/>
                <a:cs typeface="黑体"/>
              </a:rPr>
              <a:t>错误簇</a:t>
            </a:r>
          </a:p>
          <a:p>
            <a:r>
              <a:rPr dirty="0" smtClean="0">
                <a:latin typeface="黑体"/>
                <a:cs typeface="黑体"/>
              </a:rPr>
              <a:t>错误和警告</a:t>
            </a:r>
          </a:p>
          <a:p>
            <a:endParaRPr lang="zh-C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13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黑体"/>
                <a:cs typeface="黑体"/>
              </a:rPr>
              <a:t>复习错误处理相关知识</a:t>
            </a:r>
            <a:endParaRPr lang="zh-C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14</a:t>
            </a:fld>
            <a:endParaRPr lang="zh-C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41935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key term blac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2724150"/>
            <a:ext cx="293536" cy="297984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/>
        </p:nvGraphicFramePr>
        <p:xfrm>
          <a:off x="533400" y="120015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Picture 20" descr="key term blac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1504950"/>
            <a:ext cx="293536" cy="297984"/>
          </a:xfrm>
          <a:prstGeom prst="rect">
            <a:avLst/>
          </a:prstGeom>
        </p:spPr>
      </p:pic>
      <p:graphicFrame>
        <p:nvGraphicFramePr>
          <p:cNvPr id="23" name="Diagram 22"/>
          <p:cNvGraphicFramePr/>
          <p:nvPr/>
        </p:nvGraphicFramePr>
        <p:xfrm>
          <a:off x="533400" y="3638550"/>
          <a:ext cx="7772400" cy="891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24" name="Picture 23" descr="key term blac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3943350"/>
            <a:ext cx="293536" cy="297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演示手动和自动错误处理的区别。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8"/>
          </p:nvPr>
        </p:nvSpPr>
        <p:spPr>
          <a:xfrm>
            <a:off x="754905" y="1520013"/>
            <a:ext cx="8229600" cy="518337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自动和手动错误处理</a:t>
            </a:r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mbedded Image" descr="loc_env_auto_error_handling_disab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1200150"/>
            <a:ext cx="5108575" cy="36528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禁用自动错误处理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16</a:t>
            </a:fld>
            <a:endParaRPr lang="zh-CN" dirty="0"/>
          </a:p>
        </p:txBody>
      </p:sp>
      <p:sp>
        <p:nvSpPr>
          <p:cNvPr id="8" name="Rectangle 7"/>
          <p:cNvSpPr/>
          <p:nvPr/>
        </p:nvSpPr>
        <p:spPr>
          <a:xfrm>
            <a:off x="3276600" y="3562350"/>
            <a:ext cx="137160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错误簇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17</a:t>
            </a:fld>
            <a:endParaRPr lang="zh-CN" dirty="0"/>
          </a:p>
        </p:txBody>
      </p:sp>
      <p:pic>
        <p:nvPicPr>
          <p:cNvPr id="10" name="Embedded Image" descr="loc_fp_errorcluster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578" y="1657350"/>
            <a:ext cx="4208222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错误和警告</a:t>
            </a:r>
            <a:endParaRPr lang="zh-C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466850"/>
          <a:ext cx="868680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838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黑体"/>
                          <a:cs typeface="黑体"/>
                        </a:rPr>
                        <a:t>错误</a:t>
                      </a:r>
                      <a:endParaRPr lang="zh-CN" sz="1800" b="0" dirty="0">
                        <a:latin typeface="黑体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黑体"/>
                          <a:cs typeface="黑体"/>
                        </a:rPr>
                        <a:t>警告</a:t>
                      </a:r>
                      <a:endParaRPr lang="zh-CN" sz="1800" b="0" dirty="0">
                        <a:latin typeface="黑体"/>
                      </a:endParaRPr>
                    </a:p>
                  </a:txBody>
                  <a:tcPr marT="34290" marB="34290"/>
                </a:tc>
              </a:tr>
              <a:tr h="2136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/>
                </a:tc>
              </a:tr>
              <a:tr h="480060">
                <a:tc>
                  <a:txBody>
                    <a:bodyPr/>
                    <a:lstStyle/>
                    <a:p>
                      <a:pPr marL="744538" indent="233363">
                        <a:buFont typeface="Arial" pitchFamily="34" charset="0"/>
                        <a:buChar char="•"/>
                      </a:pPr>
                      <a:r>
                        <a:rPr lang="en-US" sz="1400" dirty="0" err="1" smtClean="0"/>
                        <a:t>状态＝真</a:t>
                      </a:r>
                      <a:r>
                        <a:rPr lang="en-US" sz="1400" dirty="0" smtClean="0"/>
                        <a:t>(8)</a:t>
                      </a:r>
                    </a:p>
                    <a:p>
                      <a:pPr marL="744538" indent="23336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代码＝非0</a:t>
                      </a:r>
                      <a:endParaRPr lang="zh-CN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914400" indent="169863">
                        <a:buFont typeface="Arial" pitchFamily="34" charset="0"/>
                        <a:buChar char="•"/>
                      </a:pPr>
                      <a:r>
                        <a:rPr lang="en-US" sz="1400" dirty="0" err="1" smtClean="0"/>
                        <a:t>状态</a:t>
                      </a:r>
                      <a:r>
                        <a:rPr lang="en-US" altLang="zh-CN" sz="1400" dirty="0" err="1" smtClean="0"/>
                        <a:t>＝</a:t>
                      </a:r>
                      <a:r>
                        <a:rPr lang="en-US" sz="1400" dirty="0" err="1" smtClean="0"/>
                        <a:t>假</a:t>
                      </a:r>
                      <a:r>
                        <a:rPr lang="en-US" sz="1400" dirty="0" smtClean="0"/>
                        <a:t>(4)</a:t>
                      </a:r>
                    </a:p>
                    <a:p>
                      <a:pPr marL="914400" indent="169863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代码＝非0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18</a:t>
            </a:fld>
            <a:endParaRPr lang="zh-CN" dirty="0"/>
          </a:p>
        </p:txBody>
      </p:sp>
      <p:pic>
        <p:nvPicPr>
          <p:cNvPr id="8" name="Embedded Image" descr="loc_env_VISA_erro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256" y="1943100"/>
            <a:ext cx="3048000" cy="2017301"/>
          </a:xfrm>
          <a:prstGeom prst="rect">
            <a:avLst/>
          </a:prstGeom>
        </p:spPr>
      </p:pic>
      <p:pic>
        <p:nvPicPr>
          <p:cNvPr id="9" name="Embedded Image" descr="loc_env_VISA_warning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1943099"/>
            <a:ext cx="3048000" cy="2017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mbedded Image" descr="loc_bd_MergeErrorsFromTwoChain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7051" y="1200150"/>
            <a:ext cx="7222549" cy="2226128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合并错误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sp>
        <p:nvSpPr>
          <p:cNvPr id="7" name="Oval 6"/>
          <p:cNvSpPr/>
          <p:nvPr/>
        </p:nvSpPr>
        <p:spPr>
          <a:xfrm>
            <a:off x="6934200" y="1809750"/>
            <a:ext cx="838200" cy="6286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7353300" y="2438400"/>
            <a:ext cx="7706" cy="11017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19</a:t>
            </a:fld>
            <a:endParaRPr lang="zh-CN" dirty="0"/>
          </a:p>
        </p:txBody>
      </p:sp>
      <p:pic>
        <p:nvPicPr>
          <p:cNvPr id="14" name="Embedded Image" descr="loc_mergeErrorsContextHelp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0" y="3562350"/>
            <a:ext cx="2161413" cy="1546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修正断开的VI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识别不可执行的VI，复习常见问题。</a:t>
            </a:r>
          </a:p>
          <a:p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</a:t>
            </a:fld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mbedded Image" descr="loc_env_SimpleErrorHandlerOp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2800350"/>
            <a:ext cx="2271430" cy="1842859"/>
          </a:xfrm>
          <a:prstGeom prst="rect">
            <a:avLst/>
          </a:prstGeom>
        </p:spPr>
      </p:pic>
      <p:pic>
        <p:nvPicPr>
          <p:cNvPr id="9" name="Embedded Image" descr="loc_bd_SimpleErrorHandlerV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1200150"/>
            <a:ext cx="3800001" cy="9000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错误和警告建议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dirty="0" smtClean="0">
                <a:latin typeface="黑体"/>
                <a:cs typeface="黑体"/>
              </a:rPr>
              <a:t>C. 错误处理</a:t>
            </a:r>
            <a:endParaRPr lang="zh-C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4200" y="1999067"/>
            <a:ext cx="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762000" y="859022"/>
            <a:ext cx="8229600" cy="64592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活动3-2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0"/>
            <a:r>
              <a:rPr dirty="0" smtClean="0">
                <a:latin typeface="黑体"/>
                <a:cs typeface="黑体"/>
              </a:rPr>
              <a:t>参考学员指南回答本课所学内容的相关问题，并分组进行讨论。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21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>
          <a:xfrm>
            <a:off x="754905" y="1504950"/>
            <a:ext cx="8229600" cy="518337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pic>
        <p:nvPicPr>
          <p:cNvPr id="8" name="Picture 7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647950"/>
            <a:ext cx="461463" cy="57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下列哪项可能导致运行按钮断开？</a:t>
            </a:r>
          </a:p>
        </p:txBody>
      </p:sp>
      <p:sp>
        <p:nvSpPr>
          <p:cNvPr id="36867" name="Rectangle 9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子VI已断开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程序框图包含零除数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必需的子VI输入端未连接</a:t>
            </a: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布尔接线端连接至数值显示控件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 smtClean="0">
                <a:latin typeface="黑体"/>
                <a:cs typeface="黑体"/>
              </a:rPr>
              <a:t>下列哪项可能导致运行按钮断开？</a:t>
            </a:r>
          </a:p>
        </p:txBody>
      </p:sp>
      <p:sp>
        <p:nvSpPr>
          <p:cNvPr id="36867" name="Rectangle 9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子VI已断开</a:t>
            </a:r>
            <a:endParaRPr lang="zh-CN" dirty="0" smtClean="0"/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程序框图包含零除数</a:t>
            </a:r>
          </a:p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必需的子VI输入端未连接</a:t>
            </a:r>
          </a:p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布尔接线端连接至数值显示控件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23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下列哪项或哪几项为错误簇组件和数据类型？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dirty="0" err="1" smtClean="0">
                <a:latin typeface="黑体"/>
                <a:cs typeface="黑体"/>
              </a:rPr>
              <a:t>状态</a:t>
            </a:r>
            <a:r>
              <a:rPr dirty="0" err="1" smtClean="0">
                <a:latin typeface="黑体"/>
                <a:cs typeface="黑体"/>
              </a:rPr>
              <a:t>：布尔值</a:t>
            </a:r>
            <a:endParaRPr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eriod"/>
            </a:pPr>
            <a:r>
              <a:rPr dirty="0" err="1" smtClean="0">
                <a:latin typeface="黑体"/>
                <a:cs typeface="黑体"/>
              </a:rPr>
              <a:t>错误</a:t>
            </a:r>
            <a:r>
              <a:rPr dirty="0" err="1" smtClean="0">
                <a:latin typeface="黑体"/>
                <a:cs typeface="黑体"/>
              </a:rPr>
              <a:t>：字符串</a:t>
            </a:r>
            <a:endParaRPr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eriod"/>
            </a:pPr>
            <a:r>
              <a:rPr dirty="0" smtClean="0">
                <a:latin typeface="黑体"/>
                <a:cs typeface="黑体"/>
              </a:rPr>
              <a:t>代码</a:t>
            </a:r>
            <a:r>
              <a:rPr dirty="0" smtClean="0">
                <a:latin typeface="黑体"/>
                <a:cs typeface="黑体"/>
              </a:rPr>
              <a:t>：32</a:t>
            </a:r>
            <a:r>
              <a:rPr dirty="0" smtClean="0">
                <a:latin typeface="黑体"/>
                <a:cs typeface="黑体"/>
              </a:rPr>
              <a:t>位整数</a:t>
            </a:r>
          </a:p>
          <a:p>
            <a:pPr lvl="1">
              <a:buFont typeface="+mj-lt"/>
              <a:buAutoNum type="alphaLcPeriod"/>
            </a:pPr>
            <a:r>
              <a:rPr dirty="0" err="1" smtClean="0">
                <a:latin typeface="黑体"/>
                <a:cs typeface="黑体"/>
              </a:rPr>
              <a:t>源</a:t>
            </a:r>
            <a:r>
              <a:rPr dirty="0" err="1" smtClean="0">
                <a:latin typeface="黑体"/>
                <a:cs typeface="黑体"/>
              </a:rPr>
              <a:t>：字符串</a:t>
            </a:r>
            <a:endParaRPr dirty="0" smtClean="0">
              <a:latin typeface="黑体"/>
              <a:cs typeface="黑体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24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 smtClean="0">
                <a:latin typeface="黑体"/>
                <a:cs typeface="黑体"/>
              </a:rPr>
              <a:t>下列哪项或哪几项为错误簇组件和数据类型？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en-US" b="1" dirty="0" err="1" smtClean="0">
                <a:latin typeface="黑体"/>
                <a:cs typeface="黑体"/>
              </a:rPr>
              <a:t>状态</a:t>
            </a:r>
            <a:r>
              <a:rPr lang="en-US" b="1" dirty="0" err="1" smtClean="0">
                <a:latin typeface="黑体"/>
                <a:cs typeface="黑体"/>
              </a:rPr>
              <a:t>：布尔值</a:t>
            </a:r>
            <a:endParaRPr lang="en-US" b="1"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eriod"/>
            </a:pPr>
            <a:r>
              <a:rPr dirty="0" err="1" smtClean="0">
                <a:latin typeface="黑体"/>
                <a:cs typeface="黑体"/>
              </a:rPr>
              <a:t>错误</a:t>
            </a:r>
            <a:r>
              <a:rPr dirty="0" err="1" smtClean="0">
                <a:latin typeface="黑体"/>
                <a:cs typeface="黑体"/>
              </a:rPr>
              <a:t>：字符串</a:t>
            </a:r>
            <a:endParaRPr dirty="0" smtClean="0">
              <a:latin typeface="黑体"/>
              <a:cs typeface="黑体"/>
            </a:endParaRPr>
          </a:p>
          <a:p>
            <a:pPr lvl="1">
              <a:buFont typeface="+mj-lt"/>
              <a:buAutoNum type="alphaLcPeriod"/>
            </a:pPr>
            <a:r>
              <a:rPr lang="en-US" b="1" dirty="0" smtClean="0">
                <a:latin typeface="黑体"/>
                <a:cs typeface="黑体"/>
              </a:rPr>
              <a:t>代码</a:t>
            </a:r>
            <a:r>
              <a:rPr lang="en-US" b="1" dirty="0" smtClean="0">
                <a:latin typeface="黑体"/>
                <a:cs typeface="黑体"/>
              </a:rPr>
              <a:t>：32</a:t>
            </a:r>
            <a:r>
              <a:rPr lang="en-US" b="1" dirty="0" smtClean="0">
                <a:latin typeface="黑体"/>
                <a:cs typeface="黑体"/>
              </a:rPr>
              <a:t>位整数</a:t>
            </a:r>
          </a:p>
          <a:p>
            <a:pPr lvl="1">
              <a:buFont typeface="+mj-lt"/>
              <a:buAutoNum type="alphaLcPeriod"/>
            </a:pPr>
            <a:r>
              <a:rPr lang="en-US" b="1" dirty="0" err="1" smtClean="0">
                <a:latin typeface="黑体"/>
                <a:cs typeface="黑体"/>
              </a:rPr>
              <a:t>源</a:t>
            </a:r>
            <a:r>
              <a:rPr lang="en-US" b="1" dirty="0" err="1" smtClean="0">
                <a:latin typeface="黑体"/>
                <a:cs typeface="黑体"/>
              </a:rPr>
              <a:t>：字符串</a:t>
            </a:r>
            <a:endParaRPr lang="en-US" b="1" dirty="0" smtClean="0">
              <a:latin typeface="黑体"/>
              <a:cs typeface="黑体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dirty="0" smtClean="0">
                <a:latin typeface="黑体"/>
                <a:cs typeface="黑体"/>
              </a:rPr>
              <a:t>所有错误的错误代码均为负，所有警告的错误代码均为正。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zh-CN" altLang="en-US" dirty="0" smtClean="0"/>
              <a:t>对</a:t>
            </a:r>
          </a:p>
          <a:p>
            <a:pPr lvl="1">
              <a:buFont typeface="+mj-lt"/>
              <a:buAutoNum type="alphaLcPeriod"/>
            </a:pPr>
            <a:r>
              <a:rPr lang="zh-CN" altLang="en-US" dirty="0" smtClean="0"/>
              <a:t>错</a:t>
            </a:r>
            <a:endParaRPr lang="zh-CN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dirty="0" smtClean="0">
                <a:latin typeface="黑体"/>
                <a:cs typeface="黑体"/>
              </a:rPr>
              <a:t>所有错误的错误代码均为负，所有警告的错误代码均为正。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zh-CN" altLang="en-US" dirty="0" smtClean="0"/>
              <a:t>对</a:t>
            </a:r>
          </a:p>
          <a:p>
            <a:pPr lvl="1">
              <a:buFont typeface="+mj-lt"/>
              <a:buAutoNum type="alphaLcPeriod"/>
            </a:pPr>
            <a:r>
              <a:rPr lang="zh-CN" altLang="en-US" b="1" dirty="0" smtClean="0"/>
              <a:t>错</a:t>
            </a:r>
            <a:endParaRPr lang="zh-CN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dirty="0" smtClean="0">
                <a:latin typeface="黑体"/>
                <a:cs typeface="黑体"/>
              </a:rPr>
              <a:t>合并错误函数可以组合来自多个错误源的错误信息。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zh-CN" altLang="en-US" dirty="0" smtClean="0"/>
              <a:t>对</a:t>
            </a:r>
          </a:p>
          <a:p>
            <a:pPr lvl="1">
              <a:buFont typeface="+mj-lt"/>
              <a:buAutoNum type="alphaLcPeriod"/>
            </a:pPr>
            <a:r>
              <a:rPr lang="zh-CN" altLang="en-US" dirty="0" smtClean="0"/>
              <a:t>错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28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dirty="0" smtClean="0">
                <a:latin typeface="黑体"/>
                <a:cs typeface="黑体"/>
              </a:rPr>
              <a:t>合并错误函数可以组合来自多个错误源的错误信息。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zh-CN" altLang="en-US" dirty="0" smtClean="0"/>
              <a:t>对</a:t>
            </a:r>
          </a:p>
          <a:p>
            <a:pPr lvl="1">
              <a:buFont typeface="+mj-lt"/>
              <a:buAutoNum type="alphaLcPeriod"/>
            </a:pPr>
            <a:r>
              <a:rPr lang="zh-CN" altLang="en-US" b="1" dirty="0" smtClean="0"/>
              <a:t>错</a:t>
            </a:r>
            <a:endParaRPr lang="zh-C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29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mbedded Image" descr="loc_bd_Broken_VIs_broken_SubV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790950"/>
            <a:ext cx="2072092" cy="950724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VI断开的常见原因</a:t>
            </a:r>
            <a:endParaRPr lang="zh-C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修正断开的VI</a:t>
            </a:r>
            <a:endParaRPr lang="zh-C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2266952"/>
            <a:ext cx="327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3867152"/>
            <a:ext cx="3276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Embedded Image" descr="brokru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590550"/>
            <a:ext cx="478972" cy="457200"/>
          </a:xfrm>
          <a:prstGeom prst="rect">
            <a:avLst/>
          </a:prstGeom>
        </p:spPr>
      </p:pic>
      <p:sp>
        <p:nvSpPr>
          <p:cNvPr id="10" name="Trapezoid 9"/>
          <p:cNvSpPr/>
          <p:nvPr/>
        </p:nvSpPr>
        <p:spPr>
          <a:xfrm rot="10800000">
            <a:off x="4648199" y="3124203"/>
            <a:ext cx="3581400" cy="1047052"/>
          </a:xfrm>
          <a:prstGeom prst="trapezoid">
            <a:avLst>
              <a:gd name="adj" fmla="val 145558"/>
            </a:avLst>
          </a:prstGeom>
          <a:solidFill>
            <a:schemeClr val="tx2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</a:t>
            </a:fld>
            <a:endParaRPr lang="zh-CN" dirty="0"/>
          </a:p>
        </p:txBody>
      </p:sp>
      <p:pic>
        <p:nvPicPr>
          <p:cNvPr id="16" name="Embedded Image" descr="loc_bd_Broken VIs boolean stri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000" y="1581150"/>
            <a:ext cx="1716377" cy="385563"/>
          </a:xfrm>
          <a:prstGeom prst="rect">
            <a:avLst/>
          </a:prstGeom>
        </p:spPr>
      </p:pic>
      <p:pic>
        <p:nvPicPr>
          <p:cNvPr id="19" name="Embedded Image" descr="loc_bd_Broken_VIs_control_to_contro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5400" y="2571750"/>
            <a:ext cx="2002439" cy="970126"/>
          </a:xfrm>
          <a:prstGeom prst="rect">
            <a:avLst/>
          </a:prstGeom>
        </p:spPr>
      </p:pic>
      <p:pic>
        <p:nvPicPr>
          <p:cNvPr id="20" name="Embedded Image" descr="loc_bd_Broken_VIs_missing_inpu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800" y="4095750"/>
            <a:ext cx="1679064" cy="696500"/>
          </a:xfrm>
          <a:prstGeom prst="rect">
            <a:avLst/>
          </a:prstGeom>
        </p:spPr>
      </p:pic>
      <p:pic>
        <p:nvPicPr>
          <p:cNvPr id="21" name="Embedded Image" descr="loc_bd_Read_Voltage_broken_vi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400" y="1219202"/>
            <a:ext cx="4559179" cy="19080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找出问题，修正断开的VI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修正断开的VI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</a:t>
            </a:fld>
            <a:endParaRPr lang="zh-CN" dirty="0"/>
          </a:p>
        </p:txBody>
      </p:sp>
      <p:pic>
        <p:nvPicPr>
          <p:cNvPr id="9" name="Embedded Image" descr="loc_env_debugging_lvproj_error_lis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2176" y="1276350"/>
            <a:ext cx="439607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调试技巧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认识LabVIEW的调试工具，学会根据情况选择合适的工具。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复习调试工具</a:t>
            </a:r>
          </a:p>
          <a:p>
            <a:r>
              <a:rPr dirty="0" smtClean="0">
                <a:latin typeface="黑体"/>
                <a:cs typeface="黑体"/>
              </a:rPr>
              <a:t>断点</a:t>
            </a:r>
          </a:p>
          <a:p>
            <a:r>
              <a:rPr dirty="0" smtClean="0">
                <a:latin typeface="黑体"/>
                <a:cs typeface="黑体"/>
              </a:rPr>
              <a:t>未定义或未预期的数据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Embedded Image" descr="loc_bd_nodes wrong or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1657351"/>
            <a:ext cx="2523810" cy="761905"/>
          </a:xfrm>
          <a:prstGeom prst="rect">
            <a:avLst/>
          </a:prstGeom>
        </p:spPr>
      </p:pic>
      <p:pic>
        <p:nvPicPr>
          <p:cNvPr id="26" name="Embedded Image" descr="loc_bd_Broken_VIs_broken_SubV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2266950"/>
            <a:ext cx="1619048" cy="74285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调试小贴士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调试技巧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</a:t>
            </a:fld>
            <a:endParaRPr lang="zh-CN" dirty="0"/>
          </a:p>
        </p:txBody>
      </p:sp>
      <p:pic>
        <p:nvPicPr>
          <p:cNvPr id="6" name="Picture 5" descr="participant guide blu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324350"/>
            <a:ext cx="461463" cy="573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4476750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dirty="0" smtClean="0">
                <a:solidFill>
                  <a:schemeClr val="tx1"/>
                </a:solidFill>
                <a:latin typeface="黑体"/>
                <a:cs typeface="黑体"/>
              </a:rPr>
              <a:t>关于调试技巧辅助工具的详细信息，请参阅《LabVIEW核心教程（一）学员指南》</a:t>
            </a:r>
            <a:endParaRPr lang="zh-CN" sz="1400" b="0" dirty="0">
              <a:solidFill>
                <a:schemeClr val="tx1"/>
              </a:solidFill>
              <a:latin typeface="黑体"/>
            </a:endParaRPr>
          </a:p>
        </p:txBody>
      </p:sp>
      <p:pic>
        <p:nvPicPr>
          <p:cNvPr id="12" name="Embedded Image" descr="brokrun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0" y="2166366"/>
            <a:ext cx="279464" cy="26676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858000" y="25473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6375464" y="2299747"/>
            <a:ext cx="516014" cy="281097"/>
          </a:xfrm>
          <a:prstGeom prst="straightConnector1">
            <a:avLst/>
          </a:prstGeom>
          <a:ln w="12700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noloc_bd_numeric representati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1809750"/>
            <a:ext cx="409632" cy="1581371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2286000" y="1657350"/>
            <a:ext cx="0" cy="1981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95600" y="2647950"/>
            <a:ext cx="2362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715000" y="1581150"/>
            <a:ext cx="0" cy="2057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33800" y="1733550"/>
            <a:ext cx="812800" cy="255058"/>
          </a:xfrm>
          <a:custGeom>
            <a:avLst/>
            <a:gdLst>
              <a:gd name="connsiteX0" fmla="*/ 0 w 812800"/>
              <a:gd name="connsiteY0" fmla="*/ 255058 h 255058"/>
              <a:gd name="connsiteX1" fmla="*/ 425450 w 812800"/>
              <a:gd name="connsiteY1" fmla="*/ 1058 h 255058"/>
              <a:gd name="connsiteX2" fmla="*/ 812800 w 812800"/>
              <a:gd name="connsiteY2" fmla="*/ 248708 h 2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800" h="255058">
                <a:moveTo>
                  <a:pt x="0" y="255058"/>
                </a:moveTo>
                <a:cubicBezTo>
                  <a:pt x="144991" y="128587"/>
                  <a:pt x="289983" y="2116"/>
                  <a:pt x="425450" y="1058"/>
                </a:cubicBezTo>
                <a:cubicBezTo>
                  <a:pt x="560917" y="0"/>
                  <a:pt x="746125" y="202141"/>
                  <a:pt x="812800" y="248708"/>
                </a:cubicBezTo>
              </a:path>
            </a:pathLst>
          </a:custGeom>
          <a:ln w="9525">
            <a:solidFill>
              <a:srgbClr val="FF00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Embedded Image" descr="noloc_bd_undefined_data_inf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81400" y="3028950"/>
            <a:ext cx="1114876" cy="4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762000" y="895350"/>
            <a:ext cx="8229600" cy="64592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活动3-1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选择在不同</a:t>
            </a:r>
            <a:r>
              <a:rPr lang="zh-CN" altLang="en-US" dirty="0" smtClean="0">
                <a:latin typeface="黑体"/>
                <a:cs typeface="黑体"/>
              </a:rPr>
              <a:t>情况</a:t>
            </a:r>
            <a:r>
              <a:rPr dirty="0" err="1" smtClean="0">
                <a:latin typeface="黑体"/>
                <a:cs typeface="黑体"/>
              </a:rPr>
              <a:t>下应使用的LabVIEW调试工具</a:t>
            </a:r>
            <a:r>
              <a:rPr dirty="0" smtClean="0">
                <a:latin typeface="黑体"/>
                <a:cs typeface="黑体"/>
              </a:rPr>
              <a:t>。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7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复习调试工具</a:t>
            </a:r>
            <a:endParaRPr lang="zh-CN" dirty="0"/>
          </a:p>
        </p:txBody>
      </p:sp>
      <p:pic>
        <p:nvPicPr>
          <p:cNvPr id="20" name="Picture 19" descr="noloc_env_pa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0168" y="3486150"/>
            <a:ext cx="482032" cy="460122"/>
          </a:xfrm>
          <a:prstGeom prst="rect">
            <a:avLst/>
          </a:prstGeom>
        </p:spPr>
      </p:pic>
      <p:pic>
        <p:nvPicPr>
          <p:cNvPr id="21" name="Picture 20" descr="noloc_env_highlightexe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486150"/>
            <a:ext cx="482032" cy="460122"/>
          </a:xfrm>
          <a:prstGeom prst="rect">
            <a:avLst/>
          </a:prstGeom>
        </p:spPr>
      </p:pic>
      <p:pic>
        <p:nvPicPr>
          <p:cNvPr id="22" name="Picture 21" descr="noloc_env_stepo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28168" y="3486150"/>
            <a:ext cx="482160" cy="460244"/>
          </a:xfrm>
          <a:prstGeom prst="rect">
            <a:avLst/>
          </a:prstGeom>
        </p:spPr>
      </p:pic>
      <p:pic>
        <p:nvPicPr>
          <p:cNvPr id="23" name="Picture 22" descr="noloc_env_prob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18768" y="3486150"/>
            <a:ext cx="482032" cy="460122"/>
          </a:xfrm>
          <a:prstGeom prst="rect">
            <a:avLst/>
          </a:prstGeom>
        </p:spPr>
      </p:pic>
      <p:pic>
        <p:nvPicPr>
          <p:cNvPr id="24" name="Picture 23" descr="noloc_env_retainwir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85568" y="3486150"/>
            <a:ext cx="482032" cy="460122"/>
          </a:xfrm>
          <a:prstGeom prst="rect">
            <a:avLst/>
          </a:prstGeom>
        </p:spPr>
      </p:pic>
      <p:pic>
        <p:nvPicPr>
          <p:cNvPr id="25" name="Picture 24" descr="noloc_env_stepin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70768" y="3486150"/>
            <a:ext cx="482032" cy="460122"/>
          </a:xfrm>
          <a:prstGeom prst="rect">
            <a:avLst/>
          </a:prstGeom>
        </p:spPr>
      </p:pic>
      <p:pic>
        <p:nvPicPr>
          <p:cNvPr id="26" name="Picture 25" descr="noloc_env_stepov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7568" y="3486150"/>
            <a:ext cx="482032" cy="460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断点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调试技巧</a:t>
            </a:r>
            <a:endParaRPr lang="zh-CN" dirty="0"/>
          </a:p>
        </p:txBody>
      </p:sp>
      <p:pic>
        <p:nvPicPr>
          <p:cNvPr id="6" name="Embedded Image" descr="brkpoin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0" y="590550"/>
            <a:ext cx="448911" cy="430205"/>
          </a:xfrm>
          <a:prstGeom prst="rect">
            <a:avLst/>
          </a:prstGeom>
        </p:spPr>
      </p:pic>
      <p:pic>
        <p:nvPicPr>
          <p:cNvPr id="7" name="Embedded Image" descr="stepover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1" y="4192730"/>
            <a:ext cx="411498" cy="392796"/>
          </a:xfrm>
          <a:prstGeom prst="rect">
            <a:avLst/>
          </a:prstGeom>
        </p:spPr>
      </p:pic>
      <p:pic>
        <p:nvPicPr>
          <p:cNvPr id="8" name="Embedded Image" descr="stepinto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2102" y="4192730"/>
            <a:ext cx="411498" cy="392796"/>
          </a:xfrm>
          <a:prstGeom prst="rect">
            <a:avLst/>
          </a:prstGeom>
        </p:spPr>
      </p:pic>
      <p:pic>
        <p:nvPicPr>
          <p:cNvPr id="9" name="Embedded Image" descr="stepout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5702" y="4192730"/>
            <a:ext cx="411498" cy="392796"/>
          </a:xfrm>
          <a:prstGeom prst="rect">
            <a:avLst/>
          </a:prstGeom>
        </p:spPr>
      </p:pic>
      <p:pic>
        <p:nvPicPr>
          <p:cNvPr id="10" name="Embedded Image" descr="pause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" y="4192730"/>
            <a:ext cx="411498" cy="392796"/>
          </a:xfrm>
          <a:prstGeom prst="rect">
            <a:avLst/>
          </a:prstGeom>
        </p:spPr>
      </p:pic>
      <p:pic>
        <p:nvPicPr>
          <p:cNvPr id="11" name="Embedded Image" descr="probe.bmp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29201" y="4171950"/>
            <a:ext cx="397566" cy="381000"/>
          </a:xfrm>
          <a:prstGeom prst="rect">
            <a:avLst/>
          </a:prstGeom>
        </p:spPr>
      </p:pic>
      <p:pic>
        <p:nvPicPr>
          <p:cNvPr id="12" name="Embedded Image" descr="RetainWire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6000" y="4171951"/>
            <a:ext cx="399140" cy="381000"/>
          </a:xfrm>
          <a:prstGeom prst="rect">
            <a:avLst/>
          </a:prstGeom>
        </p:spPr>
      </p:pic>
      <p:pic>
        <p:nvPicPr>
          <p:cNvPr id="13" name="Picture 12" descr="noloc_env_red_pausebutt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62800" y="2724150"/>
            <a:ext cx="609600" cy="58420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8</a:t>
            </a:fld>
            <a:endParaRPr lang="zh-CN" dirty="0"/>
          </a:p>
        </p:txBody>
      </p:sp>
      <p:pic>
        <p:nvPicPr>
          <p:cNvPr id="2050" name="Picture 2" descr="E:\翻译\12-8第二轮Core1 Slides (CustEd)\art\trans-art\trans-03\loc_bd_area of triangle breakpoint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" y="1352550"/>
            <a:ext cx="8229600" cy="2520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mbedded Image" descr="loc_env_retain wire valu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416" y="1962150"/>
            <a:ext cx="6583334" cy="55952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保存连线值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9</a:t>
            </a:fld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调试技巧</a:t>
            </a:r>
          </a:p>
          <a:p>
            <a:endParaRPr lang="zh-C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可在VI运行之后探查连线值</a:t>
            </a:r>
          </a:p>
        </p:txBody>
      </p:sp>
      <p:sp>
        <p:nvSpPr>
          <p:cNvPr id="13" name="Oval 12"/>
          <p:cNvSpPr/>
          <p:nvPr/>
        </p:nvSpPr>
        <p:spPr>
          <a:xfrm>
            <a:off x="3200400" y="2140823"/>
            <a:ext cx="5334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sson 4 Troubleshooting and Debugging VIs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A. Correcting Broken VIs&amp;quot;&quot;/&gt;&lt;property id=&quot;20307&quot; value=&quot;401&quot;/&gt;&lt;/object&gt;&lt;object type=&quot;3&quot; unique_id=&quot;10005&quot;&gt;&lt;property id=&quot;20148&quot; value=&quot;5&quot;/&gt;&lt;property id=&quot;20300&quot; value=&quot;Slide 3 - &amp;quot;Correcting Broken VIs&amp;quot;&quot;/&gt;&lt;property id=&quot;20307&quot; value=&quot;257&quot;/&gt;&lt;/object&gt;&lt;object type=&quot;3&quot; unique_id=&quot;10006&quot;&gt;&lt;property id=&quot;20148&quot; value=&quot;5&quot;/&gt;&lt;property id=&quot;20300&quot; value=&quot;Slide 4 - &amp;quot;Common Causes of Broken VIs&amp;quot;&quot;/&gt;&lt;property id=&quot;20307&quot; value=&quot;362&quot;/&gt;&lt;/object&gt;&lt;object type=&quot;3&quot; unique_id=&quot;10007&quot;&gt;&lt;property id=&quot;20148&quot; value=&quot;5&quot;/&gt;&lt;property id=&quot;20300&quot; value=&quot;Slide 5 - &amp;quot;B. Debugging Techniques&amp;quot;&quot;/&gt;&lt;property id=&quot;20307&quot; value=&quot;402&quot;/&gt;&lt;/object&gt;&lt;object type=&quot;3&quot; unique_id=&quot;10008&quot;&gt;&lt;property id=&quot;20148&quot; value=&quot;5&quot;/&gt;&lt;property id=&quot;20300&quot; value=&quot;Slide 6 - &amp;quot;Debugging Techniques&amp;quot;&quot;/&gt;&lt;property id=&quot;20307&quot; value=&quot;284&quot;/&gt;&lt;/object&gt;&lt;object type=&quot;3&quot; unique_id=&quot;10009&quot;&gt;&lt;property id=&quot;20148&quot; value=&quot;5&quot;/&gt;&lt;property id=&quot;20300&quot; value=&quot;Slide 8 - &amp;quot;Execution Highlighting&amp;quot;&quot;/&gt;&lt;property id=&quot;20307&quot; value=&quot;365&quot;/&gt;&lt;/object&gt;&lt;object type=&quot;3&quot; unique_id=&quot;10010&quot;&gt;&lt;property id=&quot;20148&quot; value=&quot;5&quot;/&gt;&lt;property id=&quot;20300&quot; value=&quot;Slide 9 - &amp;quot;Single-Stepping&amp;quot;&quot;/&gt;&lt;property id=&quot;20307&quot; value=&quot;366&quot;/&gt;&lt;/object&gt;&lt;object type=&quot;3&quot; unique_id=&quot;10011&quot;&gt;&lt;property id=&quot;20148&quot; value=&quot;5&quot;/&gt;&lt;property id=&quot;20300&quot; value=&quot;Slide 10 - &amp;quot;Probes&amp;quot;&quot;/&gt;&lt;property id=&quot;20307&quot; value=&quot;367&quot;/&gt;&lt;/object&gt;&lt;object type=&quot;3&quot; unique_id=&quot;10012&quot;&gt;&lt;property id=&quot;20148&quot; value=&quot;5&quot;/&gt;&lt;property id=&quot;20300&quot; value=&quot;Slide 11 - &amp;quot;Breakpoints&amp;quot;&quot;/&gt;&lt;property id=&quot;20307&quot; value=&quot;368&quot;/&gt;&lt;/object&gt;&lt;object type=&quot;3&quot; unique_id=&quot;10013&quot;&gt;&lt;property id=&quot;20148&quot; value=&quot;5&quot;/&gt;&lt;property id=&quot;20300&quot; value=&quot;Slide 12 - &amp;quot;C. Undefined or Unexpected Data&amp;quot;&quot;/&gt;&lt;property id=&quot;20307&quot; value=&quot;403&quot;/&gt;&lt;/object&gt;&lt;object type=&quot;3&quot; unique_id=&quot;10014&quot;&gt;&lt;property id=&quot;20148&quot; value=&quot;5&quot;/&gt;&lt;property id=&quot;20300&quot; value=&quot;Slide 13 - &amp;quot;Undefined or Unexpected Data&amp;quot;&quot;/&gt;&lt;property id=&quot;20307&quot; value=&quot;384&quot;/&gt;&lt;/object&gt;&lt;object type=&quot;3&quot; unique_id=&quot;10015&quot;&gt;&lt;property id=&quot;20148&quot; value=&quot;5&quot;/&gt;&lt;property id=&quot;20300&quot; value=&quot;Slide 14 - &amp;quot;Exercise 2-1 Concept: Debugging&amp;quot;&quot;/&gt;&lt;property id=&quot;20307&quot; value=&quot;258&quot;/&gt;&lt;/object&gt;&lt;object type=&quot;3&quot; unique_id=&quot;10016&quot;&gt;&lt;property id=&quot;20148&quot; value=&quot;5&quot;/&gt;&lt;property id=&quot;20300&quot; value=&quot;Slide 15 - &amp;quot;Exercise 2-1 Concept: Debugging&amp;quot;&quot;/&gt;&lt;property id=&quot;20307&quot; value=&quot;389&quot;/&gt;&lt;/object&gt;&lt;object type=&quot;3&quot; unique_id=&quot;10017&quot;&gt;&lt;property id=&quot;20148&quot; value=&quot;5&quot;/&gt;&lt;property id=&quot;20300&quot; value=&quot;Slide 16 - &amp;quot;D. Error Handling&amp;quot;&quot;/&gt;&lt;property id=&quot;20307&quot; value=&quot;404&quot;/&gt;&lt;/object&gt;&lt;object type=&quot;3&quot; unique_id=&quot;10018&quot;&gt;&lt;property id=&quot;20148&quot; value=&quot;5&quot;/&gt;&lt;property id=&quot;20300&quot; value=&quot;Slide 17 - &amp;quot;Error Handling&amp;quot;&quot;/&gt;&lt;property id=&quot;20307&quot; value=&quot;390&quot;/&gt;&lt;/object&gt;&lt;object type=&quot;3&quot; unique_id=&quot;10019&quot;&gt;&lt;property id=&quot;20148&quot; value=&quot;5&quot;/&gt;&lt;property id=&quot;20300&quot; value=&quot;Slide 18 - &amp;quot;Automatic Error Handling&amp;quot;&quot;/&gt;&lt;property id=&quot;20307&quot; value=&quot;370&quot;/&gt;&lt;/object&gt;&lt;object type=&quot;3&quot; unique_id=&quot;10020&quot;&gt;&lt;property id=&quot;20148&quot; value=&quot;5&quot;/&gt;&lt;property id=&quot;20300&quot; value=&quot;Slide 19 - &amp;quot;Manual Error Handling&amp;quot;&quot;/&gt;&lt;property id=&quot;20307&quot; value=&quot;371&quot;/&gt;&lt;/object&gt;&lt;object type=&quot;3&quot; unique_id=&quot;10021&quot;&gt;&lt;property id=&quot;20148&quot; value=&quot;5&quot;/&gt;&lt;property id=&quot;20300&quot; value=&quot;Slide 20 - &amp;quot;Automatic vs. Manual Error Handling&amp;quot;&quot;/&gt;&lt;property id=&quot;20307&quot; value=&quot;400&quot;/&gt;&lt;/object&gt;&lt;object type=&quot;3&quot; unique_id=&quot;10022&quot;&gt;&lt;property id=&quot;20148&quot; value=&quot;5&quot;/&gt;&lt;property id=&quot;20300&quot; value=&quot;Slide 21 - &amp;quot;Disable Automatic Error Handling&amp;quot;&quot;/&gt;&lt;property id=&quot;20307&quot; value=&quot;399&quot;/&gt;&lt;/object&gt;&lt;object type=&quot;3&quot; unique_id=&quot;10023&quot;&gt;&lt;property id=&quot;20148&quot; value=&quot;5&quot;/&gt;&lt;property id=&quot;20300&quot; value=&quot;Slide 22 - &amp;quot;Merge Errors&amp;quot;&quot;/&gt;&lt;property id=&quot;20307&quot; value=&quot;391&quot;/&gt;&lt;/object&gt;&lt;object type=&quot;3&quot; unique_id=&quot;10024&quot;&gt;&lt;property id=&quot;20148&quot; value=&quot;5&quot;/&gt;&lt;property id=&quot;20300&quot; value=&quot;Slide 23 - &amp;quot;Merge Errors Function&amp;quot;&quot;/&gt;&lt;property id=&quot;20307&quot; value=&quot;392&quot;/&gt;&lt;/object&gt;&lt;object type=&quot;3&quot; unique_id=&quot;10025&quot;&gt;&lt;property id=&quot;20148&quot; value=&quot;5&quot;/&gt;&lt;property id=&quot;20300&quot; value=&quot;Slide 24 - &amp;quot;Error Clusters&amp;quot;&quot;/&gt;&lt;property id=&quot;20307&quot; value=&quot;372&quot;/&gt;&lt;/object&gt;&lt;object type=&quot;3&quot; unique_id=&quot;10026&quot;&gt;&lt;property id=&quot;20148&quot; value=&quot;5&quot;/&gt;&lt;property id=&quot;20300&quot; value=&quot;Slide 25 - &amp;quot;Errors and Warnings&amp;quot;&quot;/&gt;&lt;property id=&quot;20307&quot; value=&quot;393&quot;/&gt;&lt;/object&gt;&lt;object type=&quot;3&quot; unique_id=&quot;10027&quot;&gt;&lt;property id=&quot;20148&quot; value=&quot;5&quot;/&gt;&lt;property id=&quot;20300&quot; value=&quot;Slide 26 - &amp;quot;Errors and Warnings Recommendations&amp;quot;&quot;/&gt;&lt;property id=&quot;20307&quot; value=&quot;394&quot;/&gt;&lt;/object&gt;&lt;object type=&quot;3&quot; unique_id=&quot;10028&quot;&gt;&lt;property id=&quot;20148&quot; value=&quot;5&quot;/&gt;&lt;property id=&quot;20300&quot; value=&quot;Slide 27 - &amp;quot;Summary—Quiz&amp;quot;&quot;/&gt;&lt;property id=&quot;20307&quot; value=&quot;260&quot;/&gt;&lt;/object&gt;&lt;object type=&quot;3&quot; unique_id=&quot;10029&quot;&gt;&lt;property id=&quot;20148&quot; value=&quot;5&quot;/&gt;&lt;property id=&quot;20300&quot; value=&quot;Slide 28 - &amp;quot;Summary—Quiz Answer&amp;quot;&quot;/&gt;&lt;property id=&quot;20307&quot; value=&quot;385&quot;/&gt;&lt;/object&gt;&lt;object type=&quot;3&quot; unique_id=&quot;10030&quot;&gt;&lt;property id=&quot;20148&quot; value=&quot;5&quot;/&gt;&lt;property id=&quot;20300&quot; value=&quot;Slide 29 - &amp;quot;Summary—Quiz&amp;quot;&quot;/&gt;&lt;property id=&quot;20307&quot; value=&quot;379&quot;/&gt;&lt;/object&gt;&lt;object type=&quot;3&quot; unique_id=&quot;10031&quot;&gt;&lt;property id=&quot;20148&quot; value=&quot;5&quot;/&gt;&lt;property id=&quot;20300&quot; value=&quot;Slide 30 - &amp;quot;Summary—Quiz Answer&amp;quot;&quot;/&gt;&lt;property id=&quot;20307&quot; value=&quot;386&quot;/&gt;&lt;/object&gt;&lt;object type=&quot;3&quot; unique_id=&quot;10032&quot;&gt;&lt;property id=&quot;20148&quot; value=&quot;5&quot;/&gt;&lt;property id=&quot;20300&quot; value=&quot;Slide 31 - &amp;quot;Summary—Quiz&amp;quot;&quot;/&gt;&lt;property id=&quot;20307&quot; value=&quot;397&quot;/&gt;&lt;/object&gt;&lt;object type=&quot;3&quot; unique_id=&quot;10033&quot;&gt;&lt;property id=&quot;20148&quot; value=&quot;5&quot;/&gt;&lt;property id=&quot;20300&quot; value=&quot;Slide 32 - &amp;quot;Summary—Quiz Answer&amp;quot;&quot;/&gt;&lt;property id=&quot;20307&quot; value=&quot;398&quot;/&gt;&lt;/object&gt;&lt;object type=&quot;3&quot; unique_id=&quot;10034&quot;&gt;&lt;property id=&quot;20148&quot; value=&quot;5&quot;/&gt;&lt;property id=&quot;20300&quot; value=&quot;Slide 33 - &amp;quot;Summary—Quiz&amp;quot;&quot;/&gt;&lt;property id=&quot;20307&quot; value=&quot;395&quot;/&gt;&lt;/object&gt;&lt;object type=&quot;3&quot; unique_id=&quot;10035&quot;&gt;&lt;property id=&quot;20148&quot; value=&quot;5&quot;/&gt;&lt;property id=&quot;20300&quot; value=&quot;Slide 34 - &amp;quot;Summary—Quiz Answer&amp;quot;&quot;/&gt;&lt;property id=&quot;20307&quot; value=&quot;396&quot;/&gt;&lt;/object&gt;&lt;object type=&quot;3&quot; unique_id=&quot;10141&quot;&gt;&lt;property id=&quot;20148&quot; value=&quot;5&quot;/&gt;&lt;property id=&quot;20300&quot; value=&quot;Slide 7 - &amp;quot;Overview of Debugging (GS Review)&amp;quot;&quot;/&gt;&lt;property id=&quot;20307&quot; value=&quot;405&quot;/&gt;&lt;/object&gt;&lt;/object&gt;&lt;object type=&quot;8&quot; unique_id=&quot;1007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9924D-9184-4D5F-B3AB-993C74AA977A}"/>
</file>

<file path=customXml/itemProps2.xml><?xml version="1.0" encoding="utf-8"?>
<ds:datastoreItem xmlns:ds="http://schemas.openxmlformats.org/officeDocument/2006/customXml" ds:itemID="{37551925-971C-4D02-A891-317C84B98F09}"/>
</file>

<file path=customXml/itemProps3.xml><?xml version="1.0" encoding="utf-8"?>
<ds:datastoreItem xmlns:ds="http://schemas.openxmlformats.org/officeDocument/2006/customXml" ds:itemID="{AC714DA4-BAF9-45AA-93EB-F1CDB70BA52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8974</TotalTime>
  <Words>392</Words>
  <Application>Microsoft Office PowerPoint</Application>
  <PresentationFormat>On-screen Show (16:9)</PresentationFormat>
  <Paragraphs>165</Paragraphs>
  <Slides>29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CustEd 16_9 Template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National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Heather Smith</dc:creator>
  <cp:lastModifiedBy>yujzhang</cp:lastModifiedBy>
  <cp:revision>669</cp:revision>
  <dcterms:created xsi:type="dcterms:W3CDTF">2005-05-16T15:43:25Z</dcterms:created>
  <dcterms:modified xsi:type="dcterms:W3CDTF">2015-01-20T02:34:22Z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