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1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slides/slide32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6"/>
  </p:notesMasterIdLst>
  <p:handoutMasterIdLst>
    <p:handoutMasterId r:id="rId37"/>
  </p:handoutMasterIdLst>
  <p:sldIdLst>
    <p:sldId id="273" r:id="rId2"/>
    <p:sldId id="303" r:id="rId3"/>
    <p:sldId id="304" r:id="rId4"/>
    <p:sldId id="305" r:id="rId5"/>
    <p:sldId id="306" r:id="rId6"/>
    <p:sldId id="307" r:id="rId7"/>
    <p:sldId id="310" r:id="rId8"/>
    <p:sldId id="309" r:id="rId9"/>
    <p:sldId id="311" r:id="rId10"/>
    <p:sldId id="312" r:id="rId11"/>
    <p:sldId id="313" r:id="rId12"/>
    <p:sldId id="314" r:id="rId13"/>
    <p:sldId id="317" r:id="rId14"/>
    <p:sldId id="316" r:id="rId15"/>
    <p:sldId id="318" r:id="rId16"/>
    <p:sldId id="319" r:id="rId17"/>
    <p:sldId id="320" r:id="rId18"/>
    <p:sldId id="337" r:id="rId19"/>
    <p:sldId id="321" r:id="rId20"/>
    <p:sldId id="322" r:id="rId21"/>
    <p:sldId id="324" r:id="rId22"/>
    <p:sldId id="326" r:id="rId23"/>
    <p:sldId id="323" r:id="rId24"/>
    <p:sldId id="325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6" r:id="rId33"/>
    <p:sldId id="334" r:id="rId34"/>
    <p:sldId id="335" r:id="rId35"/>
  </p:sldIdLst>
  <p:sldSz cx="9144000" cy="5143500" type="screen16x9"/>
  <p:notesSz cx="6881813" cy="92964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rivers" initials="l" lastIdx="8" clrIdx="0"/>
  <p:cmAuthor id="1" name="Lisa Rivers" initials="lr" lastIdx="7" clrIdx="1"/>
  <p:cmAuthor id="2" name="Scott Romine" initials="SR" lastIdx="3" clrIdx="2"/>
  <p:cmAuthor id="3" name="Johanna" initials="jad" lastIdx="0" clrIdx="3"/>
  <p:cmAuthor id="4" name="mdaswani" initials="m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4995" autoAdjust="0"/>
    <p:restoredTop sz="98492" autoAdjust="0"/>
  </p:normalViewPr>
  <p:slideViewPr>
    <p:cSldViewPr snapToGrid="0">
      <p:cViewPr varScale="1">
        <p:scale>
          <a:sx n="135" d="100"/>
          <a:sy n="135" d="100"/>
        </p:scale>
        <p:origin x="14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63868E6E-F8FB-4616-9A72-EEA5069A32BA}" type="datetimeFigureOut">
              <a:rPr lang="en-US" smtClean="0"/>
              <a:pPr/>
              <a:t>8/18/2016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A5480E51-E69D-403E-856E-D377E18B3FF1}" type="slidenum">
              <a:rPr lang="en-US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254310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D97D7D1F-D129-4232-BA26-20DB801FB6AD}" type="datetimeFigureOut">
              <a:rPr lang="en-US" smtClean="0"/>
              <a:pPr/>
              <a:t>8/18/2016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96913"/>
            <a:ext cx="61960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37C17B43-A214-4264-80E8-487A789A2801}" type="slidenum">
              <a:rPr lang="en-US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582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B9C61B59-5A74-4897-AC6C-6505BEA1B8D2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" y="696913"/>
            <a:ext cx="6196013" cy="348615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24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503" y="474821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 smtClean="0">
                <a:solidFill>
                  <a:prstClr val="black"/>
                </a:solidFill>
                <a:latin typeface="黑体"/>
                <a:cs typeface="黑体"/>
              </a:rPr>
              <a:t>ni.com</a:t>
            </a:r>
            <a:endParaRPr lang="zh-CN" sz="1200" b="0" i="0" dirty="0">
              <a:solidFill>
                <a:prstClr val="black"/>
              </a:solidFill>
              <a:latin typeface="黑体"/>
              <a:cs typeface="黑体"/>
            </a:endParaRPr>
          </a:p>
        </p:txBody>
      </p:sp>
      <p:pic>
        <p:nvPicPr>
          <p:cNvPr id="5" name="Picture 4" descr="PPT-corporate-background-16x9_w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demo white-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4" y="171452"/>
            <a:ext cx="863684" cy="7100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1999" y="2628900"/>
            <a:ext cx="7858125" cy="1200150"/>
          </a:xfrm>
        </p:spPr>
        <p:txBody>
          <a:bodyPr>
            <a:normAutofit/>
          </a:bodyPr>
          <a:lstStyle>
            <a:lvl1pPr marL="0" indent="0">
              <a:buClrTx/>
              <a:buFont typeface="Lucida Grande"/>
              <a:buNone/>
              <a:defRPr sz="20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Demonstration 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黑体"/>
                <a:cs typeface="黑体"/>
              </a:rPr>
              <a:t>演示</a:t>
            </a:r>
            <a:endParaRPr lang="zh-CN" sz="4400" dirty="0">
              <a:solidFill>
                <a:schemeClr val="bg2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39988" y="542113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第4课 </a:t>
            </a:r>
            <a:r>
              <a:rPr lang="en-US" sz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使用循环结构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2"/>
                </a:solidFill>
                <a:latin typeface="黑体"/>
                <a:cs typeface="黑体"/>
              </a:rPr>
              <a:t>演示</a:t>
            </a:r>
            <a:endParaRPr lang="zh-CN" sz="4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800100"/>
            <a:ext cx="8229600" cy="64592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tabLst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829550" cy="1200150"/>
          </a:xfrm>
        </p:spPr>
        <p:txBody>
          <a:bodyPr>
            <a:normAutofit/>
          </a:bodyPr>
          <a:lstStyle>
            <a:lvl1pPr marL="173038" indent="-173038">
              <a:buClrTx/>
              <a:buFont typeface="Lucida Grande"/>
              <a:buNone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Activity Title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839988" y="542113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第4课 </a:t>
            </a:r>
            <a:r>
              <a:rPr lang="en-US" sz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使用循环结构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pic>
        <p:nvPicPr>
          <p:cNvPr id="11" name="Picture 10" descr="activity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50251" y="155433"/>
            <a:ext cx="470916" cy="5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0"/>
            <a:ext cx="457200" cy="471638"/>
          </a:xfrm>
          <a:prstGeom prst="rect">
            <a:avLst/>
          </a:prstGeom>
        </p:spPr>
      </p:pic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 smtClean="0"/>
              <a:t>ModuleTitle</a:t>
            </a:r>
            <a:endParaRPr lang="en-US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754911" y="786811"/>
            <a:ext cx="8208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dirty="0" smtClean="0">
                <a:solidFill>
                  <a:schemeClr val="bg1"/>
                </a:solidFill>
                <a:latin typeface="黑体"/>
                <a:cs typeface="黑体"/>
              </a:rPr>
              <a:t>多媒体模块</a:t>
            </a:r>
            <a:endParaRPr lang="zh-CN" sz="6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39988" y="542113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第4课 </a:t>
            </a:r>
            <a:r>
              <a:rPr lang="en-US" sz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使用循环结构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733550"/>
            <a:ext cx="38862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-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00150"/>
            <a:ext cx="8229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200150"/>
            <a:ext cx="4038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2"/>
          </p:nvPr>
        </p:nvSpPr>
        <p:spPr>
          <a:xfrm>
            <a:off x="4648200" y="1200150"/>
            <a:ext cx="4038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Qu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Summary Quiz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alternat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Lesson # </a:t>
            </a:r>
            <a:br>
              <a:rPr lang="en-US" dirty="0" smtClean="0"/>
            </a:br>
            <a:r>
              <a:rPr lang="en-US" dirty="0" smtClean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3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11" y="145935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7"/>
            <a:ext cx="23622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dirty="0" smtClean="0">
                <a:solidFill>
                  <a:schemeClr val="tx1"/>
                </a:solidFill>
                <a:latin typeface="黑体"/>
                <a:cs typeface="黑体"/>
              </a:rPr>
              <a:t>第4课 </a:t>
            </a:r>
            <a:r>
              <a:rPr lang="en-US" sz="1200" dirty="0" err="1" smtClean="0">
                <a:solidFill>
                  <a:schemeClr val="tx1"/>
                </a:solidFill>
                <a:latin typeface="黑体"/>
                <a:cs typeface="黑体"/>
              </a:rPr>
              <a:t>使用循环结构</a:t>
            </a:r>
            <a:endParaRPr lang="zh-CN" sz="120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3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11" y="145935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7023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 smtClean="0"/>
              <a:t>Subject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7"/>
            <a:ext cx="23622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dirty="0" smtClean="0">
                <a:solidFill>
                  <a:schemeClr val="tx1"/>
                </a:solidFill>
                <a:latin typeface="黑体"/>
                <a:cs typeface="黑体"/>
              </a:rPr>
              <a:t>第4课 </a:t>
            </a:r>
            <a:r>
              <a:rPr lang="en-US" sz="1200" dirty="0" err="1" smtClean="0">
                <a:solidFill>
                  <a:schemeClr val="tx1"/>
                </a:solidFill>
                <a:latin typeface="黑体"/>
                <a:cs typeface="黑体"/>
              </a:rPr>
              <a:t>使用循环结构</a:t>
            </a:r>
            <a:endParaRPr lang="zh-CN" sz="1200" dirty="0">
              <a:solidFill>
                <a:schemeClr val="tx1"/>
              </a:solidFill>
              <a:latin typeface="黑体"/>
            </a:endParaRPr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5" b="2431"/>
          <a:stretch/>
        </p:blipFill>
        <p:spPr>
          <a:xfrm>
            <a:off x="6134102" y="1200154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7712" y="3409950"/>
            <a:ext cx="8617688" cy="1295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3pPr>
              <a:buNone/>
              <a:defRPr/>
            </a:lvl3pPr>
          </a:lstStyle>
          <a:p>
            <a:pPr lvl="0"/>
            <a:r>
              <a:rPr lang="en-US" dirty="0" smtClean="0"/>
              <a:t>Click add Goal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456551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第4课 </a:t>
            </a:r>
            <a:r>
              <a:rPr lang="en-US" sz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使用循环结构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  <p:pic>
        <p:nvPicPr>
          <p:cNvPr id="24" name="Picture 23" descr="student_labview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85750"/>
            <a:ext cx="804600" cy="6858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0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5" y="2260321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5" b="2431"/>
          <a:stretch/>
        </p:blipFill>
        <p:spPr>
          <a:xfrm>
            <a:off x="6134102" y="1200154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0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#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09950"/>
            <a:ext cx="8382000" cy="1295400"/>
          </a:xfrm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None/>
              <a:defRPr sz="1800" baseline="0"/>
            </a:lvl1pPr>
          </a:lstStyle>
          <a:p>
            <a:pPr lvl="0"/>
            <a:r>
              <a:rPr lang="en-US" dirty="0" smtClean="0"/>
              <a:t>Click to add discussion question(s)</a:t>
            </a:r>
          </a:p>
        </p:txBody>
      </p:sp>
      <p:pic>
        <p:nvPicPr>
          <p:cNvPr id="15" name="Picture 14" descr="group activity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09550"/>
            <a:ext cx="610547" cy="762000"/>
          </a:xfrm>
          <a:prstGeom prst="rect">
            <a:avLst/>
          </a:prstGeom>
        </p:spPr>
      </p:pic>
      <p:sp>
        <p:nvSpPr>
          <p:cNvPr id="19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5" y="2260321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Exercise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57200" y="1456551"/>
            <a:ext cx="2477386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spcBef>
                <a:spcPts val="573"/>
              </a:spcBef>
            </a:pPr>
            <a:r>
              <a:rPr lang="en-US" sz="1200" baseline="0" dirty="0" smtClean="0">
                <a:solidFill>
                  <a:schemeClr val="bg1"/>
                </a:solidFill>
                <a:latin typeface="黑体"/>
                <a:cs typeface="黑体"/>
              </a:rPr>
              <a:t>第4课 </a:t>
            </a:r>
            <a:r>
              <a:rPr lang="en-US" sz="1200" baseline="0" dirty="0" err="1" smtClean="0">
                <a:solidFill>
                  <a:schemeClr val="bg1"/>
                </a:solidFill>
                <a:latin typeface="黑体"/>
                <a:cs typeface="黑体"/>
              </a:rPr>
              <a:t>使用循环结构</a:t>
            </a:r>
            <a:endParaRPr lang="zh-CN" sz="1200" baseline="0" dirty="0">
              <a:solidFill>
                <a:schemeClr val="bg1"/>
              </a:solidFill>
              <a:latin typeface="黑体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44" y="41993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err="1" smtClean="0"/>
              <a:t>CustEd</a:t>
            </a:r>
            <a:r>
              <a:rPr lang="en-US" dirty="0" smtClean="0"/>
              <a:t> Slides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43" y="1143000"/>
            <a:ext cx="8165605" cy="34861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50" y="3829594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44" y="5369463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30" y="1526485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88" y="3052965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34400" y="4767263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Univers" pitchFamily="34" charset="0"/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</p:sldLayoutIdLst>
  <p:hf hdr="0" dt="0"/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Univers Com 45 Light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7213" indent="17145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 pitchFamily="49" charset="0"/>
        <a:buChar char="o"/>
        <a:defRPr sz="1200" kern="1200" baseline="0">
          <a:solidFill>
            <a:schemeClr val="tx1"/>
          </a:solidFill>
          <a:latin typeface="+mn-lt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第4课</a:t>
            </a:r>
          </a:p>
          <a:p>
            <a:r>
              <a:rPr dirty="0" smtClean="0">
                <a:latin typeface="黑体"/>
                <a:cs typeface="黑体"/>
              </a:rPr>
              <a:t>使用循环结构</a:t>
            </a:r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认识LabVIEW循环结构的各个组成部分,学会合理使用For循环和While循环</a:t>
            </a:r>
            <a:endParaRPr lang="zh-CN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</a:t>
            </a:fld>
            <a:endParaRPr lang="zh-CN" dirty="0"/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+mj-lt"/>
              <a:buAutoNum type="alphaUcPeriod" startAt="4"/>
            </a:pPr>
            <a:r>
              <a:rPr dirty="0" smtClean="0">
                <a:latin typeface="黑体"/>
                <a:cs typeface="黑体"/>
              </a:rPr>
              <a:t>VI定时</a:t>
            </a:r>
          </a:p>
          <a:p>
            <a:pPr>
              <a:buAutoNum type="alphaUcPeriod" startAt="4"/>
            </a:pPr>
            <a:r>
              <a:rPr dirty="0" smtClean="0">
                <a:latin typeface="黑体"/>
                <a:cs typeface="黑体"/>
              </a:rPr>
              <a:t>循环中的数据反馈</a:t>
            </a:r>
          </a:p>
          <a:p>
            <a:pPr>
              <a:buAutoNum type="alphaUcPeriod" startAt="4"/>
            </a:pPr>
            <a:r>
              <a:rPr dirty="0" smtClean="0">
                <a:latin typeface="黑体"/>
                <a:cs typeface="黑体"/>
              </a:rPr>
              <a:t>绘制数据图表</a:t>
            </a:r>
          </a:p>
          <a:p>
            <a:pPr>
              <a:buAutoNum type="alphaUcPeriod" startAt="4"/>
            </a:pPr>
            <a:endParaRPr lang="zh-CN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复习循环结构</a:t>
            </a:r>
          </a:p>
          <a:p>
            <a:r>
              <a:rPr dirty="0" smtClean="0">
                <a:latin typeface="黑体"/>
                <a:cs typeface="黑体"/>
              </a:rPr>
              <a:t>While循环</a:t>
            </a:r>
          </a:p>
          <a:p>
            <a:r>
              <a:rPr dirty="0" smtClean="0">
                <a:latin typeface="黑体"/>
                <a:cs typeface="黑体"/>
              </a:rPr>
              <a:t>For循环</a:t>
            </a:r>
          </a:p>
          <a:p>
            <a:endParaRPr 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10</a:t>
            </a:fld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使用While循环和计数接线端通过隧道传递数据。</a:t>
            </a:r>
            <a:endParaRPr lang="zh-CN" dirty="0" smtClean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0"/>
          </p:nvPr>
        </p:nvSpPr>
        <p:spPr>
          <a:xfrm>
            <a:off x="392875" y="1809502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练习4-1</a:t>
            </a:r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4"/>
          </p:nvPr>
        </p:nvSpPr>
        <p:spPr>
          <a:xfrm>
            <a:off x="409532" y="2390950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通过隧道传递数据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392876" y="1797627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练习4-1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11</a:t>
            </a:fld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循环计数显示控件更新的次数是多少？为什么？</a:t>
            </a:r>
          </a:p>
          <a:p>
            <a:r>
              <a:rPr dirty="0" smtClean="0">
                <a:latin typeface="黑体"/>
                <a:cs typeface="黑体"/>
              </a:rPr>
              <a:t>为什么要包括一个“加1”函数？</a:t>
            </a:r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4"/>
          </p:nvPr>
        </p:nvSpPr>
        <p:spPr>
          <a:xfrm>
            <a:off x="362030" y="2402825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通过隧道传递数据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For循环</a:t>
            </a:r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演示如何在For循环中添加条件接线端，并说明循环总数接线端如何进行数值转换。</a:t>
            </a:r>
          </a:p>
          <a:p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条件接线端</a:t>
            </a:r>
          </a:p>
          <a:p>
            <a:r>
              <a:rPr dirty="0" smtClean="0">
                <a:latin typeface="黑体"/>
                <a:cs typeface="黑体"/>
              </a:rPr>
              <a:t>总数接线端数值转换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12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mbedded Image" descr="forloopconditionalex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0" y="1571624"/>
            <a:ext cx="3050545" cy="211191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条件接线端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C. For循环</a:t>
            </a:r>
            <a:endParaRPr lang="zh-C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13</a:t>
            </a:fld>
            <a:endParaRPr lang="zh-CN" dirty="0"/>
          </a:p>
        </p:txBody>
      </p:sp>
      <p:sp>
        <p:nvSpPr>
          <p:cNvPr id="15" name="Oval 14"/>
          <p:cNvSpPr/>
          <p:nvPr/>
        </p:nvSpPr>
        <p:spPr>
          <a:xfrm>
            <a:off x="5638800" y="1419225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896225" y="3286125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dist="38100"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Embedded Image" descr="forloopconditionalmenu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571626"/>
            <a:ext cx="3143655" cy="2625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总数接线端数值转换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dirty="0" smtClean="0">
                <a:latin typeface="黑体"/>
                <a:cs typeface="黑体"/>
              </a:rPr>
              <a:t>C. For循环</a:t>
            </a:r>
            <a:endParaRPr lang="zh-C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14</a:t>
            </a:fld>
            <a:endParaRPr lang="zh-C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61507" y="3285456"/>
            <a:ext cx="8123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Embedded Image" descr="loc_bd_Numeric conversion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31132" y="1123288"/>
            <a:ext cx="6979950" cy="2006920"/>
          </a:xfrm>
          <a:prstGeom prst="rect">
            <a:avLst/>
          </a:prstGeom>
        </p:spPr>
      </p:pic>
      <p:pic>
        <p:nvPicPr>
          <p:cNvPr id="9" name="Embedded Image" descr="loc_bd_for_loop_coercion_alternative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70797" y="3364392"/>
            <a:ext cx="6591875" cy="16819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762000" y="1154348"/>
            <a:ext cx="7023100" cy="941151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D. VI定时</a:t>
            </a:r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理解何种场景需要使用循环定时，并学会选择合适的函数。</a:t>
            </a:r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使用定时的原因</a:t>
            </a:r>
          </a:p>
          <a:p>
            <a:r>
              <a:rPr dirty="0" smtClean="0">
                <a:latin typeface="黑体"/>
                <a:cs typeface="黑体"/>
              </a:rPr>
              <a:t>“等待”函数和Express 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15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使用VI定时的原因是什么？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D. VI定时</a:t>
            </a:r>
            <a:endParaRPr lang="zh-C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16</a:t>
            </a:fld>
            <a:endParaRPr lang="zh-CN" dirty="0"/>
          </a:p>
        </p:txBody>
      </p:sp>
      <p:pic>
        <p:nvPicPr>
          <p:cNvPr id="12" name="Picture 8" descr="noloc_timing a VI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4175" y="628650"/>
            <a:ext cx="1820110" cy="1925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Embedded Image" descr="loc_bd_wait_chart_for_loo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7375" y="1047750"/>
            <a:ext cx="4466895" cy="1877639"/>
          </a:xfrm>
          <a:prstGeom prst="rect">
            <a:avLst/>
          </a:prstGeom>
        </p:spPr>
      </p:pic>
      <p:pic>
        <p:nvPicPr>
          <p:cNvPr id="11" name="Embedded Image" descr="loc_bd_wait_chart_while_lo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24740" y="2552700"/>
            <a:ext cx="4141094" cy="24177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循环中的“等待”函数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D. VI定时</a:t>
            </a:r>
            <a:endParaRPr lang="zh-C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17</a:t>
            </a:fld>
            <a:endParaRPr lang="zh-CN" dirty="0"/>
          </a:p>
        </p:txBody>
      </p:sp>
      <p:pic>
        <p:nvPicPr>
          <p:cNvPr id="8" name="Embedded Image" descr="loc_Wait icon with labe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799" y="1703932"/>
            <a:ext cx="1280809" cy="1207320"/>
          </a:xfrm>
          <a:prstGeom prst="rect">
            <a:avLst/>
          </a:prstGeom>
        </p:spPr>
      </p:pic>
      <p:pic>
        <p:nvPicPr>
          <p:cNvPr id="11" name="Embedded Image" descr="loc_Wait Until Next Ms icon with label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1" y="1616361"/>
            <a:ext cx="2676524" cy="1409700"/>
          </a:xfrm>
          <a:prstGeom prst="rect">
            <a:avLst/>
          </a:prstGeom>
        </p:spPr>
      </p:pic>
      <p:pic>
        <p:nvPicPr>
          <p:cNvPr id="9" name="Embedded Image" descr="loc_Time Delay VI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3" y="1274730"/>
            <a:ext cx="1885714" cy="2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mbedded Image" descr="noloc_wait_function_tim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3009" y="1419368"/>
            <a:ext cx="6590477" cy="3066667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“等待”函数定时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D. VI定时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18</a:t>
            </a:fld>
            <a:endParaRPr lang="zh-CN" dirty="0"/>
          </a:p>
        </p:txBody>
      </p:sp>
      <p:pic>
        <p:nvPicPr>
          <p:cNvPr id="12" name="Embedded Image" descr="loc_Wait Until Next Ms icon with label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025" y="1520829"/>
            <a:ext cx="1721637" cy="888996"/>
          </a:xfrm>
          <a:prstGeom prst="rect">
            <a:avLst/>
          </a:prstGeom>
        </p:spPr>
      </p:pic>
      <p:pic>
        <p:nvPicPr>
          <p:cNvPr id="14" name="Embedded Image" descr="loc_Wait icon with label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0596" y="2868372"/>
            <a:ext cx="933585" cy="880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“已用时间”Express VI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D. VI定时</a:t>
            </a:r>
            <a:endParaRPr lang="zh-C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19</a:t>
            </a:fld>
            <a:endParaRPr lang="zh-CN" dirty="0"/>
          </a:p>
        </p:txBody>
      </p:sp>
      <p:pic>
        <p:nvPicPr>
          <p:cNvPr id="6" name="Embedded Image" descr="loc_Elapsed Time VI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1666875"/>
            <a:ext cx="1990783" cy="2595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复习循环结构</a:t>
            </a:r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认识循环结构并解释使用方法。</a:t>
            </a:r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dirty="0" err="1" smtClean="0">
                <a:latin typeface="黑体"/>
                <a:cs typeface="黑体"/>
              </a:rPr>
              <a:t>While循环</a:t>
            </a:r>
            <a:r>
              <a:rPr lang="zh-CN" altLang="en-US" dirty="0" smtClean="0">
                <a:latin typeface="黑体"/>
                <a:cs typeface="黑体"/>
              </a:rPr>
              <a:t>－</a:t>
            </a:r>
            <a:r>
              <a:rPr dirty="0" err="1" smtClean="0">
                <a:latin typeface="黑体"/>
                <a:cs typeface="黑体"/>
              </a:rPr>
              <a:t>复习</a:t>
            </a:r>
            <a:endParaRPr dirty="0" smtClean="0">
              <a:latin typeface="黑体"/>
              <a:cs typeface="黑体"/>
            </a:endParaRPr>
          </a:p>
          <a:p>
            <a:r>
              <a:rPr dirty="0" err="1" smtClean="0">
                <a:latin typeface="黑体"/>
                <a:cs typeface="黑体"/>
              </a:rPr>
              <a:t>For循环</a:t>
            </a:r>
            <a:r>
              <a:rPr lang="zh-CN" altLang="en-US" dirty="0" smtClean="0">
                <a:latin typeface="黑体"/>
                <a:cs typeface="黑体"/>
              </a:rPr>
              <a:t>－</a:t>
            </a:r>
            <a:r>
              <a:rPr dirty="0" err="1" smtClean="0">
                <a:latin typeface="黑体"/>
                <a:cs typeface="黑体"/>
              </a:rPr>
              <a:t>复习</a:t>
            </a:r>
            <a:endParaRPr dirty="0" smtClean="0">
              <a:latin typeface="黑体"/>
              <a:cs typeface="黑体"/>
            </a:endParaRPr>
          </a:p>
          <a:p>
            <a:r>
              <a:rPr dirty="0" smtClean="0">
                <a:latin typeface="黑体"/>
                <a:cs typeface="黑体"/>
              </a:rPr>
              <a:t>For循环和While循环的比较</a:t>
            </a:r>
            <a:endParaRPr lang="zh-CN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比较和对比两种软件定时方法：使用“等待”函数和使用“已用时间”Express VI。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20</a:t>
            </a:fld>
            <a:endParaRPr 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8"/>
          </p:nvPr>
        </p:nvSpPr>
        <p:spPr>
          <a:xfrm>
            <a:off x="754905" y="1489119"/>
            <a:ext cx="8229600" cy="518337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等待图表VI</a:t>
            </a:r>
            <a:endParaRPr lang="zh-CN" dirty="0"/>
          </a:p>
        </p:txBody>
      </p:sp>
      <p:pic>
        <p:nvPicPr>
          <p:cNvPr id="7" name="Embedded Image" descr="loc_Elapsed Time VI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10325" y="3219450"/>
            <a:ext cx="995391" cy="1297913"/>
          </a:xfrm>
          <a:prstGeom prst="rect">
            <a:avLst/>
          </a:prstGeom>
        </p:spPr>
      </p:pic>
      <p:pic>
        <p:nvPicPr>
          <p:cNvPr id="9" name="Embedded Image" descr="loc_Wait icon with label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72400" y="3537392"/>
            <a:ext cx="858573" cy="806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E. 循环中的数据反馈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2"/>
          </p:nvPr>
        </p:nvSpPr>
        <p:spPr>
          <a:xfrm>
            <a:off x="761999" y="2190750"/>
            <a:ext cx="7384473" cy="819150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根据情况使用移位寄存器，正确预测循环在不同次数产生的值。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移位寄存器介绍</a:t>
            </a:r>
          </a:p>
          <a:p>
            <a:r>
              <a:rPr dirty="0" smtClean="0">
                <a:latin typeface="黑体"/>
                <a:cs typeface="黑体"/>
              </a:rPr>
              <a:t>使用移位寄存器</a:t>
            </a:r>
          </a:p>
          <a:p>
            <a:r>
              <a:rPr dirty="0" smtClean="0">
                <a:latin typeface="黑体"/>
                <a:cs typeface="黑体"/>
              </a:rPr>
              <a:t>创建移位寄存器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534400" y="4767263"/>
            <a:ext cx="457200" cy="274637"/>
          </a:xfrm>
        </p:spPr>
        <p:txBody>
          <a:bodyPr/>
          <a:lstStyle/>
          <a:p>
            <a:fld id="{F7BDED22-11C7-456A-B829-4ED810F305A6}" type="slidenum">
              <a:rPr lang="en-US" smtClean="0"/>
              <a:pPr/>
              <a:t>21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移位寄存器介绍</a:t>
            </a:r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E. 循环中的数据反馈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22</a:t>
            </a:fld>
            <a:endParaRPr lang="zh-CN" dirty="0"/>
          </a:p>
        </p:txBody>
      </p:sp>
      <p:pic>
        <p:nvPicPr>
          <p:cNvPr id="10" name="Embedded Image" descr="loc_bd_iterative data transfe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36" y="1495425"/>
            <a:ext cx="5534025" cy="283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移位寄存器</a:t>
            </a:r>
          </a:p>
          <a:p>
            <a:r>
              <a:rPr dirty="0" smtClean="0">
                <a:latin typeface="黑体"/>
                <a:cs typeface="黑体"/>
              </a:rPr>
              <a:t>初始化移位寄存器</a:t>
            </a:r>
          </a:p>
          <a:p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未连线时使用默认</a:t>
            </a:r>
          </a:p>
          <a:p>
            <a:r>
              <a:rPr dirty="0" smtClean="0">
                <a:latin typeface="黑体"/>
                <a:cs typeface="黑体"/>
              </a:rPr>
              <a:t>复合移位寄存器</a:t>
            </a:r>
          </a:p>
          <a:p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使用移位寄存器</a:t>
            </a:r>
            <a:endParaRPr lang="zh-CN" dirty="0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534400" y="4767263"/>
            <a:ext cx="457200" cy="274637"/>
          </a:xfrm>
        </p:spPr>
        <p:txBody>
          <a:bodyPr/>
          <a:lstStyle/>
          <a:p>
            <a:fld id="{F7BDED22-11C7-456A-B829-4ED810F305A6}" type="slidenum">
              <a:rPr lang="en-US" smtClean="0"/>
              <a:pPr/>
              <a:t>23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创建移位寄存器，并将隧道转换为移位寄存器。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24</a:t>
            </a:fld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创建移位寄存器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25</a:t>
            </a:fld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使用While循环和移位寄存器计算平均值。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0"/>
          </p:nvPr>
        </p:nvSpPr>
        <p:spPr>
          <a:xfrm>
            <a:off x="357250" y="1750126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练习4-2</a:t>
            </a:r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4"/>
          </p:nvPr>
        </p:nvSpPr>
        <p:spPr>
          <a:xfrm>
            <a:off x="350154" y="2331573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计算平均温度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345374" y="1773877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练习4-2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26</a:t>
            </a:fld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/>
            <a:r>
              <a:rPr dirty="0" smtClean="0">
                <a:latin typeface="黑体"/>
                <a:cs typeface="黑体"/>
              </a:rPr>
              <a:t>计算最后五次读取的温度的平均值。应如何修改VI，使其计算最后十次读取的温度的平均值？</a:t>
            </a:r>
          </a:p>
          <a:p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4"/>
          </p:nvPr>
        </p:nvSpPr>
        <p:spPr>
          <a:xfrm>
            <a:off x="373905" y="2367199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计算平均温度</a:t>
            </a:r>
          </a:p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F. 绘制数据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使用循环中的数据反馈绘制波形图表。</a:t>
            </a:r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波形图表</a:t>
            </a:r>
          </a:p>
          <a:p>
            <a:r>
              <a:rPr dirty="0" smtClean="0">
                <a:latin typeface="黑体"/>
                <a:cs typeface="黑体"/>
              </a:rPr>
              <a:t>波形图表属性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27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波形图表</a:t>
            </a:r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F. 绘制数据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28</a:t>
            </a:fld>
            <a:endParaRPr lang="zh-CN" dirty="0"/>
          </a:p>
        </p:txBody>
      </p:sp>
      <p:pic>
        <p:nvPicPr>
          <p:cNvPr id="10" name="Embedded Image" descr="loc_fp_temperature monitor - 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0662" y="1089863"/>
            <a:ext cx="4435459" cy="39439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波形图表属性</a:t>
            </a:r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F. 绘制数据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29</a:t>
            </a:fld>
            <a:endParaRPr lang="zh-CN" dirty="0"/>
          </a:p>
        </p:txBody>
      </p:sp>
      <p:pic>
        <p:nvPicPr>
          <p:cNvPr id="6" name="Embedded Image" descr="loc_env_chart_properties_appearan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054252"/>
            <a:ext cx="4145858" cy="4024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mbedded Image" descr="loc_bd_while loop exampl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1459" y="1464342"/>
            <a:ext cx="4444603" cy="32318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err="1" smtClean="0">
                <a:latin typeface="黑体"/>
                <a:cs typeface="黑体"/>
              </a:rPr>
              <a:t>While循环</a:t>
            </a:r>
            <a:r>
              <a:rPr lang="zh-CN" altLang="en-US" dirty="0" smtClean="0">
                <a:latin typeface="黑体"/>
                <a:cs typeface="黑体"/>
              </a:rPr>
              <a:t>－</a:t>
            </a:r>
            <a:r>
              <a:rPr dirty="0" err="1" smtClean="0">
                <a:latin typeface="黑体"/>
                <a:cs typeface="黑体"/>
              </a:rPr>
              <a:t>复习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复习循环结构</a:t>
            </a:r>
            <a:endParaRPr lang="zh-C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3</a:t>
            </a:fld>
            <a:endParaRPr lang="zh-CN" dirty="0"/>
          </a:p>
        </p:txBody>
      </p:sp>
      <p:pic>
        <p:nvPicPr>
          <p:cNvPr id="6" name="Picture 5" descr="noloc_bd_continue if tr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15008" y="3800476"/>
            <a:ext cx="457263" cy="457263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34071" y="4246291"/>
            <a:ext cx="751779" cy="563834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noloc_conditional_terminal_sto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95914" y="4467214"/>
            <a:ext cx="457263" cy="45726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401247" y="4210050"/>
            <a:ext cx="635000" cy="4762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6"/>
            <a:endCxn id="6" idx="1"/>
          </p:cNvCxnSpPr>
          <p:nvPr/>
        </p:nvCxnSpPr>
        <p:spPr>
          <a:xfrm flipV="1">
            <a:off x="5036247" y="4029108"/>
            <a:ext cx="478761" cy="419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6"/>
            <a:endCxn id="15" idx="1"/>
          </p:cNvCxnSpPr>
          <p:nvPr/>
        </p:nvCxnSpPr>
        <p:spPr>
          <a:xfrm>
            <a:off x="5036247" y="4448175"/>
            <a:ext cx="459667" cy="2476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Embedded Image" descr="loc_while_loop_flowcha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92929" y="1724025"/>
            <a:ext cx="2542145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在单个波形图表上绘制多个数据集并自定义图表外观。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练习4-3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>
          <a:xfrm>
            <a:off x="373905" y="2272195"/>
            <a:ext cx="6067425" cy="855019"/>
          </a:xfrm>
        </p:spPr>
        <p:txBody>
          <a:bodyPr/>
          <a:lstStyle/>
          <a:p>
            <a:r>
              <a:rPr dirty="0" err="1" smtClean="0">
                <a:latin typeface="黑体"/>
                <a:cs typeface="黑体"/>
              </a:rPr>
              <a:t>温度监视器VI</a:t>
            </a:r>
            <a:r>
              <a:rPr lang="zh-CN" altLang="en-US" dirty="0" smtClean="0">
                <a:latin typeface="黑体"/>
                <a:cs typeface="黑体"/>
              </a:rPr>
              <a:t>－</a:t>
            </a:r>
            <a:r>
              <a:rPr dirty="0" err="1" smtClean="0">
                <a:latin typeface="黑体"/>
                <a:cs typeface="黑体"/>
              </a:rPr>
              <a:t>绘制多个温度值</a:t>
            </a:r>
            <a:endParaRPr lang="zh-CN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400" y="4776788"/>
            <a:ext cx="457200" cy="274637"/>
          </a:xfrm>
        </p:spPr>
        <p:txBody>
          <a:bodyPr/>
          <a:lstStyle/>
          <a:p>
            <a:fld id="{F7BDED22-11C7-456A-B829-4ED810F305A6}" type="slidenum">
              <a:rPr lang="en-US" smtClean="0"/>
              <a:pPr/>
              <a:t>30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>
          <a:xfrm>
            <a:off x="381000" y="1726375"/>
            <a:ext cx="6067425" cy="51833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练习4-3</a:t>
            </a:r>
            <a:endParaRPr 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31</a:t>
            </a:fld>
            <a:endParaRPr lang="zh-C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smtClean="0">
                <a:latin typeface="黑体"/>
                <a:cs typeface="黑体"/>
              </a:rPr>
              <a:t>下列工具允许用户通过哪种方式与曲线进行交互？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latin typeface="黑体"/>
                <a:cs typeface="黑体"/>
              </a:rPr>
              <a:t>图例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latin typeface="黑体"/>
                <a:cs typeface="黑体"/>
              </a:rPr>
              <a:t>图形工具选板</a:t>
            </a:r>
          </a:p>
          <a:p>
            <a:pPr>
              <a:buFont typeface="Arial" pitchFamily="34" charset="0"/>
              <a:buChar char="•"/>
            </a:pPr>
            <a:r>
              <a:rPr dirty="0" smtClean="0">
                <a:latin typeface="黑体"/>
                <a:cs typeface="黑体"/>
              </a:rPr>
              <a:t>标尺图例</a:t>
            </a:r>
            <a:endParaRPr lang="zh-C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4"/>
          </p:nvPr>
        </p:nvSpPr>
        <p:spPr>
          <a:xfrm>
            <a:off x="373905" y="2272196"/>
            <a:ext cx="6067425" cy="812488"/>
          </a:xfrm>
        </p:spPr>
        <p:txBody>
          <a:bodyPr/>
          <a:lstStyle/>
          <a:p>
            <a:r>
              <a:rPr dirty="0" err="1" smtClean="0">
                <a:latin typeface="黑体"/>
                <a:cs typeface="黑体"/>
              </a:rPr>
              <a:t>温度监视器VI</a:t>
            </a:r>
            <a:r>
              <a:rPr lang="zh-CN" altLang="en-US" dirty="0" smtClean="0">
                <a:latin typeface="黑体"/>
                <a:cs typeface="黑体"/>
              </a:rPr>
              <a:t>－</a:t>
            </a:r>
            <a:r>
              <a:rPr dirty="0" err="1" smtClean="0">
                <a:latin typeface="黑体"/>
                <a:cs typeface="黑体"/>
              </a:rPr>
              <a:t>绘制多个温度值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762000" y="835725"/>
            <a:ext cx="8229600" cy="645928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活动4-2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457200" indent="0"/>
            <a:r>
              <a:rPr dirty="0" smtClean="0">
                <a:latin typeface="黑体"/>
                <a:cs typeface="黑体"/>
              </a:rPr>
              <a:t>参考学员指南回答本课所学内容的相关问题，并分组进行讨论。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32</a:t>
            </a:fld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pic>
        <p:nvPicPr>
          <p:cNvPr id="8" name="Picture 7" descr="participant guide 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2647950"/>
            <a:ext cx="461463" cy="57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dirty="0" smtClean="0">
                <a:latin typeface="黑体"/>
                <a:cs typeface="黑体"/>
              </a:rPr>
              <a:t>1.下列哪种结构必须运行至少一次？ 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33</a:t>
            </a:fld>
            <a:endParaRPr lang="zh-C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For循环</a:t>
            </a:r>
          </a:p>
          <a:p>
            <a:r>
              <a:rPr dirty="0" smtClean="0">
                <a:latin typeface="黑体"/>
                <a:cs typeface="黑体"/>
              </a:rPr>
              <a:t>While循环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dirty="0" smtClean="0">
                <a:latin typeface="黑体"/>
                <a:cs typeface="黑体"/>
              </a:rPr>
              <a:t>1.下列哪种结构必须运行至少一次？ 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34</a:t>
            </a:fld>
            <a:endParaRPr lang="zh-C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For循环</a:t>
            </a:r>
          </a:p>
          <a:p>
            <a:r>
              <a:rPr lang="en-US" b="1" dirty="0" smtClean="0">
                <a:latin typeface="黑体"/>
                <a:cs typeface="黑体"/>
              </a:rPr>
              <a:t>While循环</a:t>
            </a:r>
            <a:endParaRPr lang="zh-CN" b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课程回顾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mbedded Image" descr="loc_eps_forlooptheor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2070" y="1527808"/>
            <a:ext cx="3918689" cy="268224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err="1" smtClean="0">
                <a:latin typeface="黑体"/>
                <a:cs typeface="黑体"/>
              </a:rPr>
              <a:t>For循环</a:t>
            </a:r>
            <a:r>
              <a:rPr lang="zh-CN" altLang="en-US" dirty="0" smtClean="0">
                <a:latin typeface="黑体"/>
                <a:cs typeface="黑体"/>
              </a:rPr>
              <a:t>－</a:t>
            </a:r>
            <a:r>
              <a:rPr dirty="0" err="1" smtClean="0">
                <a:latin typeface="黑体"/>
                <a:cs typeface="黑体"/>
              </a:rPr>
              <a:t>复习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复习循环结构</a:t>
            </a:r>
            <a:endParaRPr lang="zh-C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4</a:t>
            </a:fld>
            <a:endParaRPr lang="zh-CN" dirty="0"/>
          </a:p>
        </p:txBody>
      </p:sp>
      <p:sp>
        <p:nvSpPr>
          <p:cNvPr id="12" name="Oval 11"/>
          <p:cNvSpPr/>
          <p:nvPr/>
        </p:nvSpPr>
        <p:spPr>
          <a:xfrm>
            <a:off x="847725" y="1428750"/>
            <a:ext cx="533400" cy="4000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57250" y="3819525"/>
            <a:ext cx="533400" cy="4000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mbedded Image" descr="loc_for_loop_flowcha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44512" y="1227580"/>
            <a:ext cx="2377444" cy="3090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For循环和While循环的比较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A. 复习循环结构</a:t>
            </a:r>
            <a:endParaRPr lang="zh-C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5</a:t>
            </a:fld>
            <a:endParaRPr lang="zh-CN" dirty="0"/>
          </a:p>
        </p:txBody>
      </p:sp>
      <p:pic>
        <p:nvPicPr>
          <p:cNvPr id="11" name="Embedded Image" descr="loc_bd_For Loop Examp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0757" y="1923020"/>
            <a:ext cx="3211649" cy="1916835"/>
          </a:xfrm>
          <a:prstGeom prst="rect">
            <a:avLst/>
          </a:prstGeom>
        </p:spPr>
      </p:pic>
      <p:pic>
        <p:nvPicPr>
          <p:cNvPr id="14" name="Embedded Image" descr="loc_bd_while loop exam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9070" y="1909410"/>
            <a:ext cx="2788767" cy="18803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726375" y="859477"/>
            <a:ext cx="8229600" cy="565562"/>
          </a:xfrm>
        </p:spPr>
        <p:txBody>
          <a:bodyPr/>
          <a:lstStyle/>
          <a:p>
            <a:r>
              <a:rPr dirty="0" smtClean="0">
                <a:latin typeface="黑体"/>
                <a:cs typeface="黑体"/>
              </a:rPr>
              <a:t>活动4-1</a:t>
            </a:r>
          </a:p>
          <a:p>
            <a:r>
              <a:rPr lang="en-US" sz="2800" dirty="0" smtClean="0">
                <a:latin typeface="黑体"/>
                <a:cs typeface="黑体"/>
              </a:rPr>
              <a:t>While循环 vs. For循环</a:t>
            </a:r>
            <a:endParaRPr lang="zh-CN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复习在4种场景下应分别使用哪种循环。</a:t>
            </a:r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6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While循环</a:t>
            </a:r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sz="2000" dirty="0" smtClean="0">
                <a:latin typeface="黑体"/>
                <a:cs typeface="黑体"/>
              </a:rPr>
              <a:t>认识隧道并解释其在循环结构中的作用；演示在循环结构中应如何进行错误检查和处理。</a:t>
            </a:r>
            <a:endParaRPr lang="zh-CN" sz="2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隧道</a:t>
            </a:r>
          </a:p>
          <a:p>
            <a:r>
              <a:rPr dirty="0" smtClean="0">
                <a:latin typeface="黑体"/>
                <a:cs typeface="黑体"/>
              </a:rPr>
              <a:t>错误检查和处理</a:t>
            </a:r>
            <a:endParaRPr lang="zh-C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7</a:t>
            </a:fld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mbedded Image" descr="loc_bd_tunnels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00225" y="1809750"/>
            <a:ext cx="4819119" cy="2524316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隧道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While循环</a:t>
            </a:r>
            <a:endParaRPr lang="zh-CN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8</a:t>
            </a:fld>
            <a:endParaRPr lang="zh-CN" dirty="0"/>
          </a:p>
        </p:txBody>
      </p:sp>
      <p:sp>
        <p:nvSpPr>
          <p:cNvPr id="11" name="Oval 10"/>
          <p:cNvSpPr/>
          <p:nvPr/>
        </p:nvSpPr>
        <p:spPr>
          <a:xfrm>
            <a:off x="2162175" y="2724150"/>
            <a:ext cx="533400" cy="4000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43525" y="3714750"/>
            <a:ext cx="533400" cy="400050"/>
          </a:xfrm>
          <a:prstGeom prst="ellipse">
            <a:avLst/>
          </a:prstGeom>
          <a:noFill/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mbedded Image" descr="ErrorStopWhileLoop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1050" y="1781175"/>
            <a:ext cx="4322826" cy="295282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错误检查和处理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 smtClean="0">
                <a:latin typeface="黑体"/>
                <a:cs typeface="黑体"/>
              </a:rPr>
              <a:t>B. While循环</a:t>
            </a:r>
            <a:endParaRPr lang="zh-CN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9</a:t>
            </a:fld>
            <a:endParaRPr lang="zh-CN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724400" y="2762250"/>
            <a:ext cx="18288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57800" y="238125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 smtClean="0">
                <a:latin typeface="黑体"/>
                <a:cs typeface="黑体"/>
              </a:rPr>
              <a:t>发生错误时即停止While循环。</a:t>
            </a:r>
          </a:p>
          <a:p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8.0&quot;&gt;&lt;object type=&quot;1&quot; unique_id=&quot;10001&quot;&gt;&lt;object type=&quot;2&quot; unique_id=&quot;18579&quot;&gt;&lt;object type=&quot;3&quot; unique_id=&quot;18580&quot;&gt;&lt;property id=&quot;20148&quot; value=&quot;5&quot;/&gt;&lt;property id=&quot;20300&quot; value=&quot;Slide 1 - &amp;quot;Lesson 5 Using Loops&amp;quot;&quot;/&gt;&lt;property id=&quot;20307&quot; value=&quot;273&quot;/&gt;&lt;/object&gt;&lt;object type=&quot;3&quot; unique_id=&quot;18581&quot;&gt;&lt;property id=&quot;20148&quot; value=&quot;5&quot;/&gt;&lt;property id=&quot;20300&quot; value=&quot;Slide 2 - &amp;quot;A. While Loops&amp;quot;&quot;/&gt;&lt;property id=&quot;20307&quot; value=&quot;257&quot;/&gt;&lt;/object&gt;&lt;object type=&quot;3&quot; unique_id=&quot;18582&quot;&gt;&lt;property id=&quot;20148&quot; value=&quot;5&quot;/&gt;&lt;property id=&quot;20300&quot; value=&quot;Slide 3 - &amp;quot;While Loops&amp;quot;&quot;/&gt;&lt;property id=&quot;20307&quot; value=&quot;258&quot;/&gt;&lt;/object&gt;&lt;object type=&quot;3&quot; unique_id=&quot;18583&quot;&gt;&lt;property id=&quot;20148&quot; value=&quot;5&quot;/&gt;&lt;property id=&quot;20300&quot; value=&quot;Slide 4 - &amp;quot;While Loops&amp;quot;&quot;/&gt;&lt;property id=&quot;20307&quot; value=&quot;259&quot;/&gt;&lt;/object&gt;&lt;object type=&quot;3&quot; unique_id=&quot;18584&quot;&gt;&lt;property id=&quot;20148&quot; value=&quot;5&quot;/&gt;&lt;property id=&quot;20300&quot; value=&quot;Slide 5 - &amp;quot;While Loops—Tunnels &amp;quot;&quot;/&gt;&lt;property id=&quot;20307&quot; value=&quot;260&quot;/&gt;&lt;/object&gt;&lt;object type=&quot;3&quot; unique_id=&quot;18585&quot;&gt;&lt;property id=&quot;20148&quot; value=&quot;5&quot;/&gt;&lt;property id=&quot;20300&quot; value=&quot;Slide 6 - &amp;quot;While Loops—Error Checking and Error Handling &amp;quot;&quot;/&gt;&lt;property id=&quot;20307&quot; value=&quot;261&quot;/&gt;&lt;/object&gt;&lt;object type=&quot;3&quot; unique_id=&quot;18586&quot;&gt;&lt;property id=&quot;20148&quot; value=&quot;5&quot;/&gt;&lt;property id=&quot;20300&quot; value=&quot;Slide 7 - &amp;quot;Exercise 3-2 Auto Match VI&amp;quot;&quot;/&gt;&lt;property id=&quot;20307&quot; value=&quot;262&quot;/&gt;&lt;/object&gt;&lt;object type=&quot;3&quot; unique_id=&quot;18587&quot;&gt;&lt;property id=&quot;20148&quot; value=&quot;5&quot;/&gt;&lt;property id=&quot;20300&quot; value=&quot;Slide 8 - &amp;quot;Exercise 3-2 Auto Match VI&amp;quot;&quot;/&gt;&lt;property id=&quot;20307&quot; value=&quot;263&quot;/&gt;&lt;/object&gt;&lt;object type=&quot;3&quot; unique_id=&quot;18588&quot;&gt;&lt;property id=&quot;20148&quot; value=&quot;5&quot;/&gt;&lt;property id=&quot;20300&quot; value=&quot;Slide 9 - &amp;quot;B. For Loops&amp;quot;&quot;/&gt;&lt;property id=&quot;20307&quot; value=&quot;264&quot;/&gt;&lt;/object&gt;&lt;object type=&quot;3&quot; unique_id=&quot;18589&quot;&gt;&lt;property id=&quot;20148&quot; value=&quot;5&quot;/&gt;&lt;property id=&quot;20300&quot; value=&quot;Slide 10 - &amp;quot;For Loops&amp;quot;&quot;/&gt;&lt;property id=&quot;20307&quot; value=&quot;265&quot;/&gt;&lt;/object&gt;&lt;object type=&quot;3&quot; unique_id=&quot;18590&quot;&gt;&lt;property id=&quot;20148&quot; value=&quot;5&quot;/&gt;&lt;property id=&quot;20300&quot; value=&quot;Slide 11 - &amp;quot;For Loops&amp;quot;&quot;/&gt;&lt;property id=&quot;20307&quot; value=&quot;266&quot;/&gt;&lt;/object&gt;&lt;object type=&quot;3&quot; unique_id=&quot;18591&quot;&gt;&lt;property id=&quot;20148&quot; value=&quot;5&quot;/&gt;&lt;property id=&quot;20300&quot; value=&quot;Slide 12 - &amp;quot;For Loops—Conditional Terminal&amp;quot;&quot;/&gt;&lt;property id=&quot;20307&quot; value=&quot;267&quot;/&gt;&lt;/object&gt;&lt;object type=&quot;3&quot; unique_id=&quot;18592&quot;&gt;&lt;property id=&quot;20148&quot; value=&quot;5&quot;/&gt;&lt;property id=&quot;20300&quot; value=&quot;Slide 13 - &amp;quot;For Loops—Conditional Terminal&amp;quot;&quot;/&gt;&lt;property id=&quot;20307&quot; value=&quot;268&quot;/&gt;&lt;/object&gt;&lt;object type=&quot;3&quot; unique_id=&quot;18593&quot;&gt;&lt;property id=&quot;20148&quot; value=&quot;5&quot;/&gt;&lt;property id=&quot;20300&quot; value=&quot;Slide 14 - &amp;quot;For Loops – Numeric Conversion&amp;quot;&quot;/&gt;&lt;property id=&quot;20307&quot; value=&quot;270&quot;/&gt;&lt;/object&gt;&lt;object type=&quot;3&quot; unique_id=&quot;18594&quot;&gt;&lt;property id=&quot;20148&quot; value=&quot;5&quot;/&gt;&lt;property id=&quot;20300&quot; value=&quot;Slide 15 - &amp;quot;For Loop/While Loop Comparison&amp;quot;&quot;/&gt;&lt;property id=&quot;20307&quot; value=&quot;269&quot;/&gt;&lt;/object&gt;&lt;object type=&quot;3&quot; unique_id=&quot;18595&quot;&gt;&lt;property id=&quot;20148&quot; value=&quot;5&quot;/&gt;&lt;property id=&quot;20300&quot; value=&quot;Slide 16 - &amp;quot;Group Exercise 3-3 Concept: While Loops versus For Loops&amp;quot;&quot;/&gt;&lt;property id=&quot;20307&quot; value=&quot;271&quot;/&gt;&lt;/object&gt;&lt;object type=&quot;3&quot; unique_id=&quot;18596&quot;&gt;&lt;property id=&quot;20148&quot; value=&quot;5&quot;/&gt;&lt;property id=&quot;20300&quot; value=&quot;Slide 17 - &amp;quot;C. Timing a VI&amp;quot;&quot;/&gt;&lt;property id=&quot;20307&quot; value=&quot;274&quot;/&gt;&lt;/object&gt;&lt;object type=&quot;3&quot; unique_id=&quot;18597&quot;&gt;&lt;property id=&quot;20148&quot; value=&quot;5&quot;/&gt;&lt;property id=&quot;20300&quot; value=&quot;Slide 18 - &amp;quot;Timing a VI&amp;quot;&quot;/&gt;&lt;property id=&quot;20307&quot; value=&quot;275&quot;/&gt;&lt;/object&gt;&lt;object type=&quot;3&quot; unique_id=&quot;18598&quot;&gt;&lt;property id=&quot;20148&quot; value=&quot;5&quot;/&gt;&lt;property id=&quot;20300&quot; value=&quot;Slide 19 - &amp;quot;Wait Functions&amp;quot;&quot;/&gt;&lt;property id=&quot;20307&quot; value=&quot;276&quot;/&gt;&lt;/object&gt;&lt;object type=&quot;3&quot; unique_id=&quot;18599&quot;&gt;&lt;property id=&quot;20148&quot; value=&quot;5&quot;/&gt;&lt;property id=&quot;20300&quot; value=&quot;Slide 21 - &amp;quot;Elapsed Time Express VI&amp;quot;&quot;/&gt;&lt;property id=&quot;20307&quot; value=&quot;277&quot;/&gt;&lt;/object&gt;&lt;object type=&quot;3&quot; unique_id=&quot;18600&quot;&gt;&lt;property id=&quot;20148&quot; value=&quot;5&quot;/&gt;&lt;property id=&quot;20300&quot; value=&quot;Slide 23 - &amp;quot;Wait Chart VI&amp;quot;&quot;/&gt;&lt;property id=&quot;20307&quot; value=&quot;278&quot;/&gt;&lt;/object&gt;&lt;object type=&quot;3&quot; unique_id=&quot;18601&quot;&gt;&lt;property id=&quot;20148&quot; value=&quot;5&quot;/&gt;&lt;property id=&quot;20300&quot; value=&quot;Slide 24 - &amp;quot;D. Data Feedback in Loops&amp;quot;&quot;/&gt;&lt;property id=&quot;20307&quot; value=&quot;279&quot;/&gt;&lt;/object&gt;&lt;object type=&quot;3&quot; unique_id=&quot;18602&quot;&gt;&lt;property id=&quot;20148&quot; value=&quot;5&quot;/&gt;&lt;property id=&quot;20300&quot; value=&quot;Slide 25 - &amp;quot;Data Feedback in Loops&amp;quot;&quot;/&gt;&lt;property id=&quot;20307&quot; value=&quot;280&quot;/&gt;&lt;/object&gt;&lt;object type=&quot;3&quot; unique_id=&quot;18603&quot;&gt;&lt;property id=&quot;20148&quot; value=&quot;5&quot;/&gt;&lt;property id=&quot;20300&quot; value=&quot;Slide 27 - &amp;quot;Shift Registers&amp;quot;&quot;/&gt;&lt;property id=&quot;20307&quot; value=&quot;281&quot;/&gt;&lt;/object&gt;&lt;object type=&quot;3&quot; unique_id=&quot;18604&quot;&gt;&lt;property id=&quot;20148&quot; value=&quot;5&quot;/&gt;&lt;property id=&quot;20300&quot; value=&quot;Slide 28 - &amp;quot;Initializing Shift Registers&amp;quot;&quot;/&gt;&lt;property id=&quot;20307&quot; value=&quot;282&quot;/&gt;&lt;/object&gt;&lt;object type=&quot;3&quot; unique_id=&quot;18605&quot;&gt;&lt;property id=&quot;20148&quot; value=&quot;5&quot;/&gt;&lt;property id=&quot;20300&quot; value=&quot;Slide 29 - &amp;quot;Use Default if Unwired&amp;quot;&quot;/&gt;&lt;property id=&quot;20307&quot; value=&quot;283&quot;/&gt;&lt;/object&gt;&lt;object type=&quot;3&quot; unique_id=&quot;18606&quot;&gt;&lt;property id=&quot;20148&quot; value=&quot;5&quot;/&gt;&lt;property id=&quot;20300&quot; value=&quot;Slide 31 - &amp;quot;Multiple Previous Iterations&amp;quot;&quot;/&gt;&lt;property id=&quot;20307&quot; value=&quot;284&quot;/&gt;&lt;/object&gt;&lt;object type=&quot;3&quot; unique_id=&quot;18607&quot;&gt;&lt;property id=&quot;20148&quot; value=&quot;5&quot;/&gt;&lt;property id=&quot;20300&quot; value=&quot;Slide 33 - &amp;quot;Exercise 3-4 Average Temperature VI&amp;quot;&quot;/&gt;&lt;property id=&quot;20307&quot; value=&quot;285&quot;/&gt;&lt;/object&gt;&lt;object type=&quot;3&quot; unique_id=&quot;18608&quot;&gt;&lt;property id=&quot;20148&quot; value=&quot;5&quot;/&gt;&lt;property id=&quot;20300&quot; value=&quot;Slide 34 - &amp;quot;Exercise 3-4 Average Temperature VI&amp;quot;&quot;/&gt;&lt;property id=&quot;20307&quot; value=&quot;286&quot;/&gt;&lt;/object&gt;&lt;object type=&quot;3&quot; unique_id=&quot;18609&quot;&gt;&lt;property id=&quot;20148&quot; value=&quot;5&quot;/&gt;&lt;property id=&quot;20300&quot; value=&quot;Slide 35 - &amp;quot;E. Plotting Data – Waveform Chart&amp;quot;&quot;/&gt;&lt;property id=&quot;20307&quot; value=&quot;287&quot;/&gt;&lt;/object&gt;&lt;object type=&quot;3&quot; unique_id=&quot;18610&quot;&gt;&lt;property id=&quot;20148&quot; value=&quot;5&quot;/&gt;&lt;property id=&quot;20300&quot; value=&quot;Slide 36 - &amp;quot;Plotting Data – Waveform Chart&amp;quot;&quot;/&gt;&lt;property id=&quot;20307&quot; value=&quot;288&quot;/&gt;&lt;/object&gt;&lt;object type=&quot;3&quot; unique_id=&quot;18611&quot;&gt;&lt;property id=&quot;20148&quot; value=&quot;5&quot;/&gt;&lt;property id=&quot;20300&quot; value=&quot;Slide 38 - &amp;quot;Waveform Chart Properties&amp;quot;&quot;/&gt;&lt;property id=&quot;20307&quot; value=&quot;289&quot;/&gt;&lt;/object&gt;&lt;object type=&quot;3&quot; unique_id=&quot;18612&quot;&gt;&lt;property id=&quot;20148&quot; value=&quot;5&quot;/&gt;&lt;property id=&quot;20300&quot; value=&quot;Slide 39 - &amp;quot;Exercise 3-5 Temperature Monitor VI – Plot Multiple Temperatures&amp;quot;&quot;/&gt;&lt;property id=&quot;20307&quot; value=&quot;290&quot;/&gt;&lt;/object&gt;&lt;object type=&quot;3&quot; unique_id=&quot;18613&quot;&gt;&lt;property id=&quot;20148&quot; value=&quot;5&quot;/&gt;&lt;property id=&quot;20300&quot; value=&quot;Slide 40 - &amp;quot;Exercise 3-5 Temperature Monitor VI – Plot Multiple Temperatures&amp;quot;&quot;/&gt;&lt;property id=&quot;20307&quot; value=&quot;291&quot;/&gt;&lt;/object&gt;&lt;object type=&quot;3&quot; unique_id=&quot;18882&quot;&gt;&lt;property id=&quot;20148&quot; value=&quot;5&quot;/&gt;&lt;property id=&quot;20300&quot; value=&quot;Slide 20 - &amp;quot;Wait Functions&amp;quot;&quot;/&gt;&lt;property id=&quot;20307&quot; value=&quot;292&quot;/&gt;&lt;/object&gt;&lt;object type=&quot;3&quot; unique_id=&quot;19119&quot;&gt;&lt;property id=&quot;20148&quot; value=&quot;5&quot;/&gt;&lt;property id=&quot;20300&quot; value=&quot;Slide 22 - &amp;quot;Elapsed Time Express VI&amp;quot;&quot;/&gt;&lt;property id=&quot;20307&quot; value=&quot;293&quot;/&gt;&lt;/object&gt;&lt;object type=&quot;3&quot; unique_id=&quot;19311&quot;&gt;&lt;property id=&quot;20148&quot; value=&quot;5&quot;/&gt;&lt;property id=&quot;20300&quot; value=&quot;Slide 26 - &amp;quot;Data Feedback in Loops&amp;quot;&quot;/&gt;&lt;property id=&quot;20307&quot; value=&quot;294&quot;/&gt;&lt;/object&gt;&lt;object type=&quot;3&quot; unique_id=&quot;19312&quot;&gt;&lt;property id=&quot;20148&quot; value=&quot;5&quot;/&gt;&lt;property id=&quot;20300&quot; value=&quot;Slide 30 - &amp;quot;Multiple Previous Iterations&amp;quot;&quot;/&gt;&lt;property id=&quot;20307&quot; value=&quot;295&quot;/&gt;&lt;/object&gt;&lt;object type=&quot;3&quot; unique_id=&quot;19433&quot;&gt;&lt;property id=&quot;20148&quot; value=&quot;5&quot;/&gt;&lt;property id=&quot;20300&quot; value=&quot;Slide 32 - &amp;quot;Feedback Node&amp;quot;&quot;/&gt;&lt;property id=&quot;20307&quot; value=&quot;296&quot;/&gt;&lt;/object&gt;&lt;object type=&quot;3&quot; unique_id=&quot;19639&quot;&gt;&lt;property id=&quot;20148&quot; value=&quot;5&quot;/&gt;&lt;property id=&quot;20300&quot; value=&quot;Slide 37 - &amp;quot;Plotting Data – Waveform Chart&amp;quot;&quot;/&gt;&lt;property id=&quot;20307&quot; value=&quot;297&quot;/&gt;&lt;/object&gt;&lt;/object&gt;&lt;object type=&quot;8&quot; unique_id=&quot;1864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ustEd 16_9 Template">
  <a:themeElements>
    <a:clrScheme name="NI Color Theme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4CA934BB69CBA448FE5CEB4A0079032" ma:contentTypeVersion="2" ma:contentTypeDescription="新建文档。" ma:contentTypeScope="" ma:versionID="0df5993d2e081fec7b733b0111e5b64a">
  <xsd:schema xmlns:xsd="http://www.w3.org/2001/XMLSchema" xmlns:xs="http://www.w3.org/2001/XMLSchema" xmlns:p="http://schemas.microsoft.com/office/2006/metadata/properties" xmlns:ns2="cf8861c8-2652-4653-abf9-eef8d1e92623" targetNamespace="http://schemas.microsoft.com/office/2006/metadata/properties" ma:root="true" ma:fieldsID="49a18ea4820bcef875a3f424c15b19ce" ns2:_="">
    <xsd:import namespace="cf8861c8-2652-4653-abf9-eef8d1e926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861c8-2652-4653-abf9-eef8d1e92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1A3E5D-CA4E-4AEF-BCFA-9BBEC0B57A52}"/>
</file>

<file path=customXml/itemProps2.xml><?xml version="1.0" encoding="utf-8"?>
<ds:datastoreItem xmlns:ds="http://schemas.openxmlformats.org/officeDocument/2006/customXml" ds:itemID="{C6DA217B-93FA-474E-876E-D4FDD77F6BE7}"/>
</file>

<file path=customXml/itemProps3.xml><?xml version="1.0" encoding="utf-8"?>
<ds:datastoreItem xmlns:ds="http://schemas.openxmlformats.org/officeDocument/2006/customXml" ds:itemID="{A070959B-2C5D-4366-BAFF-C628BEE95711}"/>
</file>

<file path=docProps/app.xml><?xml version="1.0" encoding="utf-8"?>
<Properties xmlns="http://schemas.openxmlformats.org/officeDocument/2006/extended-properties" xmlns:vt="http://schemas.openxmlformats.org/officeDocument/2006/docPropsVTypes">
  <Template>CustEd 16_9 Template</Template>
  <TotalTime>8043</TotalTime>
  <Words>338</Words>
  <Application>Microsoft Office PowerPoint</Application>
  <PresentationFormat>On-screen Show (16:9)</PresentationFormat>
  <Paragraphs>144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Lato Light</vt:lpstr>
      <vt:lpstr>Lucida Grande</vt:lpstr>
      <vt:lpstr>Univers LT Std 45 Light</vt:lpstr>
      <vt:lpstr>黑体</vt:lpstr>
      <vt:lpstr>宋体</vt:lpstr>
      <vt:lpstr>Arial</vt:lpstr>
      <vt:lpstr>Calibri</vt:lpstr>
      <vt:lpstr>Courier New</vt:lpstr>
      <vt:lpstr>Univers</vt:lpstr>
      <vt:lpstr>Univers Com 45 Light</vt:lpstr>
      <vt:lpstr>Univers Com 55</vt:lpstr>
      <vt:lpstr>CustEd 16_9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Instruments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 Using Loops</dc:title>
  <dc:creator>Chad Pelletier</dc:creator>
  <cp:lastModifiedBy>Liyuan Zhang</cp:lastModifiedBy>
  <cp:revision>193</cp:revision>
  <cp:lastPrinted>2016-08-18T01:17:52Z</cp:lastPrinted>
  <dcterms:created xsi:type="dcterms:W3CDTF">2014-04-07T21:21:32Z</dcterms:created>
  <dcterms:modified xsi:type="dcterms:W3CDTF">2016-08-18T10:12:31Z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0x010100B4CA934BB69CBA448FE5CEB4A0079032</vt:lpwstr>
  </property>
</Properties>
</file>