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4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11.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5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47.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9.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5.xml" ContentType="application/vnd.openxmlformats-officedocument.presentationml.slide+xml"/>
  <Override PartName="/ppt/slides/slide58.xml" ContentType="application/vnd.openxmlformats-officedocument.presentationml.slide+xml"/>
  <Override PartName="/ppt/slides/slide3.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diagrams/layout1.xml" ContentType="application/vnd.openxmlformats-officedocument.drawingml.diagramLayout+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61"/>
  </p:notesMasterIdLst>
  <p:handoutMasterIdLst>
    <p:handoutMasterId r:id="rId62"/>
  </p:handoutMasterIdLst>
  <p:sldIdLst>
    <p:sldId id="464" r:id="rId2"/>
    <p:sldId id="465" r:id="rId3"/>
    <p:sldId id="257" r:id="rId4"/>
    <p:sldId id="411" r:id="rId5"/>
    <p:sldId id="452" r:id="rId6"/>
    <p:sldId id="364" r:id="rId7"/>
    <p:sldId id="361" r:id="rId8"/>
    <p:sldId id="444" r:id="rId9"/>
    <p:sldId id="466" r:id="rId10"/>
    <p:sldId id="425" r:id="rId11"/>
    <p:sldId id="457" r:id="rId12"/>
    <p:sldId id="458" r:id="rId13"/>
    <p:sldId id="454" r:id="rId14"/>
    <p:sldId id="456" r:id="rId15"/>
    <p:sldId id="459" r:id="rId16"/>
    <p:sldId id="460" r:id="rId17"/>
    <p:sldId id="461" r:id="rId18"/>
    <p:sldId id="445" r:id="rId19"/>
    <p:sldId id="429" r:id="rId20"/>
    <p:sldId id="430" r:id="rId21"/>
    <p:sldId id="446" r:id="rId22"/>
    <p:sldId id="431" r:id="rId23"/>
    <p:sldId id="434" r:id="rId24"/>
    <p:sldId id="432" r:id="rId25"/>
    <p:sldId id="438" r:id="rId26"/>
    <p:sldId id="415" r:id="rId27"/>
    <p:sldId id="368" r:id="rId28"/>
    <p:sldId id="398" r:id="rId29"/>
    <p:sldId id="258" r:id="rId30"/>
    <p:sldId id="395" r:id="rId31"/>
    <p:sldId id="447" r:id="rId32"/>
    <p:sldId id="284" r:id="rId33"/>
    <p:sldId id="372" r:id="rId34"/>
    <p:sldId id="437" r:id="rId35"/>
    <p:sldId id="376" r:id="rId36"/>
    <p:sldId id="399" r:id="rId37"/>
    <p:sldId id="408" r:id="rId38"/>
    <p:sldId id="409" r:id="rId39"/>
    <p:sldId id="410" r:id="rId40"/>
    <p:sldId id="442" r:id="rId41"/>
    <p:sldId id="441" r:id="rId42"/>
    <p:sldId id="379" r:id="rId43"/>
    <p:sldId id="344" r:id="rId44"/>
    <p:sldId id="396" r:id="rId45"/>
    <p:sldId id="448" r:id="rId46"/>
    <p:sldId id="462" r:id="rId47"/>
    <p:sldId id="463" r:id="rId48"/>
    <p:sldId id="403" r:id="rId49"/>
    <p:sldId id="348" r:id="rId50"/>
    <p:sldId id="397" r:id="rId51"/>
    <p:sldId id="468" r:id="rId52"/>
    <p:sldId id="384" r:id="rId53"/>
    <p:sldId id="392" r:id="rId54"/>
    <p:sldId id="260" r:id="rId55"/>
    <p:sldId id="390" r:id="rId56"/>
    <p:sldId id="391" r:id="rId57"/>
    <p:sldId id="439" r:id="rId58"/>
    <p:sldId id="385" r:id="rId59"/>
    <p:sldId id="467" r:id="rId60"/>
  </p:sldIdLst>
  <p:sldSz cx="9144000" cy="5143500" type="screen16x9"/>
  <p:notesSz cx="7010400" cy="9296400"/>
  <p:defaultTextStyle>
    <a:defPPr>
      <a:defRPr lang="en-US"/>
    </a:defPPr>
    <a:lvl1pPr algn="ctr" rtl="0" eaLnBrk="0" fontAlgn="base" hangingPunct="0">
      <a:spcBef>
        <a:spcPct val="0"/>
      </a:spcBef>
      <a:spcAft>
        <a:spcPct val="0"/>
      </a:spcAft>
      <a:defRPr sz="2400" b="1"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b="1"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b="1"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b="1"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 Smith" initials="NOTE" lastIdx="16" clrIdx="0"/>
  <p:cmAuthor id="1" name="Lisa Rivers" initials="LR" lastIdx="2" clrIdx="1"/>
  <p:cmAuthor id="2" name="sredding" initials="s" lastIdx="4" clrIdx="2"/>
  <p:cmAuthor id="3" name="lrivers" initials="lr" lastIdx="8" clrIdx="3"/>
  <p:cmAuthor id="4" name="noela" initials="n" lastIdx="1" clrIdx="4"/>
  <p:cmAuthor id="5" name="mdaswani" initials="m" lastIdx="20" clrIdx="5"/>
  <p:cmAuthor id="6" name="Johanna" initials="jad" lastIdx="2" clrIdx="6"/>
  <p:cmAuthor id="7" name="lrivers" initials="l" lastIdx="34" clrIdx="7"/>
  <p:cmAuthor id="8" name="Scott Romine" initials="SR" lastIdx="0" clrIdx="8"/>
  <p:cmAuthor id="9" name="yiliu" initials="y" lastIdx="7" clrIdx="9"/>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2" autoAdjust="0"/>
    <p:restoredTop sz="98452" autoAdjust="0"/>
  </p:normalViewPr>
  <p:slideViewPr>
    <p:cSldViewPr snapToGrid="0">
      <p:cViewPr>
        <p:scale>
          <a:sx n="125" d="100"/>
          <a:sy n="125" d="100"/>
        </p:scale>
        <p:origin x="-1308" y="-1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08"/>
    </p:cViewPr>
  </p:sorterViewPr>
  <p:notesViewPr>
    <p:cSldViewPr snapToGrid="0">
      <p:cViewPr varScale="1">
        <p:scale>
          <a:sx n="85" d="100"/>
          <a:sy n="85" d="100"/>
        </p:scale>
        <p:origin x="-1908"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C1B6BE-8FA0-4DE5-8F8A-C5226D8FC871}" type="doc">
      <dgm:prSet loTypeId="urn:microsoft.com/office/officeart/2005/8/layout/vList3"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algn="l"/>
          <a:r>
            <a:rPr lang="en-US" sz="1800" b="1" dirty="0" err="1" smtClean="0"/>
            <a:t>多态性</a:t>
          </a:r>
          <a:r>
            <a:rPr lang="en-US" sz="1800" dirty="0" err="1" smtClean="0"/>
            <a:t>－VI和函数能够自动适应不同类型的输入数据</a:t>
          </a:r>
          <a:r>
            <a:rPr lang="en-US" sz="1800" dirty="0" smtClean="0"/>
            <a:t>。</a:t>
          </a:r>
          <a:endParaRPr lang="zh-CN" sz="1800" dirty="0"/>
        </a:p>
      </dgm:t>
    </dgm:pt>
    <dgm:pt modelId="{50CAFF54-E521-4B79-AFC7-5A6AD09CD541}" type="parTrans" cxnId="{CEEA4456-AA85-4A18-BE69-6CD5CFA0B822}">
      <dgm:prSet/>
      <dgm:spPr/>
      <dgm:t>
        <a:bodyPr/>
        <a:lstStyle/>
        <a:p>
          <a:endParaRPr lang="en-US" sz="2000"/>
        </a:p>
      </dgm:t>
    </dgm:pt>
    <dgm:pt modelId="{7CB12A3B-2A85-47A5-8ED9-0CB9FB3A65BF}" type="sibTrans" cxnId="{CEEA4456-AA85-4A18-BE69-6CD5CFA0B822}">
      <dgm:prSet/>
      <dgm:spPr/>
      <dgm:t>
        <a:bodyPr/>
        <a:lstStyle/>
        <a:p>
          <a:endParaRPr lang="en-US" sz="2000"/>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9325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6691">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8886778B-6C7A-4648-B27F-93855287F55C}" type="presOf" srcId="{F7C1B6BE-8FA0-4DE5-8F8A-C5226D8FC871}" destId="{A6D2E80D-6F4F-466E-9117-C731AF13AEFA}" srcOrd="0" destOrd="0" presId="urn:microsoft.com/office/officeart/2005/8/layout/vList3"/>
    <dgm:cxn modelId="{FAA19346-B64D-47AE-B718-883979696CB6}" type="presOf" srcId="{DD5DADC8-057E-4ED0-B7BD-541A43552FDE}" destId="{976B7E68-86E5-49D8-B5B7-76B4CC9C4B78}" srcOrd="0" destOrd="0" presId="urn:microsoft.com/office/officeart/2005/8/layout/vList3"/>
    <dgm:cxn modelId="{B1FA40BD-7CFD-4794-9A1B-04D88F449551}" type="presParOf" srcId="{A6D2E80D-6F4F-466E-9117-C731AF13AEFA}" destId="{0B4ADA14-A5D8-4086-9622-AF9526F0FCCD}" srcOrd="0" destOrd="0" presId="urn:microsoft.com/office/officeart/2005/8/layout/vList3"/>
    <dgm:cxn modelId="{7D14A77E-B774-4796-8B44-2D7A8B8D45AD}" type="presParOf" srcId="{0B4ADA14-A5D8-4086-9622-AF9526F0FCCD}" destId="{477119AC-1B9B-4A4A-8F20-CAFF1C725AD3}" srcOrd="0" destOrd="0" presId="urn:microsoft.com/office/officeart/2005/8/layout/vList3"/>
    <dgm:cxn modelId="{000B8E8D-39F1-492A-A939-8C24A8FE968C}" type="presParOf" srcId="{0B4ADA14-A5D8-4086-9622-AF9526F0FCCD}" destId="{976B7E68-86E5-49D8-B5B7-76B4CC9C4B78}"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6B7E68-86E5-49D8-B5B7-76B4CC9C4B78}">
      <dsp:nvSpPr>
        <dsp:cNvPr id="0" name=""/>
        <dsp:cNvSpPr/>
      </dsp:nvSpPr>
      <dsp:spPr>
        <a:xfrm rot="10800000">
          <a:off x="505338" y="0"/>
          <a:ext cx="7097471" cy="85409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631" tIns="68580" rIns="128016" bIns="68580" numCol="1" spcCol="1270" anchor="ctr" anchorCtr="0">
          <a:noAutofit/>
        </a:bodyPr>
        <a:lstStyle/>
        <a:p>
          <a:pPr lvl="0" algn="l" defTabSz="800100">
            <a:lnSpc>
              <a:spcPct val="90000"/>
            </a:lnSpc>
            <a:spcBef>
              <a:spcPct val="0"/>
            </a:spcBef>
            <a:spcAft>
              <a:spcPct val="35000"/>
            </a:spcAft>
          </a:pPr>
          <a:r>
            <a:rPr lang="en-US" sz="1800" b="1" kern="1200" dirty="0" err="1" smtClean="0"/>
            <a:t>多态性</a:t>
          </a:r>
          <a:r>
            <a:rPr lang="en-US" sz="1800" kern="1200" dirty="0" err="1" smtClean="0"/>
            <a:t>－VI和函数能够自动适应不同类型的输入数据</a:t>
          </a:r>
          <a:r>
            <a:rPr lang="en-US" sz="1800" kern="1200" dirty="0" smtClean="0"/>
            <a:t>。</a:t>
          </a:r>
          <a:endParaRPr lang="zh-CN" sz="1800" kern="1200" dirty="0"/>
        </a:p>
      </dsp:txBody>
      <dsp:txXfrm rot="10800000">
        <a:off x="505338" y="0"/>
        <a:ext cx="7097471" cy="854092"/>
      </dsp:txXfrm>
    </dsp:sp>
    <dsp:sp modelId="{477119AC-1B9B-4A4A-8F20-CAFF1C725AD3}">
      <dsp:nvSpPr>
        <dsp:cNvPr id="0" name=""/>
        <dsp:cNvSpPr/>
      </dsp:nvSpPr>
      <dsp:spPr>
        <a:xfrm>
          <a:off x="76200" y="0"/>
          <a:ext cx="854092" cy="85409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145" cy="465743"/>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l" defTabSz="941068" eaLnBrk="1" hangingPunct="1">
              <a:defRPr sz="1300" b="0" smtClean="0">
                <a:solidFill>
                  <a:schemeClr val="tx1"/>
                </a:solidFill>
                <a:latin typeface="Arial" charset="0"/>
              </a:defRPr>
            </a:lvl1pPr>
          </a:lstStyle>
          <a:p>
            <a:pPr>
              <a:defRPr/>
            </a:pPr>
            <a:endParaRPr lang="en-US" dirty="0"/>
          </a:p>
        </p:txBody>
      </p:sp>
      <p:sp>
        <p:nvSpPr>
          <p:cNvPr id="19459" name="Rectangle 3"/>
          <p:cNvSpPr>
            <a:spLocks noGrp="1" noChangeArrowheads="1"/>
          </p:cNvSpPr>
          <p:nvPr>
            <p:ph type="dt" sz="quarter" idx="1"/>
          </p:nvPr>
        </p:nvSpPr>
        <p:spPr bwMode="auto">
          <a:xfrm>
            <a:off x="3970734" y="0"/>
            <a:ext cx="3038145" cy="465743"/>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defTabSz="941068" eaLnBrk="1" hangingPunct="1">
              <a:defRPr sz="1300" b="0" smtClean="0">
                <a:solidFill>
                  <a:schemeClr val="tx1"/>
                </a:solidFill>
                <a:latin typeface="Arial" charset="0"/>
              </a:defRPr>
            </a:lvl1pPr>
          </a:lstStyle>
          <a:p>
            <a:pPr>
              <a:defRPr/>
            </a:pPr>
            <a:endParaRPr lang="en-US" dirty="0"/>
          </a:p>
        </p:txBody>
      </p:sp>
      <p:sp>
        <p:nvSpPr>
          <p:cNvPr id="19460" name="Rectangle 4"/>
          <p:cNvSpPr>
            <a:spLocks noGrp="1" noChangeArrowheads="1"/>
          </p:cNvSpPr>
          <p:nvPr>
            <p:ph type="ftr" sz="quarter" idx="2"/>
          </p:nvPr>
        </p:nvSpPr>
        <p:spPr bwMode="auto">
          <a:xfrm>
            <a:off x="0" y="8829121"/>
            <a:ext cx="3038145" cy="465743"/>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l" defTabSz="941068" eaLnBrk="1" hangingPunct="1">
              <a:defRPr sz="1300" b="0" smtClean="0">
                <a:solidFill>
                  <a:schemeClr val="tx1"/>
                </a:solidFill>
                <a:latin typeface="Arial" charset="0"/>
              </a:defRPr>
            </a:lvl1pPr>
          </a:lstStyle>
          <a:p>
            <a:pPr>
              <a:defRPr/>
            </a:pPr>
            <a:endParaRPr lang="en-US" dirty="0"/>
          </a:p>
        </p:txBody>
      </p:sp>
      <p:sp>
        <p:nvSpPr>
          <p:cNvPr id="19461" name="Rectangle 5"/>
          <p:cNvSpPr>
            <a:spLocks noGrp="1" noChangeArrowheads="1"/>
          </p:cNvSpPr>
          <p:nvPr>
            <p:ph type="sldNum" sz="quarter" idx="3"/>
          </p:nvPr>
        </p:nvSpPr>
        <p:spPr bwMode="auto">
          <a:xfrm>
            <a:off x="3970734" y="8829121"/>
            <a:ext cx="3038145" cy="465743"/>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defTabSz="941068" eaLnBrk="1" hangingPunct="1">
              <a:defRPr sz="1300" b="0" smtClean="0">
                <a:solidFill>
                  <a:schemeClr val="tx1"/>
                </a:solidFill>
                <a:latin typeface="Arial" charset="0"/>
              </a:defRPr>
            </a:lvl1pPr>
          </a:lstStyle>
          <a:p>
            <a:pPr>
              <a:defRPr/>
            </a:pPr>
            <a:fld id="{8B57B357-9626-4260-AAEE-5A2504CD4F73}" type="slidenum">
              <a:rPr lang="en-US"/>
              <a:pPr>
                <a:defRPr/>
              </a:pPr>
              <a:t>‹#›</a:t>
            </a:fld>
            <a:endParaRPr 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145" cy="465743"/>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l" defTabSz="941068" eaLnBrk="1" hangingPunct="1">
              <a:defRPr sz="1300" b="0" smtClean="0">
                <a:solidFill>
                  <a:schemeClr val="tx1"/>
                </a:solidFill>
                <a:latin typeface="Arial" charset="0"/>
              </a:defRPr>
            </a:lvl1pPr>
          </a:lstStyle>
          <a:p>
            <a:pPr>
              <a:defRPr/>
            </a:pPr>
            <a:endParaRPr lang="en-US" dirty="0"/>
          </a:p>
        </p:txBody>
      </p:sp>
      <p:sp>
        <p:nvSpPr>
          <p:cNvPr id="7171" name="Rectangle 3"/>
          <p:cNvSpPr>
            <a:spLocks noGrp="1" noChangeArrowheads="1"/>
          </p:cNvSpPr>
          <p:nvPr>
            <p:ph type="dt" idx="1"/>
          </p:nvPr>
        </p:nvSpPr>
        <p:spPr bwMode="auto">
          <a:xfrm>
            <a:off x="3970734" y="0"/>
            <a:ext cx="3038145" cy="465743"/>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lvl1pPr algn="r" defTabSz="941068" eaLnBrk="1" hangingPunct="1">
              <a:defRPr sz="1300" b="0" smtClean="0">
                <a:solidFill>
                  <a:schemeClr val="tx1"/>
                </a:solidFill>
                <a:latin typeface="Arial"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chemeClr val="tx1"/>
            </a:solidFill>
            <a:miter lim="800000"/>
            <a:headEnd/>
            <a:tailEnd/>
          </a:ln>
        </p:spPr>
      </p:sp>
      <p:sp>
        <p:nvSpPr>
          <p:cNvPr id="7173" name="Rectangle 5"/>
          <p:cNvSpPr>
            <a:spLocks noGrp="1" noChangeArrowheads="1"/>
          </p:cNvSpPr>
          <p:nvPr>
            <p:ph type="body" sz="quarter" idx="3"/>
          </p:nvPr>
        </p:nvSpPr>
        <p:spPr bwMode="auto">
          <a:xfrm>
            <a:off x="701345" y="4416098"/>
            <a:ext cx="5607711" cy="4183995"/>
          </a:xfrm>
          <a:prstGeom prst="rect">
            <a:avLst/>
          </a:prstGeom>
          <a:noFill/>
          <a:ln w="9525">
            <a:noFill/>
            <a:miter lim="800000"/>
            <a:headEnd/>
            <a:tailEnd/>
          </a:ln>
          <a:effectLst/>
        </p:spPr>
        <p:txBody>
          <a:bodyPr vert="horz" wrap="square" lIns="94044" tIns="47022" rIns="94044" bIns="470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29121"/>
            <a:ext cx="3038145" cy="465743"/>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l" defTabSz="941068" eaLnBrk="1" hangingPunct="1">
              <a:defRPr sz="1300" b="0" smtClean="0">
                <a:solidFill>
                  <a:schemeClr val="tx1"/>
                </a:solidFill>
                <a:latin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970734" y="8829121"/>
            <a:ext cx="3038145" cy="465743"/>
          </a:xfrm>
          <a:prstGeom prst="rect">
            <a:avLst/>
          </a:prstGeom>
          <a:noFill/>
          <a:ln w="9525">
            <a:noFill/>
            <a:miter lim="800000"/>
            <a:headEnd/>
            <a:tailEnd/>
          </a:ln>
          <a:effectLst/>
        </p:spPr>
        <p:txBody>
          <a:bodyPr vert="horz" wrap="square" lIns="94044" tIns="47022" rIns="94044" bIns="47022" numCol="1" anchor="b" anchorCtr="0" compatLnSpc="1">
            <a:prstTxWarp prst="textNoShape">
              <a:avLst/>
            </a:prstTxWarp>
          </a:bodyPr>
          <a:lstStyle>
            <a:lvl1pPr algn="r" defTabSz="941068" eaLnBrk="1" hangingPunct="1">
              <a:defRPr sz="1300" b="0" smtClean="0">
                <a:solidFill>
                  <a:schemeClr val="tx1"/>
                </a:solidFill>
                <a:latin typeface="Arial" charset="0"/>
              </a:defRPr>
            </a:lvl1pPr>
          </a:lstStyle>
          <a:p>
            <a:pPr>
              <a:defRPr/>
            </a:pPr>
            <a:fld id="{87C8B6C6-546D-4CA8-9004-CFFCAB45804A}" type="slidenum">
              <a:rPr lang="en-US"/>
              <a:pPr>
                <a:defRPr/>
              </a:pPr>
              <a:t>‹#›</a:t>
            </a:fld>
            <a:endParaRPr 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350838" algn="l" rtl="0" eaLnBrk="0" fontAlgn="base" hangingPunct="0">
      <a:spcBef>
        <a:spcPct val="30000"/>
      </a:spcBef>
      <a:spcAft>
        <a:spcPct val="0"/>
      </a:spcAft>
      <a:defRPr sz="1100" kern="1200">
        <a:solidFill>
          <a:schemeClr val="tx1"/>
        </a:solidFill>
        <a:latin typeface="Arial" charset="0"/>
        <a:ea typeface="+mn-ea"/>
        <a:cs typeface="+mn-cs"/>
      </a:defRPr>
    </a:lvl2pPr>
    <a:lvl3pPr marL="685800" algn="l" rtl="0" eaLnBrk="0" fontAlgn="base" hangingPunct="0">
      <a:spcBef>
        <a:spcPct val="30000"/>
      </a:spcBef>
      <a:spcAft>
        <a:spcPct val="0"/>
      </a:spcAft>
      <a:defRPr sz="1100" kern="1200">
        <a:solidFill>
          <a:schemeClr val="tx1"/>
        </a:solidFill>
        <a:latin typeface="Arial" charset="0"/>
        <a:ea typeface="+mn-ea"/>
        <a:cs typeface="+mn-cs"/>
      </a:defRPr>
    </a:lvl3pPr>
    <a:lvl4pPr marL="1036638" algn="l" rtl="0" eaLnBrk="0" fontAlgn="base" hangingPunct="0">
      <a:spcBef>
        <a:spcPct val="30000"/>
      </a:spcBef>
      <a:spcAft>
        <a:spcPct val="0"/>
      </a:spcAft>
      <a:defRPr sz="1100" kern="1200">
        <a:solidFill>
          <a:schemeClr val="tx1"/>
        </a:solidFill>
        <a:latin typeface="Arial" charset="0"/>
        <a:ea typeface="+mn-ea"/>
        <a:cs typeface="+mn-cs"/>
      </a:defRPr>
    </a:lvl4pPr>
    <a:lvl5pPr marL="13716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C711CA4-C3FC-47C5-8072-BF4110E5D642}" type="slidenum">
              <a:rPr lang="en-US"/>
              <a:pPr/>
              <a:t>3</a:t>
            </a:fld>
            <a:endParaRPr lang="en-US" dirty="0"/>
          </a:p>
        </p:txBody>
      </p:sp>
      <p:sp>
        <p:nvSpPr>
          <p:cNvPr id="53251" name="Rectangle 2"/>
          <p:cNvSpPr>
            <a:spLocks noGrp="1" noRot="1" noChangeAspect="1" noChangeArrowheads="1" noTextEdit="1"/>
          </p:cNvSpPr>
          <p:nvPr>
            <p:ph type="sldImg"/>
          </p:nvPr>
        </p:nvSpPr>
        <p:spPr>
          <a:xfrm>
            <a:off x="-22225" y="457200"/>
            <a:ext cx="6908800" cy="3886200"/>
          </a:xfrm>
          <a:ln/>
        </p:spPr>
      </p:sp>
      <p:sp>
        <p:nvSpPr>
          <p:cNvPr id="53252" name="Rectangle 3"/>
          <p:cNvSpPr>
            <a:spLocks noGrp="1" noChangeArrowheads="1"/>
          </p:cNvSpPr>
          <p:nvPr>
            <p:ph type="body" idx="1"/>
          </p:nvPr>
        </p:nvSpPr>
        <p:spPr>
          <a:xfrm>
            <a:off x="701345" y="4582105"/>
            <a:ext cx="5607711" cy="4180921"/>
          </a:xfrm>
          <a:noFill/>
          <a:ln/>
        </p:spPr>
        <p:txBody>
          <a:bodyPr/>
          <a:lstStyle/>
          <a:p>
            <a:r>
              <a:rPr lang="en-US" dirty="0" smtClean="0"/>
              <a:t>Arrays are lists of elements of the same data type. They are analogous to arrays in traditional languages.</a:t>
            </a:r>
          </a:p>
          <a:p>
            <a:endParaRPr lang="en-US" dirty="0" smtClean="0"/>
          </a:p>
          <a:p>
            <a:pPr lvl="1"/>
            <a:r>
              <a:rPr lang="en-US" dirty="0" smtClean="0"/>
              <a:t>Arrays can have one or more dimensions.</a:t>
            </a:r>
          </a:p>
          <a:p>
            <a:pPr lvl="1"/>
            <a:r>
              <a:rPr lang="en-US" dirty="0" smtClean="0"/>
              <a:t>Arrays can have up to 2^31 elements per dimension. Actual array sizes that students can create is limited by memory.</a:t>
            </a:r>
          </a:p>
          <a:p>
            <a:pPr lvl="1"/>
            <a:r>
              <a:rPr lang="en-US" dirty="0" smtClean="0"/>
              <a:t>Elements are accessed by an index. The index ranges from 0 to N-1 (N = number of elements in the array).</a:t>
            </a:r>
          </a:p>
          <a:p>
            <a:pPr lvl="1"/>
            <a:r>
              <a:rPr lang="en-US" dirty="0" smtClean="0"/>
              <a:t>Arrays are zero-indexed (first element is zero) in each dimension.</a:t>
            </a:r>
          </a:p>
          <a:p>
            <a:pPr lvl="1"/>
            <a:endParaRPr lang="en-US" dirty="0" smtClean="0"/>
          </a:p>
          <a:p>
            <a:r>
              <a:rPr lang="en-US" dirty="0" smtClean="0"/>
              <a:t>A 2D array is analogous to a spreadsheet or table.</a:t>
            </a:r>
          </a:p>
          <a:p>
            <a:pPr lvl="1"/>
            <a:r>
              <a:rPr lang="en-US" dirty="0" smtClean="0"/>
              <a:t>Example: If your data contains</a:t>
            </a:r>
            <a:r>
              <a:rPr lang="en-US" baseline="0" dirty="0" smtClean="0"/>
              <a:t> t</a:t>
            </a:r>
            <a:r>
              <a:rPr lang="en-US" dirty="0" smtClean="0"/>
              <a:t>emperature readings and time stamps, one column is time values and the other column is readings.</a:t>
            </a:r>
          </a:p>
          <a:p>
            <a:pPr lvl="1"/>
            <a:endParaRPr lang="en-US" dirty="0" smtClean="0"/>
          </a:p>
          <a:p>
            <a:r>
              <a:rPr lang="en-US" dirty="0" smtClean="0"/>
              <a:t>Be careful to specify the element you really want. Example: The first element in an array is array (0), not array(1).</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406400" y="696913"/>
            <a:ext cx="6197600" cy="3486150"/>
          </a:xfrm>
          <a:ln/>
        </p:spPr>
      </p:sp>
      <p:sp>
        <p:nvSpPr>
          <p:cNvPr id="1259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2595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C9FFE3D0-5AAE-47B3-89E8-3FCA18F30E9E}" type="slidenum">
              <a:rPr lang="en-US"/>
              <a:pPr/>
              <a:t>24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You can determine what values LabVIEW writes to the loop output tunnel based on a condition you specify by right-clicking the loop output tunnel and selecting </a:t>
            </a:r>
            <a:r>
              <a:rPr lang="en-US" b="1" dirty="0" smtClean="0"/>
              <a:t>Tunnel Mode»Conditional</a:t>
            </a:r>
            <a:r>
              <a:rPr lang="en-US" dirty="0" smtClean="0"/>
              <a:t> from the shortcut menu.</a:t>
            </a:r>
          </a:p>
          <a:p>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sz="1100" kern="1200" baseline="0" dirty="0" smtClean="0">
                <a:solidFill>
                  <a:schemeClr val="tx1"/>
                </a:solidFill>
                <a:latin typeface="Arial" charset="0"/>
                <a:ea typeface="+mn-ea"/>
                <a:cs typeface="+mn-cs"/>
              </a:rPr>
              <a:t>Because of the conditional tunnel, the </a:t>
            </a:r>
            <a:r>
              <a:rPr lang="en-US" sz="1100" b="1" kern="1200" baseline="0" dirty="0" smtClean="0">
                <a:solidFill>
                  <a:schemeClr val="tx1"/>
                </a:solidFill>
                <a:latin typeface="Arial" charset="0"/>
                <a:ea typeface="+mn-ea"/>
                <a:cs typeface="+mn-cs"/>
              </a:rPr>
              <a:t>Values less than 5 </a:t>
            </a:r>
            <a:r>
              <a:rPr lang="en-US" sz="1100" b="0" kern="1200" baseline="0" dirty="0" smtClean="0">
                <a:solidFill>
                  <a:schemeClr val="tx1"/>
                </a:solidFill>
                <a:latin typeface="Arial" charset="0"/>
                <a:ea typeface="+mn-ea"/>
                <a:cs typeface="+mn-cs"/>
              </a:rPr>
              <a:t>array</a:t>
            </a:r>
            <a:r>
              <a:rPr lang="en-US" sz="1100" b="1" kern="1200" baseline="0" dirty="0" smtClean="0">
                <a:solidFill>
                  <a:schemeClr val="tx1"/>
                </a:solidFill>
                <a:latin typeface="Arial" charset="0"/>
                <a:ea typeface="+mn-ea"/>
                <a:cs typeface="+mn-cs"/>
              </a:rPr>
              <a:t> </a:t>
            </a:r>
            <a:r>
              <a:rPr lang="en-US" sz="1100" b="0" kern="1200" baseline="0" dirty="0" smtClean="0">
                <a:solidFill>
                  <a:schemeClr val="tx1"/>
                </a:solidFill>
                <a:latin typeface="Arial" charset="0"/>
                <a:ea typeface="+mn-ea"/>
                <a:cs typeface="+mn-cs"/>
              </a:rPr>
              <a:t>contains only the elements 2, 0, 3, and 1 after this loop completes all iterations.</a:t>
            </a:r>
          </a:p>
          <a:p>
            <a:endParaRPr lang="en-US" dirty="0" smtClean="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25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p:txBody>
          <a:bodyPr/>
          <a:lstStyle/>
          <a:p>
            <a:r>
              <a:rPr lang="en-US" dirty="0"/>
              <a:t>You can use two nested For Loops to create a 2D array. </a:t>
            </a:r>
            <a:r>
              <a:rPr lang="en-US" dirty="0" smtClean="0"/>
              <a:t>Auto-indexing </a:t>
            </a:r>
            <a:r>
              <a:rPr lang="en-US" dirty="0"/>
              <a:t>must be enabled for </a:t>
            </a:r>
            <a:r>
              <a:rPr lang="en-US" dirty="0" smtClean="0"/>
              <a:t>both loops.</a:t>
            </a:r>
          </a:p>
          <a:p>
            <a:pPr lvl="1"/>
            <a:endParaRPr lang="en-US" dirty="0"/>
          </a:p>
          <a:p>
            <a:r>
              <a:rPr lang="en-US" dirty="0"/>
              <a:t>Explain the different line </a:t>
            </a:r>
            <a:r>
              <a:rPr lang="en-US" dirty="0" smtClean="0"/>
              <a:t>thicknesses</a:t>
            </a:r>
            <a:r>
              <a:rPr lang="en-US" baseline="0" dirty="0" smtClean="0"/>
              <a:t> in the wire connecting the Random Number function to the 2D Array Indicator.</a:t>
            </a:r>
            <a:endParaRPr lang="en-US" dirty="0"/>
          </a:p>
          <a:p>
            <a:endParaRPr lang="en-US" dirty="0"/>
          </a:p>
          <a:p>
            <a:r>
              <a:rPr lang="en-US" dirty="0"/>
              <a:t>Demonstrate on your </a:t>
            </a:r>
            <a:r>
              <a:rPr lang="en-US" dirty="0" smtClean="0"/>
              <a:t>computer:</a:t>
            </a:r>
          </a:p>
          <a:p>
            <a:pPr marL="228600" indent="-228600">
              <a:buFont typeface="Arial" pitchFamily="34" charset="0"/>
              <a:buChar char="•"/>
            </a:pPr>
            <a:r>
              <a:rPr lang="en-US" dirty="0" smtClean="0"/>
              <a:t>How </a:t>
            </a:r>
            <a:r>
              <a:rPr lang="en-US" dirty="0"/>
              <a:t>to change indexing and line </a:t>
            </a:r>
            <a:r>
              <a:rPr lang="en-US" dirty="0" smtClean="0"/>
              <a:t>thickness.</a:t>
            </a:r>
          </a:p>
          <a:p>
            <a:pPr marL="228600" indent="-228600">
              <a:buFont typeface="Arial" pitchFamily="34" charset="0"/>
              <a:buChar char="•"/>
            </a:pPr>
            <a:r>
              <a:rPr lang="en-US" dirty="0" smtClean="0"/>
              <a:t>When you see </a:t>
            </a:r>
            <a:r>
              <a:rPr lang="en-US" b="1" dirty="0" smtClean="0"/>
              <a:t>Enable </a:t>
            </a:r>
            <a:r>
              <a:rPr lang="en-US" b="1" dirty="0"/>
              <a:t>i</a:t>
            </a:r>
            <a:r>
              <a:rPr lang="en-US" b="1" dirty="0" smtClean="0"/>
              <a:t>ndexing</a:t>
            </a:r>
            <a:r>
              <a:rPr lang="en-US" dirty="0" smtClean="0"/>
              <a:t> </a:t>
            </a:r>
            <a:r>
              <a:rPr lang="en-US" dirty="0"/>
              <a:t>in </a:t>
            </a:r>
            <a:r>
              <a:rPr lang="en-US" dirty="0" smtClean="0"/>
              <a:t>the shortcut </a:t>
            </a:r>
            <a:r>
              <a:rPr lang="en-US" dirty="0"/>
              <a:t>menu </a:t>
            </a:r>
            <a:r>
              <a:rPr lang="en-US" dirty="0" smtClean="0"/>
              <a:t>it means that </a:t>
            </a:r>
            <a:r>
              <a:rPr lang="en-US" dirty="0"/>
              <a:t>indexing is currently </a:t>
            </a:r>
            <a:r>
              <a:rPr lang="en-US" dirty="0" smtClean="0"/>
              <a:t>disabled</a:t>
            </a:r>
            <a:r>
              <a:rPr lang="en-US" dirty="0"/>
              <a:t>. The menu choice is the opposite of the current </a:t>
            </a:r>
            <a:r>
              <a:rPr lang="en-US" dirty="0" smtClean="0"/>
              <a:t>indexing</a:t>
            </a:r>
            <a:r>
              <a:rPr lang="en-US" baseline="0" dirty="0" smtClean="0"/>
              <a:t> </a:t>
            </a:r>
            <a:r>
              <a:rPr lang="en-US" dirty="0" smtClean="0"/>
              <a:t>mode</a:t>
            </a:r>
            <a:r>
              <a:rPr lang="en-US" dirty="0"/>
              <a:t>. Students get confused about this feature.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0DD8728-C241-46C5-A67A-90C6ABCF9FC8}" type="slidenum">
              <a:rPr lang="en-US"/>
              <a:pPr/>
              <a:t>27</a:t>
            </a:fld>
            <a:endParaRPr lang="en-US" dirty="0"/>
          </a:p>
        </p:txBody>
      </p:sp>
      <p:sp>
        <p:nvSpPr>
          <p:cNvPr id="60419" name="Rectangle 2"/>
          <p:cNvSpPr>
            <a:spLocks noGrp="1" noRot="1" noChangeAspect="1" noChangeArrowheads="1" noTextEdit="1"/>
          </p:cNvSpPr>
          <p:nvPr>
            <p:ph type="sldImg"/>
          </p:nvPr>
        </p:nvSpPr>
        <p:spPr>
          <a:xfrm>
            <a:off x="-22225" y="457200"/>
            <a:ext cx="6908800" cy="3886200"/>
          </a:xfrm>
          <a:ln/>
        </p:spPr>
      </p:sp>
      <p:sp>
        <p:nvSpPr>
          <p:cNvPr id="60420" name="Rectangle 3"/>
          <p:cNvSpPr>
            <a:spLocks noGrp="1" noChangeArrowheads="1"/>
          </p:cNvSpPr>
          <p:nvPr>
            <p:ph type="body" idx="1"/>
          </p:nvPr>
        </p:nvSpPr>
        <p:spPr>
          <a:xfrm>
            <a:off x="701345" y="4582105"/>
            <a:ext cx="5607711" cy="4180921"/>
          </a:xfrm>
          <a:noFill/>
          <a:ln/>
        </p:spPr>
        <p:txBody>
          <a:bodyPr/>
          <a:lstStyle/>
          <a:p>
            <a:r>
              <a:rPr lang="en-US" dirty="0" smtClean="0"/>
              <a:t>If you enable auto-indexing on an array wired to a For Loop input terminal, LabVIEW sets the count terminal to the array size so you do not need to wire the count terminal. Normally, if the count terminal of the For Loop is not wired, the </a:t>
            </a:r>
            <a:r>
              <a:rPr lang="en-US" b="1" dirty="0" smtClean="0"/>
              <a:t>Run</a:t>
            </a:r>
            <a:r>
              <a:rPr lang="en-US" dirty="0" smtClean="0"/>
              <a:t> arrow is broken.</a:t>
            </a:r>
          </a:p>
          <a:p>
            <a:endParaRPr lang="en-US" dirty="0" smtClean="0"/>
          </a:p>
          <a:p>
            <a:r>
              <a:rPr lang="en-US" dirty="0" smtClean="0"/>
              <a:t>In this slide, the For Loop executes a number of times equal to the number of elements in the array. </a:t>
            </a:r>
            <a:endParaRPr lang="en-US" i="1" dirty="0" smtClean="0"/>
          </a:p>
          <a:p>
            <a:endParaRPr lang="en-US" dirty="0" smtClean="0"/>
          </a:p>
          <a:p>
            <a:r>
              <a:rPr lang="en-US" dirty="0" smtClean="0"/>
              <a:t>Use auto-indexing on input arrays for calculations to be performed on each element of array.</a:t>
            </a:r>
            <a:r>
              <a:rPr lang="en-US" baseline="0" dirty="0" smtClean="0"/>
              <a:t> </a:t>
            </a:r>
          </a:p>
          <a:p>
            <a:pPr marL="228600" indent="-228600">
              <a:buFont typeface="Arial" pitchFamily="34" charset="0"/>
              <a:buNone/>
            </a:pPr>
            <a:r>
              <a:rPr lang="en-US" dirty="0" smtClean="0"/>
              <a:t>To pass the entire array into a loop, disable auto-indexing.</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0072307-139E-4096-8070-08E75051206A}" type="slidenum">
              <a:rPr lang="en-US"/>
              <a:pPr/>
              <a:t>28</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LabVIEW does not exceed an array size. This helps to protect against programming errors. </a:t>
            </a:r>
          </a:p>
          <a:p>
            <a:pPr eaLnBrk="1" hangingPunct="1"/>
            <a:endParaRPr lang="en-US" dirty="0" smtClean="0"/>
          </a:p>
          <a:p>
            <a:pPr eaLnBrk="1" hangingPunct="1"/>
            <a:r>
              <a:rPr lang="en-US" dirty="0" smtClean="0"/>
              <a:t>If you wire a 10-element array and a 5-element array to a </a:t>
            </a:r>
            <a:r>
              <a:rPr lang="en-US" b="0" dirty="0" smtClean="0"/>
              <a:t>For loop</a:t>
            </a:r>
            <a:r>
              <a:rPr lang="en-US" dirty="0" smtClean="0"/>
              <a:t>, the loop</a:t>
            </a:r>
            <a:r>
              <a:rPr lang="en-US" baseline="0" dirty="0" smtClean="0"/>
              <a:t> iterates five times.</a:t>
            </a:r>
            <a:endParaRPr lang="en-US" dirty="0" smtClean="0"/>
          </a:p>
          <a:p>
            <a:pPr eaLnBrk="1" hangingPunct="1"/>
            <a:r>
              <a:rPr lang="en-US" dirty="0" smtClean="0"/>
              <a:t>Note: Although the For</a:t>
            </a:r>
            <a:r>
              <a:rPr lang="en-US" baseline="0" dirty="0" smtClean="0"/>
              <a:t> </a:t>
            </a:r>
            <a:r>
              <a:rPr lang="en-US" dirty="0" smtClean="0"/>
              <a:t>loop iterates 5 times, the number of iterations is zero-based. Therefore, the final value of the </a:t>
            </a:r>
            <a:r>
              <a:rPr lang="en-US" b="1" dirty="0" smtClean="0"/>
              <a:t>Iterations</a:t>
            </a:r>
            <a:r>
              <a:rPr lang="en-US" dirty="0" smtClean="0"/>
              <a:t> indicator is 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66E95AA-87EE-416F-A5D5-6002FE1883C0}" type="slidenum">
              <a:rPr lang="en-US"/>
              <a:pPr/>
              <a:t>29</a:t>
            </a:fld>
            <a:endParaRPr lang="en-US" dirty="0"/>
          </a:p>
        </p:txBody>
      </p:sp>
      <p:sp>
        <p:nvSpPr>
          <p:cNvPr id="63491" name="Rectangle 2"/>
          <p:cNvSpPr>
            <a:spLocks noGrp="1" noRot="1" noChangeAspect="1" noChangeArrowheads="1" noTextEdit="1"/>
          </p:cNvSpPr>
          <p:nvPr>
            <p:ph type="sldImg"/>
          </p:nvPr>
        </p:nvSpPr>
        <p:spPr>
          <a:xfrm>
            <a:off x="-22225" y="457200"/>
            <a:ext cx="6908800" cy="3886200"/>
          </a:xfrm>
          <a:ln/>
        </p:spPr>
      </p:sp>
      <p:sp>
        <p:nvSpPr>
          <p:cNvPr id="63492"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In the All Data Channel case, how can we verify that the two approaches yield the same results? </a:t>
            </a:r>
          </a:p>
          <a:p>
            <a:r>
              <a:rPr lang="en-US" b="0" baseline="0" dirty="0" smtClean="0"/>
              <a:t>You can use the comparison and Boolean functions to compare if the All Data Channel array is the same.</a:t>
            </a:r>
          </a:p>
          <a:p>
            <a:r>
              <a:rPr lang="en-US" b="0" baseline="0" dirty="0" smtClean="0"/>
              <a:t>Comparison functions are also polymorphic.   Use the Equal? function followed by the And Array Elements function.  </a:t>
            </a:r>
          </a:p>
          <a:p>
            <a:endParaRPr lang="en-US" b="0" baseline="0" dirty="0" smtClean="0"/>
          </a:p>
          <a:p>
            <a:r>
              <a:rPr lang="en-US" b="0" baseline="0" dirty="0" smtClean="0"/>
              <a:t>Typically, you can’t perform a direct comparison on double-precision values.  You would need to compare the values within some acceptable range.  However, in this case, the polymorphic Add operation should be an exact equivalent to the Add function in an auto-indexed For loop.</a:t>
            </a:r>
            <a:endParaRPr lang="en-US" b="0"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Additional items to mention:</a:t>
            </a:r>
          </a:p>
          <a:p>
            <a:pPr marL="228600" indent="-228600">
              <a:buFont typeface="Arial" pitchFamily="34" charset="0"/>
              <a:buChar char="•"/>
            </a:pPr>
            <a:r>
              <a:rPr lang="en-US" dirty="0" smtClean="0"/>
              <a:t>Bundling several data elements into clusters eliminates wire clutter on the block diagram and reduces inputs and outputs for subVIs.</a:t>
            </a:r>
          </a:p>
          <a:p>
            <a:pPr marL="228600" indent="-228600">
              <a:buFont typeface="Arial" pitchFamily="34" charset="0"/>
              <a:buChar char="•"/>
            </a:pPr>
            <a:r>
              <a:rPr lang="en-US" dirty="0" smtClean="0"/>
              <a:t> Most clusters on the block diagram have a pink wire and data type terminal.</a:t>
            </a:r>
          </a:p>
          <a:p>
            <a:pPr marL="228600" indent="-228600">
              <a:buFont typeface="Arial" pitchFamily="34" charset="0"/>
              <a:buChar char="•"/>
            </a:pPr>
            <a:r>
              <a:rPr lang="en-US" dirty="0" smtClean="0"/>
              <a:t> Clusters of numeric values, sometimes referred to as points, have a brown wire and data type terminal.</a:t>
            </a:r>
          </a:p>
          <a:p>
            <a:pPr marL="228600" indent="-228600">
              <a:buFont typeface="Arial" pitchFamily="34" charset="0"/>
              <a:buChar char="•"/>
            </a:pPr>
            <a:r>
              <a:rPr lang="en-US" dirty="0" smtClean="0"/>
              <a:t> You can wire brown numeric clusters to Numeric functions to perform the same operation simultaneously on all elements of the cluster.</a:t>
            </a:r>
          </a:p>
          <a:p>
            <a:pPr marL="228600"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406400" y="696913"/>
            <a:ext cx="6197600" cy="3486150"/>
          </a:xfrm>
          <a:ln/>
        </p:spPr>
      </p:sp>
      <p:sp>
        <p:nvSpPr>
          <p:cNvPr id="336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39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406400" y="696913"/>
            <a:ext cx="6197600" cy="3486150"/>
          </a:xfrm>
          <a:ln/>
        </p:spPr>
      </p:sp>
      <p:sp>
        <p:nvSpPr>
          <p:cNvPr id="125955" name="Notes Placeholder 2"/>
          <p:cNvSpPr>
            <a:spLocks noGrp="1"/>
          </p:cNvSpPr>
          <p:nvPr>
            <p:ph type="body" idx="1"/>
          </p:nvPr>
        </p:nvSpPr>
        <p:spPr>
          <a:noFill/>
          <a:ln/>
        </p:spPr>
        <p:txBody>
          <a:bodyPr/>
          <a:lstStyle/>
          <a:p>
            <a:r>
              <a:rPr lang="en-US" dirty="0" smtClean="0">
                <a:latin typeface="Arial" pitchFamily="34" charset="0"/>
              </a:rPr>
              <a:t>The Bundle function is often used to </a:t>
            </a:r>
            <a:r>
              <a:rPr lang="en-US" baseline="0" dirty="0" smtClean="0">
                <a:latin typeface="Arial" pitchFamily="34" charset="0"/>
              </a:rPr>
              <a:t>create multi-chart plot charts and XY plots.  </a:t>
            </a:r>
          </a:p>
          <a:p>
            <a:endParaRPr lang="en-US" baseline="0" dirty="0" smtClean="0">
              <a:latin typeface="Arial" pitchFamily="34" charset="0"/>
            </a:endParaRPr>
          </a:p>
          <a:p>
            <a:r>
              <a:rPr lang="en-US" baseline="0" dirty="0" smtClean="0">
                <a:latin typeface="Arial" pitchFamily="34" charset="0"/>
              </a:rPr>
              <a:t>The Build Array function is used to create multi-plot waveform graphs.  </a:t>
            </a:r>
          </a:p>
          <a:p>
            <a:endParaRPr lang="en-US" baseline="0" dirty="0" smtClean="0">
              <a:latin typeface="Arial" pitchFamily="34" charset="0"/>
            </a:endParaRPr>
          </a:p>
          <a:p>
            <a:endParaRPr lang="en-US" baseline="0" dirty="0" smtClean="0">
              <a:latin typeface="Arial" pitchFamily="34" charset="0"/>
            </a:endParaRPr>
          </a:p>
        </p:txBody>
      </p:sp>
      <p:sp>
        <p:nvSpPr>
          <p:cNvPr id="12595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C9FFE3D0-5AAE-47B3-89E8-3FCA18F30E9E}" type="slidenum">
              <a:rPr lang="en-US"/>
              <a:pPr/>
              <a:t>40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406400" y="696913"/>
            <a:ext cx="6197600" cy="3486150"/>
          </a:xfrm>
          <a:ln/>
        </p:spPr>
      </p:sp>
      <p:sp>
        <p:nvSpPr>
          <p:cNvPr id="126979" name="Notes Placeholder 2"/>
          <p:cNvSpPr>
            <a:spLocks noGrp="1"/>
          </p:cNvSpPr>
          <p:nvPr>
            <p:ph type="body" idx="1"/>
          </p:nvPr>
        </p:nvSpPr>
        <p:spPr>
          <a:noFill/>
          <a:ln/>
        </p:spPr>
        <p:txBody>
          <a:bodyPr/>
          <a:lstStyle/>
          <a:p>
            <a:r>
              <a:rPr lang="en-US" baseline="0" dirty="0" smtClean="0">
                <a:latin typeface="Arial" pitchFamily="34" charset="0"/>
              </a:rPr>
              <a:t>Use the Context Help and shipping examples to investigate </a:t>
            </a:r>
            <a:r>
              <a:rPr lang="en-US" dirty="0" smtClean="0">
                <a:latin typeface="Arial" pitchFamily="34" charset="0"/>
              </a:rPr>
              <a:t>all the possible ways to assemble data</a:t>
            </a:r>
            <a:r>
              <a:rPr lang="en-US" baseline="0" dirty="0" smtClean="0">
                <a:latin typeface="Arial" pitchFamily="34" charset="0"/>
              </a:rPr>
              <a:t> for various graphical displays.  </a:t>
            </a:r>
          </a:p>
          <a:p>
            <a:r>
              <a:rPr lang="en-US" baseline="0" dirty="0" smtClean="0">
                <a:latin typeface="Arial" pitchFamily="34" charset="0"/>
              </a:rPr>
              <a:t>LabVIEW examples and help provide extensive information on wiring data to the various graphical displays. </a:t>
            </a:r>
            <a:endParaRPr lang="en-US" dirty="0" smtClean="0">
              <a:latin typeface="Arial" pitchFamily="34" charset="0"/>
            </a:endParaRPr>
          </a:p>
        </p:txBody>
      </p:sp>
      <p:sp>
        <p:nvSpPr>
          <p:cNvPr id="12698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D6623914-6780-4788-9EB5-DB53CBD13704}" type="slidenum">
              <a:rPr lang="en-US"/>
              <a:pPr/>
              <a:t>41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42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36D5B9F-A1DA-4028-8355-A1A5E87E3841}" type="slidenum">
              <a:rPr lang="en-US"/>
              <a:pPr/>
              <a:t>43</a:t>
            </a:fld>
            <a:endParaRPr lang="en-US" dirty="0"/>
          </a:p>
        </p:txBody>
      </p:sp>
      <p:sp>
        <p:nvSpPr>
          <p:cNvPr id="64515" name="Rectangle 2"/>
          <p:cNvSpPr>
            <a:spLocks noGrp="1" noRot="1" noChangeAspect="1" noChangeArrowheads="1" noTextEdit="1"/>
          </p:cNvSpPr>
          <p:nvPr>
            <p:ph type="sldImg"/>
          </p:nvPr>
        </p:nvSpPr>
        <p:spPr>
          <a:xfrm>
            <a:off x="-22225" y="457200"/>
            <a:ext cx="6908800" cy="3886200"/>
          </a:xfrm>
          <a:ln/>
        </p:spPr>
      </p:sp>
      <p:sp>
        <p:nvSpPr>
          <p:cNvPr id="6451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defTabSz="881390">
              <a:defRPr/>
            </a:pPr>
            <a:r>
              <a:rPr lang="en-US" b="1" dirty="0" smtClean="0"/>
              <a:t>What would happen if you reordered cluster elements?</a:t>
            </a:r>
          </a:p>
          <a:p>
            <a:pPr defTabSz="881390">
              <a:defRPr/>
            </a:pPr>
            <a:r>
              <a:rPr lang="en-US" dirty="0" smtClean="0"/>
              <a:t>Both the subVI and calling VI would continue to work as expected since the only cluster functions used are </a:t>
            </a:r>
            <a:r>
              <a:rPr lang="en-US" baseline="0" dirty="0" smtClean="0"/>
              <a:t>Unbundle By Name and Bundle By Name.  A change to element order in a cluster does not break these functions.</a:t>
            </a:r>
            <a:endParaRPr lang="en-US" dirty="0" smtClean="0"/>
          </a:p>
          <a:p>
            <a:endParaRPr lang="en-US" dirty="0" smtClean="0"/>
          </a:p>
          <a:p>
            <a:pPr defTabSz="881390">
              <a:defRPr/>
            </a:pPr>
            <a:r>
              <a:rPr lang="en-US" b="1" dirty="0" smtClean="0"/>
              <a:t>What would happen if you added a cluster element to Weather Data Out? </a:t>
            </a:r>
          </a:p>
          <a:p>
            <a:r>
              <a:rPr lang="en-US" dirty="0" smtClean="0"/>
              <a:t>Both the subVI and the calling VI would be broken</a:t>
            </a:r>
            <a:r>
              <a:rPr lang="en-US" baseline="0" dirty="0" smtClean="0"/>
              <a:t> because of mismatching cluster data types.</a:t>
            </a:r>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9EFCF36-22B9-4ED5-A787-AD1079765888}" type="slidenum">
              <a:rPr lang="en-US"/>
              <a:pPr/>
              <a:t>5</a:t>
            </a:fld>
            <a:endParaRPr lang="en-US" dirty="0"/>
          </a:p>
        </p:txBody>
      </p:sp>
      <p:sp>
        <p:nvSpPr>
          <p:cNvPr id="56323" name="Rectangle 2"/>
          <p:cNvSpPr>
            <a:spLocks noGrp="1" noRot="1" noChangeAspect="1" noChangeArrowheads="1" noTextEdit="1"/>
          </p:cNvSpPr>
          <p:nvPr>
            <p:ph type="sldImg"/>
          </p:nvPr>
        </p:nvSpPr>
        <p:spPr>
          <a:xfrm>
            <a:off x="-22225" y="457200"/>
            <a:ext cx="6908800" cy="3886200"/>
          </a:xfrm>
          <a:ln/>
        </p:spPr>
      </p:sp>
      <p:sp>
        <p:nvSpPr>
          <p:cNvPr id="5632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LabVIEW has three kinds of custom controls (.ctl files):</a:t>
            </a:r>
          </a:p>
          <a:p>
            <a:pPr marL="579438" lvl="1" indent="-228600">
              <a:buFont typeface="Arial" pitchFamily="34" charset="0"/>
              <a:buChar char="•"/>
            </a:pPr>
            <a:r>
              <a:rPr lang="en-US" dirty="0" smtClean="0"/>
              <a:t>A regular custom control</a:t>
            </a:r>
          </a:p>
          <a:p>
            <a:pPr lvl="2"/>
            <a:r>
              <a:rPr lang="en-US" dirty="0" smtClean="0"/>
              <a:t>Used to create controls that behave like existing controls but look different.</a:t>
            </a:r>
          </a:p>
          <a:p>
            <a:pPr marL="579438" lvl="1" indent="-228600">
              <a:buFont typeface="Arial" pitchFamily="34" charset="0"/>
              <a:buChar char="•"/>
            </a:pPr>
            <a:r>
              <a:rPr lang="en-US" dirty="0" smtClean="0"/>
              <a:t>A type def or type definition control</a:t>
            </a:r>
          </a:p>
          <a:p>
            <a:pPr lvl="2"/>
            <a:r>
              <a:rPr lang="en-US" dirty="0" smtClean="0"/>
              <a:t>Used for changing all instances of a linked</a:t>
            </a:r>
            <a:r>
              <a:rPr lang="en-US" baseline="0" dirty="0" smtClean="0"/>
              <a:t> control</a:t>
            </a:r>
            <a:r>
              <a:rPr lang="en-US" dirty="0" smtClean="0"/>
              <a:t> in a single edit.</a:t>
            </a:r>
          </a:p>
          <a:p>
            <a:pPr marL="579438" lvl="1" indent="-228600">
              <a:buFont typeface="Arial" pitchFamily="34" charset="0"/>
              <a:buChar char="•"/>
            </a:pPr>
            <a:r>
              <a:rPr lang="en-US" dirty="0" smtClean="0"/>
              <a:t>A strict type def control</a:t>
            </a:r>
          </a:p>
          <a:p>
            <a:pPr lvl="2"/>
            <a:r>
              <a:rPr lang="en-US" dirty="0" smtClean="0"/>
              <a:t>Used for changing instances in a single edit.</a:t>
            </a:r>
          </a:p>
          <a:p>
            <a:pPr lvl="2"/>
            <a:r>
              <a:rPr lang="en-US" dirty="0" smtClean="0"/>
              <a:t>Used to ensure all instances have same appearance.</a:t>
            </a:r>
          </a:p>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46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48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BF7DB72-4F97-408E-A4C9-7A4FA70C551A}" type="slidenum">
              <a:rPr lang="en-US"/>
              <a:pPr/>
              <a:t>49</a:t>
            </a:fld>
            <a:endParaRPr lang="en-US" dirty="0"/>
          </a:p>
        </p:txBody>
      </p:sp>
      <p:sp>
        <p:nvSpPr>
          <p:cNvPr id="65539" name="Rectangle 2"/>
          <p:cNvSpPr>
            <a:spLocks noGrp="1" noRot="1" noChangeAspect="1" noChangeArrowheads="1" noTextEdit="1"/>
          </p:cNvSpPr>
          <p:nvPr>
            <p:ph type="sldImg"/>
          </p:nvPr>
        </p:nvSpPr>
        <p:spPr>
          <a:xfrm>
            <a:off x="-22225" y="457200"/>
            <a:ext cx="6908800" cy="3886200"/>
          </a:xfrm>
          <a:ln/>
        </p:spPr>
      </p:sp>
      <p:sp>
        <p:nvSpPr>
          <p:cNvPr id="65540"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This exercise explores the differences between a type definition and a strict type definition.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Now that the Weather Data control is saved as a type definition, how many instances of the cluster would need to be updated to add wind speed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One.  You</a:t>
            </a:r>
            <a:r>
              <a:rPr lang="en-US" baseline="0" dirty="0" smtClean="0"/>
              <a:t> add elements to the type definition.  Apply and save changes.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Converting from a cluster to a type definition requires a one-time update to each cluster.  However, once you have your data in a type definition, adding or removing elements is a simple update to the type definition control.</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50</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959304-04E4-4E31-8886-718973BF4191}" type="slidenum">
              <a:rPr lang="en-US"/>
              <a:pPr/>
              <a:t>52</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False.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959304-04E4-4E31-8886-718973BF4191}" type="slidenum">
              <a:rPr lang="en-US"/>
              <a:pPr/>
              <a:t>53</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defTabSz="881390" eaLnBrk="1" hangingPunct="1">
              <a:defRPr/>
            </a:pPr>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0072307-139E-4096-8070-08E75051206A}" type="slidenum">
              <a:rPr lang="en-US"/>
              <a:pPr/>
              <a:t>54</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Answer is 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0072307-139E-4096-8070-08E75051206A}" type="slidenum">
              <a:rPr lang="en-US"/>
              <a:pPr/>
              <a:t>55</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a:p>
            <a:pPr eaLnBrk="1" hangingPunct="1"/>
            <a:r>
              <a:rPr lang="en-US" dirty="0" smtClean="0"/>
              <a:t>LabVIEW does not exceed the array size. This helps to protect against programming error. So</a:t>
            </a:r>
            <a:r>
              <a:rPr lang="en-US" baseline="0" dirty="0" smtClean="0"/>
              <a:t> the loop runs 5 times.</a:t>
            </a:r>
            <a:endParaRPr lang="en-US" dirty="0" smtClean="0"/>
          </a:p>
          <a:p>
            <a:pPr eaLnBrk="1" hangingPunct="1"/>
            <a:r>
              <a:rPr lang="en-US" dirty="0" smtClean="0"/>
              <a:t>Although the for loop runs 5 times, the iterations are zero-based. Therefore the value of the </a:t>
            </a:r>
            <a:r>
              <a:rPr lang="en-US" b="1" dirty="0" smtClean="0"/>
              <a:t>Iterations</a:t>
            </a:r>
            <a:r>
              <a:rPr lang="en-US" dirty="0" smtClean="0"/>
              <a:t> indicators is 4.</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959304-04E4-4E31-8886-718973BF4191}" type="slidenum">
              <a:rPr lang="en-US"/>
              <a:pPr/>
              <a:t>56</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b.</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959304-04E4-4E31-8886-718973BF4191}" type="slidenum">
              <a:rPr lang="en-US"/>
              <a:pPr/>
              <a:t>57</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lvl="0"/>
            <a:endParaRPr lang="en-US" dirty="0" smtClean="0"/>
          </a:p>
          <a:p>
            <a:pPr lvl="0"/>
            <a:r>
              <a:rPr lang="en-US" dirty="0" smtClean="0"/>
              <a:t>A standard type definition ensures that all instances of the control use the same</a:t>
            </a:r>
            <a:r>
              <a:rPr lang="en-US" baseline="0" dirty="0" smtClean="0"/>
              <a:t> data type but allows for flexibility in colors and font styles.    A strict type definition is similar to a type definition but forces everything to be identical except label, description and default value.   There is no connection between a custom control and the instance of a custom control.   Therefore selecting control does not define the data type of all instances.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33E2961-B740-4D41-A88D-FF67584A9A92}" type="slidenum">
              <a:rPr lang="en-US"/>
              <a:pPr/>
              <a:t>6</a:t>
            </a:fld>
            <a:endParaRPr lang="en-US" dirty="0"/>
          </a:p>
        </p:txBody>
      </p:sp>
      <p:sp>
        <p:nvSpPr>
          <p:cNvPr id="57347" name="Rectangle 2"/>
          <p:cNvSpPr>
            <a:spLocks noGrp="1" noRot="1" noChangeAspect="1" noChangeArrowheads="1" noTextEdit="1"/>
          </p:cNvSpPr>
          <p:nvPr>
            <p:ph type="sldImg"/>
          </p:nvPr>
        </p:nvSpPr>
        <p:spPr>
          <a:xfrm>
            <a:off x="-22225" y="457200"/>
            <a:ext cx="6908800" cy="3886200"/>
          </a:xfrm>
          <a:ln/>
        </p:spPr>
      </p:sp>
      <p:sp>
        <p:nvSpPr>
          <p:cNvPr id="57348"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183F420-7937-450E-B785-D77B80E7DC83}" type="slidenum">
              <a:rPr lang="en-US"/>
              <a:pPr/>
              <a:t>58</a:t>
            </a:fld>
            <a:endParaRPr lang="en-US" dirty="0"/>
          </a:p>
        </p:txBody>
      </p:sp>
      <p:sp>
        <p:nvSpPr>
          <p:cNvPr id="68611" name="Rectangle 2"/>
          <p:cNvSpPr>
            <a:spLocks noGrp="1" noRot="1" noChangeAspect="1" noChangeArrowheads="1" noTextEdit="1"/>
          </p:cNvSpPr>
          <p:nvPr>
            <p:ph type="sldImg"/>
          </p:nvPr>
        </p:nvSpPr>
        <p:spPr>
          <a:xfrm>
            <a:off x="-22225" y="457200"/>
            <a:ext cx="6908800" cy="3886200"/>
          </a:xfrm>
          <a:ln/>
        </p:spPr>
      </p:sp>
      <p:sp>
        <p:nvSpPr>
          <p:cNvPr id="6861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183F420-7937-450E-B785-D77B80E7DC83}" type="slidenum">
              <a:rPr lang="en-US"/>
              <a:pPr/>
              <a:t>59</a:t>
            </a:fld>
            <a:endParaRPr lang="en-US" dirty="0"/>
          </a:p>
        </p:txBody>
      </p:sp>
      <p:sp>
        <p:nvSpPr>
          <p:cNvPr id="68611" name="Rectangle 2"/>
          <p:cNvSpPr>
            <a:spLocks noGrp="1" noRot="1" noChangeAspect="1" noChangeArrowheads="1" noTextEdit="1"/>
          </p:cNvSpPr>
          <p:nvPr>
            <p:ph type="sldImg"/>
          </p:nvPr>
        </p:nvSpPr>
        <p:spPr>
          <a:xfrm>
            <a:off x="-22225" y="457200"/>
            <a:ext cx="6908800" cy="3886200"/>
          </a:xfrm>
          <a:ln/>
        </p:spPr>
      </p:sp>
      <p:sp>
        <p:nvSpPr>
          <p:cNvPr id="6861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DD4AA8A-A061-4346-B5F9-21ADBF4B1B88}" type="slidenum">
              <a:rPr lang="en-US"/>
              <a:pPr/>
              <a:t>7</a:t>
            </a:fld>
            <a:endParaRPr lang="en-US" dirty="0"/>
          </a:p>
        </p:txBody>
      </p:sp>
      <p:sp>
        <p:nvSpPr>
          <p:cNvPr id="54275" name="Rectangle 2"/>
          <p:cNvSpPr>
            <a:spLocks noGrp="1" noRot="1" noChangeAspect="1" noChangeArrowheads="1" noTextEdit="1"/>
          </p:cNvSpPr>
          <p:nvPr>
            <p:ph type="sldImg"/>
          </p:nvPr>
        </p:nvSpPr>
        <p:spPr>
          <a:xfrm>
            <a:off x="-22225" y="457200"/>
            <a:ext cx="6908800" cy="3886200"/>
          </a:xfrm>
          <a:ln/>
        </p:spPr>
      </p:sp>
      <p:sp>
        <p:nvSpPr>
          <p:cNvPr id="5427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406400" y="696913"/>
            <a:ext cx="6197600" cy="3486150"/>
          </a:xfrm>
          <a:ln/>
        </p:spPr>
      </p:sp>
      <p:sp>
        <p:nvSpPr>
          <p:cNvPr id="349187"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lang="en-US" dirty="0" smtClean="0"/>
              <a:t>The Initialize Array function c</a:t>
            </a:r>
            <a:r>
              <a:rPr lang="en-US" sz="1100" kern="1200" baseline="0" dirty="0" smtClean="0">
                <a:solidFill>
                  <a:schemeClr val="tx1"/>
                </a:solidFill>
                <a:latin typeface="Arial" charset="0"/>
                <a:ea typeface="+mn-ea"/>
                <a:cs typeface="+mn-cs"/>
              </a:rPr>
              <a:t>reates an n-dimensional array in which every element is initialized to the value of </a:t>
            </a:r>
            <a:r>
              <a:rPr lang="en-US" sz="1100" b="1" kern="1200" baseline="0" dirty="0" smtClean="0">
                <a:solidFill>
                  <a:schemeClr val="tx1"/>
                </a:solidFill>
                <a:latin typeface="Arial" charset="0"/>
                <a:ea typeface="+mn-ea"/>
                <a:cs typeface="+mn-cs"/>
              </a:rPr>
              <a:t>element. </a:t>
            </a:r>
          </a:p>
          <a:p>
            <a:pPr lvl="0">
              <a:lnSpc>
                <a:spcPct val="90000"/>
              </a:lnSpc>
            </a:pPr>
            <a:endParaRPr lang="en-US" dirty="0"/>
          </a:p>
          <a:p>
            <a:pPr lvl="2">
              <a:lnSpc>
                <a:spcPct val="90000"/>
              </a:lnSpc>
            </a:pPr>
            <a:endParaRPr lang="en-US" dirty="0" smtClean="0"/>
          </a:p>
          <a:p>
            <a:pPr lvl="0">
              <a:lnSpc>
                <a:spcPct val="90000"/>
              </a:lnSpc>
            </a:pPr>
            <a:r>
              <a:rPr lang="en-US" dirty="0" smtClean="0"/>
              <a:t>Initialize </a:t>
            </a:r>
            <a:r>
              <a:rPr lang="en-US" dirty="0"/>
              <a:t>array </a:t>
            </a:r>
            <a:r>
              <a:rPr lang="en-US" dirty="0" smtClean="0"/>
              <a:t>is a resizable </a:t>
            </a:r>
            <a:r>
              <a:rPr lang="en-US" baseline="0" dirty="0" smtClean="0"/>
              <a:t>node. Use the Positioning tool to resize the function and increase the number of dimensions (element, row, column, page, and so on) of the output array.  </a:t>
            </a:r>
            <a:r>
              <a:rPr lang="en-US" dirty="0" smtClean="0"/>
              <a:t>You </a:t>
            </a:r>
            <a:r>
              <a:rPr lang="en-US" dirty="0"/>
              <a:t>must have </a:t>
            </a:r>
            <a:r>
              <a:rPr lang="en-US" dirty="0" smtClean="0"/>
              <a:t>one </a:t>
            </a:r>
            <a:r>
              <a:rPr lang="en-US" b="1" dirty="0" smtClean="0"/>
              <a:t>dimension size </a:t>
            </a:r>
            <a:r>
              <a:rPr lang="en-US" dirty="0"/>
              <a:t>input terminal for each dimension </a:t>
            </a:r>
            <a:r>
              <a:rPr lang="en-US" dirty="0" smtClean="0"/>
              <a:t>in </a:t>
            </a:r>
            <a:r>
              <a:rPr lang="en-US" dirty="0"/>
              <a:t>the array.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Functions are polymorphic to varying degrees—none, some, or all of their inputs can be polymorphic. Some function inputs accept numeric values or Boolean values. Some accept numeric values or strings. Some accept not only scalar numeric values but also arrays of numeric values, clusters of numeric values, arrays of clusters of numeric values, and so on. Some accept only one-dimensional arrays although the array elements can be of any type. Some functions accept all types of data, including complex numeric values.</a:t>
            </a:r>
          </a:p>
          <a:p>
            <a:endParaRPr lang="en-US" dirty="0" smtClean="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a:lnSpc>
                <a:spcPct val="90000"/>
              </a:lnSpc>
            </a:pPr>
            <a:r>
              <a:rPr lang="en-US" sz="1000" dirty="0" smtClean="0"/>
              <a:t>LabVIEW arithmetic functions are polymorphic.</a:t>
            </a:r>
          </a:p>
          <a:p>
            <a:pPr marL="228600" indent="-228600">
              <a:lnSpc>
                <a:spcPct val="90000"/>
              </a:lnSpc>
              <a:buFont typeface="Arial" pitchFamily="34" charset="0"/>
              <a:buChar char="•"/>
            </a:pPr>
            <a:r>
              <a:rPr lang="en-US" sz="1000" dirty="0" smtClean="0"/>
              <a:t>Inputs to arithmetic functions can be of different data types.</a:t>
            </a:r>
          </a:p>
          <a:p>
            <a:pPr marL="228600" indent="-228600">
              <a:lnSpc>
                <a:spcPct val="90000"/>
              </a:lnSpc>
              <a:buFont typeface="Arial" pitchFamily="34" charset="0"/>
              <a:buChar char="•"/>
            </a:pPr>
            <a:r>
              <a:rPr lang="en-US" sz="1000" dirty="0" smtClean="0"/>
              <a:t>The function automatically performs the appropriate operation on unlike data types.</a:t>
            </a:r>
          </a:p>
          <a:p>
            <a:pPr marL="228600" indent="-228600">
              <a:lnSpc>
                <a:spcPct val="90000"/>
              </a:lnSpc>
              <a:buFont typeface="Arial" pitchFamily="34" charset="0"/>
              <a:buChar char="•"/>
            </a:pPr>
            <a:r>
              <a:rPr lang="en-US" sz="1000" dirty="0" smtClean="0"/>
              <a:t>LabVIEW</a:t>
            </a:r>
            <a:r>
              <a:rPr lang="en-US" sz="1000" baseline="0" dirty="0" smtClean="0"/>
              <a:t> arithmetic functions greatly </a:t>
            </a:r>
            <a:r>
              <a:rPr lang="en-US" sz="1000" dirty="0" smtClean="0"/>
              <a:t>simplify array arithmetic. </a:t>
            </a:r>
          </a:p>
          <a:p>
            <a:pPr lvl="1">
              <a:lnSpc>
                <a:spcPct val="90000"/>
              </a:lnSpc>
            </a:pPr>
            <a:endParaRPr lang="en-US" sz="1000" dirty="0" smtClean="0"/>
          </a:p>
          <a:p>
            <a:pPr>
              <a:lnSpc>
                <a:spcPct val="90000"/>
              </a:lnSpc>
            </a:pPr>
            <a:r>
              <a:rPr lang="en-US" sz="1000" dirty="0" smtClean="0"/>
              <a:t>Examples of polymorphism on</a:t>
            </a:r>
            <a:r>
              <a:rPr lang="en-US" sz="1000" baseline="0" dirty="0" smtClean="0"/>
              <a:t> this</a:t>
            </a:r>
            <a:r>
              <a:rPr lang="en-US" sz="1000" dirty="0" smtClean="0"/>
              <a:t> slide:</a:t>
            </a:r>
          </a:p>
          <a:p>
            <a:pPr>
              <a:lnSpc>
                <a:spcPct val="90000"/>
              </a:lnSpc>
            </a:pPr>
            <a:endParaRPr lang="en-US" sz="1000" dirty="0" smtClean="0"/>
          </a:p>
          <a:p>
            <a:pPr lvl="1">
              <a:lnSpc>
                <a:spcPct val="90000"/>
              </a:lnSpc>
            </a:pPr>
            <a:r>
              <a:rPr lang="en-US" sz="1000" dirty="0" smtClean="0"/>
              <a:t>Scalar+Scalar: Scalar addition.</a:t>
            </a:r>
          </a:p>
          <a:p>
            <a:pPr lvl="1">
              <a:lnSpc>
                <a:spcPct val="90000"/>
              </a:lnSpc>
            </a:pPr>
            <a:r>
              <a:rPr lang="en-US" sz="1000" dirty="0" smtClean="0"/>
              <a:t>Scalar+Array: The scalar is added to each element of array.</a:t>
            </a:r>
          </a:p>
          <a:p>
            <a:pPr lvl="1">
              <a:lnSpc>
                <a:spcPct val="90000"/>
              </a:lnSpc>
            </a:pPr>
            <a:r>
              <a:rPr lang="en-US" sz="1000" dirty="0" smtClean="0"/>
              <a:t>Array+Array: Each element of one array is added to the  corresponding element of other array.</a:t>
            </a:r>
          </a:p>
          <a:p>
            <a:pPr lvl="1">
              <a:lnSpc>
                <a:spcPct val="90000"/>
              </a:lnSpc>
            </a:pPr>
            <a:endParaRPr lang="en-US" sz="1000" dirty="0" smtClean="0"/>
          </a:p>
          <a:p>
            <a:pPr>
              <a:lnSpc>
                <a:spcPct val="90000"/>
              </a:lnSpc>
            </a:pPr>
            <a:r>
              <a:rPr lang="en-US" sz="1000" dirty="0" smtClean="0"/>
              <a:t>In case students ask, polymorphism does not perform matrix arithmetic when inputs are 2D arrays.  (For example, multiplying two 2D array inputs with the Multiply function performs</a:t>
            </a:r>
            <a:r>
              <a:rPr lang="en-US" sz="1000" baseline="0" dirty="0" smtClean="0"/>
              <a:t> an</a:t>
            </a:r>
            <a:r>
              <a:rPr lang="en-US" sz="1000" dirty="0" smtClean="0"/>
              <a:t> element by element multiplication, not matrix multiplication).</a:t>
            </a:r>
          </a:p>
          <a:p>
            <a:pPr lvl="1">
              <a:lnSpc>
                <a:spcPct val="90000"/>
              </a:lnSpc>
            </a:pPr>
            <a:endParaRPr lang="en-US" sz="1000" dirty="0" smtClean="0"/>
          </a:p>
          <a:p>
            <a:pPr>
              <a:lnSpc>
                <a:spcPct val="90000"/>
              </a:lnSpc>
            </a:pPr>
            <a:r>
              <a:rPr lang="en-US" sz="1000" baseline="0" dirty="0" smtClean="0"/>
              <a:t>LabVIEW ships with other examples of arithmetic functions showing polymorphic combinations of inputs.</a:t>
            </a:r>
            <a:endParaRPr lang="en-US" sz="1000" dirty="0" smtClean="0"/>
          </a:p>
          <a:p>
            <a:endParaRPr lang="en-US" dirty="0" smtClean="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000" dirty="0" smtClean="0"/>
              <a:t>For Loops and While Loops can index and accumulate arrays at their boundaries. This is known as auto-indexing.</a:t>
            </a:r>
          </a:p>
          <a:p>
            <a:endParaRPr lang="en-US" sz="1000" dirty="0" smtClean="0"/>
          </a:p>
          <a:p>
            <a:r>
              <a:rPr lang="en-US" sz="1000" dirty="0" smtClean="0"/>
              <a:t>The indexing point on the boundary is called a tunnel.</a:t>
            </a:r>
          </a:p>
          <a:p>
            <a:r>
              <a:rPr lang="en-US" sz="1000" dirty="0" smtClean="0"/>
              <a:t>The For Loop default is auto-indexing enabled.</a:t>
            </a:r>
          </a:p>
          <a:p>
            <a:r>
              <a:rPr lang="en-US" sz="1000" dirty="0" smtClean="0"/>
              <a:t>The While Loop default is auto-indexing disabled. Only one value (the last iteration) is passed out of the While Loop by default.</a:t>
            </a:r>
          </a:p>
          <a:p>
            <a:pPr lvl="1"/>
            <a:endParaRPr lang="en-US" sz="1000" dirty="0" smtClean="0"/>
          </a:p>
          <a:p>
            <a:r>
              <a:rPr lang="en-US" sz="1000" dirty="0" smtClean="0"/>
              <a:t>Examples:</a:t>
            </a:r>
          </a:p>
          <a:p>
            <a:r>
              <a:rPr lang="en-US" sz="1000" dirty="0" smtClean="0"/>
              <a:t>Enable auto-indexing to collect values within the loop and</a:t>
            </a:r>
            <a:r>
              <a:rPr lang="en-US" sz="1000" baseline="0" dirty="0" smtClean="0"/>
              <a:t> </a:t>
            </a:r>
            <a:r>
              <a:rPr lang="en-US" sz="1000" dirty="0" smtClean="0"/>
              <a:t>build the array. All values are placed in the array upon exiting  the loop. </a:t>
            </a:r>
            <a:r>
              <a:rPr lang="en-US" sz="1000" baseline="0" dirty="0" smtClean="0"/>
              <a:t> </a:t>
            </a:r>
          </a:p>
          <a:p>
            <a:r>
              <a:rPr lang="en-US" sz="1000" dirty="0" smtClean="0"/>
              <a:t>Disable auto-indexing if you are interested only in the final value.</a:t>
            </a:r>
          </a:p>
          <a:p>
            <a:endParaRPr lang="en-US" dirty="0"/>
          </a:p>
        </p:txBody>
      </p:sp>
      <p:sp>
        <p:nvSpPr>
          <p:cNvPr id="4" name="Slide Number Placeholder 3"/>
          <p:cNvSpPr>
            <a:spLocks noGrp="1"/>
          </p:cNvSpPr>
          <p:nvPr>
            <p:ph type="sldNum" sz="quarter" idx="10"/>
          </p:nvPr>
        </p:nvSpPr>
        <p:spPr/>
        <p:txBody>
          <a:bodyPr/>
          <a:lstStyle/>
          <a:p>
            <a:pPr>
              <a:defRPr/>
            </a:pPr>
            <a:fld id="{87C8B6C6-546D-4CA8-9004-CFFCAB45804A}" type="slidenum">
              <a:rPr lang="en-US" smtClean="0"/>
              <a:pPr>
                <a:defRPr/>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8"/>
            <a:ext cx="636713" cy="276999"/>
          </a:xfrm>
          <a:prstGeom prst="rect">
            <a:avLst/>
          </a:prstGeom>
          <a:noFill/>
        </p:spPr>
        <p:txBody>
          <a:bodyPr wrap="none" rtlCol="0">
            <a:spAutoFit/>
          </a:bodyPr>
          <a:lstStyle/>
          <a:p>
            <a:r>
              <a:rPr lang="en-US" sz="1200" b="0" i="0" dirty="0" smtClean="0">
                <a:solidFill>
                  <a:prstClr val="black"/>
                </a:solidFill>
                <a:latin typeface="黑体"/>
                <a:cs typeface="黑体"/>
              </a:rPr>
              <a:t>ni.com</a:t>
            </a:r>
            <a:endParaRPr lang="zh-CN" sz="1200" b="0" i="0" dirty="0">
              <a:solidFill>
                <a:prstClr val="black"/>
              </a:solidFill>
              <a:latin typeface="黑体"/>
              <a:cs typeface="黑体"/>
            </a:endParaRPr>
          </a:p>
        </p:txBody>
      </p:sp>
      <p:pic>
        <p:nvPicPr>
          <p:cNvPr id="5" name="Picture 4" descr="PPT-corporate-background-16x9_wlogo.jp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demo white-05.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7991064" y="171452"/>
            <a:ext cx="863684" cy="710063"/>
          </a:xfrm>
          <a:prstGeom prst="rect">
            <a:avLst/>
          </a:prstGeom>
        </p:spPr>
      </p:pic>
      <p:sp>
        <p:nvSpPr>
          <p:cNvPr id="3" name="Text Placeholder 2"/>
          <p:cNvSpPr>
            <a:spLocks noGrp="1"/>
          </p:cNvSpPr>
          <p:nvPr>
            <p:ph type="body" sz="quarter" idx="15" hasCustomPrompt="1"/>
          </p:nvPr>
        </p:nvSpPr>
        <p:spPr>
          <a:xfrm>
            <a:off x="761999"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sp>
        <p:nvSpPr>
          <p:cNvPr id="14" name="TextBox 13"/>
          <p:cNvSpPr txBox="1"/>
          <p:nvPr/>
        </p:nvSpPr>
        <p:spPr>
          <a:xfrm>
            <a:off x="839988" y="542113"/>
            <a:ext cx="6894312" cy="276999"/>
          </a:xfrm>
          <a:prstGeom prst="rect">
            <a:avLst/>
          </a:prstGeom>
          <a:noFill/>
        </p:spPr>
        <p:txBody>
          <a:bodyPr wrap="square" rtlCol="0" anchor="b">
            <a:spAutoFit/>
          </a:bodyPr>
          <a:lstStyle/>
          <a:p>
            <a:pPr algn="l">
              <a:spcBef>
                <a:spcPts val="573"/>
              </a:spcBef>
            </a:pPr>
            <a:r>
              <a:rPr lang="en-US" sz="1200" b="0" kern="1200" baseline="0" dirty="0" smtClean="0">
                <a:solidFill>
                  <a:schemeClr val="bg1"/>
                </a:solidFill>
                <a:latin typeface="黑体"/>
                <a:cs typeface="黑体"/>
              </a:rPr>
              <a:t>第5课 </a:t>
            </a:r>
            <a:r>
              <a:rPr lang="en-US" sz="1200" b="0" kern="1200" baseline="0" dirty="0" err="1" smtClean="0">
                <a:solidFill>
                  <a:schemeClr val="bg1"/>
                </a:solidFill>
                <a:latin typeface="黑体"/>
                <a:cs typeface="黑体"/>
              </a:rPr>
              <a:t>创建和使用数据结构</a:t>
            </a:r>
            <a:endParaRPr lang="en-US" sz="1200" b="0" kern="1200" baseline="0" dirty="0" smtClean="0">
              <a:solidFill>
                <a:schemeClr val="bg1"/>
              </a:solidFill>
              <a:latin typeface="黑体"/>
              <a:cs typeface="黑体"/>
            </a:endParaRPr>
          </a:p>
        </p:txBody>
      </p:sp>
      <p:sp>
        <p:nvSpPr>
          <p:cNvPr id="18"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0" name="TextBox 9"/>
          <p:cNvSpPr txBox="1"/>
          <p:nvPr userDrawn="1"/>
        </p:nvSpPr>
        <p:spPr>
          <a:xfrm>
            <a:off x="754905" y="786811"/>
            <a:ext cx="8208335" cy="769441"/>
          </a:xfrm>
          <a:prstGeom prst="rect">
            <a:avLst/>
          </a:prstGeom>
          <a:noFill/>
        </p:spPr>
        <p:txBody>
          <a:bodyPr wrap="square" rtlCol="0">
            <a:spAutoFit/>
          </a:bodyPr>
          <a:lstStyle/>
          <a:p>
            <a:pPr algn="l"/>
            <a:r>
              <a:rPr lang="en-US" sz="4400" b="0" dirty="0" smtClean="0">
                <a:solidFill>
                  <a:schemeClr val="bg2"/>
                </a:solidFill>
                <a:latin typeface="黑体"/>
                <a:cs typeface="黑体"/>
              </a:rPr>
              <a:t>演示</a:t>
            </a:r>
            <a:endParaRPr lang="zh-CN" sz="4400" b="0" dirty="0">
              <a:solidFill>
                <a:schemeClr val="bg2"/>
              </a:solidFill>
              <a:latin typeface="黑体"/>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sp>
        <p:nvSpPr>
          <p:cNvPr id="13" name="TextBox 12"/>
          <p:cNvSpPr txBox="1"/>
          <p:nvPr/>
        </p:nvSpPr>
        <p:spPr>
          <a:xfrm>
            <a:off x="839988" y="542113"/>
            <a:ext cx="6754612" cy="276999"/>
          </a:xfrm>
          <a:prstGeom prst="rect">
            <a:avLst/>
          </a:prstGeom>
          <a:noFill/>
        </p:spPr>
        <p:txBody>
          <a:bodyPr wrap="square" rtlCol="0" anchor="b">
            <a:spAutoFit/>
          </a:bodyPr>
          <a:lstStyle/>
          <a:p>
            <a:pPr algn="l">
              <a:spcBef>
                <a:spcPts val="573"/>
              </a:spcBef>
            </a:pPr>
            <a:r>
              <a:rPr lang="en-US" sz="1200" b="0" kern="1200" baseline="0" dirty="0" smtClean="0">
                <a:solidFill>
                  <a:schemeClr val="bg1"/>
                </a:solidFill>
                <a:latin typeface="黑体"/>
                <a:cs typeface="黑体"/>
              </a:rPr>
              <a:t>第5课 </a:t>
            </a:r>
            <a:r>
              <a:rPr lang="en-US" sz="1200" b="0" kern="1200" baseline="0" dirty="0" err="1" smtClean="0">
                <a:solidFill>
                  <a:schemeClr val="bg1"/>
                </a:solidFill>
                <a:latin typeface="黑体"/>
                <a:cs typeface="黑体"/>
              </a:rPr>
              <a:t>创建和使用数据结构</a:t>
            </a:r>
            <a:endParaRPr lang="en-US" sz="1200" b="0" kern="1200" baseline="0" dirty="0" smtClean="0">
              <a:solidFill>
                <a:schemeClr val="bg1"/>
              </a:solidFill>
              <a:latin typeface="黑体"/>
              <a:cs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0" name="Picture 9"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p:nvSpPr>
        <p:spPr>
          <a:xfrm>
            <a:off x="839988" y="542113"/>
            <a:ext cx="7288012" cy="276999"/>
          </a:xfrm>
          <a:prstGeom prst="rect">
            <a:avLst/>
          </a:prstGeom>
          <a:noFill/>
        </p:spPr>
        <p:txBody>
          <a:bodyPr wrap="square" rtlCol="0" anchor="b">
            <a:spAutoFit/>
          </a:bodyPr>
          <a:lstStyle/>
          <a:p>
            <a:pPr algn="l">
              <a:spcBef>
                <a:spcPts val="573"/>
              </a:spcBef>
            </a:pPr>
            <a:r>
              <a:rPr lang="en-US" sz="1200" b="0" kern="1200" baseline="0" dirty="0" smtClean="0">
                <a:solidFill>
                  <a:schemeClr val="bg1"/>
                </a:solidFill>
                <a:latin typeface="黑体"/>
                <a:cs typeface="黑体"/>
              </a:rPr>
              <a:t>第5课 </a:t>
            </a:r>
            <a:r>
              <a:rPr lang="en-US" sz="1200" b="0" kern="1200" baseline="0" dirty="0" err="1" smtClean="0">
                <a:solidFill>
                  <a:schemeClr val="bg1"/>
                </a:solidFill>
                <a:latin typeface="黑体"/>
                <a:cs typeface="黑体"/>
              </a:rPr>
              <a:t>创建和使用数据结构</a:t>
            </a:r>
            <a:endParaRPr lang="en-US" sz="1200" b="0" kern="1200" baseline="0" dirty="0" smtClean="0">
              <a:solidFill>
                <a:schemeClr val="bg1"/>
              </a:solidFill>
              <a:latin typeface="黑体"/>
              <a:cs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1" y="786811"/>
            <a:ext cx="8208335" cy="769441"/>
          </a:xfrm>
          <a:prstGeom prst="rect">
            <a:avLst/>
          </a:prstGeom>
          <a:noFill/>
        </p:spPr>
        <p:txBody>
          <a:bodyPr wrap="square" rtlCol="0">
            <a:spAutoFit/>
          </a:bodyPr>
          <a:lstStyle/>
          <a:p>
            <a:pPr algn="l"/>
            <a:r>
              <a:rPr lang="en-US" sz="4400" b="0" kern="1200" dirty="0" smtClean="0">
                <a:solidFill>
                  <a:schemeClr val="bg2"/>
                </a:solidFill>
                <a:latin typeface="黑体"/>
                <a:cs typeface="黑体"/>
              </a:rPr>
              <a:t>多媒体模块</a:t>
            </a:r>
            <a:endParaRPr lang="zh-CN" sz="4400" b="0" kern="1200" dirty="0">
              <a:solidFill>
                <a:schemeClr val="bg2"/>
              </a:solidFill>
              <a:latin typeface="黑体"/>
              <a:ea typeface="黑体"/>
              <a:cs typeface="黑体"/>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p:nvSpPr>
        <p:spPr>
          <a:xfrm>
            <a:off x="839988" y="542113"/>
            <a:ext cx="7072112" cy="276999"/>
          </a:xfrm>
          <a:prstGeom prst="rect">
            <a:avLst/>
          </a:prstGeom>
          <a:noFill/>
        </p:spPr>
        <p:txBody>
          <a:bodyPr wrap="square" rtlCol="0" anchor="b">
            <a:spAutoFit/>
          </a:bodyPr>
          <a:lstStyle/>
          <a:p>
            <a:pPr algn="l">
              <a:spcBef>
                <a:spcPts val="573"/>
              </a:spcBef>
            </a:pPr>
            <a:r>
              <a:rPr lang="en-US" sz="1200" b="0" kern="1200" baseline="0" dirty="0" smtClean="0">
                <a:solidFill>
                  <a:schemeClr val="bg1"/>
                </a:solidFill>
                <a:latin typeface="黑体"/>
                <a:cs typeface="黑体"/>
              </a:rPr>
              <a:t>第5课 </a:t>
            </a:r>
            <a:r>
              <a:rPr lang="en-US" sz="1200" b="0" kern="1200" baseline="0" dirty="0" err="1" smtClean="0">
                <a:solidFill>
                  <a:schemeClr val="bg1"/>
                </a:solidFill>
                <a:latin typeface="黑体"/>
                <a:cs typeface="黑体"/>
              </a:rPr>
              <a:t>创建和使用数据结构</a:t>
            </a:r>
            <a:endParaRPr lang="en-US" sz="1200" b="0" kern="1200" baseline="0" dirty="0" smtClean="0">
              <a:solidFill>
                <a:schemeClr val="bg1"/>
              </a:solidFill>
              <a:latin typeface="黑体"/>
              <a:cs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1" y="786811"/>
            <a:ext cx="8208335" cy="769441"/>
          </a:xfrm>
          <a:prstGeom prst="rect">
            <a:avLst/>
          </a:prstGeom>
          <a:noFill/>
        </p:spPr>
        <p:txBody>
          <a:bodyPr wrap="square" rtlCol="0">
            <a:spAutoFit/>
          </a:bodyPr>
          <a:lstStyle/>
          <a:p>
            <a:pPr algn="l"/>
            <a:r>
              <a:rPr lang="en-US" sz="4400" b="0" dirty="0" smtClean="0">
                <a:solidFill>
                  <a:schemeClr val="bg2"/>
                </a:solidFill>
                <a:latin typeface="黑体"/>
                <a:cs typeface="黑体"/>
              </a:rPr>
              <a:t>多媒体模块</a:t>
            </a:r>
            <a:endParaRPr lang="zh-CN" sz="4400" b="0" dirty="0">
              <a:solidFill>
                <a:schemeClr val="bg2"/>
              </a:solidFill>
              <a:latin typeface="黑体"/>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0"/>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xmlns=""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xmlns=""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xmlns="" val="75421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0"/>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lvl1pPr>
              <a:defRPr b="0"/>
            </a:lvl1p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a:lvl1pPr>
          </a:lstStyle>
          <a:p>
            <a:pPr algn="ctr"/>
            <a:fld id="{F7BDED22-11C7-456A-B829-4ED810F305A6}" type="slidenum">
              <a:rPr lang="en-US" smtClean="0"/>
              <a:pPr algn="ct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latin typeface="+mn-lt"/>
              </a:defRPr>
            </a:lvl2pPr>
          </a:lstStyle>
          <a:p>
            <a:pPr lvl="0"/>
            <a:r>
              <a:rPr lang="en-US" smtClean="0"/>
              <a:t>Click to edit Master text styles</a:t>
            </a:r>
          </a:p>
          <a:p>
            <a:pPr lvl="1"/>
            <a:r>
              <a:rPr lang="en-US"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latin typeface="+mn-lt"/>
              </a:defRPr>
            </a:lvl2pPr>
          </a:lstStyle>
          <a:p>
            <a:pPr lvl="0"/>
            <a:r>
              <a:rPr lang="en-US" smtClean="0"/>
              <a:t>Click to edit Master text styles</a:t>
            </a:r>
          </a:p>
          <a:p>
            <a:pPr lvl="1"/>
            <a:r>
              <a:rPr lang="en-US"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Quiz">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latin typeface="+mn-lt"/>
              </a:defRPr>
            </a:lvl2pPr>
          </a:lstStyle>
          <a:p>
            <a:pPr lvl="0"/>
            <a:r>
              <a:rPr lang="en-US" smtClean="0"/>
              <a:t>Click to edit Master text styles</a:t>
            </a:r>
          </a:p>
          <a:p>
            <a:pPr lvl="1"/>
            <a:r>
              <a:rPr lang="en-US"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685800"/>
            <a:ext cx="82296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Slide Number Placeholder 6"/>
          <p:cNvSpPr>
            <a:spLocks noGrp="1"/>
          </p:cNvSpPr>
          <p:nvPr>
            <p:ph type="sldNum" sz="quarter" idx="14"/>
          </p:nvPr>
        </p:nvSpPr>
        <p:spPr>
          <a:ln>
            <a:noFill/>
          </a:ln>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8" name="Text Placeholder 2"/>
          <p:cNvSpPr>
            <a:spLocks noGrp="1"/>
          </p:cNvSpPr>
          <p:nvPr>
            <p:ph type="body" sz="quarter" idx="16" hasCustomPrompt="1"/>
          </p:nvPr>
        </p:nvSpPr>
        <p:spPr>
          <a:xfrm>
            <a:off x="762000" y="2660781"/>
            <a:ext cx="3352800" cy="1698550"/>
          </a:xfrm>
        </p:spPr>
        <p:txBody>
          <a:bodyPr>
            <a:normAutofit/>
          </a:bodyPr>
          <a:lstStyle>
            <a:lvl1pPr marL="342900" indent="-342900">
              <a:buClrTx/>
              <a:buFont typeface="+mj-lt"/>
              <a:buAutoNum type="alphaUcPeriod"/>
              <a:defRPr sz="1600">
                <a:solidFill>
                  <a:schemeClr val="bg2"/>
                </a:solidFill>
                <a:latin typeface="Univers LT Std 45 Light"/>
              </a:defRPr>
            </a:lvl1pPr>
            <a:lvl5pPr>
              <a:defRPr sz="1600"/>
            </a:lvl5pPr>
          </a:lstStyle>
          <a:p>
            <a:pPr lvl="0"/>
            <a:r>
              <a:rPr lang="en-US" dirty="0" smtClean="0"/>
              <a:t>Subject</a:t>
            </a:r>
            <a:endParaRPr lang="en-US" dirty="0"/>
          </a:p>
        </p:txBody>
      </p:sp>
      <p:sp>
        <p:nvSpPr>
          <p:cNvPr id="9" name="Text Placeholder 2"/>
          <p:cNvSpPr>
            <a:spLocks noGrp="1"/>
          </p:cNvSpPr>
          <p:nvPr>
            <p:ph type="body" sz="quarter" idx="17" hasCustomPrompt="1"/>
          </p:nvPr>
        </p:nvSpPr>
        <p:spPr>
          <a:xfrm>
            <a:off x="4348716" y="2653694"/>
            <a:ext cx="3352800" cy="1698550"/>
          </a:xfrm>
        </p:spPr>
        <p:txBody>
          <a:bodyPr>
            <a:normAutofit/>
          </a:bodyPr>
          <a:lstStyle>
            <a:lvl1pPr marL="342900" indent="-342900">
              <a:buClrTx/>
              <a:buFont typeface="+mj-lt"/>
              <a:buAutoNum type="alphaUcPeriod"/>
              <a:defRPr sz="1600">
                <a:solidFill>
                  <a:schemeClr val="bg2"/>
                </a:solidFill>
                <a:latin typeface="Univers LT Std 45 Light"/>
              </a:defRPr>
            </a:lvl1pPr>
            <a:lvl5pPr>
              <a:defRPr sz="1600"/>
            </a:lvl5pPr>
          </a:lstStyle>
          <a:p>
            <a:pPr lvl="0"/>
            <a:r>
              <a:rPr lang="en-US" dirty="0" smtClean="0"/>
              <a:t>Subject</a:t>
            </a:r>
            <a:endParaRPr lang="en-US" dirty="0"/>
          </a:p>
        </p:txBody>
      </p:sp>
    </p:spTree>
    <p:extLst>
      <p:ext uri="{BB962C8B-B14F-4D97-AF65-F5344CB8AC3E}">
        <p14:creationId xmlns:p14="http://schemas.microsoft.com/office/powerpoint/2010/main" xmlns="" val="754216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82296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82296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mj-lt"/>
              <a:buAutoNum type="alphaUcPeriod"/>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mj-lt"/>
              <a:buAutoNum type="alphaUcPeriod"/>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762000" y="414117"/>
            <a:ext cx="4114800" cy="276999"/>
          </a:xfrm>
          <a:prstGeom prst="rect">
            <a:avLst/>
          </a:prstGeom>
          <a:noFill/>
        </p:spPr>
        <p:txBody>
          <a:bodyPr wrap="square" rtlCol="0" anchor="b">
            <a:spAutoFit/>
          </a:bodyPr>
          <a:lstStyle/>
          <a:p>
            <a:pPr algn="l">
              <a:spcBef>
                <a:spcPts val="573"/>
              </a:spcBef>
            </a:pPr>
            <a:r>
              <a:rPr lang="en-US" sz="1200" b="0" dirty="0" smtClean="0">
                <a:solidFill>
                  <a:schemeClr val="tx1"/>
                </a:solidFill>
                <a:latin typeface="黑体"/>
                <a:cs typeface="黑体"/>
              </a:rPr>
              <a:t>第5课 </a:t>
            </a:r>
            <a:r>
              <a:rPr lang="en-US" sz="1200" b="0" dirty="0" err="1" smtClean="0">
                <a:solidFill>
                  <a:schemeClr val="tx1"/>
                </a:solidFill>
                <a:latin typeface="黑体"/>
                <a:cs typeface="黑体"/>
              </a:rPr>
              <a:t>创建和使用数据结构</a:t>
            </a:r>
            <a:endParaRPr lang="zh-CN" sz="1200" b="0" dirty="0">
              <a:solidFill>
                <a:schemeClr val="tx1"/>
              </a:solidFill>
              <a:latin typeface="黑体"/>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373905" y="1456551"/>
            <a:ext cx="4191000" cy="276999"/>
          </a:xfrm>
          <a:prstGeom prst="rect">
            <a:avLst/>
          </a:prstGeom>
          <a:noFill/>
        </p:spPr>
        <p:txBody>
          <a:bodyPr wrap="square" rtlCol="0" anchor="b">
            <a:spAutoFit/>
          </a:bodyPr>
          <a:lstStyle/>
          <a:p>
            <a:pPr algn="l">
              <a:spcBef>
                <a:spcPts val="573"/>
              </a:spcBef>
            </a:pPr>
            <a:r>
              <a:rPr lang="en-US" sz="1200" b="0" baseline="0" dirty="0" smtClean="0">
                <a:solidFill>
                  <a:schemeClr val="bg1"/>
                </a:solidFill>
                <a:latin typeface="黑体"/>
                <a:cs typeface="黑体"/>
              </a:rPr>
              <a:t>第5课 </a:t>
            </a:r>
            <a:r>
              <a:rPr lang="en-US" sz="1200" b="0" baseline="0" dirty="0" err="1" smtClean="0">
                <a:solidFill>
                  <a:schemeClr val="bg1"/>
                </a:solidFill>
                <a:latin typeface="黑体"/>
                <a:cs typeface="黑体"/>
              </a:rPr>
              <a:t>创建和使用数据结构</a:t>
            </a:r>
            <a:endParaRPr lang="en-US" sz="1200" b="0" baseline="0" dirty="0" smtClean="0">
              <a:solidFill>
                <a:schemeClr val="bg1"/>
              </a:solidFill>
              <a:latin typeface="黑体"/>
              <a:cs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73905"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xmlns="" val="754216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15"/>
          <p:cNvSpPr>
            <a:spLocks noGrp="1"/>
          </p:cNvSpPr>
          <p:nvPr>
            <p:ph type="body" idx="10" hasCustomPrompt="1"/>
          </p:nvPr>
        </p:nvSpPr>
        <p:spPr>
          <a:xfrm>
            <a:off x="373905"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Char char="•"/>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0" y="209550"/>
            <a:ext cx="610547" cy="762000"/>
          </a:xfrm>
          <a:prstGeom prst="rect">
            <a:avLst/>
          </a:prstGeom>
        </p:spPr>
      </p:pic>
      <p:sp>
        <p:nvSpPr>
          <p:cNvPr id="18" name="TextBox 17"/>
          <p:cNvSpPr txBox="1"/>
          <p:nvPr userDrawn="1"/>
        </p:nvSpPr>
        <p:spPr>
          <a:xfrm>
            <a:off x="373905" y="1456551"/>
            <a:ext cx="4648200" cy="276999"/>
          </a:xfrm>
          <a:prstGeom prst="rect">
            <a:avLst/>
          </a:prstGeom>
          <a:noFill/>
        </p:spPr>
        <p:txBody>
          <a:bodyPr wrap="square" rtlCol="0" anchor="b">
            <a:spAutoFit/>
          </a:bodyPr>
          <a:lstStyle/>
          <a:p>
            <a:pPr algn="l">
              <a:spcBef>
                <a:spcPts val="573"/>
              </a:spcBef>
            </a:pPr>
            <a:r>
              <a:rPr lang="en-US" sz="1200" b="0" baseline="0" dirty="0" smtClean="0">
                <a:solidFill>
                  <a:schemeClr val="bg1"/>
                </a:solidFill>
                <a:latin typeface="黑体"/>
                <a:cs typeface="黑体"/>
              </a:rPr>
              <a:t>第5课 </a:t>
            </a:r>
            <a:r>
              <a:rPr lang="en-US" sz="1200" b="0" baseline="0" dirty="0" err="1" smtClean="0">
                <a:solidFill>
                  <a:schemeClr val="bg1"/>
                </a:solidFill>
                <a:latin typeface="黑体"/>
                <a:cs typeface="黑体"/>
              </a:rPr>
              <a:t>创建和使用数据结构</a:t>
            </a:r>
            <a:endParaRPr lang="en-US" sz="1200" b="0" baseline="0" dirty="0" smtClean="0">
              <a:solidFill>
                <a:schemeClr val="bg1"/>
              </a:solidFill>
              <a:latin typeface="黑体"/>
              <a:cs typeface="黑体"/>
            </a:endParaRPr>
          </a:p>
        </p:txBody>
      </p:sp>
      <p:sp>
        <p:nvSpPr>
          <p:cNvPr id="19"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demo white-05.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7991064" y="171452"/>
            <a:ext cx="863684" cy="710063"/>
          </a:xfrm>
          <a:prstGeom prst="rect">
            <a:avLst/>
          </a:prstGeom>
        </p:spPr>
      </p:pic>
      <p:sp>
        <p:nvSpPr>
          <p:cNvPr id="3" name="Text Placeholder 2"/>
          <p:cNvSpPr>
            <a:spLocks noGrp="1"/>
          </p:cNvSpPr>
          <p:nvPr>
            <p:ph type="body" sz="quarter" idx="15" hasCustomPrompt="1"/>
          </p:nvPr>
        </p:nvSpPr>
        <p:spPr>
          <a:xfrm>
            <a:off x="761999"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userDrawn="1"/>
        </p:nvSpPr>
        <p:spPr>
          <a:xfrm>
            <a:off x="754905" y="542113"/>
            <a:ext cx="4113012" cy="276999"/>
          </a:xfrm>
          <a:prstGeom prst="rect">
            <a:avLst/>
          </a:prstGeom>
          <a:noFill/>
        </p:spPr>
        <p:txBody>
          <a:bodyPr wrap="square" rtlCol="0" anchor="b">
            <a:spAutoFit/>
          </a:bodyPr>
          <a:lstStyle/>
          <a:p>
            <a:pPr algn="l">
              <a:spcBef>
                <a:spcPts val="573"/>
              </a:spcBef>
            </a:pPr>
            <a:r>
              <a:rPr lang="en-US" sz="1200" b="0" baseline="0" dirty="0" smtClean="0">
                <a:solidFill>
                  <a:schemeClr val="bg1"/>
                </a:solidFill>
                <a:latin typeface="黑体"/>
                <a:cs typeface="黑体"/>
              </a:rPr>
              <a:t>第5课 </a:t>
            </a:r>
            <a:r>
              <a:rPr lang="en-US" sz="1200" b="0" baseline="0" dirty="0" err="1" smtClean="0">
                <a:solidFill>
                  <a:schemeClr val="bg1"/>
                </a:solidFill>
                <a:latin typeface="黑体"/>
                <a:cs typeface="黑体"/>
              </a:rPr>
              <a:t>创建和使用数据结构</a:t>
            </a:r>
            <a:endParaRPr lang="en-US" sz="1200" b="0" baseline="0" dirty="0" smtClean="0">
              <a:solidFill>
                <a:schemeClr val="bg1"/>
              </a:solidFill>
              <a:latin typeface="黑体"/>
              <a:cs typeface="黑体"/>
            </a:endParaRPr>
          </a:p>
        </p:txBody>
      </p:sp>
      <p:sp>
        <p:nvSpPr>
          <p:cNvPr id="18"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userDrawn="1"/>
        </p:nvSpPr>
        <p:spPr>
          <a:xfrm>
            <a:off x="754905" y="786811"/>
            <a:ext cx="8208335" cy="769441"/>
          </a:xfrm>
          <a:prstGeom prst="rect">
            <a:avLst/>
          </a:prstGeom>
          <a:noFill/>
        </p:spPr>
        <p:txBody>
          <a:bodyPr wrap="square" rtlCol="0">
            <a:spAutoFit/>
          </a:bodyPr>
          <a:lstStyle/>
          <a:p>
            <a:pPr algn="l"/>
            <a:r>
              <a:rPr lang="en-US" sz="4400" b="0" dirty="0" smtClean="0">
                <a:solidFill>
                  <a:schemeClr val="bg2"/>
                </a:solidFill>
                <a:latin typeface="黑体"/>
                <a:cs typeface="黑体"/>
              </a:rPr>
              <a:t>演示</a:t>
            </a:r>
            <a:endParaRPr lang="zh-CN" sz="4400" b="0" dirty="0">
              <a:solidFill>
                <a:schemeClr val="bg2"/>
              </a:solidFill>
              <a:latin typeface="黑体"/>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54905"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1" name="Picture 10" descr="activty white.png"/>
          <p:cNvPicPr>
            <a:picLocks noChangeAspect="1"/>
          </p:cNvPicPr>
          <p:nvPr/>
        </p:nvPicPr>
        <p:blipFill>
          <a:blip r:embed="rId2" cstate="print"/>
          <a:stretch>
            <a:fillRect/>
          </a:stretch>
        </p:blipFill>
        <p:spPr>
          <a:xfrm>
            <a:off x="8382000" y="209550"/>
            <a:ext cx="457200" cy="467248"/>
          </a:xfrm>
          <a:prstGeom prst="rect">
            <a:avLst/>
          </a:prstGeom>
        </p:spPr>
      </p:pic>
      <p:sp>
        <p:nvSpPr>
          <p:cNvPr id="13" name="TextBox 12"/>
          <p:cNvSpPr txBox="1"/>
          <p:nvPr userDrawn="1"/>
        </p:nvSpPr>
        <p:spPr>
          <a:xfrm>
            <a:off x="754905" y="542113"/>
            <a:ext cx="4113012" cy="276999"/>
          </a:xfrm>
          <a:prstGeom prst="rect">
            <a:avLst/>
          </a:prstGeom>
          <a:noFill/>
        </p:spPr>
        <p:txBody>
          <a:bodyPr wrap="square" rtlCol="0" anchor="b">
            <a:spAutoFit/>
          </a:bodyPr>
          <a:lstStyle/>
          <a:p>
            <a:pPr algn="l">
              <a:spcBef>
                <a:spcPts val="573"/>
              </a:spcBef>
            </a:pPr>
            <a:r>
              <a:rPr lang="en-US" sz="1200" b="0" baseline="0" dirty="0" smtClean="0">
                <a:solidFill>
                  <a:schemeClr val="bg1"/>
                </a:solidFill>
                <a:latin typeface="黑体"/>
                <a:cs typeface="黑体"/>
              </a:rPr>
              <a:t>第5课 </a:t>
            </a:r>
            <a:r>
              <a:rPr lang="en-US" sz="1200" b="0" baseline="0" dirty="0" err="1" smtClean="0">
                <a:solidFill>
                  <a:schemeClr val="bg1"/>
                </a:solidFill>
                <a:latin typeface="黑体"/>
                <a:cs typeface="黑体"/>
              </a:rPr>
              <a:t>创建和使用数据结构</a:t>
            </a:r>
            <a:endParaRPr lang="en-US" sz="1200" b="0" baseline="0" dirty="0" smtClean="0">
              <a:solidFill>
                <a:schemeClr val="bg1"/>
              </a:solidFill>
              <a:latin typeface="黑体"/>
              <a:cs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mj-lt"/>
              <a:buAutoNum type="alphaUcPeriod"/>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mj-lt"/>
              <a:buAutoNum type="alphaUcPeriod"/>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userDrawn="1"/>
        </p:nvSpPr>
        <p:spPr>
          <a:xfrm>
            <a:off x="754905" y="542113"/>
            <a:ext cx="4265412" cy="276999"/>
          </a:xfrm>
          <a:prstGeom prst="rect">
            <a:avLst/>
          </a:prstGeom>
          <a:noFill/>
        </p:spPr>
        <p:txBody>
          <a:bodyPr wrap="square" rtlCol="0" anchor="b">
            <a:spAutoFit/>
          </a:bodyPr>
          <a:lstStyle/>
          <a:p>
            <a:pPr algn="l">
              <a:spcBef>
                <a:spcPts val="573"/>
              </a:spcBef>
            </a:pPr>
            <a:r>
              <a:rPr lang="en-US" sz="1200" b="0" baseline="0" dirty="0" smtClean="0">
                <a:solidFill>
                  <a:schemeClr val="bg1"/>
                </a:solidFill>
                <a:latin typeface="黑体"/>
                <a:cs typeface="黑体"/>
              </a:rPr>
              <a:t>第5课 </a:t>
            </a:r>
            <a:r>
              <a:rPr lang="en-US" sz="1200" b="0" baseline="0" dirty="0" err="1" smtClean="0">
                <a:solidFill>
                  <a:schemeClr val="bg1"/>
                </a:solidFill>
                <a:latin typeface="黑体"/>
                <a:cs typeface="黑体"/>
              </a:rPr>
              <a:t>创建和使用数据结构</a:t>
            </a:r>
            <a:endParaRPr lang="en-US" sz="1200" b="0" baseline="0" dirty="0" smtClean="0">
              <a:solidFill>
                <a:schemeClr val="bg1"/>
              </a:solidFill>
              <a:latin typeface="黑体"/>
              <a:cs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userDrawn="1"/>
        </p:nvSpPr>
        <p:spPr>
          <a:xfrm>
            <a:off x="754905" y="786811"/>
            <a:ext cx="8208335" cy="769441"/>
          </a:xfrm>
          <a:prstGeom prst="rect">
            <a:avLst/>
          </a:prstGeom>
          <a:noFill/>
        </p:spPr>
        <p:txBody>
          <a:bodyPr wrap="square" rtlCol="0">
            <a:spAutoFit/>
          </a:bodyPr>
          <a:lstStyle/>
          <a:p>
            <a:pPr algn="l"/>
            <a:r>
              <a:rPr lang="en-US" sz="4400" b="0" dirty="0" smtClean="0">
                <a:solidFill>
                  <a:schemeClr val="bg2"/>
                </a:solidFill>
                <a:latin typeface="黑体"/>
                <a:cs typeface="黑体"/>
              </a:rPr>
              <a:t>多媒体模块</a:t>
            </a:r>
            <a:endParaRPr lang="zh-CN" sz="4400" b="0" dirty="0">
              <a:solidFill>
                <a:schemeClr val="bg2"/>
              </a:solidFill>
              <a:latin typeface="黑体"/>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latin typeface="+mn-lt"/>
              </a:defRPr>
            </a:lvl2pPr>
          </a:lstStyle>
          <a:p>
            <a:pPr lvl="0"/>
            <a:r>
              <a:rPr lang="en-US" smtClean="0"/>
              <a:t>Click to edit Master text styles</a:t>
            </a:r>
          </a:p>
          <a:p>
            <a:pPr lvl="1"/>
            <a:r>
              <a:rPr lang="en-US" smtClean="0"/>
              <a:t>Second level</a:t>
            </a:r>
          </a:p>
        </p:txBody>
      </p:sp>
      <p:sp>
        <p:nvSpPr>
          <p:cNvPr id="26"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xmlns=""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xmlns=""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sp>
        <p:nvSpPr>
          <p:cNvPr id="14" name="TextBox 13"/>
          <p:cNvSpPr txBox="1"/>
          <p:nvPr/>
        </p:nvSpPr>
        <p:spPr>
          <a:xfrm>
            <a:off x="838200" y="414117"/>
            <a:ext cx="6870700" cy="276999"/>
          </a:xfrm>
          <a:prstGeom prst="rect">
            <a:avLst/>
          </a:prstGeom>
          <a:noFill/>
        </p:spPr>
        <p:txBody>
          <a:bodyPr wrap="square" rtlCol="0" anchor="b">
            <a:spAutoFit/>
          </a:bodyPr>
          <a:lstStyle/>
          <a:p>
            <a:pPr algn="l"/>
            <a:r>
              <a:rPr lang="en-US" sz="1200" b="0" dirty="0" smtClean="0">
                <a:solidFill>
                  <a:schemeClr val="tx1"/>
                </a:solidFill>
                <a:latin typeface="黑体"/>
                <a:cs typeface="黑体"/>
              </a:rPr>
              <a:t>第5课 </a:t>
            </a:r>
            <a:r>
              <a:rPr lang="en-US" sz="1200" b="0" dirty="0" err="1" smtClean="0">
                <a:solidFill>
                  <a:schemeClr val="tx1"/>
                </a:solidFill>
                <a:latin typeface="黑体"/>
                <a:cs typeface="黑体"/>
              </a:rPr>
              <a:t>创建和使用数据结构</a:t>
            </a:r>
            <a:endParaRPr lang="zh-CN" sz="1200" b="0" dirty="0">
              <a:solidFill>
                <a:schemeClr val="tx1"/>
              </a:solidFill>
              <a:latin typeface="黑体"/>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lvl1pPr>
              <a:defRPr b="0"/>
            </a:lvl1pPr>
          </a:lstStyle>
          <a:p>
            <a:pPr algn="ctr"/>
            <a:fld id="{F7BDED22-11C7-456A-B829-4ED810F305A6}" type="slidenum">
              <a:rPr lang="en-US" smtClean="0"/>
              <a:pPr algn="ctr"/>
              <a:t>‹#›</a:t>
            </a:fld>
            <a:endParaRPr lang="en-US" dirty="0"/>
          </a:p>
        </p:txBody>
      </p:sp>
      <p:sp>
        <p:nvSpPr>
          <p:cNvPr id="14" name="TextBox 13"/>
          <p:cNvSpPr txBox="1"/>
          <p:nvPr/>
        </p:nvSpPr>
        <p:spPr>
          <a:xfrm>
            <a:off x="838200" y="414117"/>
            <a:ext cx="6946900" cy="276999"/>
          </a:xfrm>
          <a:prstGeom prst="rect">
            <a:avLst/>
          </a:prstGeom>
          <a:noFill/>
        </p:spPr>
        <p:txBody>
          <a:bodyPr wrap="square" rtlCol="0" anchor="b">
            <a:spAutoFit/>
          </a:bodyPr>
          <a:lstStyle/>
          <a:p>
            <a:pPr algn="l"/>
            <a:r>
              <a:rPr lang="en-US" sz="1200" b="0" kern="1200" dirty="0" smtClean="0">
                <a:solidFill>
                  <a:schemeClr val="tx1"/>
                </a:solidFill>
                <a:latin typeface="黑体"/>
                <a:cs typeface="黑体"/>
              </a:rPr>
              <a:t>第5课 </a:t>
            </a:r>
            <a:r>
              <a:rPr lang="en-US" sz="1200" b="0" kern="1200" dirty="0" err="1" smtClean="0">
                <a:solidFill>
                  <a:schemeClr val="tx1"/>
                </a:solidFill>
                <a:latin typeface="黑体"/>
                <a:cs typeface="黑体"/>
              </a:rPr>
              <a:t>创建和使用数据结构</a:t>
            </a:r>
            <a:endParaRPr lang="zh-CN" sz="1200" b="0" kern="1200" dirty="0">
              <a:solidFill>
                <a:schemeClr val="tx1"/>
              </a:solidFill>
              <a:latin typeface="黑体"/>
              <a:ea typeface="黑体"/>
              <a:cs typeface="黑体"/>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lvl1pPr>
              <a:defRPr b="0"/>
            </a:lvl1p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457200" y="1456551"/>
            <a:ext cx="5892800" cy="276999"/>
          </a:xfrm>
          <a:prstGeom prst="rect">
            <a:avLst/>
          </a:prstGeom>
          <a:noFill/>
        </p:spPr>
        <p:txBody>
          <a:bodyPr wrap="square" rtlCol="0" anchor="b">
            <a:spAutoFit/>
          </a:bodyPr>
          <a:lstStyle/>
          <a:p>
            <a:pPr algn="l"/>
            <a:r>
              <a:rPr lang="en-US" sz="1200" b="0" kern="1200" dirty="0" smtClean="0">
                <a:solidFill>
                  <a:schemeClr val="bg1"/>
                </a:solidFill>
                <a:latin typeface="黑体"/>
                <a:cs typeface="黑体"/>
              </a:rPr>
              <a:t>第5课 </a:t>
            </a:r>
            <a:r>
              <a:rPr lang="en-US" sz="1200" b="0" kern="1200" dirty="0" err="1" smtClean="0">
                <a:solidFill>
                  <a:schemeClr val="bg1"/>
                </a:solidFill>
                <a:latin typeface="黑体"/>
                <a:cs typeface="黑体"/>
              </a:rPr>
              <a:t>创建和使用数据结构</a:t>
            </a:r>
            <a:endParaRPr lang="zh-CN" sz="1200" b="0" kern="1200" dirty="0">
              <a:solidFill>
                <a:schemeClr val="bg1"/>
              </a:solidFill>
              <a:latin typeface="黑体"/>
              <a:ea typeface="黑体"/>
              <a:cs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lvl1pPr>
              <a:defRPr b="0"/>
            </a:lvl1p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0" y="209550"/>
            <a:ext cx="610547" cy="762000"/>
          </a:xfrm>
          <a:prstGeom prst="rect">
            <a:avLst/>
          </a:prstGeom>
        </p:spPr>
      </p:pic>
      <p:sp>
        <p:nvSpPr>
          <p:cNvPr id="18" name="TextBox 17"/>
          <p:cNvSpPr txBox="1"/>
          <p:nvPr/>
        </p:nvSpPr>
        <p:spPr>
          <a:xfrm>
            <a:off x="457200" y="1456551"/>
            <a:ext cx="5943600" cy="276999"/>
          </a:xfrm>
          <a:prstGeom prst="rect">
            <a:avLst/>
          </a:prstGeom>
          <a:noFill/>
        </p:spPr>
        <p:txBody>
          <a:bodyPr wrap="square" rtlCol="0" anchor="b">
            <a:spAutoFit/>
          </a:bodyPr>
          <a:lstStyle/>
          <a:p>
            <a:pPr algn="l">
              <a:spcBef>
                <a:spcPts val="573"/>
              </a:spcBef>
            </a:pPr>
            <a:r>
              <a:rPr lang="en-US" sz="1200" b="0" kern="1200" baseline="0" dirty="0" smtClean="0">
                <a:solidFill>
                  <a:schemeClr val="bg1"/>
                </a:solidFill>
                <a:latin typeface="黑体"/>
                <a:cs typeface="黑体"/>
              </a:rPr>
              <a:t>第5课 </a:t>
            </a:r>
            <a:r>
              <a:rPr lang="en-US" sz="1200" b="0" kern="1200" baseline="0" dirty="0" err="1" smtClean="0">
                <a:solidFill>
                  <a:schemeClr val="bg1"/>
                </a:solidFill>
                <a:latin typeface="黑体"/>
                <a:cs typeface="黑体"/>
              </a:rPr>
              <a:t>创建和使用数据结构</a:t>
            </a:r>
            <a:endParaRPr lang="en-US" sz="1200" b="0" kern="1200" baseline="0" dirty="0" smtClean="0">
              <a:solidFill>
                <a:schemeClr val="bg1"/>
              </a:solidFill>
              <a:latin typeface="黑体"/>
              <a:cs typeface="黑体"/>
            </a:endParaRPr>
          </a:p>
        </p:txBody>
      </p:sp>
      <p:sp>
        <p:nvSpPr>
          <p:cNvPr id="19"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4" y="419934"/>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3"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3"/>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3"/>
            <a:ext cx="457200" cy="274637"/>
          </a:xfrm>
          <a:prstGeom prst="rect">
            <a:avLst/>
          </a:prstGeom>
        </p:spPr>
        <p:txBody>
          <a:bodyPr vert="horz" lIns="91440" tIns="45720" rIns="91440" bIns="45720" rtlCol="0" anchor="ctr"/>
          <a:lstStyle>
            <a:lvl1pPr algn="r">
              <a:defRPr sz="1200" b="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xmlns="" val="794604837"/>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1" r:id="rId24"/>
    <p:sldLayoutId id="2147483862" r:id="rId25"/>
    <p:sldLayoutId id="2147483863" r:id="rId26"/>
    <p:sldLayoutId id="2147483822" r:id="rId27"/>
    <p:sldLayoutId id="2147483823" r:id="rId28"/>
    <p:sldLayoutId id="2147483824" r:id="rId29"/>
    <p:sldLayoutId id="2147483825" r:id="rId30"/>
    <p:sldLayoutId id="2147483826" r:id="rId31"/>
    <p:sldLayoutId id="2147483827" r:id="rId32"/>
    <p:sldLayoutId id="2147483828" r:id="rId33"/>
    <p:sldLayoutId id="2147483832" r:id="rId34"/>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 Id="rId5" Type="http://schemas.openxmlformats.org/officeDocument/2006/relationships/image" Target="../media/image38.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6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7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smtClean="0">
                <a:latin typeface="黑体"/>
                <a:cs typeface="黑体"/>
              </a:rPr>
              <a:t>第5课</a:t>
            </a:r>
            <a:endParaRPr lang="zh-CN" dirty="0"/>
          </a:p>
        </p:txBody>
      </p:sp>
      <p:sp>
        <p:nvSpPr>
          <p:cNvPr id="3" name="Text Placeholder 2"/>
          <p:cNvSpPr>
            <a:spLocks noGrp="1"/>
          </p:cNvSpPr>
          <p:nvPr>
            <p:ph type="body" idx="14"/>
          </p:nvPr>
        </p:nvSpPr>
        <p:spPr>
          <a:xfrm>
            <a:off x="761999" y="2038350"/>
            <a:ext cx="7586353" cy="838200"/>
          </a:xfrm>
        </p:spPr>
        <p:txBody>
          <a:bodyPr/>
          <a:lstStyle/>
          <a:p>
            <a:r>
              <a:rPr dirty="0" smtClean="0">
                <a:latin typeface="黑体"/>
                <a:cs typeface="黑体"/>
              </a:rPr>
              <a:t>创建、操作和使用数组、簇及自定义控件对数据进行访问和分析。</a:t>
            </a:r>
          </a:p>
          <a:p>
            <a:endParaRPr lang="zh-CN" dirty="0"/>
          </a:p>
        </p:txBody>
      </p:sp>
      <p:sp>
        <p:nvSpPr>
          <p:cNvPr id="4" name="Text Placeholder 3"/>
          <p:cNvSpPr>
            <a:spLocks noGrp="1"/>
          </p:cNvSpPr>
          <p:nvPr>
            <p:ph type="body" sz="quarter" idx="18"/>
          </p:nvPr>
        </p:nvSpPr>
        <p:spPr/>
        <p:txBody>
          <a:bodyPr/>
          <a:lstStyle/>
          <a:p>
            <a:pPr marL="457200" indent="-457200">
              <a:buFont typeface="+mj-lt"/>
              <a:buAutoNum type="alphaUcPeriod" startAt="4"/>
            </a:pPr>
            <a:r>
              <a:rPr dirty="0" smtClean="0">
                <a:latin typeface="黑体"/>
                <a:cs typeface="黑体"/>
              </a:rPr>
              <a:t>自动索引</a:t>
            </a:r>
          </a:p>
          <a:p>
            <a:pPr marL="457200" indent="-457200">
              <a:buAutoNum type="alphaUcPeriod" startAt="4"/>
            </a:pPr>
            <a:r>
              <a:rPr dirty="0" smtClean="0">
                <a:latin typeface="黑体"/>
                <a:cs typeface="黑体"/>
              </a:rPr>
              <a:t>簇</a:t>
            </a:r>
          </a:p>
          <a:p>
            <a:pPr marL="457200" indent="-457200">
              <a:buAutoNum type="alphaUcPeriod" startAt="4"/>
            </a:pPr>
            <a:r>
              <a:rPr dirty="0" smtClean="0">
                <a:latin typeface="黑体"/>
                <a:cs typeface="黑体"/>
              </a:rPr>
              <a:t>自定义类型</a:t>
            </a:r>
          </a:p>
          <a:p>
            <a:pPr>
              <a:buAutoNum type="alphaUcPeriod" startAt="4"/>
            </a:pPr>
            <a:endParaRPr lang="zh-CN" dirty="0"/>
          </a:p>
        </p:txBody>
      </p:sp>
      <p:sp>
        <p:nvSpPr>
          <p:cNvPr id="5" name="Text Placeholder 4"/>
          <p:cNvSpPr>
            <a:spLocks noGrp="1"/>
          </p:cNvSpPr>
          <p:nvPr>
            <p:ph type="body" sz="quarter" idx="19"/>
          </p:nvPr>
        </p:nvSpPr>
        <p:spPr/>
        <p:txBody>
          <a:bodyPr>
            <a:normAutofit/>
          </a:bodyPr>
          <a:lstStyle/>
          <a:p>
            <a:pPr marL="457200" indent="-457200"/>
            <a:r>
              <a:rPr dirty="0" smtClean="0">
                <a:latin typeface="黑体"/>
                <a:cs typeface="黑体"/>
              </a:rPr>
              <a:t>数组</a:t>
            </a:r>
          </a:p>
          <a:p>
            <a:pPr marL="457200" indent="-457200"/>
            <a:r>
              <a:rPr dirty="0" smtClean="0">
                <a:latin typeface="黑体"/>
                <a:cs typeface="黑体"/>
              </a:rPr>
              <a:t>常见数组函数</a:t>
            </a:r>
          </a:p>
          <a:p>
            <a:pPr marL="457200" indent="-457200"/>
            <a:r>
              <a:rPr dirty="0" smtClean="0">
                <a:latin typeface="黑体"/>
                <a:cs typeface="黑体"/>
              </a:rPr>
              <a:t>多态性</a:t>
            </a:r>
          </a:p>
        </p:txBody>
      </p:sp>
      <p:sp>
        <p:nvSpPr>
          <p:cNvPr id="6" name="Text Placeholder 5"/>
          <p:cNvSpPr>
            <a:spLocks noGrp="1"/>
          </p:cNvSpPr>
          <p:nvPr>
            <p:ph type="body" idx="20"/>
          </p:nvPr>
        </p:nvSpPr>
        <p:spPr/>
        <p:txBody>
          <a:bodyPr/>
          <a:lstStyle/>
          <a:p>
            <a:r>
              <a:rPr lang="en-US" sz="2800" dirty="0" smtClean="0">
                <a:latin typeface="黑体"/>
                <a:cs typeface="黑体"/>
              </a:rPr>
              <a:t>创建和使用数据结构</a:t>
            </a:r>
            <a:endParaRPr lang="zh-CN" sz="2800" dirty="0"/>
          </a:p>
        </p:txBody>
      </p:sp>
      <p:sp>
        <p:nvSpPr>
          <p:cNvPr id="7" name="Slide Number Placeholder 6"/>
          <p:cNvSpPr>
            <a:spLocks noGrp="1"/>
          </p:cNvSpPr>
          <p:nvPr>
            <p:ph type="sldNum" sz="quarter" idx="15"/>
          </p:nvPr>
        </p:nvSpPr>
        <p:spPr/>
        <p:txBody>
          <a:bodyPr/>
          <a:lstStyle/>
          <a:p>
            <a:pPr algn="ctr"/>
            <a:fld id="{F7BDED22-11C7-456A-B829-4ED810F305A6}" type="slidenum">
              <a:rPr lang="en-US" smtClean="0"/>
              <a:pPr algn="ctr"/>
              <a:t>1</a:t>
            </a:fld>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body" sz="quarter" idx="10"/>
          </p:nvPr>
        </p:nvSpPr>
        <p:spPr/>
        <p:txBody>
          <a:bodyPr/>
          <a:lstStyle/>
          <a:p>
            <a:r>
              <a:rPr dirty="0" smtClean="0">
                <a:latin typeface="黑体"/>
                <a:cs typeface="黑体"/>
              </a:rPr>
              <a:t>初始化数组</a:t>
            </a:r>
            <a:endParaRPr lang="zh-CN" dirty="0"/>
          </a:p>
        </p:txBody>
      </p:sp>
      <p:sp>
        <p:nvSpPr>
          <p:cNvPr id="7" name="Text Placeholder 6"/>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10</a:t>
            </a:fld>
            <a:endParaRPr lang="zh-CN" dirty="0"/>
          </a:p>
        </p:txBody>
      </p:sp>
      <p:pic>
        <p:nvPicPr>
          <p:cNvPr id="17" name="Embedded Image" descr="loc_fp_Array Functions-1DInitialize.png"/>
          <p:cNvPicPr>
            <a:picLocks noChangeAspect="1"/>
          </p:cNvPicPr>
          <p:nvPr/>
        </p:nvPicPr>
        <p:blipFill>
          <a:blip r:embed="rId3" cstate="print"/>
          <a:stretch>
            <a:fillRect/>
          </a:stretch>
        </p:blipFill>
        <p:spPr>
          <a:xfrm>
            <a:off x="5140715" y="1720354"/>
            <a:ext cx="3771429" cy="788572"/>
          </a:xfrm>
          <a:prstGeom prst="rect">
            <a:avLst/>
          </a:prstGeom>
        </p:spPr>
      </p:pic>
      <p:pic>
        <p:nvPicPr>
          <p:cNvPr id="18" name="Embedded Image" descr="loc_fp_Array Functions-2DInitialize.png"/>
          <p:cNvPicPr>
            <a:picLocks noChangeAspect="1"/>
          </p:cNvPicPr>
          <p:nvPr/>
        </p:nvPicPr>
        <p:blipFill>
          <a:blip r:embed="rId4" cstate="print"/>
          <a:stretch>
            <a:fillRect/>
          </a:stretch>
        </p:blipFill>
        <p:spPr>
          <a:xfrm>
            <a:off x="5156579" y="2917945"/>
            <a:ext cx="3760001" cy="1394286"/>
          </a:xfrm>
          <a:prstGeom prst="rect">
            <a:avLst/>
          </a:prstGeom>
        </p:spPr>
      </p:pic>
      <p:pic>
        <p:nvPicPr>
          <p:cNvPr id="9" name="Embedded Image" descr="loc_bd_Array Functions-Initialize.png"/>
          <p:cNvPicPr>
            <a:picLocks noChangeAspect="1"/>
          </p:cNvPicPr>
          <p:nvPr/>
        </p:nvPicPr>
        <p:blipFill>
          <a:blip r:embed="rId5" cstate="print"/>
          <a:stretch>
            <a:fillRect/>
          </a:stretch>
        </p:blipFill>
        <p:spPr>
          <a:xfrm>
            <a:off x="228600" y="1630506"/>
            <a:ext cx="4315400" cy="24695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body" sz="quarter" idx="10"/>
          </p:nvPr>
        </p:nvSpPr>
        <p:spPr/>
        <p:txBody>
          <a:bodyPr>
            <a:normAutofit/>
          </a:bodyPr>
          <a:lstStyle/>
          <a:p>
            <a:r>
              <a:rPr dirty="0" smtClean="0">
                <a:latin typeface="黑体"/>
                <a:cs typeface="黑体"/>
              </a:rPr>
              <a:t>数组插入</a:t>
            </a:r>
            <a:endParaRPr lang="zh-CN" dirty="0"/>
          </a:p>
        </p:txBody>
      </p:sp>
      <p:sp>
        <p:nvSpPr>
          <p:cNvPr id="8" name="Text Placeholder 7"/>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11</a:t>
            </a:fld>
            <a:endParaRPr lang="zh-CN" dirty="0"/>
          </a:p>
        </p:txBody>
      </p:sp>
      <p:pic>
        <p:nvPicPr>
          <p:cNvPr id="17" name="Embedded Image" descr="loc_fp_Array_Functions_Insert_Into_Array_1D.png"/>
          <p:cNvPicPr>
            <a:picLocks noChangeAspect="1"/>
          </p:cNvPicPr>
          <p:nvPr/>
        </p:nvPicPr>
        <p:blipFill>
          <a:blip r:embed="rId2" cstate="print"/>
          <a:stretch>
            <a:fillRect/>
          </a:stretch>
        </p:blipFill>
        <p:spPr>
          <a:xfrm>
            <a:off x="4900729" y="1191464"/>
            <a:ext cx="3942857" cy="819048"/>
          </a:xfrm>
          <a:prstGeom prst="rect">
            <a:avLst/>
          </a:prstGeom>
        </p:spPr>
      </p:pic>
      <p:pic>
        <p:nvPicPr>
          <p:cNvPr id="18" name="Embedded Image" descr="loc_fp_Array_Functions_Insert_Into_Array_2D.png"/>
          <p:cNvPicPr>
            <a:picLocks noChangeAspect="1"/>
          </p:cNvPicPr>
          <p:nvPr/>
        </p:nvPicPr>
        <p:blipFill>
          <a:blip r:embed="rId3" cstate="print"/>
          <a:stretch>
            <a:fillRect/>
          </a:stretch>
        </p:blipFill>
        <p:spPr>
          <a:xfrm>
            <a:off x="4895552" y="2796363"/>
            <a:ext cx="3558822" cy="1779411"/>
          </a:xfrm>
          <a:prstGeom prst="rect">
            <a:avLst/>
          </a:prstGeom>
        </p:spPr>
      </p:pic>
      <p:pic>
        <p:nvPicPr>
          <p:cNvPr id="13" name="Embedded Image" descr="loc_bd_Array_Functions_Insert_Into_1d.png"/>
          <p:cNvPicPr>
            <a:picLocks noChangeAspect="1"/>
          </p:cNvPicPr>
          <p:nvPr/>
        </p:nvPicPr>
        <p:blipFill>
          <a:blip r:embed="rId4" cstate="print"/>
          <a:stretch>
            <a:fillRect/>
          </a:stretch>
        </p:blipFill>
        <p:spPr>
          <a:xfrm>
            <a:off x="262214" y="1181295"/>
            <a:ext cx="4095238" cy="1333332"/>
          </a:xfrm>
          <a:prstGeom prst="rect">
            <a:avLst/>
          </a:prstGeom>
        </p:spPr>
      </p:pic>
      <p:pic>
        <p:nvPicPr>
          <p:cNvPr id="15" name="Embedded Image" descr="loc_bd_Array_Functions_Insert_Into_Array_2D.png"/>
          <p:cNvPicPr>
            <a:picLocks noChangeAspect="1"/>
          </p:cNvPicPr>
          <p:nvPr/>
        </p:nvPicPr>
        <p:blipFill>
          <a:blip r:embed="rId5" cstate="print"/>
          <a:stretch>
            <a:fillRect/>
          </a:stretch>
        </p:blipFill>
        <p:spPr>
          <a:xfrm>
            <a:off x="507987" y="2807423"/>
            <a:ext cx="3971428" cy="16285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body" sz="quarter" idx="10"/>
          </p:nvPr>
        </p:nvSpPr>
        <p:spPr/>
        <p:txBody>
          <a:bodyPr/>
          <a:lstStyle/>
          <a:p>
            <a:r>
              <a:rPr dirty="0" smtClean="0">
                <a:latin typeface="黑体"/>
                <a:cs typeface="黑体"/>
              </a:rPr>
              <a:t>删除数组元素</a:t>
            </a:r>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12</a:t>
            </a:fld>
            <a:endParaRPr lang="zh-CN" dirty="0"/>
          </a:p>
        </p:txBody>
      </p:sp>
      <p:pic>
        <p:nvPicPr>
          <p:cNvPr id="16" name="Embedded Image" descr="loc_bd_Array_Functions_Delete_From_Array_1D.png"/>
          <p:cNvPicPr>
            <a:picLocks noChangeAspect="1"/>
          </p:cNvPicPr>
          <p:nvPr/>
        </p:nvPicPr>
        <p:blipFill>
          <a:blip r:embed="rId2" cstate="print"/>
          <a:stretch>
            <a:fillRect/>
          </a:stretch>
        </p:blipFill>
        <p:spPr>
          <a:xfrm>
            <a:off x="457200" y="1428750"/>
            <a:ext cx="3462286" cy="996000"/>
          </a:xfrm>
          <a:prstGeom prst="rect">
            <a:avLst/>
          </a:prstGeom>
        </p:spPr>
      </p:pic>
      <p:pic>
        <p:nvPicPr>
          <p:cNvPr id="18" name="Embedded Image" descr="loc_fp_Array_Functions__Delete_From_Array_1D.png"/>
          <p:cNvPicPr>
            <a:picLocks noChangeAspect="1"/>
          </p:cNvPicPr>
          <p:nvPr/>
        </p:nvPicPr>
        <p:blipFill>
          <a:blip r:embed="rId3" cstate="print"/>
          <a:stretch>
            <a:fillRect/>
          </a:stretch>
        </p:blipFill>
        <p:spPr>
          <a:xfrm>
            <a:off x="4495641" y="1428922"/>
            <a:ext cx="4471028" cy="968421"/>
          </a:xfrm>
          <a:prstGeom prst="rect">
            <a:avLst/>
          </a:prstGeom>
        </p:spPr>
      </p:pic>
      <p:pic>
        <p:nvPicPr>
          <p:cNvPr id="19" name="Embedded Image" descr="loc_fp_Delete_From_Array_2D.png"/>
          <p:cNvPicPr>
            <a:picLocks noChangeAspect="1"/>
          </p:cNvPicPr>
          <p:nvPr/>
        </p:nvPicPr>
        <p:blipFill>
          <a:blip r:embed="rId4" cstate="print"/>
          <a:stretch>
            <a:fillRect/>
          </a:stretch>
        </p:blipFill>
        <p:spPr>
          <a:xfrm>
            <a:off x="4492452" y="3045842"/>
            <a:ext cx="4188903" cy="1092400"/>
          </a:xfrm>
          <a:prstGeom prst="rect">
            <a:avLst/>
          </a:prstGeom>
        </p:spPr>
      </p:pic>
      <p:pic>
        <p:nvPicPr>
          <p:cNvPr id="9" name="Embedded Image" descr="loc_bd_Array_Functions_Delete_From_Array_2D.png"/>
          <p:cNvPicPr>
            <a:picLocks noChangeAspect="1"/>
          </p:cNvPicPr>
          <p:nvPr/>
        </p:nvPicPr>
        <p:blipFill>
          <a:blip r:embed="rId5" cstate="print"/>
          <a:stretch>
            <a:fillRect/>
          </a:stretch>
        </p:blipFill>
        <p:spPr>
          <a:xfrm>
            <a:off x="371269" y="2952631"/>
            <a:ext cx="3846260" cy="132711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fontScale="97500"/>
          </a:bodyPr>
          <a:lstStyle/>
          <a:p>
            <a:r>
              <a:rPr dirty="0" smtClean="0">
                <a:latin typeface="黑体"/>
                <a:cs typeface="黑体"/>
              </a:rPr>
              <a:t>数组最大值与最小值</a:t>
            </a:r>
            <a:r>
              <a:t/>
            </a:r>
            <a:br/>
            <a:endParaRPr lang="zh-CN" dirty="0"/>
          </a:p>
        </p:txBody>
      </p:sp>
      <p:sp>
        <p:nvSpPr>
          <p:cNvPr id="8" name="Text Placeholder 7"/>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13</a:t>
            </a:fld>
            <a:endParaRPr lang="zh-CN" dirty="0"/>
          </a:p>
        </p:txBody>
      </p:sp>
      <p:pic>
        <p:nvPicPr>
          <p:cNvPr id="11" name="Embedded Image" descr="loc_fp_array_max_and_min_2d.png"/>
          <p:cNvPicPr>
            <a:picLocks noChangeAspect="1"/>
          </p:cNvPicPr>
          <p:nvPr/>
        </p:nvPicPr>
        <p:blipFill>
          <a:blip r:embed="rId2" cstate="print"/>
          <a:stretch>
            <a:fillRect/>
          </a:stretch>
        </p:blipFill>
        <p:spPr>
          <a:xfrm>
            <a:off x="5405873" y="3247575"/>
            <a:ext cx="3536107" cy="1519649"/>
          </a:xfrm>
          <a:prstGeom prst="rect">
            <a:avLst/>
          </a:prstGeom>
        </p:spPr>
      </p:pic>
      <p:pic>
        <p:nvPicPr>
          <p:cNvPr id="13" name="Embedded Image" descr="loc_fp_array_max_and_min_1d.png"/>
          <p:cNvPicPr>
            <a:picLocks noChangeAspect="1"/>
          </p:cNvPicPr>
          <p:nvPr/>
        </p:nvPicPr>
        <p:blipFill>
          <a:blip r:embed="rId3" cstate="print"/>
          <a:stretch>
            <a:fillRect/>
          </a:stretch>
        </p:blipFill>
        <p:spPr>
          <a:xfrm>
            <a:off x="5732495" y="1100396"/>
            <a:ext cx="2769928" cy="1794286"/>
          </a:xfrm>
          <a:prstGeom prst="rect">
            <a:avLst/>
          </a:prstGeom>
        </p:spPr>
      </p:pic>
      <p:pic>
        <p:nvPicPr>
          <p:cNvPr id="14" name="Embedded Image" descr="loc_bd_array_max_and_min_1d_array.png"/>
          <p:cNvPicPr>
            <a:picLocks noChangeAspect="1"/>
          </p:cNvPicPr>
          <p:nvPr/>
        </p:nvPicPr>
        <p:blipFill>
          <a:blip r:embed="rId4" cstate="print"/>
          <a:stretch>
            <a:fillRect/>
          </a:stretch>
        </p:blipFill>
        <p:spPr>
          <a:xfrm>
            <a:off x="561973" y="1133475"/>
            <a:ext cx="4589145" cy="1544215"/>
          </a:xfrm>
          <a:prstGeom prst="rect">
            <a:avLst/>
          </a:prstGeom>
        </p:spPr>
      </p:pic>
      <p:pic>
        <p:nvPicPr>
          <p:cNvPr id="15" name="Embedded Image" descr="loc_bd_array_max_and_min_2d_array.png"/>
          <p:cNvPicPr>
            <a:picLocks noChangeAspect="1"/>
          </p:cNvPicPr>
          <p:nvPr/>
        </p:nvPicPr>
        <p:blipFill>
          <a:blip r:embed="rId5" cstate="print"/>
          <a:stretch>
            <a:fillRect/>
          </a:stretch>
        </p:blipFill>
        <p:spPr>
          <a:xfrm>
            <a:off x="525780" y="3261174"/>
            <a:ext cx="4411979" cy="165698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body" sz="quarter" idx="10"/>
          </p:nvPr>
        </p:nvSpPr>
        <p:spPr/>
        <p:txBody>
          <a:bodyPr>
            <a:normAutofit/>
          </a:bodyPr>
          <a:lstStyle/>
          <a:p>
            <a:r>
              <a:rPr dirty="0" smtClean="0">
                <a:latin typeface="黑体"/>
                <a:cs typeface="黑体"/>
              </a:rPr>
              <a:t>搜索一维数组</a:t>
            </a:r>
            <a:endParaRPr lang="zh-CN" dirty="0"/>
          </a:p>
        </p:txBody>
      </p:sp>
      <p:sp>
        <p:nvSpPr>
          <p:cNvPr id="12" name="Text Placeholder 11"/>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14</a:t>
            </a:fld>
            <a:endParaRPr lang="zh-CN" dirty="0"/>
          </a:p>
        </p:txBody>
      </p:sp>
      <p:pic>
        <p:nvPicPr>
          <p:cNvPr id="10" name="Embedded Image" descr="loc_bd_search_1d_array_function.png"/>
          <p:cNvPicPr>
            <a:picLocks noChangeAspect="1"/>
          </p:cNvPicPr>
          <p:nvPr/>
        </p:nvPicPr>
        <p:blipFill>
          <a:blip r:embed="rId2" cstate="print"/>
          <a:stretch>
            <a:fillRect/>
          </a:stretch>
        </p:blipFill>
        <p:spPr>
          <a:xfrm>
            <a:off x="568821" y="3053928"/>
            <a:ext cx="3866667" cy="1380952"/>
          </a:xfrm>
          <a:prstGeom prst="rect">
            <a:avLst/>
          </a:prstGeom>
        </p:spPr>
      </p:pic>
      <p:pic>
        <p:nvPicPr>
          <p:cNvPr id="17" name="Embedded Image" descr="loc_fp_Search_1_D_Array.png"/>
          <p:cNvPicPr>
            <a:picLocks noChangeAspect="1"/>
          </p:cNvPicPr>
          <p:nvPr/>
        </p:nvPicPr>
        <p:blipFill>
          <a:blip r:embed="rId3" cstate="print"/>
          <a:stretch>
            <a:fillRect/>
          </a:stretch>
        </p:blipFill>
        <p:spPr>
          <a:xfrm>
            <a:off x="5675879" y="1131655"/>
            <a:ext cx="1892325" cy="984008"/>
          </a:xfrm>
          <a:prstGeom prst="rect">
            <a:avLst/>
          </a:prstGeom>
        </p:spPr>
      </p:pic>
      <p:pic>
        <p:nvPicPr>
          <p:cNvPr id="18" name="Embedded Image" descr="loc_fp_Array_Functions__negative_1.png"/>
          <p:cNvPicPr>
            <a:picLocks noChangeAspect="1"/>
          </p:cNvPicPr>
          <p:nvPr/>
        </p:nvPicPr>
        <p:blipFill>
          <a:blip r:embed="rId4" cstate="print"/>
          <a:stretch>
            <a:fillRect/>
          </a:stretch>
        </p:blipFill>
        <p:spPr>
          <a:xfrm>
            <a:off x="5661914" y="3021051"/>
            <a:ext cx="1427630" cy="904166"/>
          </a:xfrm>
          <a:prstGeom prst="rect">
            <a:avLst/>
          </a:prstGeom>
        </p:spPr>
      </p:pic>
      <p:pic>
        <p:nvPicPr>
          <p:cNvPr id="9" name="Embedded Image" descr="loc_bd_Array_Function_Search_1_D_Array.png"/>
          <p:cNvPicPr>
            <a:picLocks noChangeAspect="1"/>
          </p:cNvPicPr>
          <p:nvPr/>
        </p:nvPicPr>
        <p:blipFill>
          <a:blip r:embed="rId5" cstate="print"/>
          <a:stretch>
            <a:fillRect/>
          </a:stretch>
        </p:blipFill>
        <p:spPr>
          <a:xfrm>
            <a:off x="603521" y="1162592"/>
            <a:ext cx="3866667" cy="138095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4"/>
          </p:nvPr>
        </p:nvSpPr>
        <p:spPr>
          <a:xfrm>
            <a:off x="762000" y="845495"/>
            <a:ext cx="8229600" cy="645928"/>
          </a:xfrm>
        </p:spPr>
        <p:txBody>
          <a:bodyPr/>
          <a:lstStyle/>
          <a:p>
            <a:r>
              <a:rPr dirty="0" smtClean="0">
                <a:latin typeface="黑体"/>
                <a:cs typeface="黑体"/>
              </a:rPr>
              <a:t>活动5-1</a:t>
            </a:r>
            <a:endParaRPr lang="zh-CN" dirty="0"/>
          </a:p>
        </p:txBody>
      </p:sp>
      <p:sp>
        <p:nvSpPr>
          <p:cNvPr id="5" name="Text Placeholder 4"/>
          <p:cNvSpPr>
            <a:spLocks noGrp="1"/>
          </p:cNvSpPr>
          <p:nvPr>
            <p:ph type="body" sz="quarter" idx="15"/>
          </p:nvPr>
        </p:nvSpPr>
        <p:spPr/>
        <p:txBody>
          <a:bodyPr/>
          <a:lstStyle/>
          <a:p>
            <a:r>
              <a:rPr dirty="0" smtClean="0">
                <a:latin typeface="黑体"/>
                <a:cs typeface="黑体"/>
              </a:rPr>
              <a:t>完成各VI中的高亮部分。</a:t>
            </a:r>
          </a:p>
          <a:p>
            <a:endParaRPr lang="zh-CN" dirty="0"/>
          </a:p>
        </p:txBody>
      </p:sp>
      <p:sp>
        <p:nvSpPr>
          <p:cNvPr id="8" name="Content Placeholder 3"/>
          <p:cNvSpPr>
            <a:spLocks noGrp="1"/>
          </p:cNvSpPr>
          <p:nvPr>
            <p:ph type="body" idx="18"/>
          </p:nvPr>
        </p:nvSpPr>
        <p:spPr/>
        <p:txBody>
          <a:bodyPr/>
          <a:lstStyle/>
          <a:p>
            <a:r>
              <a:rPr dirty="0" smtClean="0">
                <a:latin typeface="黑体"/>
                <a:cs typeface="黑体"/>
              </a:rPr>
              <a:t>使用数组函数</a:t>
            </a:r>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15</a:t>
            </a:fld>
            <a:endParaRPr 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mbedded Image" descr="loc_bd_Initialize_Array_Activity_Answer.png"/>
          <p:cNvPicPr>
            <a:picLocks noChangeAspect="1"/>
          </p:cNvPicPr>
          <p:nvPr/>
        </p:nvPicPr>
        <p:blipFill>
          <a:blip r:embed="rId2" cstate="print"/>
          <a:stretch>
            <a:fillRect/>
          </a:stretch>
        </p:blipFill>
        <p:spPr>
          <a:xfrm>
            <a:off x="403700" y="1266550"/>
            <a:ext cx="2752381" cy="1466667"/>
          </a:xfrm>
          <a:prstGeom prst="rect">
            <a:avLst/>
          </a:prstGeom>
        </p:spPr>
      </p:pic>
      <p:sp>
        <p:nvSpPr>
          <p:cNvPr id="19" name="Title 3"/>
          <p:cNvSpPr>
            <a:spLocks noGrp="1"/>
          </p:cNvSpPr>
          <p:nvPr>
            <p:ph type="body" sz="quarter" idx="10"/>
          </p:nvPr>
        </p:nvSpPr>
        <p:spPr/>
        <p:txBody>
          <a:bodyPr/>
          <a:lstStyle/>
          <a:p>
            <a:r>
              <a:rPr dirty="0" smtClean="0">
                <a:latin typeface="黑体"/>
                <a:cs typeface="黑体"/>
              </a:rPr>
              <a:t>活动5-1答案</a:t>
            </a:r>
            <a:endParaRPr lang="zh-CN" dirty="0"/>
          </a:p>
        </p:txBody>
      </p:sp>
      <p:sp>
        <p:nvSpPr>
          <p:cNvPr id="18" name="Text Placeholder 17"/>
          <p:cNvSpPr>
            <a:spLocks noGrp="1"/>
          </p:cNvSpPr>
          <p:nvPr>
            <p:ph type="body" sz="quarter" idx="13"/>
          </p:nvPr>
        </p:nvSpPr>
        <p:spPr/>
        <p:txBody>
          <a:bodyPr/>
          <a:lstStyle/>
          <a:p>
            <a:r>
              <a:rPr dirty="0" smtClean="0">
                <a:latin typeface="黑体"/>
                <a:cs typeface="黑体"/>
              </a:rPr>
              <a:t>B. 常见数组函数</a:t>
            </a:r>
            <a:endParaRPr lang="zh-CN" dirty="0"/>
          </a:p>
        </p:txBody>
      </p:sp>
      <p:sp>
        <p:nvSpPr>
          <p:cNvPr id="15" name="Rectangle 14"/>
          <p:cNvSpPr/>
          <p:nvPr/>
        </p:nvSpPr>
        <p:spPr>
          <a:xfrm>
            <a:off x="1676400" y="1028700"/>
            <a:ext cx="990600" cy="6858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583990" y="1276350"/>
            <a:ext cx="914400" cy="6858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762465" y="3481333"/>
            <a:ext cx="1828800" cy="9242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loc_fp_array_functions_initialize_array_activity.png"/>
          <p:cNvPicPr>
            <a:picLocks noChangeAspect="1"/>
          </p:cNvPicPr>
          <p:nvPr/>
        </p:nvPicPr>
        <p:blipFill>
          <a:blip r:embed="rId3" cstate="print"/>
          <a:stretch>
            <a:fillRect/>
          </a:stretch>
        </p:blipFill>
        <p:spPr>
          <a:xfrm>
            <a:off x="3651277" y="1193939"/>
            <a:ext cx="5000000" cy="1628572"/>
          </a:xfrm>
          <a:prstGeom prst="rect">
            <a:avLst/>
          </a:prstGeom>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16</a:t>
            </a:fld>
            <a:endParaRPr lang="zh-CN" dirty="0"/>
          </a:p>
        </p:txBody>
      </p:sp>
      <p:pic>
        <p:nvPicPr>
          <p:cNvPr id="22" name="Embedded Image" descr="loc_fp__Array_Function_Search_1D_Array_Answer.png"/>
          <p:cNvPicPr>
            <a:picLocks noChangeAspect="1"/>
          </p:cNvPicPr>
          <p:nvPr/>
        </p:nvPicPr>
        <p:blipFill>
          <a:blip r:embed="rId4" cstate="print"/>
          <a:stretch>
            <a:fillRect/>
          </a:stretch>
        </p:blipFill>
        <p:spPr>
          <a:xfrm>
            <a:off x="7043047" y="3583504"/>
            <a:ext cx="1142857" cy="723810"/>
          </a:xfrm>
          <a:prstGeom prst="rect">
            <a:avLst/>
          </a:prstGeom>
        </p:spPr>
      </p:pic>
      <p:pic>
        <p:nvPicPr>
          <p:cNvPr id="14" name="Embedded Image" descr="loc_bd_Array_Functions_Serach_1d_activity.png"/>
          <p:cNvPicPr>
            <a:picLocks noChangeAspect="1"/>
          </p:cNvPicPr>
          <p:nvPr/>
        </p:nvPicPr>
        <p:blipFill>
          <a:blip r:embed="rId5" cstate="print"/>
          <a:stretch>
            <a:fillRect/>
          </a:stretch>
        </p:blipFill>
        <p:spPr>
          <a:xfrm>
            <a:off x="539879" y="3514583"/>
            <a:ext cx="5504762" cy="13523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mbedded Image" descr="loc_bd_Array_Functions_Delete_From_Array_Answer.png"/>
          <p:cNvPicPr>
            <a:picLocks noChangeAspect="1"/>
          </p:cNvPicPr>
          <p:nvPr/>
        </p:nvPicPr>
        <p:blipFill>
          <a:blip r:embed="rId2" cstate="print"/>
          <a:stretch>
            <a:fillRect/>
          </a:stretch>
        </p:blipFill>
        <p:spPr>
          <a:xfrm>
            <a:off x="161925" y="3105149"/>
            <a:ext cx="4648548" cy="1600201"/>
          </a:xfrm>
          <a:prstGeom prst="rect">
            <a:avLst/>
          </a:prstGeom>
        </p:spPr>
      </p:pic>
      <p:sp>
        <p:nvSpPr>
          <p:cNvPr id="10" name="Rectangle 9"/>
          <p:cNvSpPr/>
          <p:nvPr/>
        </p:nvSpPr>
        <p:spPr>
          <a:xfrm>
            <a:off x="5369442" y="1055636"/>
            <a:ext cx="3241158" cy="1594884"/>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980222" y="3860468"/>
            <a:ext cx="762000" cy="7620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1"/>
          <p:cNvSpPr>
            <a:spLocks noGrp="1"/>
          </p:cNvSpPr>
          <p:nvPr>
            <p:ph type="body" sz="quarter" idx="10"/>
          </p:nvPr>
        </p:nvSpPr>
        <p:spPr/>
        <p:txBody>
          <a:bodyPr/>
          <a:lstStyle/>
          <a:p>
            <a:r>
              <a:rPr dirty="0" smtClean="0">
                <a:latin typeface="黑体"/>
                <a:cs typeface="黑体"/>
              </a:rPr>
              <a:t>活动5-1答案</a:t>
            </a:r>
            <a:endParaRPr lang="zh-CN" dirty="0"/>
          </a:p>
        </p:txBody>
      </p:sp>
      <p:sp>
        <p:nvSpPr>
          <p:cNvPr id="15" name="Text Placeholder 11"/>
          <p:cNvSpPr>
            <a:spLocks noGrp="1"/>
          </p:cNvSpPr>
          <p:nvPr>
            <p:ph type="body" sz="quarter" idx="13"/>
          </p:nvPr>
        </p:nvSpPr>
        <p:spPr/>
        <p:txBody>
          <a:bodyPr/>
          <a:lstStyle/>
          <a:p>
            <a:r>
              <a:rPr dirty="0" smtClean="0">
                <a:latin typeface="黑体"/>
                <a:cs typeface="黑体"/>
              </a:rPr>
              <a:t>B. 常见数组函数</a:t>
            </a:r>
            <a:endParaRPr lang="zh-CN" dirty="0"/>
          </a:p>
        </p:txBody>
      </p:sp>
      <p:pic>
        <p:nvPicPr>
          <p:cNvPr id="13" name="Picture 12" descr="loc_fp_Array_Functions_Insert_Array_Activity_Answer.png"/>
          <p:cNvPicPr>
            <a:picLocks noChangeAspect="1"/>
          </p:cNvPicPr>
          <p:nvPr/>
        </p:nvPicPr>
        <p:blipFill>
          <a:blip r:embed="rId3" cstate="print"/>
          <a:stretch>
            <a:fillRect/>
          </a:stretch>
        </p:blipFill>
        <p:spPr>
          <a:xfrm>
            <a:off x="5623814" y="1148316"/>
            <a:ext cx="2526765" cy="1435844"/>
          </a:xfrm>
          <a:prstGeom prst="rect">
            <a:avLst/>
          </a:prstGeom>
        </p:spPr>
      </p:pic>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17</a:t>
            </a:fld>
            <a:endParaRPr lang="zh-CN" dirty="0"/>
          </a:p>
        </p:txBody>
      </p:sp>
      <p:pic>
        <p:nvPicPr>
          <p:cNvPr id="20" name="Embedded Image" descr="loc_fp_Array_Functions_Delete_From_array_activity.png"/>
          <p:cNvPicPr>
            <a:picLocks noChangeAspect="1"/>
          </p:cNvPicPr>
          <p:nvPr/>
        </p:nvPicPr>
        <p:blipFill>
          <a:blip r:embed="rId4" cstate="print"/>
          <a:stretch>
            <a:fillRect/>
          </a:stretch>
        </p:blipFill>
        <p:spPr>
          <a:xfrm>
            <a:off x="5007783" y="2834137"/>
            <a:ext cx="3868158" cy="2126612"/>
          </a:xfrm>
          <a:prstGeom prst="rect">
            <a:avLst/>
          </a:prstGeom>
        </p:spPr>
      </p:pic>
      <p:pic>
        <p:nvPicPr>
          <p:cNvPr id="17" name="Embedded Image" descr="loc_bd_array_functions_insert_into_array_activity.png"/>
          <p:cNvPicPr>
            <a:picLocks noChangeAspect="1"/>
          </p:cNvPicPr>
          <p:nvPr/>
        </p:nvPicPr>
        <p:blipFill>
          <a:blip r:embed="rId5" cstate="print"/>
          <a:stretch>
            <a:fillRect/>
          </a:stretch>
        </p:blipFill>
        <p:spPr>
          <a:xfrm>
            <a:off x="381000" y="1085850"/>
            <a:ext cx="4141690" cy="125729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body" idx="10"/>
          </p:nvPr>
        </p:nvSpPr>
        <p:spPr/>
        <p:txBody>
          <a:bodyPr/>
          <a:lstStyle/>
          <a:p>
            <a:r>
              <a:rPr dirty="0" smtClean="0">
                <a:latin typeface="黑体"/>
                <a:cs typeface="黑体"/>
              </a:rPr>
              <a:t>C. 多态性</a:t>
            </a:r>
            <a:endParaRPr lang="zh-CN" dirty="0"/>
          </a:p>
        </p:txBody>
      </p:sp>
      <p:sp>
        <p:nvSpPr>
          <p:cNvPr id="6" name="Text Placeholder 5"/>
          <p:cNvSpPr>
            <a:spLocks noGrp="1"/>
          </p:cNvSpPr>
          <p:nvPr>
            <p:ph type="body" idx="12"/>
          </p:nvPr>
        </p:nvSpPr>
        <p:spPr/>
        <p:txBody>
          <a:bodyPr/>
          <a:lstStyle/>
          <a:p>
            <a:r>
              <a:rPr dirty="0" smtClean="0">
                <a:latin typeface="黑体"/>
                <a:cs typeface="黑体"/>
              </a:rPr>
              <a:t>理解部分VI可接受不同数据类型输入的能力。 </a:t>
            </a:r>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18</a:t>
            </a:fld>
            <a:endParaRPr 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body" sz="quarter" idx="10"/>
          </p:nvPr>
        </p:nvSpPr>
        <p:spPr/>
        <p:txBody>
          <a:bodyPr/>
          <a:lstStyle/>
          <a:p>
            <a:r>
              <a:rPr dirty="0" smtClean="0">
                <a:latin typeface="黑体"/>
                <a:cs typeface="黑体"/>
              </a:rPr>
              <a:t>多态性</a:t>
            </a:r>
            <a:endParaRPr lang="zh-CN" dirty="0"/>
          </a:p>
        </p:txBody>
      </p:sp>
      <p:sp>
        <p:nvSpPr>
          <p:cNvPr id="10" name="Rectangle 6"/>
          <p:cNvSpPr>
            <a:spLocks noGrp="1" noChangeArrowheads="1"/>
          </p:cNvSpPr>
          <p:nvPr>
            <p:ph sz="quarter" idx="15"/>
          </p:nvPr>
        </p:nvSpPr>
        <p:spPr/>
        <p:txBody>
          <a:bodyPr>
            <a:normAutofit/>
          </a:bodyPr>
          <a:lstStyle/>
          <a:p>
            <a:pPr>
              <a:buNone/>
            </a:pPr>
            <a:endParaRPr lang="zh-CN" dirty="0" smtClean="0"/>
          </a:p>
          <a:p>
            <a:pPr>
              <a:buNone/>
            </a:pPr>
            <a:endParaRPr lang="zh-CN" dirty="0" smtClean="0"/>
          </a:p>
          <a:p>
            <a:pPr>
              <a:buNone/>
            </a:pPr>
            <a:r>
              <a:rPr dirty="0" smtClean="0">
                <a:latin typeface="黑体"/>
                <a:cs typeface="黑体"/>
              </a:rPr>
              <a:t>函数多态性的程度各不相同：</a:t>
            </a:r>
          </a:p>
          <a:p>
            <a:r>
              <a:rPr lang="en-US" sz="2000" dirty="0" smtClean="0">
                <a:latin typeface="黑体"/>
                <a:cs typeface="黑体"/>
              </a:rPr>
              <a:t>可以是允许全部或部分多态输入，也可以完全不允许多态输入。</a:t>
            </a:r>
          </a:p>
          <a:p>
            <a:r>
              <a:rPr lang="zh-CN" altLang="en-US" sz="2000" dirty="0" smtClean="0">
                <a:latin typeface="黑体"/>
                <a:cs typeface="黑体"/>
              </a:rPr>
              <a:t>有的</a:t>
            </a:r>
            <a:r>
              <a:rPr lang="en-US" sz="2000" dirty="0" err="1" smtClean="0">
                <a:latin typeface="黑体"/>
                <a:cs typeface="黑体"/>
              </a:rPr>
              <a:t>函数可接收数值或布尔值</a:t>
            </a:r>
            <a:r>
              <a:rPr lang="en-US" sz="2000" dirty="0" smtClean="0">
                <a:latin typeface="黑体"/>
                <a:cs typeface="黑体"/>
              </a:rPr>
              <a:t>。</a:t>
            </a:r>
          </a:p>
          <a:p>
            <a:r>
              <a:rPr lang="en-US" sz="2000" dirty="0" smtClean="0">
                <a:latin typeface="黑体"/>
                <a:cs typeface="黑体"/>
              </a:rPr>
              <a:t>有的函数可接收数值或字符串。</a:t>
            </a:r>
          </a:p>
          <a:p>
            <a:r>
              <a:rPr lang="en-US" sz="2000" dirty="0" smtClean="0">
                <a:latin typeface="黑体"/>
                <a:cs typeface="黑体"/>
              </a:rPr>
              <a:t>有的函数还可接收数值标量、数值数组或数值簇。</a:t>
            </a:r>
            <a:endParaRPr lang="zh-CN" sz="2000" dirty="0"/>
          </a:p>
        </p:txBody>
      </p:sp>
      <p:sp>
        <p:nvSpPr>
          <p:cNvPr id="15" name="Text Placeholder 14"/>
          <p:cNvSpPr>
            <a:spLocks noGrp="1"/>
          </p:cNvSpPr>
          <p:nvPr>
            <p:ph type="body" sz="quarter" idx="13"/>
          </p:nvPr>
        </p:nvSpPr>
        <p:spPr/>
        <p:txBody>
          <a:bodyPr/>
          <a:lstStyle/>
          <a:p>
            <a:r>
              <a:rPr dirty="0" smtClean="0">
                <a:latin typeface="黑体"/>
                <a:cs typeface="黑体"/>
              </a:rPr>
              <a:t>C. 多态性</a:t>
            </a:r>
          </a:p>
        </p:txBody>
      </p:sp>
      <p:graphicFrame>
        <p:nvGraphicFramePr>
          <p:cNvPr id="9" name="Diagram 8"/>
          <p:cNvGraphicFramePr/>
          <p:nvPr/>
        </p:nvGraphicFramePr>
        <p:xfrm>
          <a:off x="533400" y="1085850"/>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key term black.png"/>
          <p:cNvPicPr>
            <a:picLocks noChangeAspect="1"/>
          </p:cNvPicPr>
          <p:nvPr/>
        </p:nvPicPr>
        <p:blipFill>
          <a:blip r:embed="rId8" cstate="print"/>
          <a:stretch>
            <a:fillRect/>
          </a:stretch>
        </p:blipFill>
        <p:spPr>
          <a:xfrm>
            <a:off x="838200" y="1276350"/>
            <a:ext cx="457200" cy="462280"/>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19</a:t>
            </a:fld>
            <a:endParaRPr 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dirty="0" smtClean="0">
                <a:latin typeface="黑体"/>
                <a:cs typeface="黑体"/>
              </a:rPr>
              <a:t>A. 数组</a:t>
            </a:r>
          </a:p>
        </p:txBody>
      </p:sp>
      <p:sp>
        <p:nvSpPr>
          <p:cNvPr id="7" name="Text Placeholder 6"/>
          <p:cNvSpPr>
            <a:spLocks noGrp="1"/>
          </p:cNvSpPr>
          <p:nvPr>
            <p:ph type="body" idx="12"/>
          </p:nvPr>
        </p:nvSpPr>
        <p:spPr/>
        <p:txBody>
          <a:bodyPr/>
          <a:lstStyle/>
          <a:p>
            <a:r>
              <a:rPr dirty="0" smtClean="0">
                <a:latin typeface="黑体"/>
                <a:cs typeface="黑体"/>
              </a:rPr>
              <a:t>理解应在何时使用数组，学会创建和初始化数组。 </a:t>
            </a:r>
          </a:p>
        </p:txBody>
      </p:sp>
      <p:sp>
        <p:nvSpPr>
          <p:cNvPr id="8" name="Text Placeholder 7"/>
          <p:cNvSpPr>
            <a:spLocks noGrp="1"/>
          </p:cNvSpPr>
          <p:nvPr>
            <p:ph type="body" sz="quarter" idx="15"/>
          </p:nvPr>
        </p:nvSpPr>
        <p:spPr/>
        <p:txBody>
          <a:bodyPr>
            <a:normAutofit/>
          </a:bodyPr>
          <a:lstStyle/>
          <a:p>
            <a:pPr>
              <a:buFont typeface="Arial" pitchFamily="34" charset="0"/>
              <a:buChar char="•"/>
            </a:pPr>
            <a:r>
              <a:rPr dirty="0" smtClean="0">
                <a:latin typeface="黑体"/>
                <a:cs typeface="黑体"/>
              </a:rPr>
              <a:t>一维和二维数组</a:t>
            </a:r>
          </a:p>
          <a:p>
            <a:pPr>
              <a:buFont typeface="Arial" pitchFamily="34" charset="0"/>
              <a:buChar char="•"/>
            </a:pPr>
            <a:r>
              <a:rPr dirty="0" smtClean="0">
                <a:latin typeface="黑体"/>
                <a:cs typeface="黑体"/>
              </a:rPr>
              <a:t>创建数组控件和常量</a:t>
            </a:r>
          </a:p>
          <a:p>
            <a:pPr>
              <a:buFont typeface="Arial" pitchFamily="34" charset="0"/>
              <a:buChar char="•"/>
            </a:pPr>
            <a:r>
              <a:rPr dirty="0" smtClean="0">
                <a:latin typeface="黑体"/>
                <a:cs typeface="黑体"/>
              </a:rPr>
              <a:t>初始化数组</a:t>
            </a:r>
          </a:p>
          <a:p>
            <a:pPr>
              <a:buFont typeface="Arial" pitchFamily="34" charset="0"/>
              <a:buChar char="•"/>
            </a:pPr>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2</a:t>
            </a:fld>
            <a:endParaRPr 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body" sz="quarter" idx="10"/>
          </p:nvPr>
        </p:nvSpPr>
        <p:spPr/>
        <p:txBody>
          <a:bodyPr>
            <a:normAutofit lnSpcReduction="10000"/>
          </a:bodyPr>
          <a:lstStyle/>
          <a:p>
            <a:r>
              <a:rPr dirty="0" smtClean="0">
                <a:latin typeface="黑体"/>
                <a:cs typeface="黑体"/>
              </a:rPr>
              <a:t>算术函数为多态函数</a:t>
            </a:r>
            <a:endParaRPr lang="zh-CN" dirty="0"/>
          </a:p>
        </p:txBody>
      </p:sp>
      <p:sp>
        <p:nvSpPr>
          <p:cNvPr id="6" name="Text Placeholder 5"/>
          <p:cNvSpPr>
            <a:spLocks noGrp="1"/>
          </p:cNvSpPr>
          <p:nvPr>
            <p:ph sz="quarter" idx="15"/>
          </p:nvPr>
        </p:nvSpPr>
        <p:spPr/>
        <p:txBody>
          <a:bodyPr/>
          <a:lstStyle/>
          <a:p>
            <a:pPr>
              <a:buNone/>
            </a:pPr>
            <a:r>
              <a:rPr dirty="0" smtClean="0">
                <a:latin typeface="黑体"/>
                <a:cs typeface="黑体"/>
              </a:rPr>
              <a:t>组合</a:t>
            </a:r>
            <a:endParaRPr lang="zh-CN" dirty="0"/>
          </a:p>
        </p:txBody>
      </p:sp>
      <p:sp>
        <p:nvSpPr>
          <p:cNvPr id="8" name="Text Placeholder 7"/>
          <p:cNvSpPr>
            <a:spLocks noGrp="1"/>
          </p:cNvSpPr>
          <p:nvPr>
            <p:ph sz="quarter" idx="16"/>
          </p:nvPr>
        </p:nvSpPr>
        <p:spPr/>
        <p:txBody>
          <a:bodyPr/>
          <a:lstStyle/>
          <a:p>
            <a:pPr>
              <a:buNone/>
            </a:pPr>
            <a:r>
              <a:rPr dirty="0" smtClean="0">
                <a:latin typeface="黑体"/>
                <a:cs typeface="黑体"/>
              </a:rPr>
              <a:t>结果</a:t>
            </a:r>
            <a:endParaRPr lang="zh-CN" dirty="0"/>
          </a:p>
        </p:txBody>
      </p:sp>
      <p:sp>
        <p:nvSpPr>
          <p:cNvPr id="25" name="Text Placeholder 24"/>
          <p:cNvSpPr>
            <a:spLocks noGrp="1"/>
          </p:cNvSpPr>
          <p:nvPr>
            <p:ph type="body" sz="quarter" idx="13"/>
          </p:nvPr>
        </p:nvSpPr>
        <p:spPr/>
        <p:txBody>
          <a:bodyPr/>
          <a:lstStyle/>
          <a:p>
            <a:r>
              <a:rPr dirty="0" smtClean="0">
                <a:latin typeface="黑体"/>
                <a:cs typeface="黑体"/>
              </a:rPr>
              <a:t>C. 多态性</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20</a:t>
            </a:fld>
            <a:endParaRPr lang="zh-CN" dirty="0"/>
          </a:p>
        </p:txBody>
      </p:sp>
      <p:pic>
        <p:nvPicPr>
          <p:cNvPr id="14" name="Embedded Image" descr="loc_fp_Polymporphic Add-Scalar.png"/>
          <p:cNvPicPr>
            <a:picLocks noChangeAspect="1"/>
          </p:cNvPicPr>
          <p:nvPr/>
        </p:nvPicPr>
        <p:blipFill>
          <a:blip r:embed="rId3" cstate="print"/>
          <a:stretch>
            <a:fillRect/>
          </a:stretch>
        </p:blipFill>
        <p:spPr>
          <a:xfrm>
            <a:off x="4661848" y="1573190"/>
            <a:ext cx="723810" cy="533333"/>
          </a:xfrm>
          <a:prstGeom prst="rect">
            <a:avLst/>
          </a:prstGeom>
        </p:spPr>
      </p:pic>
      <p:pic>
        <p:nvPicPr>
          <p:cNvPr id="20" name="Embedded Image" descr="loc_fp_Polymporphic Add-Array1.png"/>
          <p:cNvPicPr>
            <a:picLocks noChangeAspect="1"/>
          </p:cNvPicPr>
          <p:nvPr/>
        </p:nvPicPr>
        <p:blipFill>
          <a:blip r:embed="rId4" cstate="print"/>
          <a:stretch>
            <a:fillRect/>
          </a:stretch>
        </p:blipFill>
        <p:spPr>
          <a:xfrm>
            <a:off x="4648200" y="2279612"/>
            <a:ext cx="2619048" cy="733333"/>
          </a:xfrm>
          <a:prstGeom prst="rect">
            <a:avLst/>
          </a:prstGeom>
        </p:spPr>
      </p:pic>
      <p:pic>
        <p:nvPicPr>
          <p:cNvPr id="21" name="Embedded Image" descr="loc_fp_Polymporphic Add-Array2.png"/>
          <p:cNvPicPr>
            <a:picLocks noChangeAspect="1"/>
          </p:cNvPicPr>
          <p:nvPr/>
        </p:nvPicPr>
        <p:blipFill>
          <a:blip r:embed="rId5" cstate="print"/>
          <a:stretch>
            <a:fillRect/>
          </a:stretch>
        </p:blipFill>
        <p:spPr>
          <a:xfrm>
            <a:off x="4648200" y="3216263"/>
            <a:ext cx="2619048" cy="733333"/>
          </a:xfrm>
          <a:prstGeom prst="rect">
            <a:avLst/>
          </a:prstGeom>
        </p:spPr>
      </p:pic>
      <p:pic>
        <p:nvPicPr>
          <p:cNvPr id="22" name="Embedded Image" descr="loc_fp_Polymporphic Add-Array3.png"/>
          <p:cNvPicPr>
            <a:picLocks noChangeAspect="1"/>
          </p:cNvPicPr>
          <p:nvPr/>
        </p:nvPicPr>
        <p:blipFill>
          <a:blip r:embed="rId6" cstate="print"/>
          <a:stretch>
            <a:fillRect/>
          </a:stretch>
        </p:blipFill>
        <p:spPr>
          <a:xfrm>
            <a:off x="4648200" y="4114801"/>
            <a:ext cx="2619048" cy="733333"/>
          </a:xfrm>
          <a:prstGeom prst="rect">
            <a:avLst/>
          </a:prstGeom>
        </p:spPr>
      </p:pic>
      <p:pic>
        <p:nvPicPr>
          <p:cNvPr id="17" name="Embedded Image" descr="loc_bd_Polymorphic Add.png"/>
          <p:cNvPicPr>
            <a:picLocks noChangeAspect="1"/>
          </p:cNvPicPr>
          <p:nvPr/>
        </p:nvPicPr>
        <p:blipFill>
          <a:blip r:embed="rId7" cstate="print"/>
          <a:stretch>
            <a:fillRect/>
          </a:stretch>
        </p:blipFill>
        <p:spPr>
          <a:xfrm>
            <a:off x="457200" y="1668993"/>
            <a:ext cx="2710645" cy="320509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body" idx="10"/>
          </p:nvPr>
        </p:nvSpPr>
        <p:spPr/>
        <p:txBody>
          <a:bodyPr/>
          <a:lstStyle/>
          <a:p>
            <a:r>
              <a:rPr dirty="0" smtClean="0">
                <a:latin typeface="黑体"/>
                <a:cs typeface="黑体"/>
              </a:rPr>
              <a:t>D. 自动索引</a:t>
            </a:r>
            <a:endParaRPr lang="zh-CN" dirty="0"/>
          </a:p>
        </p:txBody>
      </p:sp>
      <p:sp>
        <p:nvSpPr>
          <p:cNvPr id="4" name="Content Placeholder 3"/>
          <p:cNvSpPr>
            <a:spLocks noGrp="1"/>
          </p:cNvSpPr>
          <p:nvPr>
            <p:ph type="body" idx="12"/>
          </p:nvPr>
        </p:nvSpPr>
        <p:spPr/>
        <p:txBody>
          <a:bodyPr/>
          <a:lstStyle/>
          <a:p>
            <a:r>
              <a:rPr dirty="0" smtClean="0">
                <a:latin typeface="黑体"/>
                <a:cs typeface="黑体"/>
              </a:rPr>
              <a:t>使用自动索引的输入和输出创建图形和数组。</a:t>
            </a:r>
          </a:p>
          <a:p>
            <a:endParaRPr lang="zh-CN" dirty="0"/>
          </a:p>
        </p:txBody>
      </p:sp>
      <p:sp>
        <p:nvSpPr>
          <p:cNvPr id="10" name="Text Placeholder 7"/>
          <p:cNvSpPr>
            <a:spLocks noGrp="1"/>
          </p:cNvSpPr>
          <p:nvPr>
            <p:ph type="body" sz="quarter" idx="15"/>
          </p:nvPr>
        </p:nvSpPr>
        <p:spPr/>
        <p:txBody>
          <a:bodyPr>
            <a:normAutofit/>
          </a:bodyPr>
          <a:lstStyle/>
          <a:p>
            <a:pPr>
              <a:buFont typeface="Arial" pitchFamily="34" charset="0"/>
              <a:buChar char="•"/>
            </a:pPr>
            <a:r>
              <a:rPr dirty="0" smtClean="0">
                <a:latin typeface="黑体"/>
                <a:cs typeface="黑体"/>
              </a:rPr>
              <a:t>用于For循环和While循环</a:t>
            </a:r>
          </a:p>
          <a:p>
            <a:pPr>
              <a:buFont typeface="Arial" pitchFamily="34" charset="0"/>
              <a:buChar char="•"/>
            </a:pPr>
            <a:r>
              <a:rPr dirty="0" smtClean="0">
                <a:latin typeface="黑体"/>
                <a:cs typeface="黑体"/>
              </a:rPr>
              <a:t>波形图</a:t>
            </a:r>
          </a:p>
          <a:p>
            <a:pPr>
              <a:buFont typeface="Arial" pitchFamily="34" charset="0"/>
              <a:buChar char="•"/>
            </a:pPr>
            <a:r>
              <a:rPr dirty="0" smtClean="0">
                <a:latin typeface="黑体"/>
                <a:cs typeface="黑体"/>
              </a:rPr>
              <a:t>带有条件接线端的自动索引</a:t>
            </a:r>
          </a:p>
          <a:p>
            <a:pPr>
              <a:buFont typeface="Arial" pitchFamily="34" charset="0"/>
              <a:buChar char="•"/>
            </a:pPr>
            <a:endParaRPr lang="zh-CN" dirty="0" smtClean="0"/>
          </a:p>
        </p:txBody>
      </p:sp>
      <p:sp>
        <p:nvSpPr>
          <p:cNvPr id="6" name="Text Placeholder 5"/>
          <p:cNvSpPr>
            <a:spLocks noGrp="1"/>
          </p:cNvSpPr>
          <p:nvPr>
            <p:ph type="body" sz="quarter" idx="16"/>
          </p:nvPr>
        </p:nvSpPr>
        <p:spPr/>
        <p:txBody>
          <a:bodyPr/>
          <a:lstStyle/>
          <a:p>
            <a:pPr>
              <a:buFont typeface="Arial" pitchFamily="34" charset="0"/>
              <a:buChar char="•"/>
            </a:pPr>
            <a:r>
              <a:rPr dirty="0" smtClean="0">
                <a:latin typeface="黑体"/>
                <a:cs typeface="黑体"/>
              </a:rPr>
              <a:t>创建二维数组</a:t>
            </a:r>
          </a:p>
          <a:p>
            <a:pPr>
              <a:buFont typeface="Arial" pitchFamily="34" charset="0"/>
              <a:buChar char="•"/>
            </a:pPr>
            <a:r>
              <a:rPr dirty="0" smtClean="0">
                <a:latin typeface="黑体"/>
                <a:cs typeface="黑体"/>
              </a:rPr>
              <a:t>循环结构的自动索引输入</a:t>
            </a:r>
          </a:p>
          <a:p>
            <a:pPr>
              <a:buFont typeface="Arial" pitchFamily="34" charset="0"/>
              <a:buChar char="•"/>
            </a:pPr>
            <a:endParaRPr lang="zh-CN"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21</a:t>
            </a:fld>
            <a:endParaRPr 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Embedded Image" descr="autoIndexOff.bmp"/>
          <p:cNvPicPr>
            <a:picLocks noChangeAspect="1"/>
          </p:cNvPicPr>
          <p:nvPr/>
        </p:nvPicPr>
        <p:blipFill>
          <a:blip r:embed="rId3" cstate="print"/>
          <a:stretch>
            <a:fillRect/>
          </a:stretch>
        </p:blipFill>
        <p:spPr>
          <a:xfrm>
            <a:off x="4506721" y="2266950"/>
            <a:ext cx="3341877" cy="1184621"/>
          </a:xfrm>
          <a:prstGeom prst="rect">
            <a:avLst/>
          </a:prstGeom>
        </p:spPr>
      </p:pic>
      <p:pic>
        <p:nvPicPr>
          <p:cNvPr id="34" name="Embedded Image" descr="autoindexon.bmp"/>
          <p:cNvPicPr>
            <a:picLocks noChangeAspect="1"/>
          </p:cNvPicPr>
          <p:nvPr/>
        </p:nvPicPr>
        <p:blipFill>
          <a:blip r:embed="rId4" cstate="print"/>
          <a:stretch>
            <a:fillRect/>
          </a:stretch>
        </p:blipFill>
        <p:spPr>
          <a:xfrm>
            <a:off x="425354" y="2358364"/>
            <a:ext cx="2739469" cy="1200150"/>
          </a:xfrm>
          <a:prstGeom prst="rect">
            <a:avLst/>
          </a:prstGeom>
        </p:spPr>
      </p:pic>
      <p:sp>
        <p:nvSpPr>
          <p:cNvPr id="42" name="Title 6"/>
          <p:cNvSpPr>
            <a:spLocks noGrp="1"/>
          </p:cNvSpPr>
          <p:nvPr>
            <p:ph type="body" sz="quarter" idx="10"/>
          </p:nvPr>
        </p:nvSpPr>
        <p:spPr/>
        <p:txBody>
          <a:bodyPr>
            <a:normAutofit lnSpcReduction="10000"/>
          </a:bodyPr>
          <a:lstStyle/>
          <a:p>
            <a:r>
              <a:rPr dirty="0" smtClean="0">
                <a:latin typeface="黑体"/>
                <a:cs typeface="黑体"/>
              </a:rPr>
              <a:t>自动索引</a:t>
            </a:r>
            <a:endParaRPr lang="zh-CN" dirty="0"/>
          </a:p>
        </p:txBody>
      </p:sp>
      <p:sp>
        <p:nvSpPr>
          <p:cNvPr id="33" name="Content Placeholder 32"/>
          <p:cNvSpPr>
            <a:spLocks noGrp="1"/>
          </p:cNvSpPr>
          <p:nvPr>
            <p:ph sz="quarter" idx="15"/>
          </p:nvPr>
        </p:nvSpPr>
        <p:spPr/>
        <p:txBody>
          <a:bodyPr/>
          <a:lstStyle/>
          <a:p>
            <a:r>
              <a:rPr dirty="0" smtClean="0">
                <a:latin typeface="黑体"/>
                <a:cs typeface="黑体"/>
              </a:rPr>
              <a:t>启用自动索引</a:t>
            </a:r>
          </a:p>
          <a:p>
            <a:endParaRPr lang="zh-CN" dirty="0"/>
          </a:p>
        </p:txBody>
      </p:sp>
      <p:sp>
        <p:nvSpPr>
          <p:cNvPr id="36" name="Content Placeholder 35"/>
          <p:cNvSpPr>
            <a:spLocks noGrp="1"/>
          </p:cNvSpPr>
          <p:nvPr>
            <p:ph sz="quarter" idx="16"/>
          </p:nvPr>
        </p:nvSpPr>
        <p:spPr/>
        <p:txBody>
          <a:bodyPr/>
          <a:lstStyle/>
          <a:p>
            <a:r>
              <a:rPr dirty="0" smtClean="0">
                <a:latin typeface="黑体"/>
                <a:cs typeface="黑体"/>
              </a:rPr>
              <a:t>禁用自动索引</a:t>
            </a:r>
          </a:p>
          <a:p>
            <a:endParaRPr lang="zh-CN" dirty="0"/>
          </a:p>
        </p:txBody>
      </p:sp>
      <p:sp>
        <p:nvSpPr>
          <p:cNvPr id="40" name="Text Placeholder 39"/>
          <p:cNvSpPr>
            <a:spLocks noGrp="1"/>
          </p:cNvSpPr>
          <p:nvPr>
            <p:ph type="body" sz="quarter" idx="13"/>
          </p:nvPr>
        </p:nvSpPr>
        <p:spPr/>
        <p:txBody>
          <a:bodyPr/>
          <a:lstStyle/>
          <a:p>
            <a:r>
              <a:rPr dirty="0" smtClean="0">
                <a:latin typeface="黑体"/>
                <a:cs typeface="黑体"/>
              </a:rPr>
              <a:t>D. 自动索引</a:t>
            </a:r>
            <a:endParaRPr lang="zh-CN" dirty="0"/>
          </a:p>
        </p:txBody>
      </p:sp>
      <p:sp>
        <p:nvSpPr>
          <p:cNvPr id="11" name="Rectangle 2"/>
          <p:cNvSpPr>
            <a:spLocks noChangeArrowheads="1"/>
          </p:cNvSpPr>
          <p:nvPr/>
        </p:nvSpPr>
        <p:spPr bwMode="auto">
          <a:xfrm>
            <a:off x="4584700"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sp>
        <p:nvSpPr>
          <p:cNvPr id="18" name="Text Box 11"/>
          <p:cNvSpPr txBox="1">
            <a:spLocks noChangeArrowheads="1"/>
          </p:cNvSpPr>
          <p:nvPr/>
        </p:nvSpPr>
        <p:spPr bwMode="auto">
          <a:xfrm>
            <a:off x="5889619" y="3473229"/>
            <a:ext cx="2326333" cy="523220"/>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sz="1400" b="0" dirty="0" err="1" smtClean="0">
                <a:solidFill>
                  <a:schemeClr val="tx1"/>
                </a:solidFill>
                <a:latin typeface="黑体"/>
                <a:cs typeface="黑体"/>
              </a:rPr>
              <a:t>仅一个值通过循环传出</a:t>
            </a:r>
            <a:r>
              <a:rPr lang="zh-CN" altLang="en-US" sz="1400" b="0" dirty="0" smtClean="0">
                <a:solidFill>
                  <a:schemeClr val="tx1"/>
                </a:solidFill>
                <a:latin typeface="黑体"/>
                <a:cs typeface="黑体"/>
              </a:rPr>
              <a:t>（</a:t>
            </a:r>
            <a:r>
              <a:rPr sz="1400" b="0" dirty="0" err="1" smtClean="0">
                <a:solidFill>
                  <a:schemeClr val="tx1"/>
                </a:solidFill>
                <a:latin typeface="黑体"/>
                <a:cs typeface="黑体"/>
              </a:rPr>
              <a:t>最后一次循环产生的值</a:t>
            </a:r>
            <a:r>
              <a:rPr lang="zh-CN" altLang="en-US" sz="1400" b="0" dirty="0" smtClean="0">
                <a:solidFill>
                  <a:schemeClr val="tx1"/>
                </a:solidFill>
                <a:latin typeface="黑体"/>
                <a:cs typeface="黑体"/>
              </a:rPr>
              <a:t>）。</a:t>
            </a:r>
            <a:endParaRPr lang="zh-CN" sz="1600" b="0" dirty="0">
              <a:solidFill>
                <a:schemeClr val="tx1"/>
              </a:solidFill>
              <a:latin typeface="黑体"/>
            </a:endParaRPr>
          </a:p>
        </p:txBody>
      </p:sp>
      <p:grpSp>
        <p:nvGrpSpPr>
          <p:cNvPr id="38" name="Group 37"/>
          <p:cNvGrpSpPr/>
          <p:nvPr/>
        </p:nvGrpSpPr>
        <p:grpSpPr>
          <a:xfrm>
            <a:off x="1555134" y="3761382"/>
            <a:ext cx="2133600" cy="586667"/>
            <a:chOff x="6403359" y="2695575"/>
            <a:chExt cx="2133600" cy="782222"/>
          </a:xfrm>
        </p:grpSpPr>
        <p:grpSp>
          <p:nvGrpSpPr>
            <p:cNvPr id="37" name="Group 36"/>
            <p:cNvGrpSpPr/>
            <p:nvPr/>
          </p:nvGrpSpPr>
          <p:grpSpPr>
            <a:xfrm>
              <a:off x="6448425" y="2695575"/>
              <a:ext cx="1828800" cy="304800"/>
              <a:chOff x="6448425" y="2695575"/>
              <a:chExt cx="1828800" cy="304800"/>
            </a:xfrm>
          </p:grpSpPr>
          <p:sp>
            <p:nvSpPr>
              <p:cNvPr id="24" name="Rectangle 17"/>
              <p:cNvSpPr>
                <a:spLocks noChangeArrowheads="1"/>
              </p:cNvSpPr>
              <p:nvPr/>
            </p:nvSpPr>
            <p:spPr bwMode="auto">
              <a:xfrm>
                <a:off x="67532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nvGrpSpPr>
              <p:cNvPr id="35" name="Group 34"/>
              <p:cNvGrpSpPr/>
              <p:nvPr/>
            </p:nvGrpSpPr>
            <p:grpSpPr>
              <a:xfrm>
                <a:off x="6448425" y="2695575"/>
                <a:ext cx="1828800" cy="304800"/>
                <a:chOff x="6448425" y="2695575"/>
                <a:chExt cx="1828800" cy="304800"/>
              </a:xfrm>
            </p:grpSpPr>
            <p:sp>
              <p:nvSpPr>
                <p:cNvPr id="22" name="Rectangle 15"/>
                <p:cNvSpPr>
                  <a:spLocks noChangeArrowheads="1"/>
                </p:cNvSpPr>
                <p:nvPr/>
              </p:nvSpPr>
              <p:spPr bwMode="auto">
                <a:xfrm>
                  <a:off x="6448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5" name="Rectangle 18"/>
                <p:cNvSpPr>
                  <a:spLocks noChangeArrowheads="1"/>
                </p:cNvSpPr>
                <p:nvPr/>
              </p:nvSpPr>
              <p:spPr bwMode="auto">
                <a:xfrm>
                  <a:off x="70580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6" name="Rectangle 19"/>
                <p:cNvSpPr>
                  <a:spLocks noChangeArrowheads="1"/>
                </p:cNvSpPr>
                <p:nvPr/>
              </p:nvSpPr>
              <p:spPr bwMode="auto">
                <a:xfrm>
                  <a:off x="73628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7" name="Rectangle 20"/>
                <p:cNvSpPr>
                  <a:spLocks noChangeArrowheads="1"/>
                </p:cNvSpPr>
                <p:nvPr/>
              </p:nvSpPr>
              <p:spPr bwMode="auto">
                <a:xfrm>
                  <a:off x="76676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8" name="Rectangle 21"/>
                <p:cNvSpPr>
                  <a:spLocks noChangeArrowheads="1"/>
                </p:cNvSpPr>
                <p:nvPr/>
              </p:nvSpPr>
              <p:spPr bwMode="auto">
                <a:xfrm>
                  <a:off x="7972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grpSp>
        <p:sp>
          <p:nvSpPr>
            <p:cNvPr id="29" name="Text Box 22"/>
            <p:cNvSpPr txBox="1">
              <a:spLocks noChangeArrowheads="1"/>
            </p:cNvSpPr>
            <p:nvPr/>
          </p:nvSpPr>
          <p:spPr bwMode="auto">
            <a:xfrm>
              <a:off x="6403359" y="3026392"/>
              <a:ext cx="2133600" cy="451405"/>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黑体"/>
                  <a:cs typeface="黑体"/>
                </a:rPr>
                <a:t>0  </a:t>
              </a:r>
              <a:r>
                <a:rPr lang="en-US" sz="1600" dirty="0" smtClean="0">
                  <a:solidFill>
                    <a:schemeClr val="tx1"/>
                  </a:solidFill>
                  <a:latin typeface="黑体"/>
                  <a:cs typeface="黑体"/>
                </a:rPr>
                <a:t>1  </a:t>
              </a:r>
              <a:r>
                <a:rPr lang="en-US" sz="1600" dirty="0">
                  <a:solidFill>
                    <a:schemeClr val="tx1"/>
                  </a:solidFill>
                  <a:latin typeface="黑体"/>
                  <a:cs typeface="黑体"/>
                </a:rPr>
                <a:t>2 </a:t>
              </a:r>
              <a:r>
                <a:rPr lang="en-US" sz="1600" dirty="0" smtClean="0">
                  <a:solidFill>
                    <a:schemeClr val="tx1"/>
                  </a:solidFill>
                  <a:latin typeface="黑体"/>
                  <a:cs typeface="黑体"/>
                </a:rPr>
                <a:t> 3  4  </a:t>
              </a:r>
              <a:r>
                <a:rPr lang="en-US" sz="1600" dirty="0">
                  <a:solidFill>
                    <a:schemeClr val="tx1"/>
                  </a:solidFill>
                  <a:latin typeface="黑体"/>
                  <a:cs typeface="黑体"/>
                </a:rPr>
                <a:t>5</a:t>
              </a:r>
            </a:p>
          </p:txBody>
        </p:sp>
      </p:grpSp>
      <p:sp>
        <p:nvSpPr>
          <p:cNvPr id="15" name="Text Box 8"/>
          <p:cNvSpPr txBox="1">
            <a:spLocks noChangeArrowheads="1"/>
          </p:cNvSpPr>
          <p:nvPr/>
        </p:nvSpPr>
        <p:spPr bwMode="auto">
          <a:xfrm>
            <a:off x="6229350" y="2187773"/>
            <a:ext cx="2914650"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黑体"/>
                <a:cs typeface="黑体"/>
              </a:rPr>
              <a:t>连线粗细不变</a:t>
            </a:r>
          </a:p>
        </p:txBody>
      </p:sp>
      <p:sp>
        <p:nvSpPr>
          <p:cNvPr id="20" name="Rectangle 13"/>
          <p:cNvSpPr>
            <a:spLocks noChangeArrowheads="1"/>
          </p:cNvSpPr>
          <p:nvPr/>
        </p:nvSpPr>
        <p:spPr bwMode="auto">
          <a:xfrm>
            <a:off x="5946828" y="2731057"/>
            <a:ext cx="304800" cy="228600"/>
          </a:xfrm>
          <a:prstGeom prst="rect">
            <a:avLst/>
          </a:prstGeom>
          <a:noFill/>
          <a:ln w="28575" algn="ctr">
            <a:solidFill>
              <a:srgbClr val="FF0000"/>
            </a:solidFill>
            <a:miter lim="800000"/>
            <a:headEnd type="none" w="sm" len="sm"/>
            <a:tailEnd type="none" w="sm" len="sm"/>
          </a:ln>
          <a:effectLst/>
        </p:spPr>
        <p:txBody>
          <a:bodyPr wrap="none" anchor="ctr"/>
          <a:lstStyle/>
          <a:p>
            <a:endParaRPr lang="en-US" dirty="0"/>
          </a:p>
        </p:txBody>
      </p:sp>
      <p:sp>
        <p:nvSpPr>
          <p:cNvPr id="21" name="Line 14"/>
          <p:cNvSpPr>
            <a:spLocks noChangeShapeType="1"/>
          </p:cNvSpPr>
          <p:nvPr/>
        </p:nvSpPr>
        <p:spPr bwMode="auto">
          <a:xfrm flipH="1" flipV="1">
            <a:off x="6219536" y="3021862"/>
            <a:ext cx="381000" cy="4572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0" name="Line 23"/>
          <p:cNvSpPr>
            <a:spLocks noChangeShapeType="1"/>
          </p:cNvSpPr>
          <p:nvPr/>
        </p:nvSpPr>
        <p:spPr bwMode="auto">
          <a:xfrm flipH="1" flipV="1">
            <a:off x="6497782" y="2478974"/>
            <a:ext cx="0" cy="285750"/>
          </a:xfrm>
          <a:prstGeom prst="line">
            <a:avLst/>
          </a:prstGeom>
          <a:noFill/>
          <a:ln w="12700">
            <a:solidFill>
              <a:schemeClr val="tx1"/>
            </a:solidFill>
            <a:round/>
            <a:headEnd type="triangle" w="med" len="med"/>
            <a:tailEnd/>
          </a:ln>
          <a:effectLst/>
        </p:spPr>
        <p:txBody>
          <a:bodyPr wrap="none" anchor="ctr"/>
          <a:lstStyle/>
          <a:p>
            <a:endParaRPr lang="en-US" dirty="0"/>
          </a:p>
        </p:txBody>
      </p:sp>
      <p:sp>
        <p:nvSpPr>
          <p:cNvPr id="14" name="Text Box 7"/>
          <p:cNvSpPr txBox="1">
            <a:spLocks noChangeArrowheads="1"/>
          </p:cNvSpPr>
          <p:nvPr/>
        </p:nvSpPr>
        <p:spPr bwMode="auto">
          <a:xfrm>
            <a:off x="2186051" y="2198979"/>
            <a:ext cx="2447925"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黑体"/>
                <a:cs typeface="黑体"/>
              </a:rPr>
              <a:t>连线变粗</a:t>
            </a:r>
          </a:p>
        </p:txBody>
      </p:sp>
      <p:sp>
        <p:nvSpPr>
          <p:cNvPr id="19" name="Text Box 12"/>
          <p:cNvSpPr txBox="1">
            <a:spLocks noChangeArrowheads="1"/>
          </p:cNvSpPr>
          <p:nvPr/>
        </p:nvSpPr>
        <p:spPr bwMode="auto">
          <a:xfrm>
            <a:off x="2454322" y="3460992"/>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黑体"/>
                <a:cs typeface="黑体"/>
              </a:rPr>
              <a:t>一维数组</a:t>
            </a:r>
          </a:p>
        </p:txBody>
      </p:sp>
      <p:sp>
        <p:nvSpPr>
          <p:cNvPr id="23" name="Line 16"/>
          <p:cNvSpPr>
            <a:spLocks noChangeShapeType="1"/>
          </p:cNvSpPr>
          <p:nvPr/>
        </p:nvSpPr>
        <p:spPr bwMode="auto">
          <a:xfrm flipH="1" flipV="1">
            <a:off x="2483893" y="3070746"/>
            <a:ext cx="147850" cy="46872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1" name="Line 24"/>
          <p:cNvSpPr>
            <a:spLocks noChangeShapeType="1"/>
          </p:cNvSpPr>
          <p:nvPr/>
        </p:nvSpPr>
        <p:spPr bwMode="auto">
          <a:xfrm flipH="1" flipV="1">
            <a:off x="2362200" y="2475047"/>
            <a:ext cx="0" cy="378619"/>
          </a:xfrm>
          <a:prstGeom prst="line">
            <a:avLst/>
          </a:prstGeom>
          <a:noFill/>
          <a:ln w="12700">
            <a:solidFill>
              <a:schemeClr val="tx1"/>
            </a:solidFill>
            <a:round/>
            <a:headEnd type="triangle" w="med" len="med"/>
            <a:tailEnd/>
          </a:ln>
          <a:effectLst/>
        </p:spPr>
        <p:txBody>
          <a:bodyPr wrap="none" anchor="ctr"/>
          <a:lstStyle/>
          <a:p>
            <a:endParaRPr lang="en-US" dirty="0"/>
          </a:p>
        </p:txBody>
      </p:sp>
      <p:pic>
        <p:nvPicPr>
          <p:cNvPr id="32" name="Embedded Image" descr="indextunnel.bmp"/>
          <p:cNvPicPr>
            <a:picLocks noChangeAspect="1"/>
          </p:cNvPicPr>
          <p:nvPr/>
        </p:nvPicPr>
        <p:blipFill>
          <a:blip r:embed="rId5" cstate="print"/>
          <a:stretch>
            <a:fillRect/>
          </a:stretch>
        </p:blipFill>
        <p:spPr>
          <a:xfrm>
            <a:off x="1759510" y="1733550"/>
            <a:ext cx="374090" cy="374090"/>
          </a:xfrm>
          <a:prstGeom prst="rect">
            <a:avLst/>
          </a:prstGeom>
        </p:spPr>
      </p:pic>
      <p:sp>
        <p:nvSpPr>
          <p:cNvPr id="41" name="Slide Number Placeholder 40"/>
          <p:cNvSpPr>
            <a:spLocks noGrp="1"/>
          </p:cNvSpPr>
          <p:nvPr>
            <p:ph type="sldNum" sz="quarter" idx="14"/>
          </p:nvPr>
        </p:nvSpPr>
        <p:spPr/>
        <p:txBody>
          <a:bodyPr/>
          <a:lstStyle/>
          <a:p>
            <a:pPr algn="ctr"/>
            <a:fld id="{F7BDED22-11C7-456A-B829-4ED810F305A6}" type="slidenum">
              <a:rPr lang="en-US" smtClean="0"/>
              <a:pPr algn="ctr"/>
              <a:t>22</a:t>
            </a:fld>
            <a:endParaRPr 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a:bodyPr>
          <a:lstStyle/>
          <a:p>
            <a:r>
              <a:rPr dirty="0" smtClean="0">
                <a:latin typeface="黑体"/>
                <a:cs typeface="黑体"/>
              </a:rPr>
              <a:t>波形图</a:t>
            </a:r>
            <a:endParaRPr lang="zh-CN" dirty="0"/>
          </a:p>
        </p:txBody>
      </p:sp>
      <p:sp>
        <p:nvSpPr>
          <p:cNvPr id="8" name="Text Placeholder 7"/>
          <p:cNvSpPr>
            <a:spLocks noGrp="1"/>
          </p:cNvSpPr>
          <p:nvPr>
            <p:ph type="body" sz="quarter" idx="13"/>
          </p:nvPr>
        </p:nvSpPr>
        <p:spPr/>
        <p:txBody>
          <a:bodyPr/>
          <a:lstStyle/>
          <a:p>
            <a:r>
              <a:rPr dirty="0" smtClean="0">
                <a:latin typeface="黑体"/>
                <a:cs typeface="黑体"/>
              </a:rPr>
              <a:t>D. 自动索引</a:t>
            </a:r>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23</a:t>
            </a:fld>
            <a:endParaRPr lang="zh-CN" dirty="0"/>
          </a:p>
        </p:txBody>
      </p:sp>
      <p:pic>
        <p:nvPicPr>
          <p:cNvPr id="12" name="Embedded Image" descr="loc_bd_Graphs with AutoIndexing.png"/>
          <p:cNvPicPr>
            <a:picLocks noChangeAspect="1"/>
          </p:cNvPicPr>
          <p:nvPr/>
        </p:nvPicPr>
        <p:blipFill>
          <a:blip r:embed="rId2" cstate="print"/>
          <a:stretch>
            <a:fillRect/>
          </a:stretch>
        </p:blipFill>
        <p:spPr>
          <a:xfrm>
            <a:off x="4272581" y="2049455"/>
            <a:ext cx="4199999" cy="1200000"/>
          </a:xfrm>
          <a:prstGeom prst="rect">
            <a:avLst/>
          </a:prstGeom>
        </p:spPr>
      </p:pic>
      <p:pic>
        <p:nvPicPr>
          <p:cNvPr id="13" name="Embedded Image" descr="loc_fp_Graphs with AutoIndexing.png"/>
          <p:cNvPicPr>
            <a:picLocks noChangeAspect="1"/>
          </p:cNvPicPr>
          <p:nvPr/>
        </p:nvPicPr>
        <p:blipFill>
          <a:blip r:embed="rId3" cstate="print"/>
          <a:stretch>
            <a:fillRect/>
          </a:stretch>
        </p:blipFill>
        <p:spPr>
          <a:xfrm>
            <a:off x="320749" y="1575834"/>
            <a:ext cx="3771900" cy="23145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Grp="1" noChangeArrowheads="1"/>
          </p:cNvSpPr>
          <p:nvPr>
            <p:ph type="body" sz="quarter" idx="10"/>
          </p:nvPr>
        </p:nvSpPr>
        <p:spPr/>
        <p:txBody>
          <a:bodyPr/>
          <a:lstStyle/>
          <a:p>
            <a:r>
              <a:rPr dirty="0" smtClean="0">
                <a:latin typeface="黑体"/>
                <a:cs typeface="黑体"/>
              </a:rPr>
              <a:t>图表 vs. </a:t>
            </a:r>
            <a:r>
              <a:rPr dirty="0" err="1" smtClean="0">
                <a:latin typeface="黑体"/>
                <a:cs typeface="黑体"/>
              </a:rPr>
              <a:t>图形</a:t>
            </a:r>
            <a:r>
              <a:rPr lang="zh-CN" altLang="en-US" dirty="0" smtClean="0">
                <a:latin typeface="黑体"/>
                <a:cs typeface="黑体"/>
              </a:rPr>
              <a:t>－</a:t>
            </a:r>
            <a:r>
              <a:rPr dirty="0" err="1" smtClean="0">
                <a:latin typeface="黑体"/>
                <a:cs typeface="黑体"/>
              </a:rPr>
              <a:t>单曲线</a:t>
            </a:r>
            <a:endParaRPr dirty="0" smtClean="0">
              <a:latin typeface="黑体"/>
              <a:cs typeface="黑体"/>
            </a:endParaRPr>
          </a:p>
        </p:txBody>
      </p:sp>
      <p:sp>
        <p:nvSpPr>
          <p:cNvPr id="8" name="Text Placeholder 7"/>
          <p:cNvSpPr>
            <a:spLocks noGrp="1"/>
          </p:cNvSpPr>
          <p:nvPr>
            <p:ph type="body" sz="quarter" idx="13"/>
          </p:nvPr>
        </p:nvSpPr>
        <p:spPr/>
        <p:txBody>
          <a:bodyPr/>
          <a:lstStyle/>
          <a:p>
            <a:r>
              <a:rPr dirty="0" smtClean="0">
                <a:latin typeface="黑体"/>
                <a:cs typeface="黑体"/>
              </a:rPr>
              <a:t>D. 自动索引</a:t>
            </a:r>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24</a:t>
            </a:fld>
            <a:endParaRPr lang="zh-CN" dirty="0"/>
          </a:p>
        </p:txBody>
      </p:sp>
      <p:pic>
        <p:nvPicPr>
          <p:cNvPr id="12" name="Embedded Image" descr="loc_fp_Charts and Graphs1.png"/>
          <p:cNvPicPr>
            <a:picLocks noChangeAspect="1"/>
          </p:cNvPicPr>
          <p:nvPr/>
        </p:nvPicPr>
        <p:blipFill>
          <a:blip r:embed="rId3" cstate="print"/>
          <a:stretch>
            <a:fillRect/>
          </a:stretch>
        </p:blipFill>
        <p:spPr>
          <a:xfrm>
            <a:off x="609601" y="1132916"/>
            <a:ext cx="3141272" cy="3776687"/>
          </a:xfrm>
          <a:prstGeom prst="rect">
            <a:avLst/>
          </a:prstGeom>
        </p:spPr>
      </p:pic>
      <p:pic>
        <p:nvPicPr>
          <p:cNvPr id="10" name="Embedded Image" descr="loc_bd_Charts and Graphs1.png"/>
          <p:cNvPicPr>
            <a:picLocks noChangeAspect="1"/>
          </p:cNvPicPr>
          <p:nvPr/>
        </p:nvPicPr>
        <p:blipFill>
          <a:blip r:embed="rId4" cstate="print"/>
          <a:stretch>
            <a:fillRect/>
          </a:stretch>
        </p:blipFill>
        <p:spPr>
          <a:xfrm>
            <a:off x="4546667" y="1607089"/>
            <a:ext cx="4019550" cy="2590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mbedded Image" descr="loc_bd_Conditional Auto Indexing.png"/>
          <p:cNvPicPr>
            <a:picLocks noChangeAspect="1"/>
          </p:cNvPicPr>
          <p:nvPr/>
        </p:nvPicPr>
        <p:blipFill>
          <a:blip r:embed="rId3" cstate="print"/>
          <a:stretch>
            <a:fillRect/>
          </a:stretch>
        </p:blipFill>
        <p:spPr>
          <a:xfrm>
            <a:off x="1676400" y="1327486"/>
            <a:ext cx="5227875" cy="1771429"/>
          </a:xfrm>
          <a:prstGeom prst="rect">
            <a:avLst/>
          </a:prstGeom>
        </p:spPr>
      </p:pic>
      <p:sp>
        <p:nvSpPr>
          <p:cNvPr id="14" name="Title 4"/>
          <p:cNvSpPr>
            <a:spLocks noGrp="1"/>
          </p:cNvSpPr>
          <p:nvPr>
            <p:ph type="body" sz="quarter" idx="10"/>
          </p:nvPr>
        </p:nvSpPr>
        <p:spPr/>
        <p:txBody>
          <a:bodyPr/>
          <a:lstStyle/>
          <a:p>
            <a:r>
              <a:rPr dirty="0" smtClean="0">
                <a:latin typeface="黑体"/>
                <a:cs typeface="黑体"/>
              </a:rPr>
              <a:t>带有条件隧道的自动索引</a:t>
            </a:r>
            <a:endParaRPr lang="zh-CN" dirty="0"/>
          </a:p>
        </p:txBody>
      </p:sp>
      <p:sp>
        <p:nvSpPr>
          <p:cNvPr id="13" name="Text Placeholder 12"/>
          <p:cNvSpPr>
            <a:spLocks noGrp="1"/>
          </p:cNvSpPr>
          <p:nvPr>
            <p:ph type="body" sz="quarter" idx="13"/>
          </p:nvPr>
        </p:nvSpPr>
        <p:spPr/>
        <p:txBody>
          <a:bodyPr/>
          <a:lstStyle/>
          <a:p>
            <a:r>
              <a:rPr dirty="0" smtClean="0">
                <a:latin typeface="黑体"/>
                <a:cs typeface="黑体"/>
              </a:rPr>
              <a:t>D. 自动索引</a:t>
            </a:r>
            <a:endParaRPr lang="zh-CN" dirty="0"/>
          </a:p>
        </p:txBody>
      </p:sp>
      <p:sp>
        <p:nvSpPr>
          <p:cNvPr id="10" name="TextBox 9"/>
          <p:cNvSpPr txBox="1"/>
          <p:nvPr/>
        </p:nvSpPr>
        <p:spPr>
          <a:xfrm>
            <a:off x="2286000" y="3156287"/>
            <a:ext cx="4399808" cy="707886"/>
          </a:xfrm>
          <a:prstGeom prst="rect">
            <a:avLst/>
          </a:prstGeom>
          <a:noFill/>
        </p:spPr>
        <p:txBody>
          <a:bodyPr wrap="square" rtlCol="0">
            <a:spAutoFit/>
          </a:bodyPr>
          <a:lstStyle/>
          <a:p>
            <a:pPr marL="0" lvl="1" algn="l"/>
            <a:r>
              <a:rPr lang="en-US" sz="2000" b="0" dirty="0" smtClean="0">
                <a:solidFill>
                  <a:schemeClr val="tx1"/>
                </a:solidFill>
                <a:latin typeface="黑体"/>
                <a:cs typeface="黑体"/>
              </a:rPr>
              <a:t>右键单击隧道，选择</a:t>
            </a:r>
            <a:r>
              <a:rPr lang="en-US" sz="2000" dirty="0" smtClean="0">
                <a:solidFill>
                  <a:schemeClr val="tx1"/>
                </a:solidFill>
                <a:latin typeface="黑体"/>
                <a:cs typeface="黑体"/>
              </a:rPr>
              <a:t>隧道模式»条件。</a:t>
            </a:r>
          </a:p>
          <a:p>
            <a:pPr algn="l"/>
            <a:endParaRPr lang="zh-CN" sz="2000" dirty="0">
              <a:solidFill>
                <a:schemeClr val="tx1"/>
              </a:solidFill>
              <a:latin typeface="黑体"/>
            </a:endParaRPr>
          </a:p>
        </p:txBody>
      </p:sp>
      <p:cxnSp>
        <p:nvCxnSpPr>
          <p:cNvPr id="12" name="Straight Arrow Connector 11"/>
          <p:cNvCxnSpPr/>
          <p:nvPr/>
        </p:nvCxnSpPr>
        <p:spPr>
          <a:xfrm flipV="1">
            <a:off x="4485904" y="2003762"/>
            <a:ext cx="1000496" cy="1200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25</a:t>
            </a:fld>
            <a:endParaRPr lang="zh-CN" dirty="0"/>
          </a:p>
        </p:txBody>
      </p:sp>
      <p:pic>
        <p:nvPicPr>
          <p:cNvPr id="15" name="Embedded Image" descr="loc_fp_Conditional Auto Indexing1.png"/>
          <p:cNvPicPr>
            <a:picLocks noChangeAspect="1"/>
          </p:cNvPicPr>
          <p:nvPr/>
        </p:nvPicPr>
        <p:blipFill>
          <a:blip r:embed="rId4" cstate="print"/>
          <a:stretch>
            <a:fillRect/>
          </a:stretch>
        </p:blipFill>
        <p:spPr>
          <a:xfrm>
            <a:off x="381001" y="1885949"/>
            <a:ext cx="1101969" cy="3141785"/>
          </a:xfrm>
          <a:prstGeom prst="rect">
            <a:avLst/>
          </a:prstGeom>
        </p:spPr>
      </p:pic>
      <p:pic>
        <p:nvPicPr>
          <p:cNvPr id="18" name="Embedded Image" descr="loc_fp_Conditional Auto Indexing2.png"/>
          <p:cNvPicPr>
            <a:picLocks noChangeAspect="1"/>
          </p:cNvPicPr>
          <p:nvPr/>
        </p:nvPicPr>
        <p:blipFill>
          <a:blip r:embed="rId5" cstate="print"/>
          <a:stretch>
            <a:fillRect/>
          </a:stretch>
        </p:blipFill>
        <p:spPr>
          <a:xfrm>
            <a:off x="7315200" y="1885950"/>
            <a:ext cx="1160584" cy="316523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1247775" y="2124075"/>
            <a:ext cx="3771900" cy="1969770"/>
          </a:xfrm>
          <a:prstGeom prst="rect">
            <a:avLst/>
          </a:prstGeom>
          <a:noFill/>
          <a:ln w="9525">
            <a:noFill/>
            <a:miter lim="800000"/>
            <a:headEnd/>
            <a:tailEnd/>
          </a:ln>
        </p:spPr>
      </p:pic>
      <p:sp>
        <p:nvSpPr>
          <p:cNvPr id="46" name="Rectangle 3"/>
          <p:cNvSpPr>
            <a:spLocks noGrp="1" noChangeArrowheads="1"/>
          </p:cNvSpPr>
          <p:nvPr>
            <p:ph type="body" sz="quarter" idx="10"/>
          </p:nvPr>
        </p:nvSpPr>
        <p:spPr/>
        <p:txBody>
          <a:bodyPr/>
          <a:lstStyle/>
          <a:p>
            <a:r>
              <a:rPr dirty="0" smtClean="0">
                <a:latin typeface="黑体"/>
                <a:cs typeface="黑体"/>
              </a:rPr>
              <a:t>创建二维数组</a:t>
            </a:r>
            <a:endParaRPr lang="zh-CN" dirty="0"/>
          </a:p>
        </p:txBody>
      </p:sp>
      <p:sp>
        <p:nvSpPr>
          <p:cNvPr id="42" name="Content Placeholder 41"/>
          <p:cNvSpPr>
            <a:spLocks noGrp="1"/>
          </p:cNvSpPr>
          <p:nvPr>
            <p:ph sz="quarter" idx="15"/>
          </p:nvPr>
        </p:nvSpPr>
        <p:spPr/>
        <p:txBody>
          <a:bodyPr/>
          <a:lstStyle/>
          <a:p>
            <a:r>
              <a:rPr dirty="0" smtClean="0">
                <a:latin typeface="黑体"/>
                <a:cs typeface="黑体"/>
              </a:rPr>
              <a:t> 里层的循环创建列元素。</a:t>
            </a:r>
          </a:p>
          <a:p>
            <a:r>
              <a:rPr dirty="0" smtClean="0">
                <a:latin typeface="黑体"/>
                <a:cs typeface="黑体"/>
              </a:rPr>
              <a:t> 外层的循环将列元素堆栈为行。</a:t>
            </a:r>
          </a:p>
        </p:txBody>
      </p:sp>
      <p:sp>
        <p:nvSpPr>
          <p:cNvPr id="44" name="Text Placeholder 43"/>
          <p:cNvSpPr>
            <a:spLocks noGrp="1"/>
          </p:cNvSpPr>
          <p:nvPr>
            <p:ph type="body" sz="quarter" idx="13"/>
          </p:nvPr>
        </p:nvSpPr>
        <p:spPr/>
        <p:txBody>
          <a:bodyPr/>
          <a:lstStyle/>
          <a:p>
            <a:r>
              <a:rPr dirty="0" smtClean="0">
                <a:latin typeface="黑体"/>
                <a:cs typeface="黑体"/>
              </a:rPr>
              <a:t>D. 自动索引</a:t>
            </a:r>
            <a:endParaRPr lang="zh-CN" dirty="0"/>
          </a:p>
        </p:txBody>
      </p:sp>
      <p:sp>
        <p:nvSpPr>
          <p:cNvPr id="344069" name="Text Box 5"/>
          <p:cNvSpPr txBox="1">
            <a:spLocks noChangeArrowheads="1"/>
          </p:cNvSpPr>
          <p:nvPr/>
        </p:nvSpPr>
        <p:spPr bwMode="auto">
          <a:xfrm>
            <a:off x="1219200" y="4324350"/>
            <a:ext cx="1752600" cy="338554"/>
          </a:xfrm>
          <a:prstGeom prst="rect">
            <a:avLst/>
          </a:prstGeom>
          <a:noFill/>
          <a:ln w="9525" algn="ctr">
            <a:noFill/>
            <a:miter lim="800000"/>
            <a:headEnd type="none" w="sm" len="sm"/>
            <a:tailEnd type="none" w="sm" len="sm"/>
          </a:ln>
          <a:effectLst/>
        </p:spPr>
        <p:txBody>
          <a:bodyPr>
            <a:spAutoFit/>
            <a:flatTx/>
          </a:bodyPr>
          <a:lstStyle/>
          <a:p>
            <a:pPr algn="r">
              <a:spcBef>
                <a:spcPct val="50000"/>
              </a:spcBef>
            </a:pPr>
            <a:r>
              <a:rPr lang="en-US" sz="1600" dirty="0">
                <a:solidFill>
                  <a:schemeClr val="tx1"/>
                </a:solidFill>
                <a:latin typeface="黑体"/>
                <a:cs typeface="黑体"/>
              </a:rPr>
              <a:t>一维数组</a:t>
            </a:r>
          </a:p>
        </p:txBody>
      </p:sp>
      <p:grpSp>
        <p:nvGrpSpPr>
          <p:cNvPr id="49" name="Group 48"/>
          <p:cNvGrpSpPr/>
          <p:nvPr/>
        </p:nvGrpSpPr>
        <p:grpSpPr>
          <a:xfrm>
            <a:off x="3048000" y="4400550"/>
            <a:ext cx="1943101" cy="552866"/>
            <a:chOff x="4229100" y="3867149"/>
            <a:chExt cx="1943101" cy="552866"/>
          </a:xfrm>
        </p:grpSpPr>
        <p:sp>
          <p:nvSpPr>
            <p:cNvPr id="344071" name="Rectangle 7"/>
            <p:cNvSpPr>
              <a:spLocks noChangeArrowheads="1"/>
            </p:cNvSpPr>
            <p:nvPr/>
          </p:nvSpPr>
          <p:spPr bwMode="auto">
            <a:xfrm>
              <a:off x="4229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2" name="Rectangle 8"/>
            <p:cNvSpPr>
              <a:spLocks noChangeArrowheads="1"/>
            </p:cNvSpPr>
            <p:nvPr/>
          </p:nvSpPr>
          <p:spPr bwMode="auto">
            <a:xfrm>
              <a:off x="45339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3" name="Rectangle 9"/>
            <p:cNvSpPr>
              <a:spLocks noChangeArrowheads="1"/>
            </p:cNvSpPr>
            <p:nvPr/>
          </p:nvSpPr>
          <p:spPr bwMode="auto">
            <a:xfrm>
              <a:off x="48387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4" name="Rectangle 10"/>
            <p:cNvSpPr>
              <a:spLocks noChangeArrowheads="1"/>
            </p:cNvSpPr>
            <p:nvPr/>
          </p:nvSpPr>
          <p:spPr bwMode="auto">
            <a:xfrm>
              <a:off x="51435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5" name="Rectangle 11"/>
            <p:cNvSpPr>
              <a:spLocks noChangeArrowheads="1"/>
            </p:cNvSpPr>
            <p:nvPr/>
          </p:nvSpPr>
          <p:spPr bwMode="auto">
            <a:xfrm>
              <a:off x="54483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6" name="Rectangle 12"/>
            <p:cNvSpPr>
              <a:spLocks noChangeArrowheads="1"/>
            </p:cNvSpPr>
            <p:nvPr/>
          </p:nvSpPr>
          <p:spPr bwMode="auto">
            <a:xfrm>
              <a:off x="5753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7" name="Text Box 13"/>
            <p:cNvSpPr txBox="1">
              <a:spLocks noChangeArrowheads="1"/>
            </p:cNvSpPr>
            <p:nvPr/>
          </p:nvSpPr>
          <p:spPr bwMode="auto">
            <a:xfrm>
              <a:off x="4238626" y="4081461"/>
              <a:ext cx="1933575"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黑体"/>
                  <a:cs typeface="黑体"/>
                </a:rPr>
                <a:t>0  </a:t>
              </a:r>
              <a:r>
                <a:rPr lang="en-US" sz="1600" dirty="0" smtClean="0">
                  <a:solidFill>
                    <a:schemeClr val="tx1"/>
                  </a:solidFill>
                  <a:latin typeface="黑体"/>
                  <a:cs typeface="黑体"/>
                </a:rPr>
                <a:t>1  2  3  4  </a:t>
              </a:r>
              <a:r>
                <a:rPr lang="en-US" sz="1600" dirty="0">
                  <a:solidFill>
                    <a:schemeClr val="tx1"/>
                  </a:solidFill>
                  <a:latin typeface="黑体"/>
                  <a:cs typeface="黑体"/>
                </a:rPr>
                <a:t>5</a:t>
              </a:r>
            </a:p>
          </p:txBody>
        </p:sp>
      </p:grpSp>
      <p:sp>
        <p:nvSpPr>
          <p:cNvPr id="344078" name="Line 14"/>
          <p:cNvSpPr>
            <a:spLocks noChangeShapeType="1"/>
          </p:cNvSpPr>
          <p:nvPr/>
        </p:nvSpPr>
        <p:spPr bwMode="auto">
          <a:xfrm flipH="1" flipV="1">
            <a:off x="3238500" y="3105150"/>
            <a:ext cx="762000" cy="1219200"/>
          </a:xfrm>
          <a:prstGeom prst="line">
            <a:avLst/>
          </a:prstGeom>
          <a:noFill/>
          <a:ln w="15875">
            <a:solidFill>
              <a:schemeClr val="tx1"/>
            </a:solidFill>
            <a:round/>
            <a:headEnd type="triangle" w="sm" len="sm"/>
            <a:tailEnd/>
          </a:ln>
          <a:effectLst/>
        </p:spPr>
        <p:txBody>
          <a:bodyPr wrap="none" anchor="ctr"/>
          <a:lstStyle/>
          <a:p>
            <a:endParaRPr lang="en-US" dirty="0"/>
          </a:p>
        </p:txBody>
      </p:sp>
      <p:sp>
        <p:nvSpPr>
          <p:cNvPr id="344080" name="Line 16"/>
          <p:cNvSpPr>
            <a:spLocks noChangeShapeType="1"/>
          </p:cNvSpPr>
          <p:nvPr/>
        </p:nvSpPr>
        <p:spPr bwMode="auto">
          <a:xfrm flipH="1" flipV="1">
            <a:off x="4257675" y="3257550"/>
            <a:ext cx="1447800" cy="838200"/>
          </a:xfrm>
          <a:prstGeom prst="line">
            <a:avLst/>
          </a:prstGeom>
          <a:noFill/>
          <a:ln w="15875">
            <a:solidFill>
              <a:schemeClr val="tx1"/>
            </a:solidFill>
            <a:round/>
            <a:headEnd type="triangle" w="sm" len="sm"/>
            <a:tailEnd/>
          </a:ln>
          <a:effectLst/>
        </p:spPr>
        <p:txBody>
          <a:bodyPr wrap="none" anchor="ctr"/>
          <a:lstStyle/>
          <a:p>
            <a:endParaRPr lang="en-US" dirty="0"/>
          </a:p>
        </p:txBody>
      </p:sp>
      <p:grpSp>
        <p:nvGrpSpPr>
          <p:cNvPr id="48" name="Group 47"/>
          <p:cNvGrpSpPr/>
          <p:nvPr/>
        </p:nvGrpSpPr>
        <p:grpSpPr>
          <a:xfrm>
            <a:off x="5829300" y="3562350"/>
            <a:ext cx="1905000" cy="1331119"/>
            <a:chOff x="6743700" y="3555205"/>
            <a:chExt cx="1905000" cy="1331119"/>
          </a:xfrm>
        </p:grpSpPr>
        <p:sp>
          <p:nvSpPr>
            <p:cNvPr id="344079" name="Text Box 15"/>
            <p:cNvSpPr txBox="1">
              <a:spLocks noChangeArrowheads="1"/>
            </p:cNvSpPr>
            <p:nvPr/>
          </p:nvSpPr>
          <p:spPr bwMode="auto">
            <a:xfrm>
              <a:off x="6743700" y="3555205"/>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黑体"/>
                  <a:cs typeface="黑体"/>
                </a:rPr>
                <a:t>二维数组</a:t>
              </a:r>
            </a:p>
          </p:txBody>
        </p:sp>
        <p:sp>
          <p:nvSpPr>
            <p:cNvPr id="344082" name="Rectangle 18"/>
            <p:cNvSpPr>
              <a:spLocks noChangeArrowheads="1"/>
            </p:cNvSpPr>
            <p:nvPr/>
          </p:nvSpPr>
          <p:spPr bwMode="auto">
            <a:xfrm>
              <a:off x="6819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3" name="Rectangle 19"/>
            <p:cNvSpPr>
              <a:spLocks noChangeArrowheads="1"/>
            </p:cNvSpPr>
            <p:nvPr/>
          </p:nvSpPr>
          <p:spPr bwMode="auto">
            <a:xfrm>
              <a:off x="71247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4" name="Rectangle 20"/>
            <p:cNvSpPr>
              <a:spLocks noChangeArrowheads="1"/>
            </p:cNvSpPr>
            <p:nvPr/>
          </p:nvSpPr>
          <p:spPr bwMode="auto">
            <a:xfrm>
              <a:off x="74295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5" name="Rectangle 21"/>
            <p:cNvSpPr>
              <a:spLocks noChangeArrowheads="1"/>
            </p:cNvSpPr>
            <p:nvPr/>
          </p:nvSpPr>
          <p:spPr bwMode="auto">
            <a:xfrm>
              <a:off x="77343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6" name="Rectangle 22"/>
            <p:cNvSpPr>
              <a:spLocks noChangeArrowheads="1"/>
            </p:cNvSpPr>
            <p:nvPr/>
          </p:nvSpPr>
          <p:spPr bwMode="auto">
            <a:xfrm>
              <a:off x="80391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7" name="Rectangle 23"/>
            <p:cNvSpPr>
              <a:spLocks noChangeArrowheads="1"/>
            </p:cNvSpPr>
            <p:nvPr/>
          </p:nvSpPr>
          <p:spPr bwMode="auto">
            <a:xfrm>
              <a:off x="8343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8" name="Rectangle 24"/>
            <p:cNvSpPr>
              <a:spLocks noChangeArrowheads="1"/>
            </p:cNvSpPr>
            <p:nvPr/>
          </p:nvSpPr>
          <p:spPr bwMode="auto">
            <a:xfrm>
              <a:off x="6819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9" name="Rectangle 25"/>
            <p:cNvSpPr>
              <a:spLocks noChangeArrowheads="1"/>
            </p:cNvSpPr>
            <p:nvPr/>
          </p:nvSpPr>
          <p:spPr bwMode="auto">
            <a:xfrm>
              <a:off x="71247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0" name="Rectangle 26"/>
            <p:cNvSpPr>
              <a:spLocks noChangeArrowheads="1"/>
            </p:cNvSpPr>
            <p:nvPr/>
          </p:nvSpPr>
          <p:spPr bwMode="auto">
            <a:xfrm>
              <a:off x="74295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1" name="Rectangle 27"/>
            <p:cNvSpPr>
              <a:spLocks noChangeArrowheads="1"/>
            </p:cNvSpPr>
            <p:nvPr/>
          </p:nvSpPr>
          <p:spPr bwMode="auto">
            <a:xfrm>
              <a:off x="77343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2" name="Rectangle 28"/>
            <p:cNvSpPr>
              <a:spLocks noChangeArrowheads="1"/>
            </p:cNvSpPr>
            <p:nvPr/>
          </p:nvSpPr>
          <p:spPr bwMode="auto">
            <a:xfrm>
              <a:off x="80391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3" name="Rectangle 29"/>
            <p:cNvSpPr>
              <a:spLocks noChangeArrowheads="1"/>
            </p:cNvSpPr>
            <p:nvPr/>
          </p:nvSpPr>
          <p:spPr bwMode="auto">
            <a:xfrm>
              <a:off x="8343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4" name="Rectangle 30"/>
            <p:cNvSpPr>
              <a:spLocks noChangeArrowheads="1"/>
            </p:cNvSpPr>
            <p:nvPr/>
          </p:nvSpPr>
          <p:spPr bwMode="auto">
            <a:xfrm>
              <a:off x="6819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5" name="Rectangle 31"/>
            <p:cNvSpPr>
              <a:spLocks noChangeArrowheads="1"/>
            </p:cNvSpPr>
            <p:nvPr/>
          </p:nvSpPr>
          <p:spPr bwMode="auto">
            <a:xfrm>
              <a:off x="71247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6" name="Rectangle 32"/>
            <p:cNvSpPr>
              <a:spLocks noChangeArrowheads="1"/>
            </p:cNvSpPr>
            <p:nvPr/>
          </p:nvSpPr>
          <p:spPr bwMode="auto">
            <a:xfrm>
              <a:off x="74295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7" name="Rectangle 33"/>
            <p:cNvSpPr>
              <a:spLocks noChangeArrowheads="1"/>
            </p:cNvSpPr>
            <p:nvPr/>
          </p:nvSpPr>
          <p:spPr bwMode="auto">
            <a:xfrm>
              <a:off x="77343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8" name="Rectangle 34"/>
            <p:cNvSpPr>
              <a:spLocks noChangeArrowheads="1"/>
            </p:cNvSpPr>
            <p:nvPr/>
          </p:nvSpPr>
          <p:spPr bwMode="auto">
            <a:xfrm>
              <a:off x="80391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9" name="Rectangle 35"/>
            <p:cNvSpPr>
              <a:spLocks noChangeArrowheads="1"/>
            </p:cNvSpPr>
            <p:nvPr/>
          </p:nvSpPr>
          <p:spPr bwMode="auto">
            <a:xfrm>
              <a:off x="8343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0" name="Rectangle 36"/>
            <p:cNvSpPr>
              <a:spLocks noChangeArrowheads="1"/>
            </p:cNvSpPr>
            <p:nvPr/>
          </p:nvSpPr>
          <p:spPr bwMode="auto">
            <a:xfrm>
              <a:off x="6819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1" name="Rectangle 37"/>
            <p:cNvSpPr>
              <a:spLocks noChangeArrowheads="1"/>
            </p:cNvSpPr>
            <p:nvPr/>
          </p:nvSpPr>
          <p:spPr bwMode="auto">
            <a:xfrm>
              <a:off x="71247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2" name="Rectangle 38"/>
            <p:cNvSpPr>
              <a:spLocks noChangeArrowheads="1"/>
            </p:cNvSpPr>
            <p:nvPr/>
          </p:nvSpPr>
          <p:spPr bwMode="auto">
            <a:xfrm>
              <a:off x="74295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3" name="Rectangle 39"/>
            <p:cNvSpPr>
              <a:spLocks noChangeArrowheads="1"/>
            </p:cNvSpPr>
            <p:nvPr/>
          </p:nvSpPr>
          <p:spPr bwMode="auto">
            <a:xfrm>
              <a:off x="77343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4" name="Rectangle 40"/>
            <p:cNvSpPr>
              <a:spLocks noChangeArrowheads="1"/>
            </p:cNvSpPr>
            <p:nvPr/>
          </p:nvSpPr>
          <p:spPr bwMode="auto">
            <a:xfrm>
              <a:off x="80391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5" name="Rectangle 41"/>
            <p:cNvSpPr>
              <a:spLocks noChangeArrowheads="1"/>
            </p:cNvSpPr>
            <p:nvPr/>
          </p:nvSpPr>
          <p:spPr bwMode="auto">
            <a:xfrm>
              <a:off x="8343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sp>
        <p:nvSpPr>
          <p:cNvPr id="43" name="Slide Number Placeholder 42"/>
          <p:cNvSpPr>
            <a:spLocks noGrp="1"/>
          </p:cNvSpPr>
          <p:nvPr>
            <p:ph type="sldNum" sz="quarter" idx="14"/>
          </p:nvPr>
        </p:nvSpPr>
        <p:spPr/>
        <p:txBody>
          <a:bodyPr/>
          <a:lstStyle/>
          <a:p>
            <a:pPr algn="ctr"/>
            <a:fld id="{F7BDED22-11C7-456A-B829-4ED810F305A6}" type="slidenum">
              <a:rPr lang="en-US" smtClean="0"/>
              <a:pPr algn="ctr"/>
              <a:t>26</a:t>
            </a:fld>
            <a:endParaRPr 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body" sz="quarter" idx="10"/>
          </p:nvPr>
        </p:nvSpPr>
        <p:spPr/>
        <p:txBody>
          <a:bodyPr>
            <a:normAutofit lnSpcReduction="10000"/>
          </a:bodyPr>
          <a:lstStyle/>
          <a:p>
            <a:r>
              <a:rPr dirty="0" smtClean="0">
                <a:latin typeface="黑体"/>
                <a:cs typeface="黑体"/>
              </a:rPr>
              <a:t>自动索引输入</a:t>
            </a:r>
          </a:p>
        </p:txBody>
      </p:sp>
      <p:sp>
        <p:nvSpPr>
          <p:cNvPr id="26627" name="Rectangle 3"/>
          <p:cNvSpPr>
            <a:spLocks noGrp="1" noChangeArrowheads="1"/>
          </p:cNvSpPr>
          <p:nvPr>
            <p:ph sz="quarter" idx="15"/>
          </p:nvPr>
        </p:nvSpPr>
        <p:spPr/>
        <p:txBody>
          <a:bodyPr>
            <a:normAutofit/>
          </a:bodyPr>
          <a:lstStyle/>
          <a:p>
            <a:r>
              <a:rPr lang="en-US" sz="2200" dirty="0" smtClean="0">
                <a:latin typeface="黑体"/>
                <a:cs typeface="黑体"/>
              </a:rPr>
              <a:t>使用自动索引输入数组对数组中的每个元素执行计算。</a:t>
            </a:r>
          </a:p>
          <a:p>
            <a:r>
              <a:rPr lang="en-US" sz="2200" dirty="0" smtClean="0">
                <a:latin typeface="黑体"/>
                <a:cs typeface="黑体"/>
              </a:rPr>
              <a:t>连线数组至For循环的自动索引隧道。 </a:t>
            </a:r>
          </a:p>
          <a:p>
            <a:r>
              <a:rPr lang="en-US" sz="2200" dirty="0" smtClean="0">
                <a:latin typeface="黑体"/>
                <a:cs typeface="黑体"/>
              </a:rPr>
              <a:t>无需连线总数(N)接线端。</a:t>
            </a:r>
          </a:p>
        </p:txBody>
      </p:sp>
      <p:sp>
        <p:nvSpPr>
          <p:cNvPr id="7" name="Text Placeholder 6"/>
          <p:cNvSpPr>
            <a:spLocks noGrp="1"/>
          </p:cNvSpPr>
          <p:nvPr>
            <p:ph type="body" sz="quarter" idx="13"/>
          </p:nvPr>
        </p:nvSpPr>
        <p:spPr/>
        <p:txBody>
          <a:bodyPr/>
          <a:lstStyle/>
          <a:p>
            <a:r>
              <a:rPr dirty="0" smtClean="0">
                <a:latin typeface="黑体"/>
                <a:cs typeface="黑体"/>
              </a:rPr>
              <a:t>D. 自动索引</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27</a:t>
            </a:fld>
            <a:endParaRPr lang="zh-CN" dirty="0"/>
          </a:p>
        </p:txBody>
      </p:sp>
      <p:pic>
        <p:nvPicPr>
          <p:cNvPr id="11" name="Embedded Image" descr="loc_bd_Autoindex Input.png"/>
          <p:cNvPicPr>
            <a:picLocks noGrp="1" noChangeAspect="1"/>
          </p:cNvPicPr>
          <p:nvPr>
            <p:ph sz="quarter" idx="16"/>
          </p:nvPr>
        </p:nvPicPr>
        <p:blipFill>
          <a:blip r:embed="rId3" cstate="print"/>
          <a:stretch>
            <a:fillRect/>
          </a:stretch>
        </p:blipFill>
        <p:spPr>
          <a:xfrm>
            <a:off x="4419600" y="1885950"/>
            <a:ext cx="4485714" cy="181428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body" sz="quarter" idx="10"/>
          </p:nvPr>
        </p:nvSpPr>
        <p:spPr/>
        <p:txBody>
          <a:bodyPr>
            <a:normAutofit/>
          </a:bodyPr>
          <a:lstStyle/>
          <a:p>
            <a:r>
              <a:rPr dirty="0" smtClean="0">
                <a:latin typeface="黑体"/>
                <a:cs typeface="黑体"/>
              </a:rPr>
              <a:t>自动索引输入</a:t>
            </a:r>
            <a:r>
              <a:rPr lang="en-US" dirty="0" smtClean="0">
                <a:latin typeface="黑体"/>
                <a:cs typeface="黑体"/>
              </a:rPr>
              <a:t>─数组大小不同</a:t>
            </a:r>
          </a:p>
        </p:txBody>
      </p:sp>
      <p:sp>
        <p:nvSpPr>
          <p:cNvPr id="9" name="Text Placeholder 8"/>
          <p:cNvSpPr>
            <a:spLocks noGrp="1"/>
          </p:cNvSpPr>
          <p:nvPr>
            <p:ph type="body" sz="quarter" idx="13"/>
          </p:nvPr>
        </p:nvSpPr>
        <p:spPr/>
        <p:txBody>
          <a:bodyPr/>
          <a:lstStyle/>
          <a:p>
            <a:r>
              <a:rPr dirty="0" smtClean="0">
                <a:latin typeface="黑体"/>
                <a:cs typeface="黑体"/>
              </a:rPr>
              <a:t>D. 自动索引</a:t>
            </a:r>
            <a:endParaRPr lang="zh-CN" dirty="0"/>
          </a:p>
        </p:txBody>
      </p:sp>
      <p:sp>
        <p:nvSpPr>
          <p:cNvPr id="8" name="Right Arrow 7"/>
          <p:cNvSpPr/>
          <p:nvPr/>
        </p:nvSpPr>
        <p:spPr>
          <a:xfrm>
            <a:off x="180975" y="3027644"/>
            <a:ext cx="685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28</a:t>
            </a:fld>
            <a:endParaRPr lang="zh-CN" dirty="0"/>
          </a:p>
        </p:txBody>
      </p:sp>
      <p:pic>
        <p:nvPicPr>
          <p:cNvPr id="16" name="Embedded Image" descr="loc_fp_auto_index_input_indicator.png"/>
          <p:cNvPicPr>
            <a:picLocks noChangeAspect="1"/>
          </p:cNvPicPr>
          <p:nvPr/>
        </p:nvPicPr>
        <p:blipFill>
          <a:blip r:embed="rId3" cstate="print"/>
          <a:stretch>
            <a:fillRect/>
          </a:stretch>
        </p:blipFill>
        <p:spPr>
          <a:xfrm>
            <a:off x="6072142" y="2240599"/>
            <a:ext cx="1266666" cy="714286"/>
          </a:xfrm>
          <a:prstGeom prst="rect">
            <a:avLst/>
          </a:prstGeom>
        </p:spPr>
      </p:pic>
      <p:pic>
        <p:nvPicPr>
          <p:cNvPr id="17" name="Embedded Image" descr="loc_bd_for_loop_iterations.bmp"/>
          <p:cNvPicPr>
            <a:picLocks noGrp="1" noChangeAspect="1"/>
          </p:cNvPicPr>
          <p:nvPr>
            <p:ph sz="quarter" idx="15"/>
          </p:nvPr>
        </p:nvPicPr>
        <p:blipFill>
          <a:blip r:embed="rId4" cstate="print"/>
          <a:stretch>
            <a:fillRect/>
          </a:stretch>
        </p:blipFill>
        <p:spPr>
          <a:xfrm>
            <a:off x="1066563" y="1757368"/>
            <a:ext cx="4488418" cy="192723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dirty="0" smtClean="0">
                <a:latin typeface="黑体"/>
                <a:cs typeface="黑体"/>
              </a:rPr>
              <a:t>使用不同的LabVIEW函数对数组进行操作。</a:t>
            </a:r>
          </a:p>
        </p:txBody>
      </p:sp>
      <p:sp>
        <p:nvSpPr>
          <p:cNvPr id="29699" name="Rectangle 13"/>
          <p:cNvSpPr>
            <a:spLocks noGrp="1" noChangeArrowheads="1"/>
          </p:cNvSpPr>
          <p:nvPr>
            <p:ph type="body" idx="10"/>
          </p:nvPr>
        </p:nvSpPr>
        <p:spPr/>
        <p:txBody>
          <a:bodyPr/>
          <a:lstStyle/>
          <a:p>
            <a:r>
              <a:rPr dirty="0" smtClean="0">
                <a:latin typeface="黑体"/>
                <a:cs typeface="黑体"/>
              </a:rPr>
              <a:t>练习5-1</a:t>
            </a:r>
          </a:p>
        </p:txBody>
      </p:sp>
      <p:sp>
        <p:nvSpPr>
          <p:cNvPr id="6" name="Rectangle 12"/>
          <p:cNvSpPr>
            <a:spLocks noGrp="1" noChangeArrowheads="1"/>
          </p:cNvSpPr>
          <p:nvPr>
            <p:ph type="body" idx="14"/>
          </p:nvPr>
        </p:nvSpPr>
        <p:spPr/>
        <p:txBody>
          <a:bodyPr/>
          <a:lstStyle/>
          <a:p>
            <a:r>
              <a:rPr dirty="0" smtClean="0">
                <a:latin typeface="黑体"/>
                <a:cs typeface="黑体"/>
              </a:rPr>
              <a:t>对数组进行操作</a:t>
            </a:r>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29</a:t>
            </a:fld>
            <a:endParaRPr 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lnSpcReduction="10000"/>
          </a:bodyPr>
          <a:lstStyle/>
          <a:p>
            <a:r>
              <a:rPr dirty="0" smtClean="0">
                <a:latin typeface="黑体"/>
                <a:cs typeface="黑体"/>
              </a:rPr>
              <a:t>数组</a:t>
            </a:r>
            <a:endParaRPr lang="zh-CN" dirty="0"/>
          </a:p>
        </p:txBody>
      </p:sp>
      <p:sp>
        <p:nvSpPr>
          <p:cNvPr id="19459" name="Rectangle 12"/>
          <p:cNvSpPr>
            <a:spLocks noGrp="1" noChangeArrowheads="1"/>
          </p:cNvSpPr>
          <p:nvPr>
            <p:ph sz="quarter" idx="15"/>
          </p:nvPr>
        </p:nvSpPr>
        <p:spPr>
          <a:xfrm>
            <a:off x="457200" y="1331875"/>
            <a:ext cx="4142096" cy="3600450"/>
          </a:xfrm>
        </p:spPr>
        <p:txBody>
          <a:bodyPr>
            <a:normAutofit/>
          </a:bodyPr>
          <a:lstStyle/>
          <a:p>
            <a:pPr marL="0" indent="0">
              <a:buNone/>
            </a:pPr>
            <a:r>
              <a:rPr dirty="0" smtClean="0">
                <a:latin typeface="黑体"/>
                <a:cs typeface="黑体"/>
              </a:rPr>
              <a:t>数组将相同类型的数据元素归为一组。</a:t>
            </a:r>
          </a:p>
        </p:txBody>
      </p:sp>
      <p:sp>
        <p:nvSpPr>
          <p:cNvPr id="8" name="Text Placeholder 7"/>
          <p:cNvSpPr>
            <a:spLocks noGrp="1"/>
          </p:cNvSpPr>
          <p:nvPr>
            <p:ph type="body" sz="quarter" idx="13"/>
          </p:nvPr>
        </p:nvSpPr>
        <p:spPr/>
        <p:txBody>
          <a:bodyPr/>
          <a:lstStyle/>
          <a:p>
            <a:r>
              <a:rPr dirty="0" smtClean="0">
                <a:latin typeface="黑体"/>
                <a:cs typeface="黑体"/>
              </a:rPr>
              <a:t>A. 数组</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a:t>
            </a:fld>
            <a:endParaRPr lang="zh-CN" dirty="0"/>
          </a:p>
        </p:txBody>
      </p:sp>
      <p:pic>
        <p:nvPicPr>
          <p:cNvPr id="10" name="Embedded Image" descr="loc_fp_Simple array.bmp"/>
          <p:cNvPicPr>
            <a:picLocks noChangeAspect="1"/>
          </p:cNvPicPr>
          <p:nvPr/>
        </p:nvPicPr>
        <p:blipFill>
          <a:blip r:embed="rId3" cstate="print"/>
          <a:stretch>
            <a:fillRect/>
          </a:stretch>
        </p:blipFill>
        <p:spPr>
          <a:xfrm>
            <a:off x="5486400" y="1485899"/>
            <a:ext cx="2438400" cy="274320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dirty="0" smtClean="0">
                <a:latin typeface="黑体"/>
                <a:cs typeface="黑体"/>
              </a:rPr>
              <a:t>练习5-1</a:t>
            </a:r>
            <a:endParaRPr lang="zh-CN" dirty="0"/>
          </a:p>
        </p:txBody>
      </p:sp>
      <p:sp>
        <p:nvSpPr>
          <p:cNvPr id="4" name="Text Placeholder 3"/>
          <p:cNvSpPr>
            <a:spLocks noGrp="1"/>
          </p:cNvSpPr>
          <p:nvPr>
            <p:ph type="body" sz="quarter" idx="13"/>
          </p:nvPr>
        </p:nvSpPr>
        <p:spPr/>
        <p:txBody>
          <a:bodyPr>
            <a:normAutofit/>
          </a:bodyPr>
          <a:lstStyle/>
          <a:p>
            <a:pPr marL="0" indent="0">
              <a:buNone/>
            </a:pPr>
            <a:r>
              <a:rPr dirty="0" smtClean="0">
                <a:latin typeface="黑体"/>
                <a:cs typeface="黑体"/>
              </a:rPr>
              <a:t>在“全部数据通道”条件分支中，如何验证两种方法获得的结果相同？ </a:t>
            </a:r>
          </a:p>
        </p:txBody>
      </p:sp>
      <p:sp>
        <p:nvSpPr>
          <p:cNvPr id="5" name="Text Placeholder 4"/>
          <p:cNvSpPr>
            <a:spLocks noGrp="1"/>
          </p:cNvSpPr>
          <p:nvPr>
            <p:ph type="body" idx="14"/>
          </p:nvPr>
        </p:nvSpPr>
        <p:spPr/>
        <p:txBody>
          <a:bodyPr/>
          <a:lstStyle/>
          <a:p>
            <a:r>
              <a:rPr dirty="0" smtClean="0">
                <a:latin typeface="黑体"/>
                <a:cs typeface="黑体"/>
              </a:rPr>
              <a:t>对数组进行操作</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30</a:t>
            </a:fld>
            <a:endParaRPr 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normAutofit/>
          </a:bodyPr>
          <a:lstStyle/>
          <a:p>
            <a:r>
              <a:rPr dirty="0" smtClean="0">
                <a:latin typeface="黑体"/>
                <a:cs typeface="黑体"/>
              </a:rPr>
              <a:t>E. 簇</a:t>
            </a:r>
          </a:p>
        </p:txBody>
      </p:sp>
      <p:sp>
        <p:nvSpPr>
          <p:cNvPr id="10" name="Title 3"/>
          <p:cNvSpPr>
            <a:spLocks noGrp="1"/>
          </p:cNvSpPr>
          <p:nvPr>
            <p:ph type="body" idx="12"/>
          </p:nvPr>
        </p:nvSpPr>
        <p:spPr/>
        <p:txBody>
          <a:bodyPr/>
          <a:lstStyle/>
          <a:p>
            <a:r>
              <a:rPr dirty="0" smtClean="0">
                <a:latin typeface="黑体"/>
                <a:cs typeface="黑体"/>
              </a:rPr>
              <a:t>理解应在何时使用簇并学会创建簇。</a:t>
            </a:r>
            <a:endParaRPr lang="zh-CN" dirty="0"/>
          </a:p>
        </p:txBody>
      </p:sp>
      <p:sp>
        <p:nvSpPr>
          <p:cNvPr id="8" name="Text Placeholder 7"/>
          <p:cNvSpPr>
            <a:spLocks noGrp="1"/>
          </p:cNvSpPr>
          <p:nvPr>
            <p:ph type="body" sz="quarter" idx="15"/>
          </p:nvPr>
        </p:nvSpPr>
        <p:spPr/>
        <p:txBody>
          <a:bodyPr>
            <a:normAutofit/>
          </a:bodyPr>
          <a:lstStyle/>
          <a:p>
            <a:pPr>
              <a:buFont typeface="Arial" pitchFamily="34" charset="0"/>
              <a:buChar char="•"/>
            </a:pPr>
            <a:r>
              <a:rPr dirty="0" smtClean="0">
                <a:latin typeface="黑体"/>
                <a:cs typeface="黑体"/>
              </a:rPr>
              <a:t>使用簇的原因</a:t>
            </a:r>
          </a:p>
          <a:p>
            <a:pPr>
              <a:buFont typeface="Arial" pitchFamily="34" charset="0"/>
              <a:buChar char="•"/>
            </a:pPr>
            <a:r>
              <a:rPr dirty="0" smtClean="0">
                <a:latin typeface="黑体"/>
                <a:cs typeface="黑体"/>
              </a:rPr>
              <a:t>簇 vs. 数组</a:t>
            </a:r>
          </a:p>
          <a:p>
            <a:pPr>
              <a:buFont typeface="Arial" pitchFamily="34" charset="0"/>
              <a:buChar char="•"/>
            </a:pPr>
            <a:r>
              <a:rPr dirty="0" smtClean="0">
                <a:latin typeface="黑体"/>
                <a:cs typeface="黑体"/>
              </a:rPr>
              <a:t>创建簇控件和常量</a:t>
            </a:r>
          </a:p>
          <a:p>
            <a:pPr>
              <a:buFont typeface="Arial" pitchFamily="34" charset="0"/>
              <a:buChar char="•"/>
            </a:pPr>
            <a:endParaRPr lang="zh-CN" dirty="0"/>
          </a:p>
        </p:txBody>
      </p:sp>
      <p:sp>
        <p:nvSpPr>
          <p:cNvPr id="9" name="Text Placeholder 8"/>
          <p:cNvSpPr>
            <a:spLocks noGrp="1"/>
          </p:cNvSpPr>
          <p:nvPr>
            <p:ph type="body" sz="quarter" idx="16"/>
          </p:nvPr>
        </p:nvSpPr>
        <p:spPr/>
        <p:txBody>
          <a:bodyPr>
            <a:normAutofit/>
          </a:bodyPr>
          <a:lstStyle/>
          <a:p>
            <a:pPr>
              <a:buFont typeface="Arial" pitchFamily="34" charset="0"/>
              <a:buChar char="•"/>
            </a:pPr>
            <a:r>
              <a:rPr dirty="0" smtClean="0">
                <a:latin typeface="黑体"/>
                <a:cs typeface="黑体"/>
              </a:rPr>
              <a:t>对项进行排序并调整簇大小</a:t>
            </a:r>
          </a:p>
          <a:p>
            <a:pPr>
              <a:buFont typeface="Arial" pitchFamily="34" charset="0"/>
              <a:buChar char="•"/>
            </a:pPr>
            <a:r>
              <a:rPr dirty="0" smtClean="0">
                <a:latin typeface="黑体"/>
                <a:cs typeface="黑体"/>
              </a:rPr>
              <a:t>分解簇和改变簇</a:t>
            </a:r>
          </a:p>
          <a:p>
            <a:pPr>
              <a:buFont typeface="Arial" pitchFamily="34" charset="0"/>
              <a:buChar char="•"/>
            </a:pPr>
            <a:r>
              <a:rPr dirty="0" smtClean="0">
                <a:latin typeface="黑体"/>
                <a:cs typeface="黑体"/>
              </a:rPr>
              <a:t>绘制数据图表</a:t>
            </a:r>
          </a:p>
          <a:p>
            <a:pPr>
              <a:buFont typeface="Arial" pitchFamily="34" charset="0"/>
              <a:buChar char="•"/>
            </a:pPr>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31</a:t>
            </a:fld>
            <a:endParaRPr 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body" sz="quarter" idx="10"/>
          </p:nvPr>
        </p:nvSpPr>
        <p:spPr/>
        <p:txBody>
          <a:bodyPr/>
          <a:lstStyle/>
          <a:p>
            <a:r>
              <a:rPr dirty="0" smtClean="0">
                <a:latin typeface="黑体"/>
                <a:cs typeface="黑体"/>
              </a:rPr>
              <a:t>簇</a:t>
            </a:r>
          </a:p>
        </p:txBody>
      </p:sp>
      <p:sp>
        <p:nvSpPr>
          <p:cNvPr id="30723" name="Rectangle 8"/>
          <p:cNvSpPr>
            <a:spLocks noGrp="1" noChangeArrowheads="1"/>
          </p:cNvSpPr>
          <p:nvPr>
            <p:ph sz="quarter" idx="15"/>
          </p:nvPr>
        </p:nvSpPr>
        <p:spPr/>
        <p:txBody>
          <a:bodyPr/>
          <a:lstStyle/>
          <a:p>
            <a:r>
              <a:rPr dirty="0" smtClean="0">
                <a:latin typeface="黑体"/>
                <a:cs typeface="黑体"/>
              </a:rPr>
              <a:t>簇将不同类型的数据元素归为一组。</a:t>
            </a:r>
          </a:p>
          <a:p>
            <a:r>
              <a:rPr dirty="0" smtClean="0">
                <a:latin typeface="黑体"/>
                <a:cs typeface="黑体"/>
              </a:rPr>
              <a:t>簇类似于文本编程语言中的结构体。</a:t>
            </a:r>
          </a:p>
        </p:txBody>
      </p:sp>
      <p:sp>
        <p:nvSpPr>
          <p:cNvPr id="8" name="Text Placeholder 7"/>
          <p:cNvSpPr>
            <a:spLocks noGrp="1"/>
          </p:cNvSpPr>
          <p:nvPr>
            <p:ph type="body" sz="quarter" idx="13"/>
          </p:nvPr>
        </p:nvSpPr>
        <p:spPr/>
        <p:txBody>
          <a:bodyPr/>
          <a:lstStyle/>
          <a:p>
            <a:r>
              <a:rPr dirty="0" smtClean="0">
                <a:latin typeface="黑体"/>
                <a:cs typeface="黑体"/>
              </a:rPr>
              <a:t>E. 簇</a:t>
            </a:r>
            <a:endParaRPr lang="zh-CN" dirty="0"/>
          </a:p>
        </p:txBody>
      </p:sp>
      <p:cxnSp>
        <p:nvCxnSpPr>
          <p:cNvPr id="12" name="Straight Connector 11"/>
          <p:cNvCxnSpPr/>
          <p:nvPr/>
        </p:nvCxnSpPr>
        <p:spPr>
          <a:xfrm>
            <a:off x="3048000" y="2800350"/>
            <a:ext cx="0" cy="211455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32</a:t>
            </a:fld>
            <a:endParaRPr lang="zh-CN" dirty="0"/>
          </a:p>
        </p:txBody>
      </p:sp>
      <p:pic>
        <p:nvPicPr>
          <p:cNvPr id="10" name="Embedded Image" descr="loc_bd_Cluster Sample.png"/>
          <p:cNvPicPr>
            <a:picLocks noChangeAspect="1"/>
          </p:cNvPicPr>
          <p:nvPr/>
        </p:nvPicPr>
        <p:blipFill>
          <a:blip r:embed="rId3" cstate="print"/>
          <a:stretch>
            <a:fillRect/>
          </a:stretch>
        </p:blipFill>
        <p:spPr>
          <a:xfrm>
            <a:off x="3429000" y="2571750"/>
            <a:ext cx="3676191" cy="1904762"/>
          </a:xfrm>
          <a:prstGeom prst="rect">
            <a:avLst/>
          </a:prstGeom>
        </p:spPr>
      </p:pic>
      <p:pic>
        <p:nvPicPr>
          <p:cNvPr id="14" name="Embedded Image" descr="loc_fp_cluster sample.png"/>
          <p:cNvPicPr>
            <a:picLocks noChangeAspect="1"/>
          </p:cNvPicPr>
          <p:nvPr/>
        </p:nvPicPr>
        <p:blipFill>
          <a:blip r:embed="rId4" cstate="print"/>
          <a:stretch>
            <a:fillRect/>
          </a:stretch>
        </p:blipFill>
        <p:spPr>
          <a:xfrm>
            <a:off x="866775" y="2114936"/>
            <a:ext cx="1738539" cy="2942838"/>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body" sz="quarter" idx="10"/>
          </p:nvPr>
        </p:nvSpPr>
        <p:spPr/>
        <p:txBody>
          <a:bodyPr/>
          <a:lstStyle/>
          <a:p>
            <a:r>
              <a:rPr dirty="0" smtClean="0">
                <a:latin typeface="黑体"/>
                <a:cs typeface="黑体"/>
              </a:rPr>
              <a:t>簇 vs. 数组</a:t>
            </a:r>
          </a:p>
        </p:txBody>
      </p:sp>
      <p:sp>
        <p:nvSpPr>
          <p:cNvPr id="31747" name="Rectangle 5"/>
          <p:cNvSpPr>
            <a:spLocks noGrp="1" noChangeArrowheads="1"/>
          </p:cNvSpPr>
          <p:nvPr>
            <p:ph sz="quarter" idx="15"/>
          </p:nvPr>
        </p:nvSpPr>
        <p:spPr/>
        <p:txBody>
          <a:bodyPr>
            <a:normAutofit/>
          </a:bodyPr>
          <a:lstStyle/>
          <a:p>
            <a:pPr>
              <a:buNone/>
            </a:pPr>
            <a:r>
              <a:rPr dirty="0" smtClean="0">
                <a:latin typeface="黑体"/>
                <a:cs typeface="黑体"/>
              </a:rPr>
              <a:t>簇</a:t>
            </a:r>
          </a:p>
          <a:p>
            <a:r>
              <a:rPr dirty="0" smtClean="0">
                <a:latin typeface="黑体"/>
                <a:cs typeface="黑体"/>
              </a:rPr>
              <a:t>混合数据类型</a:t>
            </a:r>
          </a:p>
          <a:p>
            <a:r>
              <a:rPr dirty="0" smtClean="0">
                <a:latin typeface="黑体"/>
                <a:cs typeface="黑体"/>
              </a:rPr>
              <a:t>大小固定</a:t>
            </a:r>
          </a:p>
          <a:p>
            <a:pPr>
              <a:buNone/>
            </a:pPr>
            <a:endParaRPr lang="zh-CN" dirty="0" smtClean="0"/>
          </a:p>
          <a:p>
            <a:pPr>
              <a:buNone/>
            </a:pPr>
            <a:r>
              <a:rPr dirty="0" smtClean="0">
                <a:latin typeface="黑体"/>
                <a:cs typeface="黑体"/>
              </a:rPr>
              <a:t>数组</a:t>
            </a:r>
          </a:p>
          <a:p>
            <a:r>
              <a:rPr dirty="0" smtClean="0">
                <a:latin typeface="黑体"/>
                <a:cs typeface="黑体"/>
              </a:rPr>
              <a:t>单一数据类型</a:t>
            </a:r>
          </a:p>
          <a:p>
            <a:r>
              <a:rPr dirty="0" smtClean="0">
                <a:latin typeface="黑体"/>
                <a:cs typeface="黑体"/>
              </a:rPr>
              <a:t>大小不固定</a:t>
            </a:r>
          </a:p>
        </p:txBody>
      </p:sp>
      <p:sp>
        <p:nvSpPr>
          <p:cNvPr id="8" name="Text Placeholder 7"/>
          <p:cNvSpPr>
            <a:spLocks noGrp="1"/>
          </p:cNvSpPr>
          <p:nvPr>
            <p:ph type="body" sz="quarter" idx="13"/>
          </p:nvPr>
        </p:nvSpPr>
        <p:spPr/>
        <p:txBody>
          <a:bodyPr/>
          <a:lstStyle/>
          <a:p>
            <a:r>
              <a:rPr dirty="0" smtClean="0">
                <a:latin typeface="黑体"/>
                <a:cs typeface="黑体"/>
              </a:rPr>
              <a:t>E. 簇</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33</a:t>
            </a:fld>
            <a:endParaRPr lang="zh-CN" dirty="0"/>
          </a:p>
        </p:txBody>
      </p:sp>
      <p:pic>
        <p:nvPicPr>
          <p:cNvPr id="10" name="Embedded Image" descr="loc_bd_Unbundle Error Cluster.png"/>
          <p:cNvPicPr>
            <a:picLocks noChangeAspect="1"/>
          </p:cNvPicPr>
          <p:nvPr/>
        </p:nvPicPr>
        <p:blipFill>
          <a:blip r:embed="rId3" cstate="print"/>
          <a:stretch>
            <a:fillRect/>
          </a:stretch>
        </p:blipFill>
        <p:spPr>
          <a:xfrm>
            <a:off x="3953538" y="1286539"/>
            <a:ext cx="2811147" cy="1341097"/>
          </a:xfrm>
          <a:prstGeom prst="rect">
            <a:avLst/>
          </a:prstGeom>
        </p:spPr>
      </p:pic>
      <p:pic>
        <p:nvPicPr>
          <p:cNvPr id="13" name="Embedded Image" descr="autoindexon.bmp"/>
          <p:cNvPicPr>
            <a:picLocks noChangeAspect="1"/>
          </p:cNvPicPr>
          <p:nvPr/>
        </p:nvPicPr>
        <p:blipFill>
          <a:blip r:embed="rId4" cstate="print"/>
          <a:stretch>
            <a:fillRect/>
          </a:stretch>
        </p:blipFill>
        <p:spPr>
          <a:xfrm>
            <a:off x="3905691" y="3323666"/>
            <a:ext cx="3175591" cy="139121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Grp="1" noChangeArrowheads="1"/>
          </p:cNvSpPr>
          <p:nvPr>
            <p:ph type="body" sz="quarter" idx="15"/>
          </p:nvPr>
        </p:nvSpPr>
        <p:spPr/>
        <p:txBody>
          <a:bodyPr>
            <a:normAutofit/>
          </a:bodyPr>
          <a:lstStyle/>
          <a:p>
            <a:r>
              <a:rPr dirty="0" smtClean="0">
                <a:latin typeface="黑体"/>
                <a:cs typeface="黑体"/>
              </a:rPr>
              <a:t>.</a:t>
            </a:r>
          </a:p>
        </p:txBody>
      </p:sp>
      <p:sp>
        <p:nvSpPr>
          <p:cNvPr id="9" name="Rectangle 4"/>
          <p:cNvSpPr>
            <a:spLocks noGrp="1" noChangeArrowheads="1"/>
          </p:cNvSpPr>
          <p:nvPr>
            <p:ph type="body" idx="18"/>
          </p:nvPr>
        </p:nvSpPr>
        <p:spPr>
          <a:xfrm>
            <a:off x="754905" y="1512868"/>
            <a:ext cx="8229600" cy="518337"/>
          </a:xfrm>
        </p:spPr>
        <p:txBody>
          <a:bodyPr/>
          <a:lstStyle/>
          <a:p>
            <a:r>
              <a:rPr dirty="0" smtClean="0">
                <a:latin typeface="黑体"/>
                <a:cs typeface="黑体"/>
              </a:rPr>
              <a:t>创建簇控件</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34</a:t>
            </a:fld>
            <a:endParaRPr lang="zh-CN" dirty="0"/>
          </a:p>
        </p:txBody>
      </p:sp>
      <p:pic>
        <p:nvPicPr>
          <p:cNvPr id="11" name="Embedded Image" descr="clustercreate.bmp"/>
          <p:cNvPicPr>
            <a:picLocks noChangeAspect="1"/>
          </p:cNvPicPr>
          <p:nvPr/>
        </p:nvPicPr>
        <p:blipFill>
          <a:blip r:embed="rId3" cstate="print"/>
          <a:stretch>
            <a:fillRect/>
          </a:stretch>
        </p:blipFill>
        <p:spPr>
          <a:xfrm>
            <a:off x="1237382" y="2446020"/>
            <a:ext cx="2178039" cy="2377556"/>
          </a:xfrm>
          <a:prstGeom prst="rect">
            <a:avLst/>
          </a:prstGeom>
        </p:spPr>
      </p:pic>
      <p:pic>
        <p:nvPicPr>
          <p:cNvPr id="10" name="Embedded Image" descr="loc_bd_Cluster Sample 2 constant.png"/>
          <p:cNvPicPr>
            <a:picLocks noChangeAspect="1"/>
          </p:cNvPicPr>
          <p:nvPr/>
        </p:nvPicPr>
        <p:blipFill>
          <a:blip r:embed="rId4" cstate="print"/>
          <a:stretch>
            <a:fillRect/>
          </a:stretch>
        </p:blipFill>
        <p:spPr>
          <a:xfrm>
            <a:off x="6096001" y="2299579"/>
            <a:ext cx="672742" cy="2525736"/>
          </a:xfrm>
          <a:prstGeom prst="rect">
            <a:avLst/>
          </a:prstGeom>
        </p:spPr>
      </p:pic>
      <p:pic>
        <p:nvPicPr>
          <p:cNvPr id="1026" name="Picture 2" descr="G:\perforce\yujzhang_sh-rd-yujzhang\CustomerEducation\Courses\InDev\LVCore1\2014\Chinese\Art\noloc_cluster constant.bmp"/>
          <p:cNvPicPr>
            <a:picLocks noChangeAspect="1" noChangeArrowheads="1"/>
          </p:cNvPicPr>
          <p:nvPr/>
        </p:nvPicPr>
        <p:blipFill>
          <a:blip r:embed="rId5" cstate="print"/>
          <a:srcRect/>
          <a:stretch>
            <a:fillRect/>
          </a:stretch>
        </p:blipFill>
        <p:spPr bwMode="auto">
          <a:xfrm>
            <a:off x="4622800" y="3143250"/>
            <a:ext cx="279400" cy="91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sz="quarter" idx="10"/>
          </p:nvPr>
        </p:nvSpPr>
        <p:spPr/>
        <p:txBody>
          <a:bodyPr>
            <a:normAutofit lnSpcReduction="10000"/>
          </a:bodyPr>
          <a:lstStyle/>
          <a:p>
            <a:r>
              <a:rPr dirty="0" smtClean="0">
                <a:latin typeface="黑体"/>
                <a:cs typeface="黑体"/>
              </a:rPr>
              <a:t>簇顺序</a:t>
            </a:r>
          </a:p>
        </p:txBody>
      </p:sp>
      <p:sp>
        <p:nvSpPr>
          <p:cNvPr id="34819" name="Rectangle 6"/>
          <p:cNvSpPr>
            <a:spLocks noGrp="1" noChangeArrowheads="1"/>
          </p:cNvSpPr>
          <p:nvPr>
            <p:ph sz="quarter" idx="15"/>
          </p:nvPr>
        </p:nvSpPr>
        <p:spPr/>
        <p:txBody>
          <a:bodyPr>
            <a:normAutofit/>
          </a:bodyPr>
          <a:lstStyle/>
          <a:p>
            <a:pPr marL="0" indent="0">
              <a:buNone/>
            </a:pPr>
            <a:r>
              <a:rPr dirty="0" smtClean="0">
                <a:latin typeface="黑体"/>
                <a:cs typeface="黑体"/>
              </a:rPr>
              <a:t>簇元素的逻辑顺序与元素在簇外框中的位置无关。</a:t>
            </a:r>
          </a:p>
          <a:p>
            <a:endParaRPr lang="zh-CN" dirty="0" smtClean="0"/>
          </a:p>
        </p:txBody>
      </p:sp>
      <p:sp>
        <p:nvSpPr>
          <p:cNvPr id="6" name="Text Placeholder 5"/>
          <p:cNvSpPr>
            <a:spLocks noGrp="1"/>
          </p:cNvSpPr>
          <p:nvPr>
            <p:ph type="body" sz="quarter" idx="13"/>
          </p:nvPr>
        </p:nvSpPr>
        <p:spPr/>
        <p:txBody>
          <a:bodyPr/>
          <a:lstStyle/>
          <a:p>
            <a:r>
              <a:rPr dirty="0" smtClean="0">
                <a:latin typeface="黑体"/>
                <a:cs typeface="黑体"/>
              </a:rPr>
              <a:t>E. 簇</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35</a:t>
            </a:fld>
            <a:endParaRPr lang="zh-CN" dirty="0"/>
          </a:p>
        </p:txBody>
      </p:sp>
      <p:pic>
        <p:nvPicPr>
          <p:cNvPr id="11" name="Embedded Image" descr="loc_fp_cluster sample - order.png"/>
          <p:cNvPicPr>
            <a:picLocks noGrp="1" noChangeAspect="1"/>
          </p:cNvPicPr>
          <p:nvPr>
            <p:ph sz="quarter" idx="16"/>
          </p:nvPr>
        </p:nvPicPr>
        <p:blipFill>
          <a:blip r:embed="rId3" cstate="print"/>
          <a:stretch>
            <a:fillRect/>
          </a:stretch>
        </p:blipFill>
        <p:spPr>
          <a:xfrm>
            <a:off x="5092898" y="1104900"/>
            <a:ext cx="2514162" cy="374313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sz="quarter" idx="10"/>
          </p:nvPr>
        </p:nvSpPr>
        <p:spPr/>
        <p:txBody>
          <a:bodyPr>
            <a:normAutofit lnSpcReduction="10000"/>
          </a:bodyPr>
          <a:lstStyle/>
          <a:p>
            <a:r>
              <a:rPr dirty="0" smtClean="0">
                <a:latin typeface="黑体"/>
                <a:cs typeface="黑体"/>
              </a:rPr>
              <a:t>自动调整簇大小</a:t>
            </a:r>
            <a:endParaRPr lang="zh-CN" dirty="0"/>
          </a:p>
        </p:txBody>
      </p:sp>
      <p:sp>
        <p:nvSpPr>
          <p:cNvPr id="3" name="Content Placeholder 2"/>
          <p:cNvSpPr>
            <a:spLocks noGrp="1"/>
          </p:cNvSpPr>
          <p:nvPr>
            <p:ph sz="quarter" idx="15"/>
          </p:nvPr>
        </p:nvSpPr>
        <p:spPr/>
        <p:txBody>
          <a:bodyPr>
            <a:normAutofit/>
          </a:bodyPr>
          <a:lstStyle/>
          <a:p>
            <a:r>
              <a:rPr dirty="0" smtClean="0">
                <a:latin typeface="黑体"/>
                <a:cs typeface="黑体"/>
              </a:rPr>
              <a:t>排列簇中的元素</a:t>
            </a:r>
          </a:p>
          <a:p>
            <a:r>
              <a:rPr dirty="0" smtClean="0">
                <a:latin typeface="黑体"/>
                <a:cs typeface="黑体"/>
              </a:rPr>
              <a:t>排列建议：</a:t>
            </a:r>
          </a:p>
          <a:p>
            <a:pPr lvl="1"/>
            <a:r>
              <a:rPr dirty="0" smtClean="0">
                <a:latin typeface="黑体"/>
                <a:cs typeface="黑体"/>
              </a:rPr>
              <a:t>垂直排列</a:t>
            </a:r>
          </a:p>
          <a:p>
            <a:pPr lvl="1"/>
            <a:r>
              <a:rPr dirty="0" smtClean="0">
                <a:latin typeface="黑体"/>
                <a:cs typeface="黑体"/>
              </a:rPr>
              <a:t>紧凑排列</a:t>
            </a:r>
          </a:p>
          <a:p>
            <a:pPr lvl="1"/>
            <a:r>
              <a:rPr dirty="0" smtClean="0">
                <a:latin typeface="黑体"/>
                <a:cs typeface="黑体"/>
              </a:rPr>
              <a:t>按元素首选顺序排列</a:t>
            </a:r>
          </a:p>
        </p:txBody>
      </p:sp>
      <p:sp>
        <p:nvSpPr>
          <p:cNvPr id="6" name="Text Placeholder 5"/>
          <p:cNvSpPr>
            <a:spLocks noGrp="1"/>
          </p:cNvSpPr>
          <p:nvPr>
            <p:ph type="body" sz="quarter" idx="13"/>
          </p:nvPr>
        </p:nvSpPr>
        <p:spPr/>
        <p:txBody>
          <a:bodyPr/>
          <a:lstStyle/>
          <a:p>
            <a:r>
              <a:rPr dirty="0" smtClean="0">
                <a:latin typeface="黑体"/>
                <a:cs typeface="黑体"/>
              </a:rPr>
              <a:t>E. 簇</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36</a:t>
            </a:fld>
            <a:endParaRPr lang="zh-CN" dirty="0"/>
          </a:p>
        </p:txBody>
      </p:sp>
      <p:pic>
        <p:nvPicPr>
          <p:cNvPr id="11" name="Embedded Image" descr="loc_fp_cluster sample - autosize.png"/>
          <p:cNvPicPr>
            <a:picLocks noGrp="1" noChangeAspect="1"/>
          </p:cNvPicPr>
          <p:nvPr>
            <p:ph sz="quarter" idx="16"/>
          </p:nvPr>
        </p:nvPicPr>
        <p:blipFill>
          <a:blip r:embed="rId3" cstate="print"/>
          <a:stretch>
            <a:fillRect/>
          </a:stretch>
        </p:blipFill>
        <p:spPr>
          <a:xfrm>
            <a:off x="4652722" y="1252306"/>
            <a:ext cx="2800000" cy="358095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sz="quarter" idx="10"/>
          </p:nvPr>
        </p:nvSpPr>
        <p:spPr/>
        <p:txBody>
          <a:bodyPr>
            <a:normAutofit lnSpcReduction="10000"/>
          </a:bodyPr>
          <a:lstStyle/>
          <a:p>
            <a:r>
              <a:rPr dirty="0" smtClean="0">
                <a:latin typeface="黑体"/>
                <a:cs typeface="黑体"/>
              </a:rPr>
              <a:t>分解簇</a:t>
            </a:r>
            <a:endParaRPr lang="zh-CN" dirty="0"/>
          </a:p>
        </p:txBody>
      </p:sp>
      <p:sp>
        <p:nvSpPr>
          <p:cNvPr id="3" name="Content Placeholder 2"/>
          <p:cNvSpPr>
            <a:spLocks noGrp="1"/>
          </p:cNvSpPr>
          <p:nvPr>
            <p:ph sz="quarter" idx="15"/>
          </p:nvPr>
        </p:nvSpPr>
        <p:spPr/>
        <p:txBody>
          <a:bodyPr/>
          <a:lstStyle/>
          <a:p>
            <a:r>
              <a:rPr dirty="0" smtClean="0">
                <a:latin typeface="黑体"/>
                <a:cs typeface="黑体"/>
              </a:rPr>
              <a:t>按名称解除捆绑</a:t>
            </a:r>
          </a:p>
          <a:p>
            <a:pPr lvl="1"/>
            <a:r>
              <a:rPr dirty="0" smtClean="0">
                <a:latin typeface="黑体"/>
                <a:cs typeface="黑体"/>
              </a:rPr>
              <a:t>如元素全部命名，使用该函数。</a:t>
            </a:r>
          </a:p>
          <a:p>
            <a:pPr lvl="1"/>
            <a:endParaRPr lang="zh-CN" dirty="0" smtClean="0"/>
          </a:p>
          <a:p>
            <a:pPr lvl="1"/>
            <a:endParaRPr lang="zh-CN" dirty="0" smtClean="0"/>
          </a:p>
          <a:p>
            <a:endParaRPr lang="zh-CN" dirty="0"/>
          </a:p>
        </p:txBody>
      </p:sp>
      <p:sp>
        <p:nvSpPr>
          <p:cNvPr id="9" name="Content Placeholder 8"/>
          <p:cNvSpPr>
            <a:spLocks noGrp="1"/>
          </p:cNvSpPr>
          <p:nvPr>
            <p:ph sz="quarter" idx="16"/>
          </p:nvPr>
        </p:nvSpPr>
        <p:spPr/>
        <p:txBody>
          <a:bodyPr/>
          <a:lstStyle/>
          <a:p>
            <a:r>
              <a:rPr dirty="0" smtClean="0">
                <a:latin typeface="黑体"/>
                <a:cs typeface="黑体"/>
              </a:rPr>
              <a:t>解除捆绑</a:t>
            </a:r>
          </a:p>
          <a:p>
            <a:pPr lvl="1"/>
            <a:r>
              <a:rPr dirty="0" smtClean="0">
                <a:latin typeface="黑体"/>
                <a:cs typeface="黑体"/>
              </a:rPr>
              <a:t>如存在未命名元素，使用该函数。</a:t>
            </a:r>
          </a:p>
          <a:p>
            <a:endParaRPr lang="zh-CN" dirty="0"/>
          </a:p>
        </p:txBody>
      </p:sp>
      <p:sp>
        <p:nvSpPr>
          <p:cNvPr id="6" name="Text Placeholder 5"/>
          <p:cNvSpPr>
            <a:spLocks noGrp="1"/>
          </p:cNvSpPr>
          <p:nvPr>
            <p:ph type="body" sz="quarter" idx="13"/>
          </p:nvPr>
        </p:nvSpPr>
        <p:spPr/>
        <p:txBody>
          <a:bodyPr/>
          <a:lstStyle/>
          <a:p>
            <a:r>
              <a:rPr dirty="0" smtClean="0">
                <a:latin typeface="黑体"/>
                <a:cs typeface="黑体"/>
              </a:rPr>
              <a:t>E. 簇</a:t>
            </a:r>
            <a:endParaRPr lang="zh-CN"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37</a:t>
            </a:fld>
            <a:endParaRPr lang="zh-CN" dirty="0"/>
          </a:p>
        </p:txBody>
      </p:sp>
      <p:sp>
        <p:nvSpPr>
          <p:cNvPr id="8" name="Rectangle 7"/>
          <p:cNvSpPr/>
          <p:nvPr/>
        </p:nvSpPr>
        <p:spPr>
          <a:xfrm>
            <a:off x="2949601" y="2340918"/>
            <a:ext cx="3244798" cy="461665"/>
          </a:xfrm>
          <a:prstGeom prst="rect">
            <a:avLst/>
          </a:prstGeom>
        </p:spPr>
        <p:txBody>
          <a:bodyPr wrap="none">
            <a:spAutoFit/>
          </a:bodyPr>
          <a:lstStyle/>
          <a:p>
            <a:r>
              <a:rPr lang="en-US" altLang="zh-CN" dirty="0" err="1" smtClean="0"/>
              <a:t>loc_bd_cluster_unbundle</a:t>
            </a:r>
            <a:endParaRPr lang="zh-CN" altLang="en-US" dirty="0"/>
          </a:p>
        </p:txBody>
      </p:sp>
      <p:pic>
        <p:nvPicPr>
          <p:cNvPr id="12" name="Embedded Image" descr="loc_bd_cluster_unbundle.png"/>
          <p:cNvPicPr>
            <a:picLocks noChangeAspect="1"/>
          </p:cNvPicPr>
          <p:nvPr/>
        </p:nvPicPr>
        <p:blipFill>
          <a:blip r:embed="rId3" cstate="print"/>
          <a:stretch>
            <a:fillRect/>
          </a:stretch>
        </p:blipFill>
        <p:spPr>
          <a:xfrm>
            <a:off x="1119963" y="2711744"/>
            <a:ext cx="5742857" cy="110000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mbedded Image" descr="loc_bd_cluster_modify_by_no_name.png"/>
          <p:cNvPicPr>
            <a:picLocks noChangeAspect="1"/>
          </p:cNvPicPr>
          <p:nvPr/>
        </p:nvPicPr>
        <p:blipFill>
          <a:blip r:embed="rId3" cstate="print"/>
          <a:stretch>
            <a:fillRect/>
          </a:stretch>
        </p:blipFill>
        <p:spPr>
          <a:xfrm>
            <a:off x="868141" y="3885147"/>
            <a:ext cx="4990477" cy="866667"/>
          </a:xfrm>
          <a:prstGeom prst="rect">
            <a:avLst/>
          </a:prstGeom>
        </p:spPr>
      </p:pic>
      <p:pic>
        <p:nvPicPr>
          <p:cNvPr id="10" name="Embedded Image" descr="loc_bd_cluster_modify_by_name.png"/>
          <p:cNvPicPr>
            <a:picLocks noChangeAspect="1"/>
          </p:cNvPicPr>
          <p:nvPr/>
        </p:nvPicPr>
        <p:blipFill>
          <a:blip r:embed="rId4" cstate="print"/>
          <a:stretch>
            <a:fillRect/>
          </a:stretch>
        </p:blipFill>
        <p:spPr>
          <a:xfrm>
            <a:off x="843688" y="2966850"/>
            <a:ext cx="5047619" cy="657143"/>
          </a:xfrm>
          <a:prstGeom prst="rect">
            <a:avLst/>
          </a:prstGeom>
        </p:spPr>
      </p:pic>
      <p:sp>
        <p:nvSpPr>
          <p:cNvPr id="13" name="Title 1"/>
          <p:cNvSpPr>
            <a:spLocks noGrp="1"/>
          </p:cNvSpPr>
          <p:nvPr>
            <p:ph type="body" sz="quarter" idx="10"/>
          </p:nvPr>
        </p:nvSpPr>
        <p:spPr/>
        <p:txBody>
          <a:bodyPr/>
          <a:lstStyle/>
          <a:p>
            <a:r>
              <a:rPr dirty="0" smtClean="0">
                <a:latin typeface="黑体"/>
                <a:cs typeface="黑体"/>
              </a:rPr>
              <a:t>更改簇</a:t>
            </a:r>
            <a:endParaRPr lang="zh-CN" dirty="0"/>
          </a:p>
        </p:txBody>
      </p:sp>
      <p:sp>
        <p:nvSpPr>
          <p:cNvPr id="3" name="Content Placeholder 2"/>
          <p:cNvSpPr>
            <a:spLocks noGrp="1"/>
          </p:cNvSpPr>
          <p:nvPr>
            <p:ph sz="quarter" idx="15"/>
          </p:nvPr>
        </p:nvSpPr>
        <p:spPr>
          <a:xfrm>
            <a:off x="482600" y="1130300"/>
            <a:ext cx="7023100" cy="1812925"/>
          </a:xfrm>
        </p:spPr>
        <p:txBody>
          <a:bodyPr/>
          <a:lstStyle/>
          <a:p>
            <a:r>
              <a:rPr dirty="0" smtClean="0">
                <a:latin typeface="黑体"/>
                <a:cs typeface="黑体"/>
              </a:rPr>
              <a:t>按名称捆绑</a:t>
            </a:r>
          </a:p>
          <a:p>
            <a:pPr lvl="1"/>
            <a:r>
              <a:rPr dirty="0" smtClean="0">
                <a:latin typeface="黑体"/>
                <a:cs typeface="黑体"/>
              </a:rPr>
              <a:t> 访问簇中元素</a:t>
            </a:r>
          </a:p>
          <a:p>
            <a:r>
              <a:rPr dirty="0" smtClean="0">
                <a:latin typeface="黑体"/>
                <a:cs typeface="黑体"/>
              </a:rPr>
              <a:t>捆绑 </a:t>
            </a:r>
          </a:p>
          <a:p>
            <a:pPr lvl="1"/>
            <a:r>
              <a:rPr dirty="0" smtClean="0">
                <a:latin typeface="黑体"/>
                <a:cs typeface="黑体"/>
              </a:rPr>
              <a:t> 如存在未命名元素，使用该函数。</a:t>
            </a:r>
          </a:p>
          <a:p>
            <a:pPr lvl="1"/>
            <a:endParaRPr lang="zh-CN" dirty="0" smtClean="0"/>
          </a:p>
          <a:p>
            <a:pPr lvl="1"/>
            <a:endParaRPr lang="zh-CN" dirty="0" smtClean="0"/>
          </a:p>
          <a:p>
            <a:endParaRPr lang="zh-CN" dirty="0"/>
          </a:p>
        </p:txBody>
      </p:sp>
      <p:sp>
        <p:nvSpPr>
          <p:cNvPr id="12" name="Text Placeholder 11"/>
          <p:cNvSpPr>
            <a:spLocks noGrp="1"/>
          </p:cNvSpPr>
          <p:nvPr>
            <p:ph type="body" sz="quarter" idx="13"/>
          </p:nvPr>
        </p:nvSpPr>
        <p:spPr/>
        <p:txBody>
          <a:bodyPr/>
          <a:lstStyle/>
          <a:p>
            <a:r>
              <a:rPr dirty="0" smtClean="0">
                <a:latin typeface="黑体"/>
                <a:cs typeface="黑体"/>
              </a:rPr>
              <a:t>E. 簇</a:t>
            </a:r>
            <a:endParaRPr lang="zh-CN" dirty="0"/>
          </a:p>
        </p:txBody>
      </p:sp>
      <p:sp>
        <p:nvSpPr>
          <p:cNvPr id="8" name="Content Placeholder 2"/>
          <p:cNvSpPr txBox="1">
            <a:spLocks/>
          </p:cNvSpPr>
          <p:nvPr/>
        </p:nvSpPr>
        <p:spPr>
          <a:xfrm>
            <a:off x="7152166" y="3233991"/>
            <a:ext cx="1991834" cy="756118"/>
          </a:xfrm>
          <a:prstGeom prst="rect">
            <a:avLst/>
          </a:prstGeom>
        </p:spPr>
        <p:txBody>
          <a:bodyPr vert="horz" lIns="91440" tIns="45720" rIns="91440" bIns="45720" rtlCol="0">
            <a:normAutofit/>
          </a:bodyPr>
          <a:lstStyle/>
          <a:p>
            <a:pPr marL="0" lvl="1" algn="l" eaLnBrk="1" fontAlgn="auto" hangingPunct="1">
              <a:spcBef>
                <a:spcPct val="20000"/>
              </a:spcBef>
              <a:spcAft>
                <a:spcPts val="0"/>
              </a:spcAft>
            </a:pPr>
            <a:r>
              <a:rPr sz="1800" dirty="0" smtClean="0">
                <a:solidFill>
                  <a:schemeClr val="tx1"/>
                </a:solidFill>
                <a:latin typeface="黑体"/>
                <a:cs typeface="黑体"/>
              </a:rPr>
              <a:t>输入簇</a:t>
            </a:r>
            <a:r>
              <a:rPr sz="1800" b="0" dirty="0" smtClean="0">
                <a:solidFill>
                  <a:schemeClr val="tx1"/>
                </a:solidFill>
                <a:latin typeface="黑体"/>
                <a:cs typeface="黑体"/>
              </a:rPr>
              <a:t>接线端必须始终连线。</a:t>
            </a: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000" b="0" i="0" u="none" strike="noStrike" kern="1200" cap="none" spc="0" normalizeH="0" baseline="0" noProof="0" dirty="0" smtClean="0">
              <a:ln>
                <a:noFill/>
              </a:ln>
              <a:solidFill>
                <a:schemeClr val="tx1"/>
              </a:solidFill>
              <a:effectLst/>
              <a:uLnTx/>
              <a:uFillTx/>
              <a:latin typeface="黑体"/>
              <a:ea typeface="黑体"/>
              <a:cs typeface="黑体"/>
            </a:endParaRP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sz="2000" b="0" i="0" u="none" strike="noStrike" kern="1200" cap="none" spc="0" normalizeH="0" baseline="0" noProof="0" dirty="0" smtClean="0">
              <a:ln>
                <a:noFill/>
              </a:ln>
              <a:solidFill>
                <a:schemeClr val="tx1"/>
              </a:solidFill>
              <a:effectLst/>
              <a:uLnTx/>
              <a:uFillTx/>
              <a:latin typeface="黑体"/>
              <a:ea typeface="黑体"/>
              <a:cs typeface="黑体"/>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sz="2000" b="0" i="0" u="none" strike="noStrike" kern="1200" cap="none" spc="0" normalizeH="0" baseline="0" noProof="0" dirty="0">
              <a:ln>
                <a:noFill/>
              </a:ln>
              <a:solidFill>
                <a:schemeClr val="tx1"/>
              </a:solidFill>
              <a:effectLst/>
              <a:uLnTx/>
              <a:uFillTx/>
              <a:latin typeface="黑体"/>
              <a:ea typeface="黑体"/>
              <a:cs typeface="黑体"/>
            </a:endParaRPr>
          </a:p>
        </p:txBody>
      </p:sp>
      <p:sp>
        <p:nvSpPr>
          <p:cNvPr id="15" name="Left Brace 14"/>
          <p:cNvSpPr/>
          <p:nvPr/>
        </p:nvSpPr>
        <p:spPr>
          <a:xfrm rot="10800000">
            <a:off x="5486401" y="3072807"/>
            <a:ext cx="1570074" cy="1007557"/>
          </a:xfrm>
          <a:prstGeom prst="leftBrace">
            <a:avLst>
              <a:gd name="adj1" fmla="val 0"/>
              <a:gd name="adj2" fmla="val 50895"/>
            </a:avLst>
          </a:prstGeom>
          <a:ln w="508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38</a:t>
            </a:fld>
            <a:endParaRPr 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body" idx="18"/>
          </p:nvPr>
        </p:nvSpPr>
        <p:spPr>
          <a:xfrm>
            <a:off x="754905" y="1524743"/>
            <a:ext cx="8229600" cy="518337"/>
          </a:xfrm>
        </p:spPr>
        <p:txBody>
          <a:bodyPr/>
          <a:lstStyle/>
          <a:p>
            <a:r>
              <a:rPr dirty="0" smtClean="0">
                <a:latin typeface="黑体"/>
                <a:cs typeface="黑体"/>
              </a:rPr>
              <a:t>在程序框图上创建一个簇</a:t>
            </a:r>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39</a:t>
            </a:fld>
            <a:endParaRPr lang="zh-CN" dirty="0"/>
          </a:p>
        </p:txBody>
      </p:sp>
      <p:pic>
        <p:nvPicPr>
          <p:cNvPr id="8" name="Embedded Image" descr="loc_bd_cluster_creating_programmatically.png"/>
          <p:cNvPicPr>
            <a:picLocks noChangeAspect="1"/>
          </p:cNvPicPr>
          <p:nvPr/>
        </p:nvPicPr>
        <p:blipFill>
          <a:blip r:embed="rId3" cstate="print"/>
          <a:stretch>
            <a:fillRect/>
          </a:stretch>
        </p:blipFill>
        <p:spPr>
          <a:xfrm>
            <a:off x="1676400" y="2724151"/>
            <a:ext cx="5849684" cy="100187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72"/>
          <p:cNvSpPr>
            <a:spLocks noGrp="1"/>
          </p:cNvSpPr>
          <p:nvPr>
            <p:ph type="body" sz="quarter" idx="10"/>
          </p:nvPr>
        </p:nvSpPr>
        <p:spPr/>
        <p:txBody>
          <a:bodyPr/>
          <a:lstStyle/>
          <a:p>
            <a:r>
              <a:rPr dirty="0" smtClean="0">
                <a:latin typeface="黑体"/>
                <a:cs typeface="黑体"/>
              </a:rPr>
              <a:t>一维和二维数组示例</a:t>
            </a:r>
            <a:endParaRPr lang="zh-CN" dirty="0"/>
          </a:p>
        </p:txBody>
      </p:sp>
      <p:sp>
        <p:nvSpPr>
          <p:cNvPr id="77" name="Content Placeholder 76"/>
          <p:cNvSpPr>
            <a:spLocks noGrp="1"/>
          </p:cNvSpPr>
          <p:nvPr>
            <p:ph sz="quarter" idx="15"/>
          </p:nvPr>
        </p:nvSpPr>
        <p:spPr>
          <a:xfrm>
            <a:off x="457200" y="1130300"/>
            <a:ext cx="7823200" cy="3498850"/>
          </a:xfrm>
        </p:spPr>
        <p:txBody>
          <a:bodyPr/>
          <a:lstStyle/>
          <a:p>
            <a:pPr>
              <a:buNone/>
            </a:pPr>
            <a:r>
              <a:rPr b="1" dirty="0" smtClean="0">
                <a:latin typeface="黑体"/>
                <a:cs typeface="黑体"/>
              </a:rPr>
              <a:t>一维数组：</a:t>
            </a:r>
            <a:r>
              <a:rPr dirty="0" smtClean="0">
                <a:latin typeface="黑体"/>
                <a:cs typeface="黑体"/>
              </a:rPr>
              <a:t>1行，共10个元素</a:t>
            </a:r>
          </a:p>
          <a:p>
            <a:endParaRPr lang="zh-CN" dirty="0"/>
          </a:p>
        </p:txBody>
      </p:sp>
      <p:sp>
        <p:nvSpPr>
          <p:cNvPr id="74" name="Text Placeholder 73"/>
          <p:cNvSpPr>
            <a:spLocks noGrp="1"/>
          </p:cNvSpPr>
          <p:nvPr>
            <p:ph type="body" sz="quarter" idx="13"/>
          </p:nvPr>
        </p:nvSpPr>
        <p:spPr/>
        <p:txBody>
          <a:bodyPr/>
          <a:lstStyle/>
          <a:p>
            <a:r>
              <a:rPr dirty="0" smtClean="0">
                <a:latin typeface="黑体"/>
                <a:cs typeface="黑体"/>
              </a:rPr>
              <a:t>A. 数组</a:t>
            </a:r>
          </a:p>
        </p:txBody>
      </p:sp>
      <p:sp>
        <p:nvSpPr>
          <p:cNvPr id="335874" name="Rectangle 2"/>
          <p:cNvSpPr>
            <a:spLocks noChangeArrowheads="1"/>
          </p:cNvSpPr>
          <p:nvPr/>
        </p:nvSpPr>
        <p:spPr bwMode="auto">
          <a:xfrm>
            <a:off x="4506913"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sp>
        <p:nvSpPr>
          <p:cNvPr id="335879" name="Rectangle 7"/>
          <p:cNvSpPr>
            <a:spLocks noChangeArrowheads="1"/>
          </p:cNvSpPr>
          <p:nvPr/>
        </p:nvSpPr>
        <p:spPr bwMode="auto">
          <a:xfrm>
            <a:off x="9144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0" name="Rectangle 8"/>
          <p:cNvSpPr>
            <a:spLocks noChangeArrowheads="1"/>
          </p:cNvSpPr>
          <p:nvPr/>
        </p:nvSpPr>
        <p:spPr bwMode="auto">
          <a:xfrm>
            <a:off x="957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1.2</a:t>
            </a:r>
          </a:p>
        </p:txBody>
      </p:sp>
      <p:sp>
        <p:nvSpPr>
          <p:cNvPr id="335881" name="Rectangle 9"/>
          <p:cNvSpPr>
            <a:spLocks noChangeArrowheads="1"/>
          </p:cNvSpPr>
          <p:nvPr/>
        </p:nvSpPr>
        <p:spPr bwMode="auto">
          <a:xfrm>
            <a:off x="14128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2" name="Rectangle 10"/>
          <p:cNvSpPr>
            <a:spLocks noChangeArrowheads="1"/>
          </p:cNvSpPr>
          <p:nvPr/>
        </p:nvSpPr>
        <p:spPr bwMode="auto">
          <a:xfrm>
            <a:off x="14144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3.2</a:t>
            </a:r>
          </a:p>
        </p:txBody>
      </p:sp>
      <p:sp>
        <p:nvSpPr>
          <p:cNvPr id="335883" name="Rectangle 11"/>
          <p:cNvSpPr>
            <a:spLocks noChangeArrowheads="1"/>
          </p:cNvSpPr>
          <p:nvPr/>
        </p:nvSpPr>
        <p:spPr bwMode="auto">
          <a:xfrm>
            <a:off x="19097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5" name="Rectangle 13"/>
          <p:cNvSpPr>
            <a:spLocks noChangeArrowheads="1"/>
          </p:cNvSpPr>
          <p:nvPr/>
        </p:nvSpPr>
        <p:spPr bwMode="auto">
          <a:xfrm>
            <a:off x="24082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6" name="Rectangle 14"/>
          <p:cNvSpPr>
            <a:spLocks noChangeArrowheads="1"/>
          </p:cNvSpPr>
          <p:nvPr/>
        </p:nvSpPr>
        <p:spPr bwMode="auto">
          <a:xfrm>
            <a:off x="2405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8.0</a:t>
            </a:r>
          </a:p>
        </p:txBody>
      </p:sp>
      <p:sp>
        <p:nvSpPr>
          <p:cNvPr id="335887" name="Rectangle 15"/>
          <p:cNvSpPr>
            <a:spLocks noChangeArrowheads="1"/>
          </p:cNvSpPr>
          <p:nvPr/>
        </p:nvSpPr>
        <p:spPr bwMode="auto">
          <a:xfrm>
            <a:off x="2906713"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9" name="Rectangle 17"/>
          <p:cNvSpPr>
            <a:spLocks noChangeArrowheads="1"/>
          </p:cNvSpPr>
          <p:nvPr/>
        </p:nvSpPr>
        <p:spPr bwMode="auto">
          <a:xfrm>
            <a:off x="34036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0" name="Rectangle 18"/>
          <p:cNvSpPr>
            <a:spLocks noChangeArrowheads="1"/>
          </p:cNvSpPr>
          <p:nvPr/>
        </p:nvSpPr>
        <p:spPr bwMode="auto">
          <a:xfrm>
            <a:off x="3395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5.1</a:t>
            </a:r>
          </a:p>
        </p:txBody>
      </p:sp>
      <p:sp>
        <p:nvSpPr>
          <p:cNvPr id="335891" name="Rectangle 19"/>
          <p:cNvSpPr>
            <a:spLocks noChangeArrowheads="1"/>
          </p:cNvSpPr>
          <p:nvPr/>
        </p:nvSpPr>
        <p:spPr bwMode="auto">
          <a:xfrm>
            <a:off x="39020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2" name="Rectangle 20"/>
          <p:cNvSpPr>
            <a:spLocks noChangeArrowheads="1"/>
          </p:cNvSpPr>
          <p:nvPr/>
        </p:nvSpPr>
        <p:spPr bwMode="auto">
          <a:xfrm>
            <a:off x="3929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6.0</a:t>
            </a:r>
          </a:p>
        </p:txBody>
      </p:sp>
      <p:sp>
        <p:nvSpPr>
          <p:cNvPr id="335893" name="Rectangle 21"/>
          <p:cNvSpPr>
            <a:spLocks noChangeArrowheads="1"/>
          </p:cNvSpPr>
          <p:nvPr/>
        </p:nvSpPr>
        <p:spPr bwMode="auto">
          <a:xfrm>
            <a:off x="43989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4" name="Rectangle 22"/>
          <p:cNvSpPr>
            <a:spLocks noChangeArrowheads="1"/>
          </p:cNvSpPr>
          <p:nvPr/>
        </p:nvSpPr>
        <p:spPr bwMode="auto">
          <a:xfrm>
            <a:off x="4386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1.0</a:t>
            </a:r>
          </a:p>
        </p:txBody>
      </p:sp>
      <p:sp>
        <p:nvSpPr>
          <p:cNvPr id="335895" name="Rectangle 23"/>
          <p:cNvSpPr>
            <a:spLocks noChangeArrowheads="1"/>
          </p:cNvSpPr>
          <p:nvPr/>
        </p:nvSpPr>
        <p:spPr bwMode="auto">
          <a:xfrm>
            <a:off x="48974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6" name="Rectangle 24"/>
          <p:cNvSpPr>
            <a:spLocks noChangeArrowheads="1"/>
          </p:cNvSpPr>
          <p:nvPr/>
        </p:nvSpPr>
        <p:spPr bwMode="auto">
          <a:xfrm>
            <a:off x="4919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2.5</a:t>
            </a:r>
          </a:p>
        </p:txBody>
      </p:sp>
      <p:sp>
        <p:nvSpPr>
          <p:cNvPr id="335897" name="Rectangle 25"/>
          <p:cNvSpPr>
            <a:spLocks noChangeArrowheads="1"/>
          </p:cNvSpPr>
          <p:nvPr/>
        </p:nvSpPr>
        <p:spPr bwMode="auto">
          <a:xfrm>
            <a:off x="5394325"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8" name="Rectangle 26"/>
          <p:cNvSpPr>
            <a:spLocks noChangeArrowheads="1"/>
          </p:cNvSpPr>
          <p:nvPr/>
        </p:nvSpPr>
        <p:spPr bwMode="auto">
          <a:xfrm>
            <a:off x="53768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黑体"/>
                <a:cs typeface="黑体"/>
              </a:rPr>
              <a:t>1.7</a:t>
            </a:r>
          </a:p>
        </p:txBody>
      </p:sp>
      <p:sp>
        <p:nvSpPr>
          <p:cNvPr id="335899" name="Rectangle 27"/>
          <p:cNvSpPr>
            <a:spLocks noChangeArrowheads="1"/>
          </p:cNvSpPr>
          <p:nvPr/>
        </p:nvSpPr>
        <p:spPr bwMode="auto">
          <a:xfrm>
            <a:off x="1025376" y="1667983"/>
            <a:ext cx="4860305" cy="3699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2000" u="sng" dirty="0">
                <a:solidFill>
                  <a:schemeClr val="tx1"/>
                </a:solidFill>
                <a:latin typeface="黑体"/>
                <a:cs typeface="黑体"/>
              </a:rPr>
              <a:t>0 </a:t>
            </a:r>
            <a:r>
              <a:rPr lang="en-US" sz="2000" u="sng" dirty="0" smtClean="0">
                <a:solidFill>
                  <a:schemeClr val="tx1"/>
                </a:solidFill>
                <a:latin typeface="黑体"/>
                <a:cs typeface="黑体"/>
              </a:rPr>
              <a:t> </a:t>
            </a:r>
            <a:r>
              <a:rPr lang="en-US" sz="2000" u="sng" dirty="0">
                <a:solidFill>
                  <a:schemeClr val="tx1"/>
                </a:solidFill>
                <a:latin typeface="黑体"/>
                <a:cs typeface="黑体"/>
              </a:rPr>
              <a:t>1  </a:t>
            </a:r>
            <a:r>
              <a:rPr lang="en-US" sz="2000" u="sng" dirty="0" smtClean="0">
                <a:solidFill>
                  <a:schemeClr val="tx1"/>
                </a:solidFill>
                <a:latin typeface="黑体"/>
                <a:cs typeface="黑体"/>
              </a:rPr>
              <a:t> </a:t>
            </a:r>
            <a:r>
              <a:rPr lang="en-US" sz="2000" u="sng" dirty="0">
                <a:solidFill>
                  <a:schemeClr val="tx1"/>
                </a:solidFill>
                <a:latin typeface="黑体"/>
                <a:cs typeface="黑体"/>
              </a:rPr>
              <a:t>2  </a:t>
            </a:r>
            <a:r>
              <a:rPr lang="en-US" sz="2000" u="sng" dirty="0" smtClean="0">
                <a:solidFill>
                  <a:schemeClr val="tx1"/>
                </a:solidFill>
                <a:latin typeface="黑体"/>
                <a:cs typeface="黑体"/>
              </a:rPr>
              <a:t> 3   </a:t>
            </a:r>
            <a:r>
              <a:rPr lang="en-US" sz="2000" u="sng" dirty="0">
                <a:solidFill>
                  <a:schemeClr val="tx1"/>
                </a:solidFill>
                <a:latin typeface="黑体"/>
                <a:cs typeface="黑体"/>
              </a:rPr>
              <a:t>4   </a:t>
            </a:r>
            <a:r>
              <a:rPr lang="en-US" sz="2000" u="sng" dirty="0" smtClean="0">
                <a:solidFill>
                  <a:schemeClr val="tx1"/>
                </a:solidFill>
                <a:latin typeface="黑体"/>
                <a:cs typeface="黑体"/>
              </a:rPr>
              <a:t>5   6   7   8   9</a:t>
            </a:r>
            <a:endParaRPr lang="en-US" sz="2000" u="sng" dirty="0">
              <a:solidFill>
                <a:schemeClr val="tx1"/>
              </a:solidFill>
              <a:latin typeface="黑体"/>
              <a:cs typeface="黑体"/>
            </a:endParaRPr>
          </a:p>
        </p:txBody>
      </p:sp>
      <p:sp>
        <p:nvSpPr>
          <p:cNvPr id="335901" name="Rectangle 29"/>
          <p:cNvSpPr>
            <a:spLocks noChangeArrowheads="1"/>
          </p:cNvSpPr>
          <p:nvPr/>
        </p:nvSpPr>
        <p:spPr bwMode="auto">
          <a:xfrm>
            <a:off x="504701" y="2683081"/>
            <a:ext cx="5562600" cy="425374"/>
          </a:xfrm>
          <a:prstGeom prst="rect">
            <a:avLst/>
          </a:prstGeom>
          <a:noFill/>
          <a:ln w="9525">
            <a:solidFill>
              <a:schemeClr val="bg1"/>
            </a:solidFill>
            <a:miter lim="800000"/>
            <a:headEnd/>
            <a:tailEnd/>
          </a:ln>
          <a:effectLst/>
        </p:spPr>
        <p:txBody>
          <a:bodyPr wrap="square" lIns="92075" tIns="46038" rIns="92075" bIns="46038">
            <a:spAutoFit/>
          </a:bodyPr>
          <a:lstStyle/>
          <a:p>
            <a:pPr algn="l">
              <a:lnSpc>
                <a:spcPct val="90000"/>
              </a:lnSpc>
            </a:pPr>
            <a:r>
              <a:rPr dirty="0" smtClean="0">
                <a:solidFill>
                  <a:schemeClr val="tx1"/>
                </a:solidFill>
                <a:latin typeface="黑体"/>
                <a:cs typeface="黑体"/>
              </a:rPr>
              <a:t>二维数组：</a:t>
            </a:r>
            <a:r>
              <a:rPr b="0" dirty="0" smtClean="0">
                <a:solidFill>
                  <a:schemeClr val="tx1"/>
                </a:solidFill>
                <a:latin typeface="黑体"/>
                <a:cs typeface="黑体"/>
              </a:rPr>
              <a:t>5行7列，共35个元素</a:t>
            </a:r>
          </a:p>
        </p:txBody>
      </p:sp>
      <p:sp>
        <p:nvSpPr>
          <p:cNvPr id="335902" name="Rectangle 30"/>
          <p:cNvSpPr>
            <a:spLocks noChangeArrowheads="1"/>
          </p:cNvSpPr>
          <p:nvPr/>
        </p:nvSpPr>
        <p:spPr bwMode="auto">
          <a:xfrm>
            <a:off x="1296676" y="3288506"/>
            <a:ext cx="2912657" cy="3699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2000" dirty="0">
                <a:solidFill>
                  <a:schemeClr val="tx1"/>
                </a:solidFill>
                <a:latin typeface="黑体"/>
                <a:cs typeface="黑体"/>
              </a:rPr>
              <a:t>0 </a:t>
            </a:r>
            <a:r>
              <a:rPr lang="en-US" sz="2000" dirty="0" smtClean="0">
                <a:solidFill>
                  <a:schemeClr val="tx1"/>
                </a:solidFill>
                <a:latin typeface="黑体"/>
                <a:cs typeface="黑体"/>
              </a:rPr>
              <a:t> </a:t>
            </a:r>
            <a:r>
              <a:rPr lang="en-US" sz="2000" dirty="0">
                <a:solidFill>
                  <a:schemeClr val="tx1"/>
                </a:solidFill>
                <a:latin typeface="黑体"/>
                <a:cs typeface="黑体"/>
              </a:rPr>
              <a:t>1  </a:t>
            </a:r>
            <a:r>
              <a:rPr lang="en-US" sz="2000" dirty="0" smtClean="0">
                <a:solidFill>
                  <a:schemeClr val="tx1"/>
                </a:solidFill>
                <a:latin typeface="黑体"/>
                <a:cs typeface="黑体"/>
              </a:rPr>
              <a:t>2   3  4   5  </a:t>
            </a:r>
            <a:r>
              <a:rPr lang="en-US" sz="2000" dirty="0">
                <a:solidFill>
                  <a:schemeClr val="tx1"/>
                </a:solidFill>
                <a:latin typeface="黑体"/>
                <a:cs typeface="黑体"/>
              </a:rPr>
              <a:t>6</a:t>
            </a:r>
          </a:p>
        </p:txBody>
      </p:sp>
      <p:sp>
        <p:nvSpPr>
          <p:cNvPr id="335903" name="Rectangle 31"/>
          <p:cNvSpPr>
            <a:spLocks noChangeArrowheads="1"/>
          </p:cNvSpPr>
          <p:nvPr/>
        </p:nvSpPr>
        <p:spPr bwMode="auto">
          <a:xfrm>
            <a:off x="931551" y="3498056"/>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黑体"/>
                <a:cs typeface="黑体"/>
              </a:rPr>
              <a:t>0 </a:t>
            </a:r>
          </a:p>
        </p:txBody>
      </p:sp>
      <p:sp>
        <p:nvSpPr>
          <p:cNvPr id="335904" name="Rectangle 32"/>
          <p:cNvSpPr>
            <a:spLocks noChangeArrowheads="1"/>
          </p:cNvSpPr>
          <p:nvPr/>
        </p:nvSpPr>
        <p:spPr bwMode="auto">
          <a:xfrm>
            <a:off x="931551" y="3673078"/>
            <a:ext cx="374650" cy="342274"/>
          </a:xfrm>
          <a:prstGeom prst="rect">
            <a:avLst/>
          </a:prstGeom>
          <a:noFill/>
          <a:ln w="9525">
            <a:noFill/>
            <a:miter lim="800000"/>
            <a:headEnd/>
            <a:tailEnd/>
          </a:ln>
          <a:effectLst/>
        </p:spPr>
        <p:txBody>
          <a:bodyPr lIns="92075" tIns="46038" rIns="92075" bIns="46038">
            <a:spAutoFit/>
          </a:bodyPr>
          <a:lstStyle/>
          <a:p>
            <a:pPr algn="l">
              <a:lnSpc>
                <a:spcPct val="90000"/>
              </a:lnSpc>
            </a:pPr>
            <a:r>
              <a:rPr lang="en-US" sz="1800" dirty="0">
                <a:solidFill>
                  <a:schemeClr val="tx1"/>
                </a:solidFill>
                <a:latin typeface="黑体"/>
                <a:cs typeface="黑体"/>
              </a:rPr>
              <a:t>1 </a:t>
            </a:r>
          </a:p>
        </p:txBody>
      </p:sp>
      <p:sp>
        <p:nvSpPr>
          <p:cNvPr id="335905" name="Rectangle 33"/>
          <p:cNvSpPr>
            <a:spLocks noChangeArrowheads="1"/>
          </p:cNvSpPr>
          <p:nvPr/>
        </p:nvSpPr>
        <p:spPr bwMode="auto">
          <a:xfrm>
            <a:off x="931551" y="3858815"/>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黑体"/>
                <a:cs typeface="黑体"/>
              </a:rPr>
              <a:t>2 </a:t>
            </a:r>
          </a:p>
        </p:txBody>
      </p:sp>
      <p:sp>
        <p:nvSpPr>
          <p:cNvPr id="335906" name="Rectangle 34"/>
          <p:cNvSpPr>
            <a:spLocks noChangeArrowheads="1"/>
          </p:cNvSpPr>
          <p:nvPr/>
        </p:nvSpPr>
        <p:spPr bwMode="auto">
          <a:xfrm>
            <a:off x="931551" y="4039791"/>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黑体"/>
                <a:cs typeface="黑体"/>
              </a:rPr>
              <a:t>3</a:t>
            </a:r>
          </a:p>
        </p:txBody>
      </p:sp>
      <p:sp>
        <p:nvSpPr>
          <p:cNvPr id="335907" name="Rectangle 35"/>
          <p:cNvSpPr>
            <a:spLocks noChangeArrowheads="1"/>
          </p:cNvSpPr>
          <p:nvPr/>
        </p:nvSpPr>
        <p:spPr bwMode="auto">
          <a:xfrm>
            <a:off x="931551" y="4239816"/>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黑体"/>
                <a:cs typeface="黑体"/>
              </a:rPr>
              <a:t>4</a:t>
            </a:r>
          </a:p>
        </p:txBody>
      </p:sp>
      <p:grpSp>
        <p:nvGrpSpPr>
          <p:cNvPr id="3" name="Group 36"/>
          <p:cNvGrpSpPr>
            <a:grpSpLocks/>
          </p:cNvGrpSpPr>
          <p:nvPr/>
        </p:nvGrpSpPr>
        <p:grpSpPr bwMode="auto">
          <a:xfrm>
            <a:off x="1204601" y="3607594"/>
            <a:ext cx="3073400" cy="869156"/>
            <a:chOff x="1909" y="2656"/>
            <a:chExt cx="1936" cy="730"/>
          </a:xfrm>
        </p:grpSpPr>
        <p:sp>
          <p:nvSpPr>
            <p:cNvPr id="335909" name="Rectangle 37"/>
            <p:cNvSpPr>
              <a:spLocks noChangeArrowheads="1"/>
            </p:cNvSpPr>
            <p:nvPr/>
          </p:nvSpPr>
          <p:spPr bwMode="auto">
            <a:xfrm>
              <a:off x="1910"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0" name="Rectangle 38"/>
            <p:cNvSpPr>
              <a:spLocks noChangeArrowheads="1"/>
            </p:cNvSpPr>
            <p:nvPr/>
          </p:nvSpPr>
          <p:spPr bwMode="auto">
            <a:xfrm>
              <a:off x="218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1" name="Rectangle 39"/>
            <p:cNvSpPr>
              <a:spLocks noChangeArrowheads="1"/>
            </p:cNvSpPr>
            <p:nvPr/>
          </p:nvSpPr>
          <p:spPr bwMode="auto">
            <a:xfrm>
              <a:off x="2465"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2" name="Rectangle 40"/>
            <p:cNvSpPr>
              <a:spLocks noChangeArrowheads="1"/>
            </p:cNvSpPr>
            <p:nvPr/>
          </p:nvSpPr>
          <p:spPr bwMode="auto">
            <a:xfrm>
              <a:off x="2744"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3" name="Rectangle 41"/>
            <p:cNvSpPr>
              <a:spLocks noChangeArrowheads="1"/>
            </p:cNvSpPr>
            <p:nvPr/>
          </p:nvSpPr>
          <p:spPr bwMode="auto">
            <a:xfrm>
              <a:off x="301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4" name="Rectangle 42"/>
            <p:cNvSpPr>
              <a:spLocks noChangeArrowheads="1"/>
            </p:cNvSpPr>
            <p:nvPr/>
          </p:nvSpPr>
          <p:spPr bwMode="auto">
            <a:xfrm>
              <a:off x="3291"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5" name="Rectangle 43"/>
            <p:cNvSpPr>
              <a:spLocks noChangeArrowheads="1"/>
            </p:cNvSpPr>
            <p:nvPr/>
          </p:nvSpPr>
          <p:spPr bwMode="auto">
            <a:xfrm>
              <a:off x="1910"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6" name="Rectangle 44"/>
            <p:cNvSpPr>
              <a:spLocks noChangeArrowheads="1"/>
            </p:cNvSpPr>
            <p:nvPr/>
          </p:nvSpPr>
          <p:spPr bwMode="auto">
            <a:xfrm>
              <a:off x="218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7" name="Rectangle 45"/>
            <p:cNvSpPr>
              <a:spLocks noChangeArrowheads="1"/>
            </p:cNvSpPr>
            <p:nvPr/>
          </p:nvSpPr>
          <p:spPr bwMode="auto">
            <a:xfrm>
              <a:off x="2465"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8" name="Rectangle 46"/>
            <p:cNvSpPr>
              <a:spLocks noChangeArrowheads="1"/>
            </p:cNvSpPr>
            <p:nvPr/>
          </p:nvSpPr>
          <p:spPr bwMode="auto">
            <a:xfrm>
              <a:off x="2744"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9" name="Rectangle 47"/>
            <p:cNvSpPr>
              <a:spLocks noChangeArrowheads="1"/>
            </p:cNvSpPr>
            <p:nvPr/>
          </p:nvSpPr>
          <p:spPr bwMode="auto">
            <a:xfrm>
              <a:off x="301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0" name="Rectangle 48"/>
            <p:cNvSpPr>
              <a:spLocks noChangeArrowheads="1"/>
            </p:cNvSpPr>
            <p:nvPr/>
          </p:nvSpPr>
          <p:spPr bwMode="auto">
            <a:xfrm>
              <a:off x="3291"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1" name="Rectangle 49"/>
            <p:cNvSpPr>
              <a:spLocks noChangeArrowheads="1"/>
            </p:cNvSpPr>
            <p:nvPr/>
          </p:nvSpPr>
          <p:spPr bwMode="auto">
            <a:xfrm>
              <a:off x="1910"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2" name="Rectangle 50"/>
            <p:cNvSpPr>
              <a:spLocks noChangeArrowheads="1"/>
            </p:cNvSpPr>
            <p:nvPr/>
          </p:nvSpPr>
          <p:spPr bwMode="auto">
            <a:xfrm>
              <a:off x="218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3" name="Rectangle 51"/>
            <p:cNvSpPr>
              <a:spLocks noChangeArrowheads="1"/>
            </p:cNvSpPr>
            <p:nvPr/>
          </p:nvSpPr>
          <p:spPr bwMode="auto">
            <a:xfrm>
              <a:off x="2465"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4" name="Rectangle 52"/>
            <p:cNvSpPr>
              <a:spLocks noChangeArrowheads="1"/>
            </p:cNvSpPr>
            <p:nvPr/>
          </p:nvSpPr>
          <p:spPr bwMode="auto">
            <a:xfrm>
              <a:off x="2744"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5" name="Rectangle 53"/>
            <p:cNvSpPr>
              <a:spLocks noChangeArrowheads="1"/>
            </p:cNvSpPr>
            <p:nvPr/>
          </p:nvSpPr>
          <p:spPr bwMode="auto">
            <a:xfrm>
              <a:off x="301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6" name="Rectangle 54"/>
            <p:cNvSpPr>
              <a:spLocks noChangeArrowheads="1"/>
            </p:cNvSpPr>
            <p:nvPr/>
          </p:nvSpPr>
          <p:spPr bwMode="auto">
            <a:xfrm>
              <a:off x="3291"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7" name="Rectangle 55"/>
            <p:cNvSpPr>
              <a:spLocks noChangeArrowheads="1"/>
            </p:cNvSpPr>
            <p:nvPr/>
          </p:nvSpPr>
          <p:spPr bwMode="auto">
            <a:xfrm>
              <a:off x="1910"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8" name="Rectangle 56"/>
            <p:cNvSpPr>
              <a:spLocks noChangeArrowheads="1"/>
            </p:cNvSpPr>
            <p:nvPr/>
          </p:nvSpPr>
          <p:spPr bwMode="auto">
            <a:xfrm>
              <a:off x="218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9" name="Rectangle 57"/>
            <p:cNvSpPr>
              <a:spLocks noChangeArrowheads="1"/>
            </p:cNvSpPr>
            <p:nvPr/>
          </p:nvSpPr>
          <p:spPr bwMode="auto">
            <a:xfrm>
              <a:off x="2465"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0" name="Rectangle 58"/>
            <p:cNvSpPr>
              <a:spLocks noChangeArrowheads="1"/>
            </p:cNvSpPr>
            <p:nvPr/>
          </p:nvSpPr>
          <p:spPr bwMode="auto">
            <a:xfrm>
              <a:off x="2744"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1" name="Rectangle 59"/>
            <p:cNvSpPr>
              <a:spLocks noChangeArrowheads="1"/>
            </p:cNvSpPr>
            <p:nvPr/>
          </p:nvSpPr>
          <p:spPr bwMode="auto">
            <a:xfrm>
              <a:off x="301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2" name="Rectangle 60"/>
            <p:cNvSpPr>
              <a:spLocks noChangeArrowheads="1"/>
            </p:cNvSpPr>
            <p:nvPr/>
          </p:nvSpPr>
          <p:spPr bwMode="auto">
            <a:xfrm>
              <a:off x="3291"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3" name="Rectangle 61"/>
            <p:cNvSpPr>
              <a:spLocks noChangeArrowheads="1"/>
            </p:cNvSpPr>
            <p:nvPr/>
          </p:nvSpPr>
          <p:spPr bwMode="auto">
            <a:xfrm>
              <a:off x="1909"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4" name="Rectangle 62"/>
            <p:cNvSpPr>
              <a:spLocks noChangeArrowheads="1"/>
            </p:cNvSpPr>
            <p:nvPr/>
          </p:nvSpPr>
          <p:spPr bwMode="auto">
            <a:xfrm>
              <a:off x="218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5" name="Rectangle 63"/>
            <p:cNvSpPr>
              <a:spLocks noChangeArrowheads="1"/>
            </p:cNvSpPr>
            <p:nvPr/>
          </p:nvSpPr>
          <p:spPr bwMode="auto">
            <a:xfrm>
              <a:off x="2464"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6" name="Rectangle 64"/>
            <p:cNvSpPr>
              <a:spLocks noChangeArrowheads="1"/>
            </p:cNvSpPr>
            <p:nvPr/>
          </p:nvSpPr>
          <p:spPr bwMode="auto">
            <a:xfrm>
              <a:off x="2743"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7" name="Rectangle 65"/>
            <p:cNvSpPr>
              <a:spLocks noChangeArrowheads="1"/>
            </p:cNvSpPr>
            <p:nvPr/>
          </p:nvSpPr>
          <p:spPr bwMode="auto">
            <a:xfrm>
              <a:off x="301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8" name="Rectangle 66"/>
            <p:cNvSpPr>
              <a:spLocks noChangeArrowheads="1"/>
            </p:cNvSpPr>
            <p:nvPr/>
          </p:nvSpPr>
          <p:spPr bwMode="auto">
            <a:xfrm>
              <a:off x="3290"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9" name="Rectangle 67"/>
            <p:cNvSpPr>
              <a:spLocks noChangeArrowheads="1"/>
            </p:cNvSpPr>
            <p:nvPr/>
          </p:nvSpPr>
          <p:spPr bwMode="auto">
            <a:xfrm>
              <a:off x="3567"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0" name="Rectangle 68"/>
            <p:cNvSpPr>
              <a:spLocks noChangeArrowheads="1"/>
            </p:cNvSpPr>
            <p:nvPr/>
          </p:nvSpPr>
          <p:spPr bwMode="auto">
            <a:xfrm>
              <a:off x="3567"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1" name="Rectangle 69"/>
            <p:cNvSpPr>
              <a:spLocks noChangeArrowheads="1"/>
            </p:cNvSpPr>
            <p:nvPr/>
          </p:nvSpPr>
          <p:spPr bwMode="auto">
            <a:xfrm>
              <a:off x="3567"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2" name="Rectangle 70"/>
            <p:cNvSpPr>
              <a:spLocks noChangeArrowheads="1"/>
            </p:cNvSpPr>
            <p:nvPr/>
          </p:nvSpPr>
          <p:spPr bwMode="auto">
            <a:xfrm>
              <a:off x="3567"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3" name="Rectangle 71"/>
            <p:cNvSpPr>
              <a:spLocks noChangeArrowheads="1"/>
            </p:cNvSpPr>
            <p:nvPr/>
          </p:nvSpPr>
          <p:spPr bwMode="auto">
            <a:xfrm>
              <a:off x="3569" y="3237"/>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grpSp>
      <p:sp>
        <p:nvSpPr>
          <p:cNvPr id="76" name="TextBox 75"/>
          <p:cNvSpPr txBox="1"/>
          <p:nvPr/>
        </p:nvSpPr>
        <p:spPr>
          <a:xfrm>
            <a:off x="6887311" y="2284785"/>
            <a:ext cx="1486304" cy="830997"/>
          </a:xfrm>
          <a:prstGeom prst="rect">
            <a:avLst/>
          </a:prstGeom>
          <a:noFill/>
        </p:spPr>
        <p:txBody>
          <a:bodyPr wrap="none" rtlCol="0">
            <a:spAutoFit/>
          </a:bodyPr>
          <a:lstStyle/>
          <a:p>
            <a:r>
              <a:rPr lang="en-US" b="0" dirty="0" smtClean="0">
                <a:solidFill>
                  <a:schemeClr val="tx1"/>
                </a:solidFill>
                <a:latin typeface="黑体"/>
                <a:cs typeface="黑体"/>
              </a:rPr>
              <a:t>索引编号</a:t>
            </a:r>
            <a:endParaRPr lang="zh-CN" b="0" dirty="0">
              <a:solidFill>
                <a:schemeClr val="tx1"/>
              </a:solidFill>
              <a:latin typeface="黑体"/>
            </a:endParaRPr>
          </a:p>
        </p:txBody>
      </p:sp>
      <p:cxnSp>
        <p:nvCxnSpPr>
          <p:cNvPr id="78" name="Straight Arrow Connector 77"/>
          <p:cNvCxnSpPr>
            <a:endCxn id="335899" idx="3"/>
          </p:cNvCxnSpPr>
          <p:nvPr/>
        </p:nvCxnSpPr>
        <p:spPr>
          <a:xfrm flipH="1" flipV="1">
            <a:off x="5885681" y="1852970"/>
            <a:ext cx="1092823" cy="6544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343400" y="2571750"/>
            <a:ext cx="2667000" cy="8001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Slide Number Placeholder 70"/>
          <p:cNvSpPr>
            <a:spLocks noGrp="1"/>
          </p:cNvSpPr>
          <p:nvPr>
            <p:ph type="sldNum" sz="quarter" idx="14"/>
          </p:nvPr>
        </p:nvSpPr>
        <p:spPr/>
        <p:txBody>
          <a:bodyPr/>
          <a:lstStyle/>
          <a:p>
            <a:pPr algn="ctr"/>
            <a:fld id="{F7BDED22-11C7-456A-B829-4ED810F305A6}" type="slidenum">
              <a:rPr lang="en-US" smtClean="0"/>
              <a:pPr algn="ctr"/>
              <a:t>4</a:t>
            </a:fld>
            <a:endParaRPr 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Grp="1" noChangeArrowheads="1"/>
          </p:cNvSpPr>
          <p:nvPr>
            <p:ph type="body" sz="quarter" idx="10"/>
          </p:nvPr>
        </p:nvSpPr>
        <p:spPr>
          <a:xfrm>
            <a:off x="475488" y="514350"/>
            <a:ext cx="8287512" cy="1200150"/>
          </a:xfrm>
        </p:spPr>
        <p:txBody>
          <a:bodyPr/>
          <a:lstStyle/>
          <a:p>
            <a:r>
              <a:rPr dirty="0" smtClean="0">
                <a:latin typeface="黑体"/>
                <a:cs typeface="黑体"/>
              </a:rPr>
              <a:t>多曲线图形/图表和XY图</a:t>
            </a:r>
          </a:p>
        </p:txBody>
      </p:sp>
      <p:sp>
        <p:nvSpPr>
          <p:cNvPr id="6" name="Text Placeholder 5"/>
          <p:cNvSpPr>
            <a:spLocks noGrp="1"/>
          </p:cNvSpPr>
          <p:nvPr>
            <p:ph type="body" sz="quarter" idx="13"/>
          </p:nvPr>
        </p:nvSpPr>
        <p:spPr/>
        <p:txBody>
          <a:bodyPr/>
          <a:lstStyle/>
          <a:p>
            <a:r>
              <a:rPr dirty="0" smtClean="0">
                <a:latin typeface="黑体"/>
                <a:cs typeface="黑体"/>
              </a:rPr>
              <a:t>E. 簇</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40</a:t>
            </a:fld>
            <a:endParaRPr lang="zh-CN" dirty="0"/>
          </a:p>
        </p:txBody>
      </p:sp>
      <p:pic>
        <p:nvPicPr>
          <p:cNvPr id="11" name="Embedded Image" descr="loc_fp_Charts and Graphs2.png"/>
          <p:cNvPicPr>
            <a:picLocks noChangeAspect="1"/>
          </p:cNvPicPr>
          <p:nvPr/>
        </p:nvPicPr>
        <p:blipFill>
          <a:blip r:embed="rId3" cstate="print"/>
          <a:stretch>
            <a:fillRect/>
          </a:stretch>
        </p:blipFill>
        <p:spPr>
          <a:xfrm>
            <a:off x="1095739" y="1187355"/>
            <a:ext cx="2246449" cy="3674864"/>
          </a:xfrm>
          <a:prstGeom prst="rect">
            <a:avLst/>
          </a:prstGeom>
        </p:spPr>
      </p:pic>
      <p:pic>
        <p:nvPicPr>
          <p:cNvPr id="7" name="Embedded Image" descr="loc_bd_Charts and Graphs2.png"/>
          <p:cNvPicPr>
            <a:picLocks noChangeAspect="1"/>
          </p:cNvPicPr>
          <p:nvPr/>
        </p:nvPicPr>
        <p:blipFill>
          <a:blip r:embed="rId4" cstate="print"/>
          <a:stretch>
            <a:fillRect/>
          </a:stretch>
        </p:blipFill>
        <p:spPr>
          <a:xfrm>
            <a:off x="4267200" y="1152525"/>
            <a:ext cx="3990557" cy="362778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body" sz="quarter" idx="10"/>
          </p:nvPr>
        </p:nvSpPr>
        <p:spPr/>
        <p:txBody>
          <a:bodyPr>
            <a:normAutofit lnSpcReduction="10000"/>
          </a:bodyPr>
          <a:lstStyle/>
          <a:p>
            <a:r>
              <a:rPr dirty="0" smtClean="0">
                <a:latin typeface="黑体"/>
                <a:cs typeface="黑体"/>
              </a:rPr>
              <a:t>绘制数据图表</a:t>
            </a:r>
          </a:p>
        </p:txBody>
      </p:sp>
      <p:sp>
        <p:nvSpPr>
          <p:cNvPr id="65539" name="Rectangle 9"/>
          <p:cNvSpPr>
            <a:spLocks noGrp="1" noChangeArrowheads="1"/>
          </p:cNvSpPr>
          <p:nvPr>
            <p:ph sz="quarter" idx="15"/>
          </p:nvPr>
        </p:nvSpPr>
        <p:spPr/>
        <p:txBody>
          <a:bodyPr/>
          <a:lstStyle/>
          <a:p>
            <a:pPr marL="0" indent="0">
              <a:buNone/>
            </a:pPr>
            <a:r>
              <a:rPr dirty="0" smtClean="0">
                <a:latin typeface="黑体"/>
                <a:cs typeface="黑体"/>
              </a:rPr>
              <a:t>通过即时帮助窗口了解连接多曲线数据至图形、图表和XY图的方法。</a:t>
            </a:r>
          </a:p>
        </p:txBody>
      </p:sp>
      <p:pic>
        <p:nvPicPr>
          <p:cNvPr id="12" name="Embedded Image" descr="WaveGraContHelp.bmp"/>
          <p:cNvPicPr>
            <a:picLocks noGrp="1" noChangeAspect="1"/>
          </p:cNvPicPr>
          <p:nvPr>
            <p:ph sz="quarter" idx="16"/>
          </p:nvPr>
        </p:nvPicPr>
        <p:blipFill>
          <a:blip r:embed="rId3" cstate="print"/>
          <a:stretch>
            <a:fillRect/>
          </a:stretch>
        </p:blipFill>
        <p:spPr>
          <a:xfrm>
            <a:off x="4724400" y="1733550"/>
            <a:ext cx="3177694" cy="3040527"/>
          </a:xfrm>
        </p:spPr>
      </p:pic>
      <p:sp>
        <p:nvSpPr>
          <p:cNvPr id="7" name="Text Placeholder 6"/>
          <p:cNvSpPr>
            <a:spLocks noGrp="1"/>
          </p:cNvSpPr>
          <p:nvPr>
            <p:ph type="body" sz="quarter" idx="13"/>
          </p:nvPr>
        </p:nvSpPr>
        <p:spPr/>
        <p:txBody>
          <a:bodyPr/>
          <a:lstStyle/>
          <a:p>
            <a:r>
              <a:rPr dirty="0" smtClean="0">
                <a:latin typeface="黑体"/>
                <a:cs typeface="黑体"/>
              </a:rPr>
              <a:t>E. 簇</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41</a:t>
            </a:fld>
            <a:endParaRPr 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p>
            <a:r>
              <a:rPr dirty="0" smtClean="0">
                <a:latin typeface="黑体"/>
                <a:cs typeface="黑体"/>
              </a:rPr>
              <a:t>错误簇</a:t>
            </a:r>
          </a:p>
        </p:txBody>
      </p:sp>
      <p:sp>
        <p:nvSpPr>
          <p:cNvPr id="38915" name="Rectangle 5"/>
          <p:cNvSpPr>
            <a:spLocks noGrp="1" noChangeArrowheads="1"/>
          </p:cNvSpPr>
          <p:nvPr>
            <p:ph sz="quarter" idx="15"/>
          </p:nvPr>
        </p:nvSpPr>
        <p:spPr/>
        <p:txBody>
          <a:bodyPr/>
          <a:lstStyle/>
          <a:p>
            <a:pPr>
              <a:buNone/>
            </a:pPr>
            <a:r>
              <a:rPr dirty="0" smtClean="0">
                <a:latin typeface="黑体"/>
                <a:cs typeface="黑体"/>
              </a:rPr>
              <a:t>错误簇包含下列元素： </a:t>
            </a:r>
          </a:p>
          <a:p>
            <a:pPr lvl="1"/>
            <a:r>
              <a:rPr dirty="0" smtClean="0">
                <a:latin typeface="黑体"/>
                <a:cs typeface="黑体"/>
              </a:rPr>
              <a:t>状态</a:t>
            </a:r>
          </a:p>
          <a:p>
            <a:pPr lvl="1"/>
            <a:r>
              <a:rPr dirty="0" smtClean="0">
                <a:latin typeface="黑体"/>
                <a:cs typeface="黑体"/>
              </a:rPr>
              <a:t>代码 </a:t>
            </a:r>
          </a:p>
          <a:p>
            <a:pPr lvl="1"/>
            <a:r>
              <a:rPr dirty="0" smtClean="0">
                <a:latin typeface="黑体"/>
                <a:cs typeface="黑体"/>
              </a:rPr>
              <a:t>源</a:t>
            </a:r>
          </a:p>
          <a:p>
            <a:endParaRPr lang="zh-CN" dirty="0" smtClean="0"/>
          </a:p>
        </p:txBody>
      </p:sp>
      <p:sp>
        <p:nvSpPr>
          <p:cNvPr id="7" name="Text Placeholder 6"/>
          <p:cNvSpPr>
            <a:spLocks noGrp="1"/>
          </p:cNvSpPr>
          <p:nvPr>
            <p:ph type="body" sz="quarter" idx="13"/>
          </p:nvPr>
        </p:nvSpPr>
        <p:spPr/>
        <p:txBody>
          <a:bodyPr/>
          <a:lstStyle/>
          <a:p>
            <a:r>
              <a:rPr dirty="0" smtClean="0">
                <a:latin typeface="黑体"/>
                <a:cs typeface="黑体"/>
              </a:rPr>
              <a:t>E. 簇</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42</a:t>
            </a:fld>
            <a:endParaRPr lang="zh-CN" dirty="0"/>
          </a:p>
        </p:txBody>
      </p:sp>
      <p:pic>
        <p:nvPicPr>
          <p:cNvPr id="11" name="Embedded Image" descr="loc_fp_errorcluster.bmp"/>
          <p:cNvPicPr>
            <a:picLocks noChangeAspect="1"/>
          </p:cNvPicPr>
          <p:nvPr/>
        </p:nvPicPr>
        <p:blipFill>
          <a:blip r:embed="rId3" cstate="print"/>
          <a:stretch>
            <a:fillRect/>
          </a:stretch>
        </p:blipFill>
        <p:spPr>
          <a:xfrm>
            <a:off x="742502" y="2745396"/>
            <a:ext cx="3582439" cy="1768283"/>
          </a:xfrm>
          <a:prstGeom prst="rect">
            <a:avLst/>
          </a:prstGeom>
        </p:spPr>
      </p:pic>
      <p:pic>
        <p:nvPicPr>
          <p:cNvPr id="13" name="Embedded Image" descr="loc_bd_errorcluster.bmp"/>
          <p:cNvPicPr>
            <a:picLocks noChangeAspect="1"/>
          </p:cNvPicPr>
          <p:nvPr/>
        </p:nvPicPr>
        <p:blipFill>
          <a:blip r:embed="rId4" cstate="print"/>
          <a:stretch>
            <a:fillRect/>
          </a:stretch>
        </p:blipFill>
        <p:spPr>
          <a:xfrm>
            <a:off x="5219700" y="2871437"/>
            <a:ext cx="2751220" cy="147512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dirty="0" smtClean="0">
                <a:latin typeface="黑体"/>
                <a:cs typeface="黑体"/>
              </a:rPr>
              <a:t>创建簇、重新排列簇中元素并使用簇函数组合和分解簇。</a:t>
            </a:r>
          </a:p>
        </p:txBody>
      </p:sp>
      <p:sp>
        <p:nvSpPr>
          <p:cNvPr id="39939" name="Rectangle 3"/>
          <p:cNvSpPr>
            <a:spLocks noGrp="1" noChangeArrowheads="1"/>
          </p:cNvSpPr>
          <p:nvPr>
            <p:ph type="body" idx="10"/>
          </p:nvPr>
        </p:nvSpPr>
        <p:spPr>
          <a:xfrm>
            <a:off x="381000" y="1738250"/>
            <a:ext cx="6067425" cy="518338"/>
          </a:xfrm>
        </p:spPr>
        <p:txBody>
          <a:bodyPr/>
          <a:lstStyle/>
          <a:p>
            <a:r>
              <a:rPr dirty="0" smtClean="0">
                <a:latin typeface="黑体"/>
                <a:cs typeface="黑体"/>
              </a:rPr>
              <a:t>练习5-2</a:t>
            </a:r>
          </a:p>
        </p:txBody>
      </p:sp>
      <p:sp>
        <p:nvSpPr>
          <p:cNvPr id="5" name="Text Placeholder 4"/>
          <p:cNvSpPr>
            <a:spLocks noGrp="1"/>
          </p:cNvSpPr>
          <p:nvPr>
            <p:ph type="body" idx="14"/>
          </p:nvPr>
        </p:nvSpPr>
        <p:spPr>
          <a:xfrm>
            <a:off x="373905" y="2367196"/>
            <a:ext cx="6067425" cy="518338"/>
          </a:xfrm>
        </p:spPr>
        <p:txBody>
          <a:bodyPr/>
          <a:lstStyle/>
          <a:p>
            <a:r>
              <a:rPr dirty="0" smtClean="0">
                <a:latin typeface="黑体"/>
                <a:cs typeface="黑体"/>
              </a:rPr>
              <a:t>“温度警告”VI</a:t>
            </a:r>
            <a:r>
              <a:rPr lang="en-US" dirty="0" smtClean="0">
                <a:latin typeface="黑体"/>
                <a:cs typeface="黑体"/>
              </a:rPr>
              <a:t>─簇</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43</a:t>
            </a:fld>
            <a:endParaRPr 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a:xfrm>
            <a:off x="381000" y="1773875"/>
            <a:ext cx="6067425" cy="518338"/>
          </a:xfrm>
        </p:spPr>
        <p:txBody>
          <a:bodyPr/>
          <a:lstStyle/>
          <a:p>
            <a:r>
              <a:rPr dirty="0" smtClean="0">
                <a:latin typeface="黑体"/>
                <a:cs typeface="黑体"/>
              </a:rPr>
              <a:t>练习5-2</a:t>
            </a:r>
            <a:endParaRPr lang="zh-CN" dirty="0"/>
          </a:p>
        </p:txBody>
      </p:sp>
      <p:sp>
        <p:nvSpPr>
          <p:cNvPr id="4" name="Text Placeholder 3"/>
          <p:cNvSpPr>
            <a:spLocks noGrp="1"/>
          </p:cNvSpPr>
          <p:nvPr>
            <p:ph type="body" sz="quarter" idx="13"/>
          </p:nvPr>
        </p:nvSpPr>
        <p:spPr/>
        <p:txBody>
          <a:bodyPr/>
          <a:lstStyle/>
          <a:p>
            <a:r>
              <a:rPr dirty="0" smtClean="0">
                <a:latin typeface="黑体"/>
                <a:cs typeface="黑体"/>
              </a:rPr>
              <a:t>重新排列簇中元素，将发生什么情况？</a:t>
            </a:r>
          </a:p>
          <a:p>
            <a:r>
              <a:rPr dirty="0" err="1" smtClean="0">
                <a:latin typeface="黑体"/>
                <a:cs typeface="黑体"/>
              </a:rPr>
              <a:t>如果添加一个簇元素至</a:t>
            </a:r>
            <a:r>
              <a:rPr dirty="0" smtClean="0">
                <a:latin typeface="黑体"/>
                <a:cs typeface="黑体"/>
              </a:rPr>
              <a:t>“</a:t>
            </a:r>
            <a:r>
              <a:rPr lang="zh-CN" altLang="en-US" dirty="0" smtClean="0">
                <a:latin typeface="黑体"/>
                <a:cs typeface="黑体"/>
              </a:rPr>
              <a:t>气象</a:t>
            </a:r>
            <a:r>
              <a:rPr dirty="0" err="1" smtClean="0">
                <a:latin typeface="黑体"/>
                <a:cs typeface="黑体"/>
              </a:rPr>
              <a:t>数据输出</a:t>
            </a:r>
            <a:r>
              <a:rPr dirty="0" smtClean="0">
                <a:latin typeface="黑体"/>
                <a:cs typeface="黑体"/>
              </a:rPr>
              <a:t>”，将发生什么情况？ </a:t>
            </a:r>
          </a:p>
          <a:p>
            <a:pPr>
              <a:buNone/>
            </a:pPr>
            <a:endParaRPr lang="zh-CN" dirty="0"/>
          </a:p>
        </p:txBody>
      </p:sp>
      <p:sp>
        <p:nvSpPr>
          <p:cNvPr id="5" name="Text Placeholder 4"/>
          <p:cNvSpPr>
            <a:spLocks noGrp="1"/>
          </p:cNvSpPr>
          <p:nvPr>
            <p:ph type="body" idx="14"/>
          </p:nvPr>
        </p:nvSpPr>
        <p:spPr>
          <a:xfrm>
            <a:off x="373905" y="2355321"/>
            <a:ext cx="6067425" cy="518338"/>
          </a:xfrm>
        </p:spPr>
        <p:txBody>
          <a:bodyPr/>
          <a:lstStyle/>
          <a:p>
            <a:r>
              <a:rPr dirty="0" smtClean="0">
                <a:latin typeface="黑体"/>
                <a:cs typeface="黑体"/>
              </a:rPr>
              <a:t>“温度警告”VI</a:t>
            </a:r>
            <a:r>
              <a:rPr lang="en-US" dirty="0" smtClean="0">
                <a:latin typeface="黑体"/>
                <a:cs typeface="黑体"/>
              </a:rPr>
              <a:t>─簇</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44</a:t>
            </a:fld>
            <a:endParaRPr 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pPr lvl="0">
              <a:spcBef>
                <a:spcPct val="0"/>
              </a:spcBef>
              <a:buClrTx/>
              <a:buSzTx/>
              <a:defRPr/>
            </a:pPr>
            <a:r>
              <a:rPr lang="en-US" spc="-100" dirty="0" smtClean="0">
                <a:solidFill>
                  <a:schemeClr val="accent1"/>
                </a:solidFill>
                <a:latin typeface="黑体"/>
                <a:cs typeface="黑体"/>
              </a:rPr>
              <a:t>F. 自定义类型</a:t>
            </a:r>
            <a:endParaRPr lang="zh-CN" spc="-100" dirty="0">
              <a:solidFill>
                <a:schemeClr val="accent1"/>
              </a:solidFill>
            </a:endParaRPr>
          </a:p>
        </p:txBody>
      </p:sp>
      <p:sp>
        <p:nvSpPr>
          <p:cNvPr id="6" name="Content Placeholder 5"/>
          <p:cNvSpPr>
            <a:spLocks noGrp="1"/>
          </p:cNvSpPr>
          <p:nvPr>
            <p:ph type="body" idx="12"/>
          </p:nvPr>
        </p:nvSpPr>
        <p:spPr>
          <a:xfrm>
            <a:off x="762000" y="2190750"/>
            <a:ext cx="7990114" cy="819150"/>
          </a:xfrm>
        </p:spPr>
        <p:txBody>
          <a:bodyPr/>
          <a:lstStyle/>
          <a:p>
            <a:r>
              <a:rPr dirty="0" smtClean="0">
                <a:latin typeface="黑体"/>
                <a:cs typeface="黑体"/>
              </a:rPr>
              <a:t>认识自定义类型、严格自定义类型和控件的区别，理解其使用场景。</a:t>
            </a:r>
          </a:p>
          <a:p>
            <a:endParaRPr lang="zh-CN"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45</a:t>
            </a:fld>
            <a:endParaRPr 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body" sz="quarter" idx="10"/>
          </p:nvPr>
        </p:nvSpPr>
        <p:spPr/>
        <p:txBody>
          <a:bodyPr>
            <a:normAutofit lnSpcReduction="10000"/>
          </a:bodyPr>
          <a:lstStyle/>
          <a:p>
            <a:r>
              <a:rPr dirty="0" smtClean="0">
                <a:latin typeface="黑体"/>
                <a:cs typeface="黑体"/>
              </a:rPr>
              <a:t>控件选项</a:t>
            </a:r>
          </a:p>
        </p:txBody>
      </p:sp>
      <p:sp>
        <p:nvSpPr>
          <p:cNvPr id="43011" name="Rectangle 5"/>
          <p:cNvSpPr>
            <a:spLocks noGrp="1" noChangeArrowheads="1"/>
          </p:cNvSpPr>
          <p:nvPr>
            <p:ph sz="quarter" idx="15"/>
          </p:nvPr>
        </p:nvSpPr>
        <p:spPr>
          <a:xfrm>
            <a:off x="457199" y="1104900"/>
            <a:ext cx="4482936" cy="3600450"/>
          </a:xfrm>
        </p:spPr>
        <p:txBody>
          <a:bodyPr/>
          <a:lstStyle/>
          <a:p>
            <a:pPr marL="0" indent="0">
              <a:buNone/>
            </a:pPr>
            <a:r>
              <a:rPr dirty="0" smtClean="0">
                <a:latin typeface="黑体"/>
                <a:cs typeface="黑体"/>
              </a:rPr>
              <a:t>自定义控件可保存为下列类型： </a:t>
            </a:r>
          </a:p>
          <a:p>
            <a:r>
              <a:rPr dirty="0" smtClean="0">
                <a:latin typeface="黑体"/>
                <a:cs typeface="黑体"/>
              </a:rPr>
              <a:t>控件</a:t>
            </a:r>
          </a:p>
          <a:p>
            <a:r>
              <a:rPr dirty="0" smtClean="0">
                <a:latin typeface="黑体"/>
                <a:cs typeface="黑体"/>
              </a:rPr>
              <a:t>自定义类型</a:t>
            </a:r>
          </a:p>
          <a:p>
            <a:r>
              <a:rPr dirty="0" smtClean="0">
                <a:latin typeface="黑体"/>
                <a:cs typeface="黑体"/>
              </a:rPr>
              <a:t>严格自定义类型</a:t>
            </a:r>
          </a:p>
        </p:txBody>
      </p:sp>
      <p:pic>
        <p:nvPicPr>
          <p:cNvPr id="12" name="Embedded Image" descr="loc_fp_typedef sample-save options.png"/>
          <p:cNvPicPr>
            <a:picLocks noGrp="1" noChangeAspect="1"/>
          </p:cNvPicPr>
          <p:nvPr>
            <p:ph sz="quarter" idx="16"/>
          </p:nvPr>
        </p:nvPicPr>
        <p:blipFill>
          <a:blip r:embed="rId3" cstate="print"/>
          <a:stretch>
            <a:fillRect/>
          </a:stretch>
        </p:blipFill>
        <p:spPr>
          <a:xfrm>
            <a:off x="5153025" y="723900"/>
            <a:ext cx="2850742" cy="4219098"/>
          </a:xfrm>
        </p:spPr>
      </p:pic>
      <p:sp>
        <p:nvSpPr>
          <p:cNvPr id="7" name="Text Placeholder 6"/>
          <p:cNvSpPr>
            <a:spLocks noGrp="1"/>
          </p:cNvSpPr>
          <p:nvPr>
            <p:ph type="body" sz="quarter" idx="13"/>
          </p:nvPr>
        </p:nvSpPr>
        <p:spPr/>
        <p:txBody>
          <a:bodyPr/>
          <a:lstStyle/>
          <a:p>
            <a:r>
              <a:rPr dirty="0" smtClean="0">
                <a:latin typeface="黑体"/>
                <a:cs typeface="黑体"/>
              </a:rPr>
              <a:t>F. 自定义类型</a:t>
            </a:r>
            <a:endParaRPr lang="zh-CN"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46</a:t>
            </a:fld>
            <a:endParaRPr 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body" idx="18"/>
          </p:nvPr>
        </p:nvSpPr>
        <p:spPr>
          <a:xfrm>
            <a:off x="754905" y="1588075"/>
            <a:ext cx="8229600" cy="455005"/>
          </a:xfrm>
        </p:spPr>
        <p:txBody>
          <a:bodyPr>
            <a:normAutofit fontScale="97500" lnSpcReduction="10000"/>
          </a:bodyPr>
          <a:lstStyle/>
          <a:p>
            <a:r>
              <a:rPr dirty="0" smtClean="0">
                <a:latin typeface="黑体"/>
                <a:cs typeface="黑体"/>
              </a:rPr>
              <a:t>控件、自定义类型和严格自定义类型的区别</a:t>
            </a:r>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47</a:t>
            </a:fld>
            <a:endParaRPr 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mbedded Image" descr="loc_bd_Use Typedef Sample.png"/>
          <p:cNvPicPr>
            <a:picLocks noChangeAspect="1"/>
          </p:cNvPicPr>
          <p:nvPr/>
        </p:nvPicPr>
        <p:blipFill>
          <a:blip r:embed="rId3" cstate="print"/>
          <a:stretch>
            <a:fillRect/>
          </a:stretch>
        </p:blipFill>
        <p:spPr>
          <a:xfrm>
            <a:off x="6477000" y="2800350"/>
            <a:ext cx="2202567" cy="1438941"/>
          </a:xfrm>
          <a:prstGeom prst="rect">
            <a:avLst/>
          </a:prstGeom>
        </p:spPr>
      </p:pic>
      <p:pic>
        <p:nvPicPr>
          <p:cNvPr id="14" name="Embedded Image" descr="loc_fp_cluster sample-typedef2.png"/>
          <p:cNvPicPr>
            <a:picLocks noChangeAspect="1"/>
          </p:cNvPicPr>
          <p:nvPr/>
        </p:nvPicPr>
        <p:blipFill>
          <a:blip r:embed="rId4" cstate="print"/>
          <a:stretch>
            <a:fillRect/>
          </a:stretch>
        </p:blipFill>
        <p:spPr>
          <a:xfrm>
            <a:off x="2667000" y="3028950"/>
            <a:ext cx="1827930" cy="2003601"/>
          </a:xfrm>
          <a:prstGeom prst="rect">
            <a:avLst/>
          </a:prstGeom>
        </p:spPr>
      </p:pic>
      <p:pic>
        <p:nvPicPr>
          <p:cNvPr id="13" name="Embedded Image" descr="loc_fp_cluster sample-typedef1.png"/>
          <p:cNvPicPr>
            <a:picLocks noChangeAspect="1"/>
          </p:cNvPicPr>
          <p:nvPr/>
        </p:nvPicPr>
        <p:blipFill>
          <a:blip r:embed="rId5" cstate="print"/>
          <a:stretch>
            <a:fillRect/>
          </a:stretch>
        </p:blipFill>
        <p:spPr>
          <a:xfrm>
            <a:off x="219075" y="2190750"/>
            <a:ext cx="1647510" cy="1808938"/>
          </a:xfrm>
          <a:prstGeom prst="rect">
            <a:avLst/>
          </a:prstGeom>
        </p:spPr>
      </p:pic>
      <p:sp>
        <p:nvSpPr>
          <p:cNvPr id="3" name="Content Placeholder 2"/>
          <p:cNvSpPr>
            <a:spLocks noGrp="1"/>
          </p:cNvSpPr>
          <p:nvPr>
            <p:ph type="body" sz="quarter" idx="15"/>
          </p:nvPr>
        </p:nvSpPr>
        <p:spPr/>
        <p:txBody>
          <a:bodyPr/>
          <a:lstStyle/>
          <a:p>
            <a:pPr lvl="1"/>
            <a:endParaRPr lang="en-US" dirty="0" smtClean="0"/>
          </a:p>
          <a:p>
            <a:pPr lvl="2"/>
            <a:endParaRPr lang="en-US" dirty="0" smtClean="0"/>
          </a:p>
          <a:p>
            <a:pPr lvl="1"/>
            <a:endParaRPr lang="en-US" dirty="0" smtClean="0"/>
          </a:p>
        </p:txBody>
      </p:sp>
      <p:sp>
        <p:nvSpPr>
          <p:cNvPr id="12" name="Title 1"/>
          <p:cNvSpPr>
            <a:spLocks noGrp="1"/>
          </p:cNvSpPr>
          <p:nvPr>
            <p:ph type="body" idx="18"/>
          </p:nvPr>
        </p:nvSpPr>
        <p:spPr>
          <a:xfrm>
            <a:off x="754905" y="1560368"/>
            <a:ext cx="8229600" cy="518337"/>
          </a:xfrm>
        </p:spPr>
        <p:txBody>
          <a:bodyPr>
            <a:normAutofit fontScale="97500"/>
          </a:bodyPr>
          <a:lstStyle/>
          <a:p>
            <a:r>
              <a:rPr dirty="0" smtClean="0">
                <a:latin typeface="黑体"/>
                <a:cs typeface="黑体"/>
              </a:rPr>
              <a:t>创建和定义自定义类型</a:t>
            </a:r>
            <a:endParaRPr lang="zh-CN" dirty="0"/>
          </a:p>
        </p:txBody>
      </p:sp>
      <p:sp>
        <p:nvSpPr>
          <p:cNvPr id="6" name="Right Arrow 5"/>
          <p:cNvSpPr/>
          <p:nvPr/>
        </p:nvSpPr>
        <p:spPr>
          <a:xfrm>
            <a:off x="1933575" y="3476625"/>
            <a:ext cx="6858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5734050" y="3533775"/>
            <a:ext cx="6858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48</a:t>
            </a:fld>
            <a:endParaRPr lang="zh-CN" dirty="0"/>
          </a:p>
        </p:txBody>
      </p:sp>
      <p:pic>
        <p:nvPicPr>
          <p:cNvPr id="15" name="Embedded Image" descr="loc_bd_Use Typedef Sample2.png"/>
          <p:cNvPicPr>
            <a:picLocks noChangeAspect="1"/>
          </p:cNvPicPr>
          <p:nvPr/>
        </p:nvPicPr>
        <p:blipFill>
          <a:blip r:embed="rId6" cstate="print"/>
          <a:stretch>
            <a:fillRect/>
          </a:stretch>
        </p:blipFill>
        <p:spPr>
          <a:xfrm>
            <a:off x="5105400" y="2800350"/>
            <a:ext cx="704762" cy="162857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3409950"/>
            <a:ext cx="9144000" cy="1295400"/>
          </a:xfrm>
        </p:spPr>
        <p:txBody>
          <a:bodyPr/>
          <a:lstStyle/>
          <a:p>
            <a:r>
              <a:rPr dirty="0" smtClean="0">
                <a:latin typeface="黑体"/>
                <a:cs typeface="黑体"/>
              </a:rPr>
              <a:t>创建并修改一个自定义类型簇控件，并在调用方VI和子VI中使用该自定义类型。</a:t>
            </a:r>
          </a:p>
          <a:p>
            <a:endParaRPr lang="zh-CN" dirty="0"/>
          </a:p>
        </p:txBody>
      </p:sp>
      <p:sp>
        <p:nvSpPr>
          <p:cNvPr id="47107" name="Rectangle 3"/>
          <p:cNvSpPr>
            <a:spLocks noGrp="1" noChangeArrowheads="1"/>
          </p:cNvSpPr>
          <p:nvPr>
            <p:ph type="body" idx="10"/>
          </p:nvPr>
        </p:nvSpPr>
        <p:spPr>
          <a:xfrm>
            <a:off x="381000" y="1750125"/>
            <a:ext cx="6067425" cy="518338"/>
          </a:xfrm>
        </p:spPr>
        <p:txBody>
          <a:bodyPr/>
          <a:lstStyle/>
          <a:p>
            <a:r>
              <a:rPr dirty="0" smtClean="0">
                <a:latin typeface="黑体"/>
                <a:cs typeface="黑体"/>
              </a:rPr>
              <a:t>练习5-3</a:t>
            </a:r>
          </a:p>
        </p:txBody>
      </p:sp>
      <p:sp>
        <p:nvSpPr>
          <p:cNvPr id="5" name="Text Placeholder 4"/>
          <p:cNvSpPr>
            <a:spLocks noGrp="1"/>
          </p:cNvSpPr>
          <p:nvPr>
            <p:ph type="body" idx="14"/>
          </p:nvPr>
        </p:nvSpPr>
        <p:spPr>
          <a:xfrm>
            <a:off x="373905" y="2331571"/>
            <a:ext cx="6067425" cy="518338"/>
          </a:xfrm>
        </p:spPr>
        <p:txBody>
          <a:bodyPr/>
          <a:lstStyle/>
          <a:p>
            <a:r>
              <a:rPr dirty="0" smtClean="0">
                <a:latin typeface="黑体"/>
                <a:cs typeface="黑体"/>
              </a:rPr>
              <a:t>“温度警告”VI</a:t>
            </a:r>
            <a:r>
              <a:rPr lang="en-US" dirty="0" smtClean="0">
                <a:latin typeface="黑体"/>
                <a:cs typeface="黑体"/>
              </a:rPr>
              <a:t>─自定义类型</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49</a:t>
            </a:fld>
            <a:endParaRPr 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smtClean="0">
                <a:latin typeface="黑体"/>
                <a:cs typeface="黑体"/>
              </a:rPr>
              <a:t>二维数组 </a:t>
            </a:r>
            <a:endParaRPr lang="zh-CN" dirty="0"/>
          </a:p>
        </p:txBody>
      </p:sp>
      <p:sp>
        <p:nvSpPr>
          <p:cNvPr id="22531" name="Rectangle 7"/>
          <p:cNvSpPr>
            <a:spLocks noGrp="1" noChangeArrowheads="1"/>
          </p:cNvSpPr>
          <p:nvPr>
            <p:ph sz="quarter" idx="15"/>
          </p:nvPr>
        </p:nvSpPr>
        <p:spPr/>
        <p:txBody>
          <a:bodyPr>
            <a:normAutofit/>
          </a:bodyPr>
          <a:lstStyle/>
          <a:p>
            <a:pPr>
              <a:buNone/>
            </a:pPr>
            <a:r>
              <a:rPr dirty="0" smtClean="0">
                <a:latin typeface="黑体"/>
                <a:cs typeface="黑体"/>
              </a:rPr>
              <a:t>二维数组特点：</a:t>
            </a:r>
          </a:p>
          <a:p>
            <a:pPr lvl="1"/>
            <a:r>
              <a:rPr dirty="0" smtClean="0">
                <a:latin typeface="黑体"/>
                <a:cs typeface="黑体"/>
              </a:rPr>
              <a:t>元素按网格方式存储。</a:t>
            </a:r>
          </a:p>
          <a:p>
            <a:pPr lvl="1"/>
            <a:r>
              <a:rPr dirty="0" smtClean="0">
                <a:latin typeface="黑体"/>
                <a:cs typeface="黑体"/>
              </a:rPr>
              <a:t>需通过行索引和列索引来定位元素，两者均以0为起始编号。</a:t>
            </a:r>
          </a:p>
          <a:p>
            <a:pPr lvl="1"/>
            <a:endParaRPr lang="zh-CN" dirty="0" smtClean="0"/>
          </a:p>
        </p:txBody>
      </p:sp>
      <p:sp>
        <p:nvSpPr>
          <p:cNvPr id="7" name="Text Placeholder 6"/>
          <p:cNvSpPr>
            <a:spLocks noGrp="1"/>
          </p:cNvSpPr>
          <p:nvPr>
            <p:ph type="body" sz="quarter" idx="13"/>
          </p:nvPr>
        </p:nvSpPr>
        <p:spPr/>
        <p:txBody>
          <a:bodyPr/>
          <a:lstStyle/>
          <a:p>
            <a:r>
              <a:rPr dirty="0" smtClean="0">
                <a:latin typeface="黑体"/>
                <a:cs typeface="黑体"/>
              </a:rPr>
              <a:t>A. 数组</a:t>
            </a:r>
          </a:p>
        </p:txBody>
      </p:sp>
      <p:pic>
        <p:nvPicPr>
          <p:cNvPr id="6" name="Embedded Image" descr="2dLVarray.bmp"/>
          <p:cNvPicPr>
            <a:picLocks noChangeAspect="1"/>
          </p:cNvPicPr>
          <p:nvPr/>
        </p:nvPicPr>
        <p:blipFill>
          <a:blip r:embed="rId3" cstate="print"/>
          <a:stretch>
            <a:fillRect/>
          </a:stretch>
        </p:blipFill>
        <p:spPr>
          <a:xfrm>
            <a:off x="1052623" y="2874002"/>
            <a:ext cx="3766121" cy="1395413"/>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5</a:t>
            </a:fld>
            <a:endParaRPr 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0"/>
          </p:nvPr>
        </p:nvSpPr>
        <p:spPr>
          <a:xfrm>
            <a:off x="381000" y="1762000"/>
            <a:ext cx="6067425" cy="518338"/>
          </a:xfrm>
        </p:spPr>
        <p:txBody>
          <a:bodyPr/>
          <a:lstStyle/>
          <a:p>
            <a:r>
              <a:rPr dirty="0" smtClean="0">
                <a:latin typeface="黑体"/>
                <a:cs typeface="黑体"/>
              </a:rPr>
              <a:t>练习5-3</a:t>
            </a:r>
            <a:endParaRPr lang="zh-CN" dirty="0"/>
          </a:p>
        </p:txBody>
      </p:sp>
      <p:sp>
        <p:nvSpPr>
          <p:cNvPr id="6" name="Text Placeholder 5"/>
          <p:cNvSpPr>
            <a:spLocks noGrp="1"/>
          </p:cNvSpPr>
          <p:nvPr>
            <p:ph type="body" sz="quarter" idx="13"/>
          </p:nvPr>
        </p:nvSpPr>
        <p:spPr/>
        <p:txBody>
          <a:bodyPr/>
          <a:lstStyle/>
          <a:p>
            <a:pPr marL="0" indent="0">
              <a:buNone/>
            </a:pPr>
            <a:r>
              <a:rPr dirty="0" err="1" smtClean="0">
                <a:latin typeface="黑体"/>
                <a:cs typeface="黑体"/>
              </a:rPr>
              <a:t>当前</a:t>
            </a:r>
            <a:r>
              <a:rPr dirty="0" smtClean="0">
                <a:latin typeface="黑体"/>
                <a:cs typeface="黑体"/>
              </a:rPr>
              <a:t>“</a:t>
            </a:r>
            <a:r>
              <a:rPr lang="zh-CN" altLang="en-US" dirty="0" smtClean="0">
                <a:latin typeface="黑体"/>
                <a:cs typeface="黑体"/>
              </a:rPr>
              <a:t>气象</a:t>
            </a:r>
            <a:r>
              <a:rPr dirty="0" err="1" smtClean="0">
                <a:latin typeface="黑体"/>
                <a:cs typeface="黑体"/>
              </a:rPr>
              <a:t>数据</a:t>
            </a:r>
            <a:r>
              <a:rPr dirty="0" err="1" smtClean="0">
                <a:latin typeface="黑体"/>
                <a:cs typeface="黑体"/>
              </a:rPr>
              <a:t>”控件被保存为自定义类型，如要添加风速数据，需要更新几个簇的实例</a:t>
            </a:r>
            <a:r>
              <a:rPr dirty="0" smtClean="0">
                <a:latin typeface="黑体"/>
                <a:cs typeface="黑体"/>
              </a:rPr>
              <a:t>？</a:t>
            </a:r>
          </a:p>
          <a:p>
            <a:endParaRPr lang="zh-CN" dirty="0"/>
          </a:p>
        </p:txBody>
      </p:sp>
      <p:sp>
        <p:nvSpPr>
          <p:cNvPr id="7" name="Text Placeholder 6"/>
          <p:cNvSpPr>
            <a:spLocks noGrp="1"/>
          </p:cNvSpPr>
          <p:nvPr>
            <p:ph type="body" idx="14"/>
          </p:nvPr>
        </p:nvSpPr>
        <p:spPr>
          <a:xfrm>
            <a:off x="373905" y="2343446"/>
            <a:ext cx="6067425" cy="518338"/>
          </a:xfrm>
        </p:spPr>
        <p:txBody>
          <a:bodyPr/>
          <a:lstStyle/>
          <a:p>
            <a:r>
              <a:rPr dirty="0" smtClean="0">
                <a:latin typeface="黑体"/>
                <a:cs typeface="黑体"/>
              </a:rPr>
              <a:t>“温度警告”VI</a:t>
            </a:r>
            <a:r>
              <a:rPr lang="en-US" dirty="0" smtClean="0">
                <a:latin typeface="黑体"/>
                <a:cs typeface="黑体"/>
              </a:rPr>
              <a:t>─自定义类型</a:t>
            </a:r>
            <a:endParaRPr lang="zh-CN"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50</a:t>
            </a:fld>
            <a:endParaRPr 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a:xfrm>
            <a:off x="762000" y="871350"/>
            <a:ext cx="8229600" cy="645928"/>
          </a:xfrm>
        </p:spPr>
        <p:txBody>
          <a:bodyPr/>
          <a:lstStyle/>
          <a:p>
            <a:r>
              <a:rPr dirty="0" smtClean="0">
                <a:latin typeface="黑体"/>
                <a:cs typeface="黑体"/>
              </a:rPr>
              <a:t>活动5-2</a:t>
            </a:r>
            <a:endParaRPr lang="zh-CN"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51</a:t>
            </a:fld>
            <a:endParaRPr lang="zh-CN" dirty="0"/>
          </a:p>
        </p:txBody>
      </p:sp>
      <p:sp>
        <p:nvSpPr>
          <p:cNvPr id="8" name="Text Placeholder 7"/>
          <p:cNvSpPr>
            <a:spLocks noGrp="1"/>
          </p:cNvSpPr>
          <p:nvPr>
            <p:ph type="body" idx="18"/>
          </p:nvPr>
        </p:nvSpPr>
        <p:spPr>
          <a:xfrm>
            <a:off x="754905" y="1453493"/>
            <a:ext cx="8229600" cy="518337"/>
          </a:xfrm>
        </p:spPr>
        <p:txBody>
          <a:bodyPr/>
          <a:lstStyle/>
          <a:p>
            <a:r>
              <a:rPr dirty="0" smtClean="0">
                <a:latin typeface="黑体"/>
                <a:cs typeface="黑体"/>
              </a:rPr>
              <a:t>课程回顾</a:t>
            </a:r>
            <a:endParaRPr lang="zh-CN" dirty="0"/>
          </a:p>
        </p:txBody>
      </p:sp>
      <p:sp>
        <p:nvSpPr>
          <p:cNvPr id="9" name="Text Placeholder 5"/>
          <p:cNvSpPr txBox="1">
            <a:spLocks/>
          </p:cNvSpPr>
          <p:nvPr/>
        </p:nvSpPr>
        <p:spPr>
          <a:xfrm>
            <a:off x="816592" y="2601604"/>
            <a:ext cx="7829550" cy="1200150"/>
          </a:xfrm>
          <a:prstGeom prst="rect">
            <a:avLst/>
          </a:prstGeom>
        </p:spPr>
        <p:txBody>
          <a:bodyPr vert="horz" lIns="91435" tIns="45717" rIns="91435" bIns="45717" rtlCol="0">
            <a:normAutofit/>
          </a:bodyPr>
          <a:lstStyle/>
          <a:p>
            <a:pPr marL="457200" marR="0" lvl="0" indent="0" algn="l" defTabSz="457174" rtl="0" eaLnBrk="1" fontAlgn="auto" latinLnBrk="0" hangingPunct="1">
              <a:lnSpc>
                <a:spcPct val="100000"/>
              </a:lnSpc>
              <a:spcBef>
                <a:spcPts val="573"/>
              </a:spcBef>
              <a:spcAft>
                <a:spcPts val="0"/>
              </a:spcAft>
              <a:buClrTx/>
              <a:buSzPct val="70000"/>
              <a:buFont typeface="Lucida Grande"/>
              <a:buNone/>
              <a:tabLst/>
              <a:defRPr/>
            </a:pPr>
            <a:r>
              <a:rPr kumimoji="0" lang="en-US" sz="1600" b="0" i="0" u="none" strike="noStrike" kern="1200" cap="none" spc="0" normalizeH="0" baseline="0" noProof="0" dirty="0" smtClean="0">
                <a:ln>
                  <a:noFill/>
                </a:ln>
                <a:solidFill>
                  <a:schemeClr val="tx1"/>
                </a:solidFill>
                <a:effectLst/>
                <a:uLnTx/>
                <a:uFillTx/>
                <a:latin typeface="黑体"/>
                <a:cs typeface="黑体"/>
              </a:rPr>
              <a:t>参考学员指南回答本课所学内容的相关问题，并分组进行讨论。</a:t>
            </a:r>
            <a:endParaRPr kumimoji="0" lang="zh-CN" sz="1600" b="0" i="0" u="none" strike="noStrike" kern="1200" cap="none" spc="0" normalizeH="0" baseline="0" noProof="0" dirty="0">
              <a:ln>
                <a:noFill/>
              </a:ln>
              <a:solidFill>
                <a:schemeClr val="tx1"/>
              </a:solidFill>
              <a:effectLst/>
              <a:uLnTx/>
              <a:uFillTx/>
              <a:latin typeface="黑体"/>
              <a:ea typeface="黑体"/>
              <a:cs typeface="黑体"/>
            </a:endParaRPr>
          </a:p>
        </p:txBody>
      </p:sp>
      <p:pic>
        <p:nvPicPr>
          <p:cNvPr id="10" name="Picture 9"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dirty="0" smtClean="0">
                <a:latin typeface="黑体"/>
                <a:cs typeface="黑体"/>
              </a:rPr>
              <a:t>可以创建由数组组成的数组。 </a:t>
            </a:r>
          </a:p>
        </p:txBody>
      </p:sp>
      <p:sp>
        <p:nvSpPr>
          <p:cNvPr id="14" name="Content Placeholder 13"/>
          <p:cNvSpPr>
            <a:spLocks noGrp="1"/>
          </p:cNvSpPr>
          <p:nvPr>
            <p:ph sz="quarter" idx="15"/>
          </p:nvPr>
        </p:nvSpPr>
        <p:spPr/>
        <p:txBody>
          <a:bodyPr/>
          <a:lstStyle/>
          <a:p>
            <a:r>
              <a:rPr dirty="0" smtClean="0">
                <a:latin typeface="黑体"/>
                <a:cs typeface="黑体"/>
              </a:rPr>
              <a:t>对</a:t>
            </a:r>
          </a:p>
          <a:p>
            <a:r>
              <a:rPr dirty="0" smtClean="0">
                <a:latin typeface="黑体"/>
                <a:cs typeface="黑体"/>
              </a:rPr>
              <a:t>错</a:t>
            </a:r>
          </a:p>
          <a:p>
            <a:endParaRPr lang="zh-CN" dirty="0"/>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52</a:t>
            </a:fld>
            <a:endParaRPr 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dirty="0" smtClean="0">
                <a:latin typeface="黑体"/>
                <a:cs typeface="黑体"/>
              </a:rPr>
              <a:t>可以创建由数组组成的数组。 </a:t>
            </a:r>
          </a:p>
        </p:txBody>
      </p:sp>
      <p:sp>
        <p:nvSpPr>
          <p:cNvPr id="49155" name="Rectangle 8"/>
          <p:cNvSpPr>
            <a:spLocks noGrp="1" noChangeArrowheads="1"/>
          </p:cNvSpPr>
          <p:nvPr>
            <p:ph sz="quarter" idx="15"/>
          </p:nvPr>
        </p:nvSpPr>
        <p:spPr/>
        <p:txBody>
          <a:bodyPr/>
          <a:lstStyle/>
          <a:p>
            <a:r>
              <a:rPr dirty="0" smtClean="0">
                <a:latin typeface="黑体"/>
                <a:cs typeface="黑体"/>
              </a:rPr>
              <a:t>对</a:t>
            </a:r>
          </a:p>
          <a:p>
            <a:r>
              <a:rPr lang="en-US" b="1" dirty="0" smtClean="0">
                <a:latin typeface="黑体"/>
                <a:cs typeface="黑体"/>
              </a:rPr>
              <a:t>错 </a:t>
            </a:r>
            <a:r>
              <a:rPr dirty="0"/>
              <a:t/>
            </a:r>
            <a:br>
              <a:rPr dirty="0"/>
            </a:br>
            <a:r>
              <a:rPr dirty="0"/>
              <a:t/>
            </a:r>
            <a:br>
              <a:rPr dirty="0"/>
            </a:br>
            <a:endParaRPr lang="zh-CN" dirty="0" smtClean="0"/>
          </a:p>
          <a:p>
            <a:pPr marL="457200" lvl="1" indent="-1588"/>
            <a:r>
              <a:rPr dirty="0" err="1" smtClean="0">
                <a:latin typeface="黑体"/>
                <a:cs typeface="黑体"/>
              </a:rPr>
              <a:t>不能拖曳数组数据类型至数组外框</a:t>
            </a:r>
            <a:r>
              <a:rPr lang="zh-CN" altLang="en-US" dirty="0" smtClean="0">
                <a:latin typeface="黑体"/>
                <a:cs typeface="黑体"/>
              </a:rPr>
              <a:t>，</a:t>
            </a:r>
            <a:r>
              <a:rPr dirty="0" err="1" smtClean="0">
                <a:latin typeface="黑体"/>
                <a:cs typeface="黑体"/>
              </a:rPr>
              <a:t>但可创建二维数组</a:t>
            </a:r>
            <a:r>
              <a:rPr dirty="0" smtClean="0">
                <a:latin typeface="黑体"/>
                <a:cs typeface="黑体"/>
              </a:rPr>
              <a:t>。</a:t>
            </a:r>
          </a:p>
          <a:p>
            <a:endParaRPr lang="zh-CN" dirty="0" smtClean="0"/>
          </a:p>
          <a:p>
            <a:endParaRPr lang="zh-CN" dirty="0" smtClean="0"/>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53</a:t>
            </a:fld>
            <a:endParaRPr 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5487" y="597475"/>
            <a:ext cx="8502258" cy="1200150"/>
          </a:xfrm>
        </p:spPr>
        <p:txBody>
          <a:bodyPr>
            <a:normAutofit/>
          </a:bodyPr>
          <a:lstStyle/>
          <a:p>
            <a:pPr marL="514350" indent="-514350">
              <a:buFont typeface="+mj-lt"/>
              <a:buAutoNum type="arabicPeriod" startAt="2"/>
            </a:pPr>
            <a:r>
              <a:rPr dirty="0" err="1" smtClean="0">
                <a:latin typeface="黑体"/>
                <a:cs typeface="黑体"/>
              </a:rPr>
              <a:t>VI运行结束后，</a:t>
            </a:r>
            <a:r>
              <a:rPr lang="en-US" b="1" dirty="0" err="1" smtClean="0">
                <a:latin typeface="黑体"/>
                <a:cs typeface="黑体"/>
              </a:rPr>
              <a:t>循环</a:t>
            </a:r>
            <a:r>
              <a:rPr lang="zh-CN" altLang="en-US" b="1" dirty="0" smtClean="0">
                <a:latin typeface="黑体"/>
                <a:cs typeface="黑体"/>
              </a:rPr>
              <a:t>次数</a:t>
            </a:r>
            <a:r>
              <a:rPr dirty="0" err="1" smtClean="0">
                <a:latin typeface="黑体"/>
                <a:cs typeface="黑体"/>
              </a:rPr>
              <a:t>显示控件的值是多少</a:t>
            </a:r>
            <a:r>
              <a:rPr dirty="0" smtClean="0">
                <a:latin typeface="黑体"/>
                <a:cs typeface="黑体"/>
              </a:rPr>
              <a:t>？</a:t>
            </a:r>
          </a:p>
          <a:p>
            <a:endParaRPr lang="zh-CN" dirty="0"/>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54</a:t>
            </a:fld>
            <a:endParaRPr lang="zh-CN" dirty="0"/>
          </a:p>
        </p:txBody>
      </p:sp>
      <p:pic>
        <p:nvPicPr>
          <p:cNvPr id="10" name="Embedded Image" descr="Iteration Quiz.bmp"/>
          <p:cNvPicPr>
            <a:picLocks noGrp="1" noChangeAspect="1"/>
          </p:cNvPicPr>
          <p:nvPr>
            <p:ph sz="quarter" idx="15"/>
          </p:nvPr>
        </p:nvPicPr>
        <p:blipFill>
          <a:blip r:embed="rId3" cstate="print"/>
          <a:stretch>
            <a:fillRect/>
          </a:stretch>
        </p:blipFill>
        <p:spPr>
          <a:xfrm>
            <a:off x="2057400" y="1851661"/>
            <a:ext cx="5215625" cy="2291713"/>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63613" y="621225"/>
            <a:ext cx="8668512" cy="1200150"/>
          </a:xfrm>
        </p:spPr>
        <p:txBody>
          <a:bodyPr/>
          <a:lstStyle/>
          <a:p>
            <a:pPr marL="514350" indent="-514350">
              <a:buFont typeface="+mj-lt"/>
              <a:buAutoNum type="arabicPeriod" startAt="2"/>
            </a:pPr>
            <a:r>
              <a:rPr lang="en-US" dirty="0" smtClean="0">
                <a:latin typeface="黑体"/>
                <a:cs typeface="黑体"/>
              </a:rPr>
              <a:t>VI</a:t>
            </a:r>
            <a:r>
              <a:rPr lang="zh-CN" altLang="en-US" dirty="0" smtClean="0">
                <a:latin typeface="黑体"/>
                <a:cs typeface="黑体"/>
              </a:rPr>
              <a:t>运行结束后</a:t>
            </a:r>
            <a:r>
              <a:rPr dirty="0" smtClean="0">
                <a:latin typeface="黑体"/>
                <a:cs typeface="黑体"/>
              </a:rPr>
              <a:t>，</a:t>
            </a:r>
            <a:r>
              <a:rPr dirty="0" err="1" smtClean="0">
                <a:latin typeface="黑体"/>
                <a:cs typeface="黑体"/>
              </a:rPr>
              <a:t>循环</a:t>
            </a:r>
            <a:r>
              <a:rPr lang="zh-CN" altLang="en-US" dirty="0" smtClean="0">
                <a:latin typeface="黑体"/>
                <a:cs typeface="黑体"/>
              </a:rPr>
              <a:t>次数</a:t>
            </a:r>
            <a:r>
              <a:rPr dirty="0" err="1" smtClean="0">
                <a:latin typeface="黑体"/>
                <a:cs typeface="黑体"/>
              </a:rPr>
              <a:t>显示控件的值是多少</a:t>
            </a:r>
            <a:r>
              <a:rPr dirty="0" smtClean="0">
                <a:latin typeface="黑体"/>
                <a:cs typeface="黑体"/>
              </a:rPr>
              <a:t>？ </a:t>
            </a:r>
          </a:p>
          <a:p>
            <a:endParaRPr lang="zh-CN" dirty="0"/>
          </a:p>
        </p:txBody>
      </p:sp>
      <p:sp>
        <p:nvSpPr>
          <p:cNvPr id="48131" name="Rectangle 10"/>
          <p:cNvSpPr>
            <a:spLocks noGrp="1" noChangeArrowheads="1"/>
          </p:cNvSpPr>
          <p:nvPr>
            <p:ph sz="quarter" idx="15"/>
          </p:nvPr>
        </p:nvSpPr>
        <p:spPr/>
        <p:txBody>
          <a:bodyPr/>
          <a:lstStyle/>
          <a:p>
            <a:pPr>
              <a:buNone/>
            </a:pPr>
            <a:r>
              <a:rPr lang="en-US" b="1" dirty="0" smtClean="0">
                <a:latin typeface="黑体"/>
                <a:cs typeface="黑体"/>
              </a:rPr>
              <a:t>4</a:t>
            </a:r>
          </a:p>
        </p:txBody>
      </p:sp>
      <p:sp>
        <p:nvSpPr>
          <p:cNvPr id="10" name="Text Placeholder 9"/>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55</a:t>
            </a:fld>
            <a:endParaRPr lang="zh-CN" dirty="0"/>
          </a:p>
        </p:txBody>
      </p:sp>
      <p:pic>
        <p:nvPicPr>
          <p:cNvPr id="9" name="Embedded Image" descr="Iteration Quiz.bmp"/>
          <p:cNvPicPr>
            <a:picLocks noChangeAspect="1"/>
          </p:cNvPicPr>
          <p:nvPr/>
        </p:nvPicPr>
        <p:blipFill>
          <a:blip r:embed="rId3" cstate="print"/>
          <a:stretch>
            <a:fillRect/>
          </a:stretch>
        </p:blipFill>
        <p:spPr>
          <a:xfrm>
            <a:off x="2057400" y="1851661"/>
            <a:ext cx="5438775" cy="238976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startAt="3"/>
            </a:pPr>
            <a:r>
              <a:rPr dirty="0" smtClean="0">
                <a:latin typeface="黑体"/>
                <a:cs typeface="黑体"/>
              </a:rPr>
              <a:t>下列哪个自定义控件设置定义了控件全部实例的数据类型，但允许不同的颜色和字体样式？</a:t>
            </a:r>
            <a:endParaRPr lang="zh-CN" dirty="0"/>
          </a:p>
        </p:txBody>
      </p:sp>
      <p:sp>
        <p:nvSpPr>
          <p:cNvPr id="49155" name="Rectangle 8"/>
          <p:cNvSpPr>
            <a:spLocks noGrp="1" noChangeArrowheads="1"/>
          </p:cNvSpPr>
          <p:nvPr>
            <p:ph sz="quarter" idx="15"/>
          </p:nvPr>
        </p:nvSpPr>
        <p:spPr/>
        <p:txBody>
          <a:bodyPr/>
          <a:lstStyle/>
          <a:p>
            <a:r>
              <a:rPr dirty="0" smtClean="0">
                <a:latin typeface="黑体"/>
                <a:cs typeface="黑体"/>
              </a:rPr>
              <a:t>控件</a:t>
            </a:r>
          </a:p>
          <a:p>
            <a:r>
              <a:rPr dirty="0" smtClean="0">
                <a:latin typeface="黑体"/>
                <a:cs typeface="黑体"/>
              </a:rPr>
              <a:t>自定义类型</a:t>
            </a:r>
          </a:p>
          <a:p>
            <a:r>
              <a:rPr dirty="0" smtClean="0">
                <a:latin typeface="黑体"/>
                <a:cs typeface="黑体"/>
              </a:rPr>
              <a:t>严格自定义类型</a:t>
            </a:r>
          </a:p>
          <a:p>
            <a:r>
              <a:rPr dirty="0" smtClean="0">
                <a:latin typeface="黑体"/>
                <a:cs typeface="黑体"/>
              </a:rPr>
              <a:t>簇控件</a:t>
            </a:r>
          </a:p>
          <a:p>
            <a:endParaRPr lang="zh-CN" dirty="0" smtClean="0"/>
          </a:p>
          <a:p>
            <a:endParaRPr lang="zh-CN" dirty="0" smtClean="0"/>
          </a:p>
        </p:txBody>
      </p:sp>
      <p:sp>
        <p:nvSpPr>
          <p:cNvPr id="8" name="Text Placeholder 7"/>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56</a:t>
            </a:fld>
            <a:endParaRPr 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startAt="3"/>
            </a:pPr>
            <a:r>
              <a:rPr dirty="0" smtClean="0">
                <a:latin typeface="黑体"/>
                <a:cs typeface="黑体"/>
              </a:rPr>
              <a:t>下列哪个自定义控件设置定义了控件全部实例的数据类型，但允许不同的颜色和字体样式？</a:t>
            </a:r>
          </a:p>
        </p:txBody>
      </p:sp>
      <p:sp>
        <p:nvSpPr>
          <p:cNvPr id="49155" name="Rectangle 8"/>
          <p:cNvSpPr>
            <a:spLocks noGrp="1" noChangeArrowheads="1"/>
          </p:cNvSpPr>
          <p:nvPr>
            <p:ph sz="quarter" idx="15"/>
          </p:nvPr>
        </p:nvSpPr>
        <p:spPr/>
        <p:txBody>
          <a:bodyPr/>
          <a:lstStyle/>
          <a:p>
            <a:r>
              <a:rPr dirty="0" smtClean="0">
                <a:latin typeface="黑体"/>
                <a:cs typeface="黑体"/>
              </a:rPr>
              <a:t>控件</a:t>
            </a:r>
          </a:p>
          <a:p>
            <a:r>
              <a:rPr lang="en-US" b="1" dirty="0" smtClean="0">
                <a:latin typeface="黑体"/>
                <a:cs typeface="黑体"/>
              </a:rPr>
              <a:t>自定义类型</a:t>
            </a:r>
          </a:p>
          <a:p>
            <a:r>
              <a:rPr dirty="0" smtClean="0">
                <a:latin typeface="黑体"/>
                <a:cs typeface="黑体"/>
              </a:rPr>
              <a:t>严格自定义类型</a:t>
            </a:r>
          </a:p>
          <a:p>
            <a:r>
              <a:rPr dirty="0" smtClean="0">
                <a:latin typeface="黑体"/>
                <a:cs typeface="黑体"/>
              </a:rPr>
              <a:t>簇控件</a:t>
            </a:r>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57</a:t>
            </a:fld>
            <a:endParaRPr 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49"/>
            <a:ext cx="8561832" cy="1601053"/>
          </a:xfrm>
        </p:spPr>
        <p:txBody>
          <a:bodyPr>
            <a:noAutofit/>
          </a:bodyPr>
          <a:lstStyle/>
          <a:p>
            <a:pPr marL="342900" indent="-342900">
              <a:buFont typeface="+mj-lt"/>
              <a:buAutoNum type="arabicPeriod" startAt="4"/>
            </a:pPr>
            <a:r>
              <a:rPr lang="en-US" sz="2400" dirty="0" smtClean="0">
                <a:latin typeface="黑体"/>
                <a:cs typeface="黑体"/>
              </a:rPr>
              <a:t>设有代表圆的输入数据：X坐标(I16)、Y坐标(I16)和半径(I16)。未来可能需要更改这些数据以加入圆的颜色(U32)。 </a:t>
            </a:r>
            <a:r>
              <a:rPr sz="3600" dirty="0"/>
              <a:t/>
            </a:r>
            <a:br>
              <a:rPr sz="3600" dirty="0"/>
            </a:br>
            <a:r>
              <a:rPr lang="en-US" sz="2400" dirty="0" err="1" smtClean="0">
                <a:latin typeface="黑体"/>
                <a:cs typeface="黑体"/>
              </a:rPr>
              <a:t>请问应在应用</a:t>
            </a:r>
            <a:r>
              <a:rPr lang="zh-CN" altLang="en-US" sz="2400" dirty="0" smtClean="0">
                <a:latin typeface="黑体"/>
                <a:cs typeface="黑体"/>
              </a:rPr>
              <a:t>程序</a:t>
            </a:r>
            <a:r>
              <a:rPr lang="en-US" sz="2400" dirty="0" err="1" smtClean="0">
                <a:latin typeface="黑体"/>
                <a:cs typeface="黑体"/>
              </a:rPr>
              <a:t>中使用何种数据结构表示该圆</a:t>
            </a:r>
            <a:r>
              <a:rPr lang="en-US" sz="2400" dirty="0" smtClean="0">
                <a:latin typeface="黑体"/>
                <a:cs typeface="黑体"/>
              </a:rPr>
              <a:t>？</a:t>
            </a:r>
          </a:p>
        </p:txBody>
      </p:sp>
      <p:sp>
        <p:nvSpPr>
          <p:cNvPr id="26" name="Content Placeholder 25"/>
          <p:cNvSpPr>
            <a:spLocks noGrp="1"/>
          </p:cNvSpPr>
          <p:nvPr>
            <p:ph sz="quarter" idx="15"/>
          </p:nvPr>
        </p:nvSpPr>
        <p:spPr>
          <a:xfrm>
            <a:off x="533400" y="2279176"/>
            <a:ext cx="7772400" cy="2349974"/>
          </a:xfrm>
        </p:spPr>
        <p:txBody>
          <a:bodyPr>
            <a:normAutofit/>
          </a:bodyPr>
          <a:lstStyle/>
          <a:p>
            <a:r>
              <a:rPr dirty="0" smtClean="0">
                <a:latin typeface="黑体"/>
                <a:cs typeface="黑体"/>
              </a:rPr>
              <a:t>使用3个独立控件分别表示坐标和半径值</a:t>
            </a:r>
          </a:p>
          <a:p>
            <a:r>
              <a:rPr dirty="0" smtClean="0">
                <a:latin typeface="黑体"/>
                <a:cs typeface="黑体"/>
              </a:rPr>
              <a:t>使用簇，簇中包含所有数据元素</a:t>
            </a:r>
          </a:p>
          <a:p>
            <a:r>
              <a:rPr dirty="0" smtClean="0">
                <a:latin typeface="黑体"/>
                <a:cs typeface="黑体"/>
              </a:rPr>
              <a:t>使用包含簇的自定义控件</a:t>
            </a:r>
          </a:p>
          <a:p>
            <a:r>
              <a:rPr dirty="0" smtClean="0">
                <a:latin typeface="黑体"/>
                <a:cs typeface="黑体"/>
              </a:rPr>
              <a:t>使用包含簇的自定义类型控件</a:t>
            </a:r>
          </a:p>
          <a:p>
            <a:r>
              <a:rPr dirty="0" smtClean="0">
                <a:latin typeface="黑体"/>
                <a:cs typeface="黑体"/>
              </a:rPr>
              <a:t>使用包含3个元素的数组</a:t>
            </a:r>
          </a:p>
          <a:p>
            <a:endParaRPr lang="zh-CN" dirty="0"/>
          </a:p>
        </p:txBody>
      </p:sp>
      <p:sp>
        <p:nvSpPr>
          <p:cNvPr id="25" name="Text Placeholder 24"/>
          <p:cNvSpPr>
            <a:spLocks noGrp="1"/>
          </p:cNvSpPr>
          <p:nvPr>
            <p:ph type="body" sz="quarter" idx="13"/>
          </p:nvPr>
        </p:nvSpPr>
        <p:spPr/>
        <p:txBody>
          <a:bodyPr/>
          <a:lstStyle/>
          <a:p>
            <a:r>
              <a:rPr dirty="0" smtClean="0">
                <a:latin typeface="黑体"/>
                <a:cs typeface="黑体"/>
              </a:rPr>
              <a:t>课程回顾</a:t>
            </a:r>
          </a:p>
          <a:p>
            <a:endParaRPr lang="zh-CN" dirty="0"/>
          </a:p>
        </p:txBody>
      </p:sp>
      <p:grpSp>
        <p:nvGrpSpPr>
          <p:cNvPr id="13" name="Group 12"/>
          <p:cNvGrpSpPr/>
          <p:nvPr/>
        </p:nvGrpSpPr>
        <p:grpSpPr>
          <a:xfrm>
            <a:off x="5923120" y="2614966"/>
            <a:ext cx="2667000" cy="2209800"/>
            <a:chOff x="6400800" y="2724150"/>
            <a:chExt cx="2667000" cy="2209800"/>
          </a:xfrm>
        </p:grpSpPr>
        <p:sp>
          <p:nvSpPr>
            <p:cNvPr id="14" name="Rectangle 13"/>
            <p:cNvSpPr>
              <a:spLocks noChangeAspect="1"/>
            </p:cNvSpPr>
            <p:nvPr/>
          </p:nvSpPr>
          <p:spPr>
            <a:xfrm>
              <a:off x="6832600" y="3257550"/>
              <a:ext cx="2235200" cy="16764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p:cNvSpPr/>
            <p:nvPr/>
          </p:nvSpPr>
          <p:spPr>
            <a:xfrm>
              <a:off x="7162800" y="3257550"/>
              <a:ext cx="1676400" cy="1676400"/>
            </a:xfrm>
            <a:prstGeom prst="ellipse">
              <a:avLst/>
            </a:prstGeom>
            <a:solidFill>
              <a:schemeClr val="accent1"/>
            </a:solidFill>
            <a:ln w="19050">
              <a:solidFill>
                <a:schemeClr val="accent1">
                  <a:lumMod val="75000"/>
                </a:schemeClr>
              </a:solid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V="1">
              <a:off x="8001000" y="4095750"/>
              <a:ext cx="859155" cy="95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8077200" y="3714750"/>
              <a:ext cx="367408" cy="461665"/>
            </a:xfrm>
            <a:prstGeom prst="rect">
              <a:avLst/>
            </a:prstGeom>
            <a:noFill/>
          </p:spPr>
          <p:txBody>
            <a:bodyPr wrap="none" rtlCol="0">
              <a:spAutoFit/>
            </a:bodyPr>
            <a:lstStyle/>
            <a:p>
              <a:r>
                <a:rPr lang="en-US" dirty="0" smtClean="0">
                  <a:solidFill>
                    <a:schemeClr val="tx1"/>
                  </a:solidFill>
                  <a:latin typeface="黑体"/>
                  <a:cs typeface="黑体"/>
                </a:rPr>
                <a:t>R</a:t>
              </a:r>
              <a:endParaRPr lang="zh-CN" dirty="0">
                <a:solidFill>
                  <a:schemeClr val="tx1"/>
                </a:solidFill>
              </a:endParaRPr>
            </a:p>
          </p:txBody>
        </p:sp>
        <p:sp>
          <p:nvSpPr>
            <p:cNvPr id="22" name="TextBox 21"/>
            <p:cNvSpPr txBox="1"/>
            <p:nvPr/>
          </p:nvSpPr>
          <p:spPr>
            <a:xfrm>
              <a:off x="6400800" y="2724150"/>
              <a:ext cx="758541" cy="461665"/>
            </a:xfrm>
            <a:prstGeom prst="rect">
              <a:avLst/>
            </a:prstGeom>
            <a:noFill/>
          </p:spPr>
          <p:txBody>
            <a:bodyPr wrap="none" rtlCol="0">
              <a:spAutoFit/>
            </a:bodyPr>
            <a:lstStyle/>
            <a:p>
              <a:r>
                <a:rPr lang="en-US" dirty="0" smtClean="0">
                  <a:solidFill>
                    <a:schemeClr val="tx1"/>
                  </a:solidFill>
                  <a:latin typeface="黑体"/>
                  <a:cs typeface="黑体"/>
                </a:rPr>
                <a:t>(X,Y)</a:t>
              </a:r>
              <a:endParaRPr lang="zh-CN" dirty="0">
                <a:solidFill>
                  <a:schemeClr val="tx1"/>
                </a:solidFill>
              </a:endParaRPr>
            </a:p>
          </p:txBody>
        </p:sp>
      </p:gr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58</a:t>
            </a:fld>
            <a:endParaRPr 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49"/>
            <a:ext cx="8546592" cy="1601053"/>
          </a:xfrm>
        </p:spPr>
        <p:txBody>
          <a:bodyPr>
            <a:noAutofit/>
          </a:bodyPr>
          <a:lstStyle/>
          <a:p>
            <a:pPr marL="342900" indent="-342900">
              <a:buFont typeface="+mj-lt"/>
              <a:buAutoNum type="arabicPeriod" startAt="4"/>
            </a:pPr>
            <a:r>
              <a:rPr lang="en-US" sz="2400" dirty="0" smtClean="0">
                <a:latin typeface="黑体"/>
                <a:cs typeface="黑体"/>
              </a:rPr>
              <a:t>设有代表圆的输入数据：X坐标(I16)、Y坐标(I16)和半径(I16)。未来可能需要更改这些数据以加入圆的颜色(U32)。 </a:t>
            </a:r>
            <a:r>
              <a:rPr sz="3600" dirty="0"/>
              <a:t/>
            </a:r>
            <a:br>
              <a:rPr sz="3600" dirty="0"/>
            </a:br>
            <a:r>
              <a:rPr lang="en-US" sz="2400" dirty="0" err="1" smtClean="0">
                <a:latin typeface="黑体"/>
                <a:cs typeface="黑体"/>
              </a:rPr>
              <a:t>请问应在应用</a:t>
            </a:r>
            <a:r>
              <a:rPr lang="zh-CN" altLang="en-US" sz="2400" dirty="0" smtClean="0">
                <a:latin typeface="黑体"/>
                <a:cs typeface="黑体"/>
              </a:rPr>
              <a:t>程序</a:t>
            </a:r>
            <a:r>
              <a:rPr lang="en-US" sz="2400" dirty="0" err="1" smtClean="0">
                <a:latin typeface="黑体"/>
                <a:cs typeface="黑体"/>
              </a:rPr>
              <a:t>中使用何种数据结构表示该圆</a:t>
            </a:r>
            <a:r>
              <a:rPr lang="en-US" sz="2400" dirty="0" smtClean="0">
                <a:latin typeface="黑体"/>
                <a:cs typeface="黑体"/>
              </a:rPr>
              <a:t>？</a:t>
            </a:r>
          </a:p>
        </p:txBody>
      </p:sp>
      <p:sp>
        <p:nvSpPr>
          <p:cNvPr id="26" name="Content Placeholder 25"/>
          <p:cNvSpPr>
            <a:spLocks noGrp="1"/>
          </p:cNvSpPr>
          <p:nvPr>
            <p:ph sz="quarter" idx="15"/>
          </p:nvPr>
        </p:nvSpPr>
        <p:spPr>
          <a:xfrm>
            <a:off x="533400" y="2279176"/>
            <a:ext cx="7772400" cy="2349974"/>
          </a:xfrm>
        </p:spPr>
        <p:txBody>
          <a:bodyPr>
            <a:normAutofit/>
          </a:bodyPr>
          <a:lstStyle/>
          <a:p>
            <a:r>
              <a:rPr dirty="0" smtClean="0">
                <a:latin typeface="黑体"/>
                <a:cs typeface="黑体"/>
              </a:rPr>
              <a:t>使用3个独立控件分别表示坐标和半径值</a:t>
            </a:r>
          </a:p>
          <a:p>
            <a:r>
              <a:rPr dirty="0" smtClean="0">
                <a:latin typeface="黑体"/>
                <a:cs typeface="黑体"/>
              </a:rPr>
              <a:t>使用簇，簇中包含所有数据元素</a:t>
            </a:r>
          </a:p>
          <a:p>
            <a:r>
              <a:rPr dirty="0" smtClean="0">
                <a:latin typeface="黑体"/>
                <a:cs typeface="黑体"/>
              </a:rPr>
              <a:t>使用包含簇的自定义控件</a:t>
            </a:r>
          </a:p>
          <a:p>
            <a:r>
              <a:rPr lang="en-US" b="1" dirty="0" smtClean="0">
                <a:latin typeface="黑体"/>
                <a:cs typeface="黑体"/>
              </a:rPr>
              <a:t>使用包含簇的自定义类型控件</a:t>
            </a:r>
          </a:p>
          <a:p>
            <a:r>
              <a:rPr dirty="0" smtClean="0">
                <a:latin typeface="黑体"/>
                <a:cs typeface="黑体"/>
              </a:rPr>
              <a:t>使用包含3个元素的数组</a:t>
            </a:r>
          </a:p>
          <a:p>
            <a:endParaRPr lang="zh-CN" dirty="0"/>
          </a:p>
        </p:txBody>
      </p:sp>
      <p:sp>
        <p:nvSpPr>
          <p:cNvPr id="25" name="Text Placeholder 24"/>
          <p:cNvSpPr>
            <a:spLocks noGrp="1"/>
          </p:cNvSpPr>
          <p:nvPr>
            <p:ph type="body" sz="quarter" idx="13"/>
          </p:nvPr>
        </p:nvSpPr>
        <p:spPr/>
        <p:txBody>
          <a:bodyPr/>
          <a:lstStyle/>
          <a:p>
            <a:r>
              <a:rPr dirty="0" smtClean="0">
                <a:latin typeface="黑体"/>
                <a:cs typeface="黑体"/>
              </a:rPr>
              <a:t>课程回顾</a:t>
            </a:r>
          </a:p>
          <a:p>
            <a:endParaRPr lang="zh-CN" dirty="0"/>
          </a:p>
        </p:txBody>
      </p:sp>
      <p:grpSp>
        <p:nvGrpSpPr>
          <p:cNvPr id="2" name="Group 12"/>
          <p:cNvGrpSpPr/>
          <p:nvPr/>
        </p:nvGrpSpPr>
        <p:grpSpPr>
          <a:xfrm>
            <a:off x="5923120" y="2614966"/>
            <a:ext cx="2667000" cy="2209800"/>
            <a:chOff x="6400800" y="2724150"/>
            <a:chExt cx="2667000" cy="2209800"/>
          </a:xfrm>
        </p:grpSpPr>
        <p:sp>
          <p:nvSpPr>
            <p:cNvPr id="14" name="Rectangle 13"/>
            <p:cNvSpPr>
              <a:spLocks noChangeAspect="1"/>
            </p:cNvSpPr>
            <p:nvPr/>
          </p:nvSpPr>
          <p:spPr>
            <a:xfrm>
              <a:off x="6832600" y="3257550"/>
              <a:ext cx="2235200" cy="16764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p:cNvSpPr/>
            <p:nvPr/>
          </p:nvSpPr>
          <p:spPr>
            <a:xfrm>
              <a:off x="7162800" y="3257550"/>
              <a:ext cx="1676400" cy="1676400"/>
            </a:xfrm>
            <a:prstGeom prst="ellipse">
              <a:avLst/>
            </a:prstGeom>
            <a:solidFill>
              <a:schemeClr val="accent1"/>
            </a:solidFill>
            <a:ln w="19050">
              <a:solidFill>
                <a:schemeClr val="accent1">
                  <a:lumMod val="75000"/>
                </a:schemeClr>
              </a:solid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V="1">
              <a:off x="8001000" y="4095750"/>
              <a:ext cx="859155" cy="95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8077200" y="3714750"/>
              <a:ext cx="367408" cy="461665"/>
            </a:xfrm>
            <a:prstGeom prst="rect">
              <a:avLst/>
            </a:prstGeom>
            <a:noFill/>
          </p:spPr>
          <p:txBody>
            <a:bodyPr wrap="none" rtlCol="0">
              <a:spAutoFit/>
            </a:bodyPr>
            <a:lstStyle/>
            <a:p>
              <a:r>
                <a:rPr lang="en-US" dirty="0" smtClean="0">
                  <a:solidFill>
                    <a:schemeClr val="tx1"/>
                  </a:solidFill>
                  <a:latin typeface="黑体"/>
                  <a:cs typeface="黑体"/>
                </a:rPr>
                <a:t>R</a:t>
              </a:r>
              <a:endParaRPr lang="zh-CN" dirty="0">
                <a:solidFill>
                  <a:schemeClr val="tx1"/>
                </a:solidFill>
              </a:endParaRPr>
            </a:p>
          </p:txBody>
        </p:sp>
        <p:sp>
          <p:nvSpPr>
            <p:cNvPr id="22" name="TextBox 21"/>
            <p:cNvSpPr txBox="1"/>
            <p:nvPr/>
          </p:nvSpPr>
          <p:spPr>
            <a:xfrm>
              <a:off x="6400800" y="2724150"/>
              <a:ext cx="758541" cy="461665"/>
            </a:xfrm>
            <a:prstGeom prst="rect">
              <a:avLst/>
            </a:prstGeom>
            <a:noFill/>
          </p:spPr>
          <p:txBody>
            <a:bodyPr wrap="none" rtlCol="0">
              <a:spAutoFit/>
            </a:bodyPr>
            <a:lstStyle/>
            <a:p>
              <a:r>
                <a:rPr lang="en-US" dirty="0" smtClean="0">
                  <a:solidFill>
                    <a:schemeClr val="tx1"/>
                  </a:solidFill>
                  <a:latin typeface="黑体"/>
                  <a:cs typeface="黑体"/>
                </a:rPr>
                <a:t>(X,Y)</a:t>
              </a:r>
              <a:endParaRPr lang="zh-CN" dirty="0">
                <a:solidFill>
                  <a:schemeClr val="tx1"/>
                </a:solidFill>
              </a:endParaRPr>
            </a:p>
          </p:txBody>
        </p:sp>
      </p:gr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59</a:t>
            </a:fld>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body" sz="quarter" idx="10"/>
          </p:nvPr>
        </p:nvSpPr>
        <p:spPr/>
        <p:txBody>
          <a:bodyPr>
            <a:normAutofit lnSpcReduction="10000"/>
          </a:bodyPr>
          <a:lstStyle/>
          <a:p>
            <a:r>
              <a:rPr dirty="0" smtClean="0">
                <a:latin typeface="黑体"/>
                <a:cs typeface="黑体"/>
              </a:rPr>
              <a:t>初始化数组</a:t>
            </a:r>
          </a:p>
        </p:txBody>
      </p:sp>
      <p:sp>
        <p:nvSpPr>
          <p:cNvPr id="11" name="Content Placeholder 10"/>
          <p:cNvSpPr>
            <a:spLocks noGrp="1"/>
          </p:cNvSpPr>
          <p:nvPr>
            <p:ph sz="quarter" idx="15"/>
          </p:nvPr>
        </p:nvSpPr>
        <p:spPr/>
        <p:txBody>
          <a:bodyPr/>
          <a:lstStyle/>
          <a:p>
            <a:pPr>
              <a:buNone/>
            </a:pPr>
            <a:r>
              <a:rPr dirty="0" smtClean="0">
                <a:latin typeface="黑体"/>
                <a:cs typeface="黑体"/>
              </a:rPr>
              <a:t>未初始化的数组 </a:t>
            </a:r>
            <a:endParaRPr lang="zh-CN" dirty="0"/>
          </a:p>
        </p:txBody>
      </p:sp>
      <p:sp>
        <p:nvSpPr>
          <p:cNvPr id="12" name="Content Placeholder 11"/>
          <p:cNvSpPr>
            <a:spLocks noGrp="1"/>
          </p:cNvSpPr>
          <p:nvPr>
            <p:ph sz="quarter" idx="16"/>
          </p:nvPr>
        </p:nvSpPr>
        <p:spPr>
          <a:xfrm>
            <a:off x="4393660" y="1098415"/>
            <a:ext cx="3886200" cy="3600450"/>
          </a:xfrm>
        </p:spPr>
        <p:txBody>
          <a:bodyPr/>
          <a:lstStyle/>
          <a:p>
            <a:pPr>
              <a:buNone/>
            </a:pPr>
            <a:r>
              <a:rPr dirty="0" smtClean="0">
                <a:latin typeface="黑体"/>
                <a:cs typeface="黑体"/>
              </a:rPr>
              <a:t>初始化的数组</a:t>
            </a:r>
            <a:endParaRPr lang="zh-CN" dirty="0"/>
          </a:p>
        </p:txBody>
      </p:sp>
      <p:sp>
        <p:nvSpPr>
          <p:cNvPr id="9" name="Text Placeholder 8"/>
          <p:cNvSpPr>
            <a:spLocks noGrp="1"/>
          </p:cNvSpPr>
          <p:nvPr>
            <p:ph type="body" sz="quarter" idx="13"/>
          </p:nvPr>
        </p:nvSpPr>
        <p:spPr/>
        <p:txBody>
          <a:bodyPr/>
          <a:lstStyle/>
          <a:p>
            <a:r>
              <a:rPr dirty="0" smtClean="0">
                <a:latin typeface="黑体"/>
                <a:cs typeface="黑体"/>
              </a:rPr>
              <a:t>A. 数组</a:t>
            </a:r>
            <a:endParaRPr lang="zh-CN" dirty="0"/>
          </a:p>
        </p:txBody>
      </p:sp>
      <p:pic>
        <p:nvPicPr>
          <p:cNvPr id="8" name="Embedded Image" descr="2dLVarray.bmp"/>
          <p:cNvPicPr>
            <a:picLocks noChangeAspect="1"/>
          </p:cNvPicPr>
          <p:nvPr/>
        </p:nvPicPr>
        <p:blipFill>
          <a:blip r:embed="rId3" cstate="print"/>
          <a:stretch>
            <a:fillRect/>
          </a:stretch>
        </p:blipFill>
        <p:spPr>
          <a:xfrm>
            <a:off x="164312" y="1952039"/>
            <a:ext cx="4258832" cy="1577971"/>
          </a:xfrm>
          <a:prstGeom prst="rect">
            <a:avLst/>
          </a:prstGeom>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6</a:t>
            </a:fld>
            <a:endParaRPr lang="zh-CN" dirty="0"/>
          </a:p>
        </p:txBody>
      </p:sp>
      <p:pic>
        <p:nvPicPr>
          <p:cNvPr id="14" name="Embedded Image" descr="arrayinit.bmp"/>
          <p:cNvPicPr>
            <a:picLocks noChangeAspect="1"/>
          </p:cNvPicPr>
          <p:nvPr/>
        </p:nvPicPr>
        <p:blipFill>
          <a:blip r:embed="rId4" cstate="print"/>
          <a:stretch>
            <a:fillRect/>
          </a:stretch>
        </p:blipFill>
        <p:spPr>
          <a:xfrm>
            <a:off x="4664149" y="1936585"/>
            <a:ext cx="4127468" cy="174575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quarter" idx="15"/>
          </p:nvPr>
        </p:nvSpPr>
        <p:spPr>
          <a:xfrm>
            <a:off x="762000" y="4171950"/>
            <a:ext cx="7858125" cy="742950"/>
          </a:xfrm>
        </p:spPr>
        <p:txBody>
          <a:bodyPr/>
          <a:lstStyle/>
          <a:p>
            <a:pPr marL="0" indent="0">
              <a:buNone/>
            </a:pPr>
            <a:r>
              <a:rPr dirty="0" smtClean="0">
                <a:latin typeface="黑体"/>
                <a:cs typeface="黑体"/>
              </a:rPr>
              <a:t>索引显示框中的编号总是对应元素显示框左上角的元素。</a:t>
            </a:r>
          </a:p>
        </p:txBody>
      </p:sp>
      <p:sp>
        <p:nvSpPr>
          <p:cNvPr id="12" name="Text Placeholder 11"/>
          <p:cNvSpPr>
            <a:spLocks noGrp="1"/>
          </p:cNvSpPr>
          <p:nvPr>
            <p:ph type="body" idx="18"/>
          </p:nvPr>
        </p:nvSpPr>
        <p:spPr>
          <a:xfrm>
            <a:off x="754905" y="1500993"/>
            <a:ext cx="8229600" cy="518337"/>
          </a:xfrm>
        </p:spPr>
        <p:txBody>
          <a:bodyPr/>
          <a:lstStyle/>
          <a:p>
            <a:r>
              <a:rPr dirty="0" smtClean="0">
                <a:latin typeface="黑体"/>
                <a:cs typeface="黑体"/>
              </a:rPr>
              <a:t>查看数组</a:t>
            </a:r>
            <a:endParaRPr lang="zh-CN" dirty="0"/>
          </a:p>
        </p:txBody>
      </p:sp>
      <p:pic>
        <p:nvPicPr>
          <p:cNvPr id="6" name="Embedded Image" descr="loc_eps_aryex.bmp"/>
          <p:cNvPicPr>
            <a:picLocks noChangeAspect="1"/>
          </p:cNvPicPr>
          <p:nvPr/>
        </p:nvPicPr>
        <p:blipFill>
          <a:blip r:embed="rId3" cstate="print"/>
          <a:stretch>
            <a:fillRect/>
          </a:stretch>
        </p:blipFill>
        <p:spPr>
          <a:xfrm>
            <a:off x="3581400" y="3200401"/>
            <a:ext cx="2909330" cy="865703"/>
          </a:xfrm>
          <a:prstGeom prst="rect">
            <a:avLst/>
          </a:prstGeom>
        </p:spPr>
      </p:pic>
      <p:sp>
        <p:nvSpPr>
          <p:cNvPr id="7" name="Rectangle 3"/>
          <p:cNvSpPr txBox="1">
            <a:spLocks noChangeArrowheads="1"/>
          </p:cNvSpPr>
          <p:nvPr/>
        </p:nvSpPr>
        <p:spPr>
          <a:xfrm>
            <a:off x="4114800" y="2057400"/>
            <a:ext cx="1752600" cy="514350"/>
          </a:xfrm>
          <a:prstGeom prst="rect">
            <a:avLst/>
          </a:prstGeom>
        </p:spPr>
        <p:txBody>
          <a:bodyPr vert="horz" lIns="91440" tIns="45720" rIns="91440" bIns="45720" rtlCol="0">
            <a:normAutofit fontScale="85000" lnSpcReduction="20000"/>
          </a:bodyPr>
          <a:lstStyle/>
          <a:p>
            <a:pPr marL="0" marR="0" lvl="1" defTabSz="914400" rtl="0" eaLnBrk="1" fontAlgn="auto" latinLnBrk="0" hangingPunct="1">
              <a:lnSpc>
                <a:spcPct val="100000"/>
              </a:lnSpc>
              <a:spcBef>
                <a:spcPts val="1200"/>
              </a:spcBef>
              <a:spcAft>
                <a:spcPts val="0"/>
              </a:spcAft>
              <a:buClrTx/>
              <a:buSzTx/>
              <a:tabLst/>
              <a:defRPr/>
            </a:pPr>
            <a:r>
              <a:rPr lang="en-US" sz="2000" b="0" dirty="0" smtClean="0">
                <a:solidFill>
                  <a:schemeClr val="tx1"/>
                </a:solidFill>
                <a:latin typeface="黑体"/>
                <a:cs typeface="黑体"/>
              </a:rPr>
              <a:t> 索引1对应的第一个元素</a:t>
            </a:r>
            <a:endParaRPr kumimoji="0" lang="zh-CN" sz="2000" b="0" i="0" u="none" strike="noStrike" kern="1200" cap="none" spc="0" normalizeH="0" baseline="0" noProof="0" dirty="0" smtClean="0">
              <a:ln>
                <a:noFill/>
              </a:ln>
              <a:solidFill>
                <a:schemeClr val="tx1"/>
              </a:solidFill>
              <a:effectLst/>
              <a:uLnTx/>
              <a:uFillTx/>
              <a:latin typeface="黑体"/>
              <a:ea typeface="黑体"/>
              <a:cs typeface="黑体"/>
            </a:endParaRPr>
          </a:p>
        </p:txBody>
      </p:sp>
      <p:sp>
        <p:nvSpPr>
          <p:cNvPr id="8" name="Rectangle 3"/>
          <p:cNvSpPr txBox="1">
            <a:spLocks noChangeArrowheads="1"/>
          </p:cNvSpPr>
          <p:nvPr/>
        </p:nvSpPr>
        <p:spPr>
          <a:xfrm>
            <a:off x="7200090" y="2359360"/>
            <a:ext cx="1524000" cy="857250"/>
          </a:xfrm>
          <a:prstGeom prst="rect">
            <a:avLst/>
          </a:prstGeom>
        </p:spPr>
        <p:txBody>
          <a:bodyPr vert="horz" lIns="91440" tIns="45720" rIns="91440" bIns="45720" rtlCol="0">
            <a:normAutofit/>
          </a:bodyPr>
          <a:lstStyle/>
          <a:p>
            <a:pPr marL="0" marR="0" lvl="1" algn="l" defTabSz="914400" rtl="0" eaLnBrk="1" fontAlgn="auto" latinLnBrk="0" hangingPunct="1">
              <a:lnSpc>
                <a:spcPct val="100000"/>
              </a:lnSpc>
              <a:spcBef>
                <a:spcPts val="1200"/>
              </a:spcBef>
              <a:spcAft>
                <a:spcPts val="0"/>
              </a:spcAft>
              <a:buClrTx/>
              <a:buSzTx/>
              <a:tabLst/>
              <a:defRPr/>
            </a:pPr>
            <a:r>
              <a:rPr lang="en-US" sz="1700" b="0" dirty="0" smtClean="0">
                <a:solidFill>
                  <a:schemeClr val="tx1"/>
                </a:solidFill>
                <a:latin typeface="黑体"/>
                <a:cs typeface="黑体"/>
              </a:rPr>
              <a:t>索引2对应的第二个元素</a:t>
            </a:r>
            <a:endParaRPr kumimoji="0" lang="zh-CN" sz="1700" b="0" i="0" u="none" strike="noStrike" kern="1200" cap="none" spc="0" normalizeH="0" baseline="0" noProof="0" dirty="0" smtClean="0">
              <a:ln>
                <a:noFill/>
              </a:ln>
              <a:solidFill>
                <a:schemeClr val="tx1"/>
              </a:solidFill>
              <a:effectLst/>
              <a:uLnTx/>
              <a:uFillTx/>
              <a:latin typeface="黑体"/>
              <a:ea typeface="黑体"/>
              <a:cs typeface="黑体"/>
            </a:endParaRPr>
          </a:p>
        </p:txBody>
      </p:sp>
      <p:cxnSp>
        <p:nvCxnSpPr>
          <p:cNvPr id="10" name="Straight Arrow Connector 9"/>
          <p:cNvCxnSpPr/>
          <p:nvPr/>
        </p:nvCxnSpPr>
        <p:spPr>
          <a:xfrm>
            <a:off x="4993532" y="2671864"/>
            <a:ext cx="12970" cy="7263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29464" y="2878170"/>
            <a:ext cx="833337" cy="6043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a:xfrm>
            <a:off x="228600" y="2897215"/>
            <a:ext cx="3195536" cy="1028700"/>
          </a:xfrm>
          <a:prstGeom prst="rect">
            <a:avLst/>
          </a:prstGeom>
        </p:spPr>
        <p:txBody>
          <a:bodyPr vert="horz" lIns="91440" tIns="45720" rIns="91440" bIns="45720" rtlCol="0">
            <a:normAutofit/>
          </a:bodyPr>
          <a:lstStyle/>
          <a:p>
            <a:pPr marL="0" lvl="1" algn="l" eaLnBrk="1" fontAlgn="auto" hangingPunct="1">
              <a:spcBef>
                <a:spcPts val="1200"/>
              </a:spcBef>
              <a:spcAft>
                <a:spcPts val="0"/>
              </a:spcAft>
            </a:pPr>
            <a:r>
              <a:rPr lang="en-US" sz="1700" b="0" dirty="0" smtClean="0">
                <a:solidFill>
                  <a:schemeClr val="tx1"/>
                </a:solidFill>
                <a:latin typeface="黑体"/>
                <a:cs typeface="黑体"/>
              </a:rPr>
              <a:t>索引编号为0的元素未显示，因为索引显示框选择了索引1。</a:t>
            </a:r>
          </a:p>
        </p:txBody>
      </p:sp>
      <p:cxnSp>
        <p:nvCxnSpPr>
          <p:cNvPr id="16" name="Straight Arrow Connector 15"/>
          <p:cNvCxnSpPr/>
          <p:nvPr/>
        </p:nvCxnSpPr>
        <p:spPr>
          <a:xfrm>
            <a:off x="3057525" y="3392520"/>
            <a:ext cx="685800" cy="1714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7"/>
          </p:nvPr>
        </p:nvSpPr>
        <p:spPr/>
        <p:txBody>
          <a:bodyPr/>
          <a:lstStyle/>
          <a:p>
            <a:pPr algn="ctr"/>
            <a:fld id="{F7BDED22-11C7-456A-B829-4ED810F305A6}" type="slidenum">
              <a:rPr lang="en-US" smtClean="0"/>
              <a:pPr algn="ctr"/>
              <a:t>7</a:t>
            </a:fld>
            <a:endParaRPr 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p:cNvSpPr>
            <a:spLocks noGrp="1"/>
          </p:cNvSpPr>
          <p:nvPr>
            <p:ph type="body" idx="10"/>
          </p:nvPr>
        </p:nvSpPr>
        <p:spPr>
          <a:xfrm>
            <a:off x="762000" y="760026"/>
            <a:ext cx="7023100" cy="1121723"/>
          </a:xfrm>
        </p:spPr>
        <p:txBody>
          <a:bodyPr/>
          <a:lstStyle/>
          <a:p>
            <a:r>
              <a:rPr dirty="0" smtClean="0">
                <a:latin typeface="黑体"/>
                <a:cs typeface="黑体"/>
              </a:rPr>
              <a:t>B. 常见数组函数</a:t>
            </a:r>
            <a:endParaRPr lang="zh-CN" dirty="0"/>
          </a:p>
        </p:txBody>
      </p:sp>
      <p:sp>
        <p:nvSpPr>
          <p:cNvPr id="6" name="Content Placeholder 5"/>
          <p:cNvSpPr>
            <a:spLocks noGrp="1"/>
          </p:cNvSpPr>
          <p:nvPr>
            <p:ph type="body" idx="12"/>
          </p:nvPr>
        </p:nvSpPr>
        <p:spPr/>
        <p:txBody>
          <a:bodyPr/>
          <a:lstStyle/>
          <a:p>
            <a:r>
              <a:rPr dirty="0" smtClean="0">
                <a:latin typeface="黑体"/>
                <a:cs typeface="黑体"/>
              </a:rPr>
              <a:t>使用内置数组函数创建数组并对其进行操作。</a:t>
            </a:r>
          </a:p>
        </p:txBody>
      </p:sp>
      <p:sp>
        <p:nvSpPr>
          <p:cNvPr id="10" name="Text Placeholder 4"/>
          <p:cNvSpPr>
            <a:spLocks noGrp="1"/>
          </p:cNvSpPr>
          <p:nvPr>
            <p:ph type="body" sz="quarter" idx="15"/>
          </p:nvPr>
        </p:nvSpPr>
        <p:spPr/>
        <p:txBody>
          <a:bodyPr/>
          <a:lstStyle/>
          <a:p>
            <a:endParaRPr lang="en-US" dirty="0" smtClean="0"/>
          </a:p>
          <a:p>
            <a:endParaRPr lang="en-US" dirty="0" smtClean="0"/>
          </a:p>
          <a:p>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8</a:t>
            </a:fld>
            <a:endParaRPr 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buNone/>
            </a:pPr>
            <a:r>
              <a:rPr dirty="0" smtClean="0">
                <a:latin typeface="黑体"/>
                <a:cs typeface="黑体"/>
              </a:rPr>
              <a:t>使用LabVIEW内置数组函数创建数组并对其进行操作。</a:t>
            </a:r>
            <a:endParaRPr lang="zh-CN"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9</a:t>
            </a:fld>
            <a:endParaRPr lang="zh-CN" dirty="0"/>
          </a:p>
        </p:txBody>
      </p:sp>
      <p:sp>
        <p:nvSpPr>
          <p:cNvPr id="7" name="Text Placeholder 6"/>
          <p:cNvSpPr>
            <a:spLocks noGrp="1"/>
          </p:cNvSpPr>
          <p:nvPr>
            <p:ph type="body" idx="18"/>
          </p:nvPr>
        </p:nvSpPr>
        <p:spPr>
          <a:xfrm>
            <a:off x="754905" y="1569043"/>
            <a:ext cx="8229600" cy="518337"/>
          </a:xfrm>
        </p:spPr>
        <p:txBody>
          <a:bodyPr/>
          <a:lstStyle/>
          <a:p>
            <a:r>
              <a:rPr dirty="0" smtClean="0">
                <a:latin typeface="黑体"/>
                <a:cs typeface="黑体"/>
              </a:rPr>
              <a:t>常见数组函数 </a:t>
            </a:r>
            <a:endParaRPr lang="zh-CN" dirty="0"/>
          </a:p>
        </p:txBody>
      </p:sp>
    </p:spTree>
  </p:cSld>
  <p:clrMapOvr>
    <a:masterClrMapping/>
  </p:clrMapOvr>
</p:sld>
</file>

<file path=ppt/theme/theme1.xml><?xml version="1.0" encoding="utf-8"?>
<a:theme xmlns:a="http://schemas.openxmlformats.org/drawingml/2006/main" name="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4CA934BB69CBA448FE5CEB4A0079032" ma:contentTypeVersion="2" ma:contentTypeDescription="新建文档。" ma:contentTypeScope="" ma:versionID="0df5993d2e081fec7b733b0111e5b64a">
  <xsd:schema xmlns:xsd="http://www.w3.org/2001/XMLSchema" xmlns:xs="http://www.w3.org/2001/XMLSchema" xmlns:p="http://schemas.microsoft.com/office/2006/metadata/properties" xmlns:ns2="cf8861c8-2652-4653-abf9-eef8d1e92623" targetNamespace="http://schemas.microsoft.com/office/2006/metadata/properties" ma:root="true" ma:fieldsID="49a18ea4820bcef875a3f424c15b19ce" ns2:_="">
    <xsd:import namespace="cf8861c8-2652-4653-abf9-eef8d1e926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861c8-2652-4653-abf9-eef8d1e92623"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A1D20A-50D6-4FB2-BE53-42782A67FBD8}"/>
</file>

<file path=customXml/itemProps2.xml><?xml version="1.0" encoding="utf-8"?>
<ds:datastoreItem xmlns:ds="http://schemas.openxmlformats.org/officeDocument/2006/customXml" ds:itemID="{F5FCC905-E5B5-4264-95D5-DA20B3862A59}"/>
</file>

<file path=customXml/itemProps3.xml><?xml version="1.0" encoding="utf-8"?>
<ds:datastoreItem xmlns:ds="http://schemas.openxmlformats.org/officeDocument/2006/customXml" ds:itemID="{6226F6DB-6B7B-4861-A6E4-0D2B53FAE389}"/>
</file>

<file path=docProps/app.xml><?xml version="1.0" encoding="utf-8"?>
<Properties xmlns="http://schemas.openxmlformats.org/officeDocument/2006/extended-properties" xmlns:vt="http://schemas.openxmlformats.org/officeDocument/2006/docPropsVTypes">
  <Template>CustEd 16_9 Template</Template>
  <TotalTime>30385</TotalTime>
  <Words>2285</Words>
  <Application>Microsoft Office PowerPoint</Application>
  <PresentationFormat>On-screen Show (16:9)</PresentationFormat>
  <Paragraphs>465</Paragraphs>
  <Slides>59</Slides>
  <Notes>41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Presentation3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Heather Smith</dc:creator>
  <cp:lastModifiedBy>yujzhang</cp:lastModifiedBy>
  <cp:revision>833</cp:revision>
  <dcterms:created xsi:type="dcterms:W3CDTF">2005-05-16T15:43:25Z</dcterms:created>
  <dcterms:modified xsi:type="dcterms:W3CDTF">2015-01-20T05:18:57Z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0x010100B4CA934BB69CBA448FE5CEB4A0079032</vt:lpwstr>
  </property>
</Properties>
</file>