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0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4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9" r:id="rId1"/>
    <p:sldMasterId id="2147483816" r:id="rId2"/>
  </p:sldMasterIdLst>
  <p:notesMasterIdLst>
    <p:notesMasterId r:id="rId33"/>
  </p:notesMasterIdLst>
  <p:handoutMasterIdLst>
    <p:handoutMasterId r:id="rId34"/>
  </p:handoutMasterIdLst>
  <p:sldIdLst>
    <p:sldId id="256" r:id="rId3"/>
    <p:sldId id="387" r:id="rId4"/>
    <p:sldId id="257" r:id="rId5"/>
    <p:sldId id="362" r:id="rId6"/>
    <p:sldId id="364" r:id="rId7"/>
    <p:sldId id="388" r:id="rId8"/>
    <p:sldId id="284" r:id="rId9"/>
    <p:sldId id="376" r:id="rId10"/>
    <p:sldId id="378" r:id="rId11"/>
    <p:sldId id="395" r:id="rId12"/>
    <p:sldId id="389" r:id="rId13"/>
    <p:sldId id="367" r:id="rId14"/>
    <p:sldId id="400" r:id="rId15"/>
    <p:sldId id="369" r:id="rId16"/>
    <p:sldId id="391" r:id="rId17"/>
    <p:sldId id="392" r:id="rId18"/>
    <p:sldId id="394" r:id="rId19"/>
    <p:sldId id="390" r:id="rId20"/>
    <p:sldId id="360" r:id="rId21"/>
    <p:sldId id="370" r:id="rId22"/>
    <p:sldId id="385" r:id="rId23"/>
    <p:sldId id="386" r:id="rId24"/>
    <p:sldId id="372" r:id="rId25"/>
    <p:sldId id="258" r:id="rId26"/>
    <p:sldId id="384" r:id="rId27"/>
    <p:sldId id="399" r:id="rId28"/>
    <p:sldId id="359" r:id="rId29"/>
    <p:sldId id="396" r:id="rId30"/>
    <p:sldId id="374" r:id="rId31"/>
    <p:sldId id="397" r:id="rId32"/>
  </p:sldIdLst>
  <p:sldSz cx="9144000" cy="5143500" type="screen16x9"/>
  <p:notesSz cx="7010400" cy="9296400"/>
  <p:custDataLst>
    <p:tags r:id="rId35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. Smith" initials="NOTE" lastIdx="7" clrIdx="0"/>
  <p:cmAuthor id="7" name="yiliu" initials="y" lastIdx="3" clrIdx="7"/>
  <p:cmAuthor id="1" name="sredding" initials="s" lastIdx="7" clrIdx="1"/>
  <p:cmAuthor id="2" name="Lisa Rivers" initials="LR" lastIdx="7" clrIdx="2"/>
  <p:cmAuthor id="3" name="lrivers" initials="lr" lastIdx="8" clrIdx="3"/>
  <p:cmAuthor id="4" name="lrivers" initials="l" lastIdx="9" clrIdx="4"/>
  <p:cmAuthor id="5" name="Scott Romine" initials="SR" lastIdx="1" clrIdx="5"/>
  <p:cmAuthor id="6" name="mdaswani" initials="m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83" autoAdjust="0"/>
    <p:restoredTop sz="89964" autoAdjust="0"/>
  </p:normalViewPr>
  <p:slideViewPr>
    <p:cSldViewPr snapToGrid="0">
      <p:cViewPr>
        <p:scale>
          <a:sx n="100" d="100"/>
          <a:sy n="100" d="100"/>
        </p:scale>
        <p:origin x="-2028" y="-7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16"/>
    </p:cViewPr>
  </p:sorterViewPr>
  <p:notesViewPr>
    <p:cSldViewPr snapToGrid="0">
      <p:cViewPr varScale="1">
        <p:scale>
          <a:sx n="84" d="100"/>
          <a:sy n="84" d="100"/>
        </p:scale>
        <p:origin x="-3768" y="-7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42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43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1B6BE-8FA0-4DE5-8F8A-C5226D8FC87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D5DADC8-057E-4ED0-B7BD-541A43552FDE}">
      <dgm:prSet phldrT="[Text]" custT="1"/>
      <dgm:spPr/>
      <dgm:t>
        <a:bodyPr/>
        <a:lstStyle/>
        <a:p>
          <a:pPr marL="112713" indent="0" algn="l"/>
          <a:r>
            <a:rPr dirty="0" err="1" smtClean="0"/>
            <a:t>模块化</a:t>
          </a:r>
          <a:r>
            <a:rPr lang="zh-CN" altLang="en-US" dirty="0" smtClean="0"/>
            <a:t>－</a:t>
          </a:r>
          <a:r>
            <a:rPr dirty="0" err="1" smtClean="0"/>
            <a:t>将程序分为若干区块</a:t>
          </a:r>
          <a:r>
            <a:rPr dirty="0"/>
            <a:t>。</a:t>
          </a:r>
          <a:r>
            <a:rPr dirty="0" err="1"/>
            <a:t>这样，对程序某个模块的修改就不会影响到其他模块</a:t>
          </a:r>
          <a:r>
            <a:rPr dirty="0"/>
            <a:t>。</a:t>
          </a:r>
          <a:endParaRPr lang="zh-CN" sz="1800" dirty="0"/>
        </a:p>
      </dgm:t>
    </dgm:pt>
    <dgm:pt modelId="{50CAFF54-E521-4B79-AFC7-5A6AD09CD541}" type="parTrans" cxnId="{CEEA4456-AA85-4A18-BE69-6CD5CFA0B822}">
      <dgm:prSet/>
      <dgm:spPr/>
      <dgm:t>
        <a:bodyPr/>
        <a:lstStyle/>
        <a:p>
          <a:endParaRPr lang="en-US"/>
        </a:p>
      </dgm:t>
    </dgm:pt>
    <dgm:pt modelId="{7CB12A3B-2A85-47A5-8ED9-0CB9FB3A65BF}" type="sibTrans" cxnId="{CEEA4456-AA85-4A18-BE69-6CD5CFA0B822}">
      <dgm:prSet/>
      <dgm:spPr/>
      <dgm:t>
        <a:bodyPr/>
        <a:lstStyle/>
        <a:p>
          <a:endParaRPr lang="en-US"/>
        </a:p>
      </dgm:t>
    </dgm:pt>
    <dgm:pt modelId="{A6D2E80D-6F4F-466E-9117-C731AF13AEFA}" type="pres">
      <dgm:prSet presAssocID="{F7C1B6BE-8FA0-4DE5-8F8A-C5226D8FC871}" presName="linearFlow" presStyleCnt="0">
        <dgm:presLayoutVars>
          <dgm:dir/>
          <dgm:resizeHandles val="exact"/>
        </dgm:presLayoutVars>
      </dgm:prSet>
      <dgm:spPr/>
    </dgm:pt>
    <dgm:pt modelId="{0B4ADA14-A5D8-4086-9622-AF9526F0FCCD}" type="pres">
      <dgm:prSet presAssocID="{DD5DADC8-057E-4ED0-B7BD-541A43552FDE}" presName="composite" presStyleCnt="0"/>
      <dgm:spPr/>
    </dgm:pt>
    <dgm:pt modelId="{477119AC-1B9B-4A4A-8F20-CAFF1C725AD3}" type="pres">
      <dgm:prSet presAssocID="{DD5DADC8-057E-4ED0-B7BD-541A43552FDE}" presName="imgShp" presStyleLbl="fgImgPlace1" presStyleIdx="0" presStyleCnt="1" custLinFactNeighborX="-76547"/>
      <dgm:spPr/>
      <dgm:t>
        <a:bodyPr/>
        <a:lstStyle/>
        <a:p>
          <a:endParaRPr lang="en-US"/>
        </a:p>
      </dgm:t>
    </dgm:pt>
    <dgm:pt modelId="{976B7E68-86E5-49D8-B5B7-76B4CC9C4B78}" type="pres">
      <dgm:prSet presAssocID="{DD5DADC8-057E-4ED0-B7BD-541A43552FDE}" presName="txShp" presStyleLbl="node1" presStyleIdx="0" presStyleCnt="1" custScaleX="137549" custLinFactNeighborX="33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393FF2-C1B1-4EA9-9000-A88075659523}" type="presOf" srcId="{F7C1B6BE-8FA0-4DE5-8F8A-C5226D8FC871}" destId="{A6D2E80D-6F4F-466E-9117-C731AF13AEFA}" srcOrd="0" destOrd="0" presId="urn:microsoft.com/office/officeart/2005/8/layout/vList3"/>
    <dgm:cxn modelId="{C214C9AF-4FB2-45A5-A7D3-F1ACF2151634}" type="presOf" srcId="{DD5DADC8-057E-4ED0-B7BD-541A43552FDE}" destId="{976B7E68-86E5-49D8-B5B7-76B4CC9C4B78}" srcOrd="0" destOrd="0" presId="urn:microsoft.com/office/officeart/2005/8/layout/vList3"/>
    <dgm:cxn modelId="{CEEA4456-AA85-4A18-BE69-6CD5CFA0B822}" srcId="{F7C1B6BE-8FA0-4DE5-8F8A-C5226D8FC871}" destId="{DD5DADC8-057E-4ED0-B7BD-541A43552FDE}" srcOrd="0" destOrd="0" parTransId="{50CAFF54-E521-4B79-AFC7-5A6AD09CD541}" sibTransId="{7CB12A3B-2A85-47A5-8ED9-0CB9FB3A65BF}"/>
    <dgm:cxn modelId="{176E67A7-6AA7-460F-B174-2A1BCD90A4A2}" type="presParOf" srcId="{A6D2E80D-6F4F-466E-9117-C731AF13AEFA}" destId="{0B4ADA14-A5D8-4086-9622-AF9526F0FCCD}" srcOrd="0" destOrd="0" presId="urn:microsoft.com/office/officeart/2005/8/layout/vList3"/>
    <dgm:cxn modelId="{EE67F244-9B87-4D82-AF9C-423B013C404F}" type="presParOf" srcId="{0B4ADA14-A5D8-4086-9622-AF9526F0FCCD}" destId="{477119AC-1B9B-4A4A-8F20-CAFF1C725AD3}" srcOrd="0" destOrd="0" presId="urn:microsoft.com/office/officeart/2005/8/layout/vList3"/>
    <dgm:cxn modelId="{EEC051BF-08F6-44BC-862B-8B6BFD0CDA72}" type="presParOf" srcId="{0B4ADA14-A5D8-4086-9622-AF9526F0FCCD}" destId="{976B7E68-86E5-49D8-B5B7-76B4CC9C4B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C1B6BE-8FA0-4DE5-8F8A-C5226D8FC87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D5DADC8-057E-4ED0-B7BD-541A43552FDE}">
      <dgm:prSet phldrT="[Text]" custT="1"/>
      <dgm:spPr/>
      <dgm:t>
        <a:bodyPr/>
        <a:lstStyle/>
        <a:p>
          <a:pPr marL="112713" indent="0" algn="l"/>
          <a:r>
            <a:rPr dirty="0" err="1"/>
            <a:t>子</a:t>
          </a:r>
          <a:r>
            <a:rPr dirty="0" err="1" smtClean="0"/>
            <a:t>VI</a:t>
          </a:r>
          <a:r>
            <a:rPr lang="zh-CN" altLang="en-US" dirty="0" smtClean="0"/>
            <a:t>－</a:t>
          </a:r>
          <a:r>
            <a:rPr dirty="0" err="1" smtClean="0"/>
            <a:t>VI</a:t>
          </a:r>
          <a:r>
            <a:rPr dirty="0" err="1"/>
            <a:t>中使用的VI</a:t>
          </a:r>
          <a:r>
            <a:rPr dirty="0"/>
            <a:t>。</a:t>
          </a:r>
          <a:r>
            <a:rPr lang="en-US" sz="1800" dirty="0" smtClean="0"/>
            <a:t> </a:t>
          </a:r>
          <a:endParaRPr lang="zh-CN" sz="1800" dirty="0"/>
        </a:p>
      </dgm:t>
    </dgm:pt>
    <dgm:pt modelId="{50CAFF54-E521-4B79-AFC7-5A6AD09CD541}" type="parTrans" cxnId="{CEEA4456-AA85-4A18-BE69-6CD5CFA0B822}">
      <dgm:prSet/>
      <dgm:spPr/>
      <dgm:t>
        <a:bodyPr/>
        <a:lstStyle/>
        <a:p>
          <a:endParaRPr lang="en-US"/>
        </a:p>
      </dgm:t>
    </dgm:pt>
    <dgm:pt modelId="{7CB12A3B-2A85-47A5-8ED9-0CB9FB3A65BF}" type="sibTrans" cxnId="{CEEA4456-AA85-4A18-BE69-6CD5CFA0B822}">
      <dgm:prSet/>
      <dgm:spPr/>
      <dgm:t>
        <a:bodyPr/>
        <a:lstStyle/>
        <a:p>
          <a:endParaRPr lang="en-US"/>
        </a:p>
      </dgm:t>
    </dgm:pt>
    <dgm:pt modelId="{A6D2E80D-6F4F-466E-9117-C731AF13AEFA}" type="pres">
      <dgm:prSet presAssocID="{F7C1B6BE-8FA0-4DE5-8F8A-C5226D8FC871}" presName="linearFlow" presStyleCnt="0">
        <dgm:presLayoutVars>
          <dgm:dir/>
          <dgm:resizeHandles val="exact"/>
        </dgm:presLayoutVars>
      </dgm:prSet>
      <dgm:spPr/>
    </dgm:pt>
    <dgm:pt modelId="{0B4ADA14-A5D8-4086-9622-AF9526F0FCCD}" type="pres">
      <dgm:prSet presAssocID="{DD5DADC8-057E-4ED0-B7BD-541A43552FDE}" presName="composite" presStyleCnt="0"/>
      <dgm:spPr/>
    </dgm:pt>
    <dgm:pt modelId="{477119AC-1B9B-4A4A-8F20-CAFF1C725AD3}" type="pres">
      <dgm:prSet presAssocID="{DD5DADC8-057E-4ED0-B7BD-541A43552FDE}" presName="imgShp" presStyleLbl="fgImgPlace1" presStyleIdx="0" presStyleCnt="1" custLinFactNeighborX="-76547"/>
      <dgm:spPr/>
      <dgm:t>
        <a:bodyPr/>
        <a:lstStyle/>
        <a:p>
          <a:endParaRPr lang="en-US"/>
        </a:p>
      </dgm:t>
    </dgm:pt>
    <dgm:pt modelId="{976B7E68-86E5-49D8-B5B7-76B4CC9C4B78}" type="pres">
      <dgm:prSet presAssocID="{DD5DADC8-057E-4ED0-B7BD-541A43552FDE}" presName="txShp" presStyleLbl="node1" presStyleIdx="0" presStyleCnt="1" custScaleX="137549" custLinFactNeighborX="33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567C45-FC4E-47CC-ADDA-254360BE8DF5}" type="presOf" srcId="{DD5DADC8-057E-4ED0-B7BD-541A43552FDE}" destId="{976B7E68-86E5-49D8-B5B7-76B4CC9C4B78}" srcOrd="0" destOrd="0" presId="urn:microsoft.com/office/officeart/2005/8/layout/vList3"/>
    <dgm:cxn modelId="{CEEA4456-AA85-4A18-BE69-6CD5CFA0B822}" srcId="{F7C1B6BE-8FA0-4DE5-8F8A-C5226D8FC871}" destId="{DD5DADC8-057E-4ED0-B7BD-541A43552FDE}" srcOrd="0" destOrd="0" parTransId="{50CAFF54-E521-4B79-AFC7-5A6AD09CD541}" sibTransId="{7CB12A3B-2A85-47A5-8ED9-0CB9FB3A65BF}"/>
    <dgm:cxn modelId="{EF83EB58-DAAF-4BA3-8248-DCD1BDA1534B}" type="presOf" srcId="{F7C1B6BE-8FA0-4DE5-8F8A-C5226D8FC871}" destId="{A6D2E80D-6F4F-466E-9117-C731AF13AEFA}" srcOrd="0" destOrd="0" presId="urn:microsoft.com/office/officeart/2005/8/layout/vList3"/>
    <dgm:cxn modelId="{8522084E-0D05-4F51-A04A-4E5EF0017245}" type="presParOf" srcId="{A6D2E80D-6F4F-466E-9117-C731AF13AEFA}" destId="{0B4ADA14-A5D8-4086-9622-AF9526F0FCCD}" srcOrd="0" destOrd="0" presId="urn:microsoft.com/office/officeart/2005/8/layout/vList3"/>
    <dgm:cxn modelId="{540BFED7-B266-47DD-BB9F-2A0AFCB45D49}" type="presParOf" srcId="{0B4ADA14-A5D8-4086-9622-AF9526F0FCCD}" destId="{477119AC-1B9B-4A4A-8F20-CAFF1C725AD3}" srcOrd="0" destOrd="0" presId="urn:microsoft.com/office/officeart/2005/8/layout/vList3"/>
    <dgm:cxn modelId="{DFB58F83-06C2-4FFE-83A4-3D8EA09E1375}" type="presParOf" srcId="{0B4ADA14-A5D8-4086-9622-AF9526F0FCCD}" destId="{976B7E68-86E5-49D8-B5B7-76B4CC9C4B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6B7E68-86E5-49D8-B5B7-76B4CC9C4B78}">
      <dsp:nvSpPr>
        <dsp:cNvPr id="0" name=""/>
        <dsp:cNvSpPr/>
      </dsp:nvSpPr>
      <dsp:spPr>
        <a:xfrm rot="10800000">
          <a:off x="505338" y="417"/>
          <a:ext cx="7097471" cy="8532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263" tIns="137160" rIns="256032" bIns="137160" numCol="1" spcCol="1270" anchor="ctr" anchorCtr="0">
          <a:noAutofit/>
        </a:bodyPr>
        <a:lstStyle/>
        <a:p>
          <a:pPr marL="112713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ern="1200" dirty="0" err="1" smtClean="0"/>
            <a:t>模块化</a:t>
          </a:r>
          <a:r>
            <a:rPr lang="zh-CN" altLang="en-US" kern="1200" dirty="0" smtClean="0"/>
            <a:t>－</a:t>
          </a:r>
          <a:r>
            <a:rPr kern="1200" dirty="0" err="1" smtClean="0"/>
            <a:t>将程序分为若干区块</a:t>
          </a:r>
          <a:r>
            <a:rPr kern="1200" dirty="0"/>
            <a:t>。</a:t>
          </a:r>
          <a:r>
            <a:rPr kern="1200" dirty="0" err="1"/>
            <a:t>这样，对程序某个模块的修改就不会影响到其他模块</a:t>
          </a:r>
          <a:r>
            <a:rPr kern="1200" dirty="0"/>
            <a:t>。</a:t>
          </a:r>
          <a:endParaRPr lang="zh-CN" sz="1800" kern="1200" dirty="0"/>
        </a:p>
      </dsp:txBody>
      <dsp:txXfrm rot="10800000">
        <a:off x="505338" y="417"/>
        <a:ext cx="7097471" cy="853258"/>
      </dsp:txXfrm>
    </dsp:sp>
    <dsp:sp modelId="{477119AC-1B9B-4A4A-8F20-CAFF1C725AD3}">
      <dsp:nvSpPr>
        <dsp:cNvPr id="0" name=""/>
        <dsp:cNvSpPr/>
      </dsp:nvSpPr>
      <dsp:spPr>
        <a:xfrm>
          <a:off x="219915" y="417"/>
          <a:ext cx="853258" cy="85325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6B7E68-86E5-49D8-B5B7-76B4CC9C4B78}">
      <dsp:nvSpPr>
        <dsp:cNvPr id="0" name=""/>
        <dsp:cNvSpPr/>
      </dsp:nvSpPr>
      <dsp:spPr>
        <a:xfrm rot="10800000">
          <a:off x="505338" y="0"/>
          <a:ext cx="7097471" cy="8540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631" tIns="137160" rIns="256032" bIns="137160" numCol="1" spcCol="1270" anchor="ctr" anchorCtr="0">
          <a:noAutofit/>
        </a:bodyPr>
        <a:lstStyle/>
        <a:p>
          <a:pPr marL="112713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ern="1200" dirty="0" err="1"/>
            <a:t>子</a:t>
          </a:r>
          <a:r>
            <a:rPr kern="1200" dirty="0" err="1" smtClean="0"/>
            <a:t>VI</a:t>
          </a:r>
          <a:r>
            <a:rPr lang="zh-CN" altLang="en-US" kern="1200" dirty="0" smtClean="0"/>
            <a:t>－</a:t>
          </a:r>
          <a:r>
            <a:rPr kern="1200" dirty="0" err="1" smtClean="0"/>
            <a:t>VI</a:t>
          </a:r>
          <a:r>
            <a:rPr kern="1200" dirty="0" err="1"/>
            <a:t>中使用的VI</a:t>
          </a:r>
          <a:r>
            <a:rPr kern="1200" dirty="0"/>
            <a:t>。</a:t>
          </a:r>
          <a:r>
            <a:rPr lang="en-US" sz="1800" kern="1200" dirty="0" smtClean="0"/>
            <a:t> </a:t>
          </a:r>
          <a:endParaRPr lang="zh-CN" sz="1800" kern="1200" dirty="0"/>
        </a:p>
      </dsp:txBody>
      <dsp:txXfrm rot="10800000">
        <a:off x="505338" y="0"/>
        <a:ext cx="7097471" cy="854092"/>
      </dsp:txXfrm>
    </dsp:sp>
    <dsp:sp modelId="{477119AC-1B9B-4A4A-8F20-CAFF1C725AD3}">
      <dsp:nvSpPr>
        <dsp:cNvPr id="0" name=""/>
        <dsp:cNvSpPr/>
      </dsp:nvSpPr>
      <dsp:spPr>
        <a:xfrm>
          <a:off x="218859" y="0"/>
          <a:ext cx="854092" cy="8540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9779BA6-CBED-4A88-856D-669854C84629}" type="slidenum">
              <a:rPr lang="en-US"/>
              <a:pPr>
                <a:defRPr/>
              </a:pPr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508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0366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1544A39-3323-44EE-B1AE-38DFCAB6592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Use the following guidelines when commenting your VIs:</a:t>
            </a:r>
          </a:p>
          <a:p>
            <a:endParaRPr lang="en-US" dirty="0" smtClean="0">
              <a:latin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</a:rPr>
              <a:t> Use comments to document algorithms and add reference information.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</a:rPr>
              <a:t> Label structures to specify the main functionality.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latin typeface="Arial" pitchFamily="34" charset="0"/>
              </a:rPr>
              <a:t> Label long wires to identify their use/contents. (</a:t>
            </a:r>
            <a:r>
              <a:rPr lang="en-US" baseline="0" dirty="0" smtClean="0">
                <a:latin typeface="Arial" pitchFamily="34" charset="0"/>
              </a:rPr>
              <a:t>To label a wire, right-click on the wire and select </a:t>
            </a:r>
            <a:r>
              <a:rPr lang="en-US" b="1" baseline="0" dirty="0" smtClean="0">
                <a:latin typeface="Arial" pitchFamily="34" charset="0"/>
              </a:rPr>
              <a:t>Visible Items</a:t>
            </a:r>
            <a:r>
              <a:rPr lang="en-US" sz="11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»</a:t>
            </a:r>
            <a:r>
              <a:rPr lang="en-US" b="1" baseline="0" dirty="0" smtClean="0">
                <a:latin typeface="Arial" pitchFamily="34" charset="0"/>
              </a:rPr>
              <a:t>Label</a:t>
            </a:r>
            <a:r>
              <a:rPr lang="en-US" baseline="0" dirty="0" smtClean="0">
                <a:latin typeface="Arial" pitchFamily="34" charset="0"/>
              </a:rPr>
              <a:t>.)</a:t>
            </a:r>
            <a:endParaRPr lang="en-US" dirty="0" smtClean="0">
              <a:latin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</a:rPr>
              <a:t> Label constants to specify the nature of the constant.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</a:rPr>
              <a:t> It is not always necessary to show labels on functions and subVIs if they make the block diagram cluttered. A developer can find information about a function or subVI by using the </a:t>
            </a:r>
            <a:r>
              <a:rPr lang="en-US" b="1" dirty="0" smtClean="0">
                <a:latin typeface="Arial" pitchFamily="34" charset="0"/>
              </a:rPr>
              <a:t>Context Help</a:t>
            </a:r>
            <a:r>
              <a:rPr lang="en-US" dirty="0" smtClean="0">
                <a:latin typeface="Arial" pitchFamily="34" charset="0"/>
              </a:rPr>
              <a:t> window.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134" y="8829675"/>
            <a:ext cx="3038648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483D52B-D2F1-4FEA-8CB4-D5D8A375D818}" type="slidenum">
              <a:rPr lang="en-US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designate which inputs and outputs are required, recommended, and optional to prevent users from forgetting to wire subVI terminals.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Required means that the block diagram on which you place the subVI will be broken if you do not wire those</a:t>
            </a:r>
            <a:r>
              <a:rPr lang="en-US" baseline="0" dirty="0" smtClean="0"/>
              <a:t> </a:t>
            </a:r>
            <a:r>
              <a:rPr lang="en-US" dirty="0" smtClean="0"/>
              <a:t>inputs.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View</a:t>
            </a:r>
            <a:r>
              <a:rPr lang="en-US" baseline="0" dirty="0" smtClean="0"/>
              <a:t> the Context Help for the subVI to help identify the terminal settings.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change a terminal</a:t>
            </a:r>
            <a:r>
              <a:rPr lang="en-US" baseline="0" dirty="0" smtClean="0"/>
              <a:t> requirement,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Right-click a terminal in the connector pane and select </a:t>
            </a:r>
            <a:r>
              <a:rPr lang="en-US" b="1" dirty="0" smtClean="0"/>
              <a:t>This Connection Is</a:t>
            </a:r>
            <a:r>
              <a:rPr lang="en-US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Select Required, Recommended, or Optional.</a:t>
            </a:r>
          </a:p>
          <a:p>
            <a:r>
              <a:rPr lang="en-US" dirty="0" smtClean="0"/>
              <a:t>LabVIEW sets inputs and outputs of VIs you create to Recommended by default.</a:t>
            </a:r>
          </a:p>
          <a:p>
            <a:r>
              <a:rPr lang="en-US" dirty="0" smtClean="0"/>
              <a:t>Set a terminal setting to required only if the VI must have the input or output to run properly.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D6550F0-8969-40CE-BC77-0EBC29BEF6AC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 the terminal names in the calling VI need to match the subVI terminal names?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No.   The names of wires and terminals used to pass data to subVIs do not need to match the subVI names.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1" dirty="0" smtClean="0"/>
              <a:t>Do the data types in the calling VI need to match the subVI terminal data types?</a:t>
            </a:r>
            <a:endParaRPr lang="en-US" b="1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Yes.   For example, a string cannot be wired directly to a numeric and vice versa.  However, LabVIEW can coerce the numeric data type to the subVI data type (such as coercing an integer to a double), In addition, you can program the subVI to support polymorphic inputs. 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CC7F803-16F2-4182-AF5F-09EE26190FDB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Answer is a.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CC7F803-16F2-4182-AF5F-09EE26190FDB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Answer is a.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CC7F803-16F2-4182-AF5F-09EE26190FDB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Answer is false. You do not need to create a custom icon to use a VI as a subVI, but it is highly recommended to increase the readability of your code.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E8D836D-600F-4C8D-ADDD-10F8AA5EEA4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CC7F803-16F2-4182-AF5F-09EE26190FDB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Answer is false. You do not need to create a custom icon to use a VI as a subVI, but it is highly recommended to increase the readability of your code.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F6397C3-DD01-49EB-B09A-9177F8097B56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680FA36-929A-452A-82C9-19C21B0519F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marL="350838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 VI displays an icon in the upper-right corner of the front panel and block diagram windows. </a:t>
            </a:r>
          </a:p>
          <a:p>
            <a:pPr marL="350838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</a:t>
            </a:r>
            <a:r>
              <a:rPr lang="en-US" dirty="0" smtClean="0"/>
              <a:t>icon is a graphical representation of a VI</a:t>
            </a:r>
            <a:r>
              <a:rPr lang="en-US" baseline="0" dirty="0" smtClean="0"/>
              <a:t> and identifies the subVI on the block diagram of the calling VI.  </a:t>
            </a:r>
            <a:endParaRPr lang="en-US" dirty="0" smtClean="0"/>
          </a:p>
          <a:p>
            <a:pPr lvl="1" algn="l"/>
            <a:r>
              <a:rPr lang="en-US" baseline="0" dirty="0" smtClean="0"/>
              <a:t>The icon and connector pane correspond to the function prototype in text-based programming languages.</a:t>
            </a:r>
            <a:endParaRPr lang="en-US" dirty="0" smtClean="0"/>
          </a:p>
          <a:p>
            <a:pPr lvl="1"/>
            <a:endParaRPr lang="en-US" dirty="0" smtClean="0"/>
          </a:p>
          <a:p>
            <a:pPr lvl="1" algn="l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you build a VI, customize the icon so you can identify the VI when you use it as a subVI on a block diagram.</a:t>
            </a:r>
          </a:p>
          <a:p>
            <a:endParaRPr lang="en-US" dirty="0" smtClean="0"/>
          </a:p>
          <a:p>
            <a:r>
              <a:rPr lang="en-US" dirty="0" smtClean="0"/>
              <a:t>Create icons using the </a:t>
            </a:r>
            <a:r>
              <a:rPr lang="en-US" b="1" dirty="0" smtClean="0"/>
              <a:t>Icon Editor</a:t>
            </a:r>
            <a:r>
              <a:rPr lang="en-US" b="1" baseline="0" dirty="0" smtClean="0"/>
              <a:t> </a:t>
            </a:r>
            <a:r>
              <a:rPr lang="en-US" baseline="0" dirty="0" smtClean="0"/>
              <a:t>dialog box.  </a:t>
            </a:r>
            <a:r>
              <a:rPr lang="en-US" dirty="0" smtClean="0"/>
              <a:t>Alternatively, you can drag a graphic file,</a:t>
            </a:r>
            <a:r>
              <a:rPr lang="en-US" baseline="0" dirty="0" smtClean="0"/>
              <a:t> such as a .bmp or .jpg,</a:t>
            </a:r>
            <a:r>
              <a:rPr lang="en-US" dirty="0" smtClean="0"/>
              <a:t> from your file system to the icon in the upper-right</a:t>
            </a:r>
            <a:r>
              <a:rPr lang="en-US" baseline="0" dirty="0" smtClean="0"/>
              <a:t> corner of the VI.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Instructor: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itchFamily="34" charset="0"/>
              </a:rPr>
              <a:t>Demonstrate tips strips, descriptions and VI Properties, and how they appear in a VI.  For example, VI descriptions show up in Context Help </a:t>
            </a:r>
            <a:r>
              <a:rPr lang="en-US" dirty="0" smtClean="0"/>
              <a:t>when you move the cursor over the object</a:t>
            </a:r>
            <a:r>
              <a:rPr lang="en-US" dirty="0" smtClean="0">
                <a:latin typeface="Arial" pitchFamily="34" charset="0"/>
              </a:rPr>
              <a:t>, and </a:t>
            </a:r>
            <a:r>
              <a:rPr lang="en-US" dirty="0" smtClean="0">
                <a:latin typeface="Arial" charset="0"/>
              </a:rPr>
              <a:t>t</a:t>
            </a:r>
            <a:r>
              <a:rPr lang="en-US" dirty="0" smtClean="0"/>
              <a:t>ip strips are brief descriptions that appear when you move the cursor over an object while a VI runs.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Create, edit, and view VI descriptions by selecting </a:t>
            </a:r>
            <a:r>
              <a:rPr lang="en-US" b="1" dirty="0" smtClean="0"/>
              <a:t>File»VI Properties </a:t>
            </a:r>
            <a:r>
              <a:rPr lang="en-US" dirty="0" smtClean="0"/>
              <a:t>and selecting </a:t>
            </a:r>
            <a:r>
              <a:rPr lang="en-US" b="1" dirty="0" smtClean="0"/>
              <a:t>Documentation</a:t>
            </a:r>
            <a:r>
              <a:rPr lang="en-US" dirty="0" smtClean="0"/>
              <a:t> from the </a:t>
            </a:r>
            <a:r>
              <a:rPr lang="en-US" b="1" dirty="0" smtClean="0"/>
              <a:t>Category</a:t>
            </a:r>
            <a:r>
              <a:rPr lang="en-US" dirty="0" smtClean="0"/>
              <a:t> pull-down menu. Create, edit, and view object descriptions by right-clicking the object and selecting </a:t>
            </a:r>
            <a:r>
              <a:rPr lang="en-US" b="1" dirty="0" smtClean="0"/>
              <a:t>Description and Tip </a:t>
            </a:r>
            <a:r>
              <a:rPr lang="en-US" dirty="0" smtClean="0"/>
              <a:t>from the shortcut menu. If you do not enter a tip in the </a:t>
            </a:r>
            <a:r>
              <a:rPr lang="en-US" b="1" dirty="0" smtClean="0"/>
              <a:t>Description and Tip </a:t>
            </a:r>
            <a:r>
              <a:rPr lang="en-US" dirty="0" smtClean="0"/>
              <a:t>dialog box, no tip strip appears. </a:t>
            </a:r>
            <a:endParaRPr 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134" y="8829675"/>
            <a:ext cx="3038648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3CADDBF-DBA6-46D2-BE29-5C4007AB137A}" type="slidenum">
              <a:rPr lang="en-US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4748213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prstClr val="black"/>
                </a:solidFill>
                <a:latin typeface="黑体"/>
                <a:cs typeface="黑体"/>
              </a:rPr>
              <a:t>ni.com</a:t>
            </a:r>
            <a:endParaRPr lang="zh-CN" sz="1200" b="0" dirty="0">
              <a:solidFill>
                <a:prstClr val="black"/>
              </a:solidFill>
              <a:latin typeface="黑体"/>
            </a:endParaRPr>
          </a:p>
        </p:txBody>
      </p:sp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9635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-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6" y="336550"/>
            <a:ext cx="8228217" cy="4216244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7205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971551"/>
            <a:ext cx="7772400" cy="97155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85800" y="2000250"/>
            <a:ext cx="784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ching 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57351"/>
            <a:ext cx="4038600" cy="293727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/>
            </a:lvl1pPr>
            <a:lvl2pPr marL="339725" indent="-339725">
              <a:buFont typeface="+mj-lt"/>
              <a:buAutoNum type="arabicPeriod"/>
              <a:defRPr sz="2400"/>
            </a:lvl2pPr>
            <a:lvl3pPr marL="690563" indent="-350838">
              <a:buFont typeface="+mj-lt"/>
              <a:buAutoNum type="alphaLcPeriod"/>
              <a:defRPr sz="2000"/>
            </a:lvl3pPr>
            <a:lvl4pPr marL="1031875" indent="-341313">
              <a:buFont typeface="+mj-lt"/>
              <a:buAutoNum type="romanLcPeriod"/>
              <a:defRPr sz="1800"/>
            </a:lvl4pPr>
            <a:lvl5pPr marL="1371600" indent="-339725">
              <a:buFont typeface="+mj-lt"/>
              <a:buAutoNum type="alphaLcPeriod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1"/>
            <a:ext cx="4038600" cy="2937272"/>
          </a:xfrm>
        </p:spPr>
        <p:txBody>
          <a:bodyPr/>
          <a:lstStyle>
            <a:lvl1pPr marL="514350" indent="-514350">
              <a:buFont typeface="+mj-lt"/>
              <a:buAutoNum type="alphaLcPeriod"/>
              <a:defRPr sz="2800"/>
            </a:lvl1pPr>
            <a:lvl2pPr marL="339725" indent="-339725">
              <a:buFont typeface="+mj-lt"/>
              <a:buAutoNum type="arabicPeriod"/>
              <a:defRPr sz="2400"/>
            </a:lvl2pPr>
            <a:lvl3pPr marL="688975" indent="-349250">
              <a:buFont typeface="+mj-lt"/>
              <a:buAutoNum type="alphaLcPeriod"/>
              <a:defRPr sz="2000"/>
            </a:lvl3pPr>
            <a:lvl4pPr marL="1036638" indent="-346075">
              <a:buFont typeface="+mj-lt"/>
              <a:buAutoNum type="romanLcPeriod"/>
              <a:tabLst/>
              <a:defRPr sz="1800"/>
            </a:lvl4pPr>
            <a:lvl5pPr marL="1371600" indent="-339725">
              <a:buFont typeface="+mj-lt"/>
              <a:buAutoNum type="alphaLcPeriod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151335"/>
            <a:ext cx="8229600" cy="47982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Horizontal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9099" y="2914650"/>
            <a:ext cx="8197701" cy="1485900"/>
          </a:xfrm>
        </p:spPr>
        <p:txBody>
          <a:bodyPr/>
          <a:lstStyle>
            <a:lvl1pPr marL="225425" indent="-225425"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857250"/>
            <a:ext cx="81534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2743200"/>
            <a:ext cx="81534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503" y="474821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smtClean="0">
                <a:solidFill>
                  <a:prstClr val="black"/>
                </a:solidFill>
                <a:latin typeface="黑体"/>
                <a:cs typeface="黑体"/>
              </a:rPr>
              <a:t>ni.com</a:t>
            </a:r>
            <a:endParaRPr lang="zh-CN" sz="1200" b="0" i="0" dirty="0">
              <a:solidFill>
                <a:prstClr val="black"/>
              </a:solidFill>
              <a:latin typeface="黑体"/>
              <a:cs typeface="黑体"/>
            </a:endParaRPr>
          </a:p>
        </p:txBody>
      </p:sp>
      <p:pic>
        <p:nvPicPr>
          <p:cNvPr id="5" name="Picture 4" descr="PPT-corporate-background-16x9_w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963566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4801" y="5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xmlns="" val="754216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4801" y="5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xmlns="" val="7542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90915"/>
            <a:ext cx="8053387" cy="1873691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0" y="2725987"/>
            <a:ext cx="8053388" cy="578456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4748213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prstClr val="black"/>
                </a:solidFill>
                <a:latin typeface="黑体"/>
                <a:cs typeface="黑体"/>
              </a:rPr>
              <a:t>ni.com</a:t>
            </a:r>
            <a:endParaRPr lang="zh-CN" sz="1200" b="0" dirty="0">
              <a:solidFill>
                <a:prstClr val="black"/>
              </a:solidFill>
              <a:latin typeface="黑体"/>
            </a:endParaRPr>
          </a:p>
        </p:txBody>
      </p:sp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754216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4801" y="5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xmlns="" val="754216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alternat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4801" y="5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xmlns="" val="754216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4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067511" y="145936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14118"/>
            <a:ext cx="23622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dirty="0" smtClean="0">
                <a:solidFill>
                  <a:schemeClr val="tx1"/>
                </a:solidFill>
                <a:latin typeface="黑体"/>
                <a:cs typeface="黑体"/>
              </a:rPr>
              <a:t>第7课 </a:t>
            </a:r>
            <a:r>
              <a:rPr lang="en-US" sz="1200" b="0" dirty="0" err="1" smtClean="0">
                <a:solidFill>
                  <a:schemeClr val="tx1"/>
                </a:solidFill>
                <a:latin typeface="黑体"/>
                <a:cs typeface="黑体"/>
              </a:rPr>
              <a:t>模块化</a:t>
            </a:r>
            <a:endParaRPr lang="zh-CN" sz="1200" b="0" dirty="0">
              <a:solidFill>
                <a:schemeClr val="tx1"/>
              </a:solidFill>
              <a:latin typeface="黑体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4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067511" y="145936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70231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14118"/>
            <a:ext cx="23622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dirty="0" smtClean="0">
                <a:solidFill>
                  <a:schemeClr val="tx1"/>
                </a:solidFill>
                <a:latin typeface="黑体"/>
                <a:cs typeface="黑体"/>
              </a:rPr>
              <a:t>第7课 </a:t>
            </a:r>
            <a:r>
              <a:rPr lang="en-US" sz="1200" b="0" dirty="0" err="1" smtClean="0">
                <a:solidFill>
                  <a:schemeClr val="tx1"/>
                </a:solidFill>
                <a:latin typeface="黑体"/>
                <a:cs typeface="黑体"/>
              </a:rPr>
              <a:t>模块化</a:t>
            </a:r>
            <a:endParaRPr lang="zh-CN" sz="1200" b="0" dirty="0">
              <a:solidFill>
                <a:schemeClr val="tx1"/>
              </a:solidFill>
              <a:latin typeface="黑体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val="0"/>
              </a:ext>
            </a:extLst>
          </a:blip>
          <a:srcRect r="9195" b="2431"/>
          <a:stretch/>
        </p:blipFill>
        <p:spPr>
          <a:xfrm>
            <a:off x="6134104" y="1200155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7712" y="3409950"/>
            <a:ext cx="8617688" cy="1295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3pPr>
              <a:buNone/>
              <a:defRPr/>
            </a:lvl3pPr>
          </a:lstStyle>
          <a:p>
            <a:pPr lvl="0"/>
            <a:r>
              <a:rPr lang="en-US" dirty="0" smtClean="0"/>
              <a:t>Click add Goal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456552"/>
            <a:ext cx="247738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第7课 </a:t>
            </a:r>
            <a:r>
              <a:rPr lang="en-US" sz="1200" b="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模块化</a:t>
            </a: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 </a:t>
            </a:r>
            <a:endParaRPr lang="zh-CN" sz="1200" b="0" baseline="0" dirty="0">
              <a:solidFill>
                <a:schemeClr val="bg1"/>
              </a:solidFill>
              <a:latin typeface="黑体"/>
            </a:endParaRPr>
          </a:p>
        </p:txBody>
      </p:sp>
      <p:pic>
        <p:nvPicPr>
          <p:cNvPr id="24" name="Picture 23" descr="student_labview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285750"/>
            <a:ext cx="804600" cy="6858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2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#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7" y="2260322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Title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val="0"/>
              </a:ext>
            </a:extLst>
          </a:blip>
          <a:srcRect r="9195" b="2431"/>
          <a:stretch/>
        </p:blipFill>
        <p:spPr>
          <a:xfrm>
            <a:off x="6134104" y="1200155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2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#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09950"/>
            <a:ext cx="8382000" cy="1295400"/>
          </a:xfrm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None/>
              <a:defRPr sz="1800" baseline="0"/>
            </a:lvl1pPr>
          </a:lstStyle>
          <a:p>
            <a:pPr lvl="0"/>
            <a:r>
              <a:rPr lang="en-US" dirty="0" smtClean="0"/>
              <a:t>Click to add discussion question(s)</a:t>
            </a:r>
          </a:p>
        </p:txBody>
      </p:sp>
      <p:pic>
        <p:nvPicPr>
          <p:cNvPr id="15" name="Picture 14" descr="group activity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2" y="209550"/>
            <a:ext cx="610547" cy="762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1456552"/>
            <a:ext cx="247738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第7课 </a:t>
            </a:r>
            <a:r>
              <a:rPr lang="en-US" sz="1200" b="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模块化</a:t>
            </a:r>
            <a:endParaRPr lang="zh-CN" sz="1200" b="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9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7" y="2260322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Title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demo white-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991064" y="171453"/>
            <a:ext cx="863684" cy="7100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2628900"/>
            <a:ext cx="7858125" cy="1200150"/>
          </a:xfrm>
        </p:spPr>
        <p:txBody>
          <a:bodyPr>
            <a:normAutofit/>
          </a:bodyPr>
          <a:lstStyle>
            <a:lvl1pPr marL="0" indent="0">
              <a:buClrTx/>
              <a:buFont typeface="Lucida Grande"/>
              <a:buNone/>
              <a:defRPr sz="20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9988" y="542114"/>
            <a:ext cx="247738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第7课 </a:t>
            </a:r>
            <a:r>
              <a:rPr lang="en-US" sz="1200" b="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模块化</a:t>
            </a:r>
            <a:endParaRPr lang="zh-CN" sz="1200" b="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8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9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Demonstration Title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913" y="786812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dirty="0" smtClean="0">
                <a:solidFill>
                  <a:schemeClr val="bg2"/>
                </a:solidFill>
                <a:latin typeface="黑体"/>
                <a:cs typeface="黑体"/>
              </a:rPr>
              <a:t>演示</a:t>
            </a:r>
            <a:endParaRPr lang="zh-CN" sz="4400" b="0" dirty="0">
              <a:solidFill>
                <a:schemeClr val="bg2"/>
              </a:solidFill>
              <a:latin typeface="黑体"/>
            </a:endParaRPr>
          </a:p>
        </p:txBody>
      </p:sp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1359158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800100"/>
            <a:ext cx="8229600" cy="64592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tabLst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829550" cy="1200150"/>
          </a:xfrm>
        </p:spPr>
        <p:txBody>
          <a:bodyPr>
            <a:normAutofit/>
          </a:bodyPr>
          <a:lstStyle>
            <a:lvl1pPr marL="173038" indent="-173038">
              <a:buClrTx/>
              <a:buFont typeface="Lucida Grande"/>
              <a:buNone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10" descr="activty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0" y="209550"/>
            <a:ext cx="457200" cy="4672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9988" y="542114"/>
            <a:ext cx="247738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第7课 </a:t>
            </a:r>
            <a:r>
              <a:rPr lang="en-US" sz="1200" b="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模块化</a:t>
            </a:r>
            <a:endParaRPr lang="zh-CN" sz="1200" b="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4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9"/>
            <a:ext cx="8229600" cy="518337"/>
          </a:xfrm>
        </p:spPr>
        <p:txBody>
          <a:bodyPr anchor="b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Title</a:t>
            </a:r>
          </a:p>
        </p:txBody>
      </p:sp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13591580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mm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209551"/>
            <a:ext cx="457200" cy="471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988" y="542114"/>
            <a:ext cx="247738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第7课 </a:t>
            </a:r>
            <a:r>
              <a:rPr lang="en-US" sz="1200" b="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模块化</a:t>
            </a:r>
            <a:endParaRPr lang="zh-CN" sz="1200" b="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9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ModuleTitle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4913" y="786812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dirty="0" smtClean="0">
                <a:solidFill>
                  <a:schemeClr val="bg2"/>
                </a:solidFill>
                <a:latin typeface="黑体"/>
                <a:cs typeface="黑体"/>
              </a:rPr>
              <a:t>多媒体模块</a:t>
            </a:r>
            <a:endParaRPr lang="zh-CN" sz="4400" b="0" dirty="0">
              <a:solidFill>
                <a:schemeClr val="bg2"/>
              </a:solidFill>
              <a:latin typeface="黑体"/>
            </a:endParaRPr>
          </a:p>
        </p:txBody>
      </p:sp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1359158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2771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mm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209551"/>
            <a:ext cx="457200" cy="471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988" y="542114"/>
            <a:ext cx="247738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第7课 </a:t>
            </a:r>
            <a:r>
              <a:rPr lang="en-US" sz="1200" b="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模块化</a:t>
            </a:r>
            <a:endParaRPr lang="zh-CN" sz="1200" b="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9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ModuleTitle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4913" y="786812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dirty="0" smtClean="0">
                <a:solidFill>
                  <a:schemeClr val="bg2"/>
                </a:solidFill>
                <a:latin typeface="黑体"/>
                <a:cs typeface="黑体"/>
              </a:rPr>
              <a:t>多媒体模块</a:t>
            </a:r>
            <a:endParaRPr lang="zh-CN" sz="4400" b="0" dirty="0">
              <a:solidFill>
                <a:schemeClr val="bg2"/>
              </a:solidFill>
              <a:latin typeface="黑体"/>
            </a:endParaRPr>
          </a:p>
        </p:txBody>
      </p:sp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135915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 Title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5488" y="2260600"/>
            <a:ext cx="8174736" cy="2229248"/>
          </a:xfrm>
        </p:spPr>
        <p:txBody>
          <a:bodyPr/>
          <a:lstStyle>
            <a:lvl1pPr marL="347663" indent="-347663">
              <a:buFont typeface="+mj-lt"/>
              <a:buAutoNum type="alphaUcPeriod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2600" y="1866900"/>
            <a:ext cx="8161867" cy="381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Topics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733550"/>
            <a:ext cx="38862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419600" y="1733550"/>
            <a:ext cx="38862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Picture 17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2"/>
            <a:ext cx="207264" cy="25908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2"/>
            <a:ext cx="207264" cy="259081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9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9" y="69851"/>
            <a:ext cx="260931" cy="2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2"/>
            <a:ext cx="207264" cy="25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00150"/>
            <a:ext cx="8229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200150"/>
            <a:ext cx="4038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648200" y="1200150"/>
            <a:ext cx="4038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sson Title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5488" y="2260600"/>
            <a:ext cx="8174736" cy="2229248"/>
          </a:xfrm>
        </p:spPr>
        <p:txBody>
          <a:bodyPr/>
          <a:lstStyle>
            <a:lvl1pPr marL="347663" indent="-347663">
              <a:buFont typeface="+mj-lt"/>
              <a:buAutoNum type="alphaUcPeriod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2600" y="1866900"/>
            <a:ext cx="8161867" cy="381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Topics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971551"/>
            <a:ext cx="7772400" cy="97155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85800" y="2000250"/>
            <a:ext cx="784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 Title Topic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5488" y="2260600"/>
            <a:ext cx="4041648" cy="2229248"/>
          </a:xfrm>
        </p:spPr>
        <p:txBody>
          <a:bodyPr/>
          <a:lstStyle>
            <a:lvl1pPr marL="347663" indent="-347663">
              <a:buFont typeface="+mj-lt"/>
              <a:buAutoNum type="alphaUcPeriod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2600" y="1866900"/>
            <a:ext cx="8161867" cy="381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4615845" y="2260596"/>
            <a:ext cx="4041648" cy="2229248"/>
          </a:xfrm>
        </p:spPr>
        <p:txBody>
          <a:bodyPr/>
          <a:lstStyle>
            <a:lvl1pPr marL="347663" indent="-347663">
              <a:buFont typeface="+mj-lt"/>
              <a:buAutoNum type="alphaUcPeriod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07122"/>
            <a:ext cx="8223978" cy="723069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333" y="843534"/>
            <a:ext cx="4028178" cy="371175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843534"/>
            <a:ext cx="4038600" cy="371175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80519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800100"/>
            <a:ext cx="8229600" cy="64592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tabLst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829550" cy="1200150"/>
          </a:xfrm>
        </p:spPr>
        <p:txBody>
          <a:bodyPr>
            <a:normAutofit/>
          </a:bodyPr>
          <a:lstStyle>
            <a:lvl1pPr marL="173038" indent="-173038">
              <a:buClrTx/>
              <a:buFont typeface="Lucida Grande"/>
              <a:buNone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39988" y="542113"/>
            <a:ext cx="67546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第7课 </a:t>
            </a:r>
            <a:r>
              <a:rPr lang="en-US" sz="120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模块化</a:t>
            </a:r>
            <a:endParaRPr lang="zh-CN" sz="120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4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b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Title</a:t>
            </a:r>
          </a:p>
        </p:txBody>
      </p:sp>
      <p:pic>
        <p:nvPicPr>
          <p:cNvPr id="11" name="Picture 10" descr="activity 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50251" y="155433"/>
            <a:ext cx="470916" cy="555259"/>
          </a:xfrm>
          <a:prstGeom prst="rect">
            <a:avLst/>
          </a:prstGeom>
        </p:spPr>
      </p:pic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135915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333" y="841038"/>
            <a:ext cx="8165605" cy="371175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5915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333" y="841038"/>
            <a:ext cx="8165605" cy="371175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4600" y="1"/>
            <a:ext cx="2819400" cy="273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smtClean="0">
                <a:latin typeface="黑体"/>
                <a:cs typeface="黑体"/>
              </a:rPr>
              <a:t>练习</a:t>
            </a:r>
            <a:endParaRPr lang="zh-CN" sz="1800" b="0" dirty="0"/>
          </a:p>
        </p:txBody>
      </p:sp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135915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333" y="841038"/>
            <a:ext cx="8165605" cy="371175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4600" y="1"/>
            <a:ext cx="2819400" cy="273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smtClean="0">
                <a:latin typeface="黑体"/>
                <a:cs typeface="黑体"/>
              </a:rPr>
              <a:t>讨论</a:t>
            </a:r>
            <a:endParaRPr lang="zh-CN" sz="1800" b="0" dirty="0"/>
          </a:p>
        </p:txBody>
      </p:sp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135915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333" y="841038"/>
            <a:ext cx="8165605" cy="371175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4600" y="1"/>
            <a:ext cx="2819400" cy="273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smtClean="0">
                <a:latin typeface="黑体"/>
                <a:cs typeface="黑体"/>
              </a:rPr>
              <a:t>演示</a:t>
            </a:r>
            <a:endParaRPr lang="zh-CN" sz="1800" b="0" dirty="0"/>
          </a:p>
        </p:txBody>
      </p:sp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135915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07122"/>
            <a:ext cx="8223978" cy="723069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333" y="843534"/>
            <a:ext cx="4028178" cy="371175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843534"/>
            <a:ext cx="4038600" cy="371175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805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6" y="107122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err="1" smtClean="0"/>
              <a:t>CustEd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334" y="841038"/>
            <a:ext cx="8165605" cy="3711756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47" y="3829590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9740" y="5369459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46426" y="1526480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690" y="3052960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4748213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prstClr val="black"/>
                </a:solidFill>
                <a:latin typeface="黑体"/>
                <a:cs typeface="黑体"/>
              </a:rPr>
              <a:t>ni.com</a:t>
            </a:r>
            <a:endParaRPr lang="zh-CN" sz="1200" b="0" dirty="0">
              <a:solidFill>
                <a:prstClr val="black"/>
              </a:solidFill>
              <a:latin typeface="黑体"/>
            </a:endParaRPr>
          </a:p>
        </p:txBody>
      </p:sp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hf hdr="0" ftr="0" dt="0"/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Univers Com 45 Light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7213" indent="17145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 pitchFamily="49" charset="0"/>
        <a:buChar char="o"/>
        <a:defRPr sz="1200" kern="1200" baseline="0">
          <a:solidFill>
            <a:schemeClr val="tx1"/>
          </a:solidFill>
          <a:latin typeface="+mn-lt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46" y="419935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err="1" smtClean="0"/>
              <a:t>CustEd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345" y="1143000"/>
            <a:ext cx="8165605" cy="348615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50" y="3829594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9744" y="5369464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46430" y="1526485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688" y="3052966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34400" y="4767264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Univers" pitchFamily="34" charset="0"/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  <p:sldLayoutId id="2147483838" r:id="rId22"/>
    <p:sldLayoutId id="2147483839" r:id="rId23"/>
    <p:sldLayoutId id="2147483841" r:id="rId24"/>
    <p:sldLayoutId id="2147483843" r:id="rId25"/>
    <p:sldLayoutId id="2147483844" r:id="rId26"/>
  </p:sldLayoutIdLst>
  <p:hf hdr="0" ftr="0" dt="0"/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Univers Com 45 Light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7213" indent="17145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 pitchFamily="49" charset="0"/>
        <a:buChar char="o"/>
        <a:defRPr sz="1200" kern="1200" baseline="0">
          <a:solidFill>
            <a:schemeClr val="tx1"/>
          </a:solidFill>
          <a:latin typeface="+mn-lt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第7课</a:t>
            </a:r>
            <a:r>
              <a:rPr dirty="0"/>
              <a:t/>
            </a:r>
            <a:br>
              <a:rPr dirty="0"/>
            </a:br>
            <a:r>
              <a:rPr dirty="0" smtClean="0">
                <a:latin typeface="黑体"/>
                <a:cs typeface="黑体"/>
              </a:rPr>
              <a:t>模块化</a:t>
            </a:r>
            <a:endParaRPr lang="zh-CN" sz="3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认识重用代码的好处，使用合理配置的连线板、有意义的图标、说明信息和错误处理机制创建子VI。</a:t>
            </a:r>
            <a:endParaRPr lang="zh-C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理解模块化概念</a:t>
            </a:r>
          </a:p>
          <a:p>
            <a:r>
              <a:rPr dirty="0" smtClean="0">
                <a:latin typeface="黑体"/>
                <a:cs typeface="黑体"/>
              </a:rPr>
              <a:t>图标</a:t>
            </a:r>
          </a:p>
          <a:p>
            <a:r>
              <a:rPr dirty="0" smtClean="0">
                <a:latin typeface="黑体"/>
                <a:cs typeface="黑体"/>
              </a:rPr>
              <a:t>连线板</a:t>
            </a:r>
          </a:p>
          <a:p>
            <a:r>
              <a:rPr dirty="0" smtClean="0">
                <a:latin typeface="黑体"/>
                <a:cs typeface="黑体"/>
              </a:rPr>
              <a:t>说明信息</a:t>
            </a:r>
          </a:p>
          <a:p>
            <a:r>
              <a:rPr dirty="0" smtClean="0">
                <a:latin typeface="黑体"/>
                <a:cs typeface="黑体"/>
              </a:rPr>
              <a:t>使用子VI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使用LabVIEW图标编辑器创建自定义图标。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10</a:t>
            </a:fld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8"/>
          </p:nvPr>
        </p:nvSpPr>
        <p:spPr>
          <a:xfrm>
            <a:off x="754905" y="1524744"/>
            <a:ext cx="8229600" cy="518337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创建图标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连线板</a:t>
            </a:r>
            <a:endParaRPr 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为子VI选择并配置连线板。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模式</a:t>
            </a:r>
          </a:p>
          <a:p>
            <a:r>
              <a:rPr dirty="0" smtClean="0">
                <a:latin typeface="黑体"/>
                <a:cs typeface="黑体"/>
              </a:rPr>
              <a:t>标准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11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模式</a:t>
            </a:r>
            <a:endParaRPr lang="zh-C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位于图标左侧</a:t>
            </a:r>
          </a:p>
          <a:p>
            <a:r>
              <a:rPr dirty="0" smtClean="0">
                <a:latin typeface="黑体"/>
                <a:cs typeface="黑体"/>
              </a:rPr>
              <a:t>可选择不同的模式</a:t>
            </a:r>
            <a:endParaRPr lang="zh-CN" dirty="0"/>
          </a:p>
        </p:txBody>
      </p:sp>
      <p:pic>
        <p:nvPicPr>
          <p:cNvPr id="9" name="Embedded Image" descr="loc_env_connector pane patterns.bmp"/>
          <p:cNvPicPr>
            <a:picLocks noGrp="1" noChangeAspect="1"/>
          </p:cNvPicPr>
          <p:nvPr>
            <p:ph sz="quarter" idx="16"/>
          </p:nvPr>
        </p:nvPicPr>
        <p:blipFill>
          <a:blip r:embed="rId3" cstate="print"/>
          <a:stretch>
            <a:fillRect/>
          </a:stretch>
        </p:blipFill>
        <p:spPr>
          <a:xfrm>
            <a:off x="4495800" y="819150"/>
            <a:ext cx="3267226" cy="4117990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连线板</a:t>
            </a:r>
            <a:endParaRPr lang="zh-C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12</a:t>
            </a:fld>
            <a:endParaRPr lang="zh-CN" dirty="0"/>
          </a:p>
        </p:txBody>
      </p:sp>
      <p:sp>
        <p:nvSpPr>
          <p:cNvPr id="11" name="Oval 10"/>
          <p:cNvSpPr/>
          <p:nvPr/>
        </p:nvSpPr>
        <p:spPr>
          <a:xfrm>
            <a:off x="5263117" y="3072810"/>
            <a:ext cx="446567" cy="446567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指定接线端</a:t>
            </a:r>
            <a:endParaRPr 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连线板</a:t>
            </a:r>
            <a:endParaRPr 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13</a:t>
            </a:fld>
            <a:endParaRPr lang="zh-CN" dirty="0"/>
          </a:p>
        </p:txBody>
      </p:sp>
      <p:pic>
        <p:nvPicPr>
          <p:cNvPr id="11" name="Picture 10" descr="noloc_env_temp warnings con pa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4984" y="2268722"/>
            <a:ext cx="914529" cy="91452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023269" y="1989545"/>
            <a:ext cx="101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>
                <a:solidFill>
                  <a:schemeClr val="tx1"/>
                </a:solidFill>
                <a:latin typeface="黑体"/>
                <a:cs typeface="黑体"/>
              </a:rPr>
              <a:t>当前温度</a:t>
            </a:r>
            <a:endParaRPr lang="zh-CN" sz="1400" b="0" dirty="0">
              <a:solidFill>
                <a:schemeClr val="tx1"/>
              </a:solidFill>
              <a:latin typeface="黑体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11389" y="2371074"/>
            <a:ext cx="97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>
                <a:solidFill>
                  <a:schemeClr val="tx1"/>
                </a:solidFill>
                <a:latin typeface="黑体"/>
                <a:cs typeface="黑体"/>
              </a:rPr>
              <a:t>最大温度</a:t>
            </a:r>
            <a:endParaRPr lang="zh-CN" sz="1400" b="0" dirty="0">
              <a:solidFill>
                <a:schemeClr val="tx1"/>
              </a:solidFill>
              <a:latin typeface="黑体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32788" y="2753846"/>
            <a:ext cx="944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>
                <a:solidFill>
                  <a:schemeClr val="tx1"/>
                </a:solidFill>
                <a:latin typeface="黑体"/>
                <a:cs typeface="黑体"/>
              </a:rPr>
              <a:t>最小温度</a:t>
            </a:r>
            <a:endParaRPr lang="zh-CN" sz="1400" b="0" dirty="0">
              <a:solidFill>
                <a:schemeClr val="tx1"/>
              </a:solidFill>
              <a:latin typeface="黑体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44404" y="3069093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0" dirty="0" smtClean="0">
                <a:solidFill>
                  <a:schemeClr val="tx1"/>
                </a:solidFill>
                <a:latin typeface="黑体"/>
                <a:cs typeface="黑体"/>
              </a:rPr>
              <a:t>错误输入</a:t>
            </a:r>
            <a:endParaRPr lang="zh-CN" sz="1400" b="0" dirty="0">
              <a:solidFill>
                <a:schemeClr val="tx1"/>
              </a:solidFill>
              <a:latin typeface="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34749" y="2020200"/>
            <a:ext cx="934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0" dirty="0" smtClean="0">
                <a:solidFill>
                  <a:schemeClr val="tx1"/>
                </a:solidFill>
                <a:latin typeface="黑体"/>
                <a:cs typeface="黑体"/>
              </a:rPr>
              <a:t>警告？</a:t>
            </a:r>
            <a:endParaRPr lang="zh-CN" sz="1400" b="0" dirty="0">
              <a:solidFill>
                <a:schemeClr val="tx1"/>
              </a:solidFill>
              <a:latin typeface="黑体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44274" y="2371073"/>
            <a:ext cx="1196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0" dirty="0" smtClean="0">
                <a:solidFill>
                  <a:schemeClr val="tx1"/>
                </a:solidFill>
                <a:latin typeface="黑体"/>
                <a:cs typeface="黑体"/>
              </a:rPr>
              <a:t>警告文本</a:t>
            </a:r>
            <a:endParaRPr lang="zh-CN" sz="1400" b="0" dirty="0">
              <a:solidFill>
                <a:schemeClr val="tx1"/>
              </a:solidFill>
              <a:latin typeface="黑体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52692" y="3062191"/>
            <a:ext cx="91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0" dirty="0" smtClean="0">
                <a:solidFill>
                  <a:schemeClr val="tx1"/>
                </a:solidFill>
                <a:latin typeface="黑体"/>
                <a:cs typeface="黑体"/>
              </a:rPr>
              <a:t>错误输出</a:t>
            </a:r>
            <a:endParaRPr lang="zh-CN" sz="1400" b="0" dirty="0">
              <a:solidFill>
                <a:schemeClr val="tx1"/>
              </a:solidFill>
              <a:latin typeface="黑体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981700" y="2181225"/>
            <a:ext cx="383474" cy="229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3"/>
          </p:cNvCxnSpPr>
          <p:nvPr/>
        </p:nvCxnSpPr>
        <p:spPr>
          <a:xfrm>
            <a:off x="5986565" y="2524963"/>
            <a:ext cx="376135" cy="113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3"/>
          </p:cNvCxnSpPr>
          <p:nvPr/>
        </p:nvCxnSpPr>
        <p:spPr>
          <a:xfrm flipV="1">
            <a:off x="5977437" y="2857500"/>
            <a:ext cx="385263" cy="5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981700" y="3105150"/>
            <a:ext cx="371475" cy="114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7391400" y="2228851"/>
            <a:ext cx="295275" cy="1428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391400" y="2552700"/>
            <a:ext cx="314325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400925" y="3086100"/>
            <a:ext cx="314325" cy="85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Embedded Image" descr="loc_fp_temp warning fu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628" y="1123950"/>
            <a:ext cx="3714286" cy="3892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标准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连线板</a:t>
            </a:r>
            <a:endParaRPr lang="zh-C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14</a:t>
            </a:fld>
            <a:endParaRPr lang="zh-CN" dirty="0"/>
          </a:p>
        </p:txBody>
      </p:sp>
      <p:pic>
        <p:nvPicPr>
          <p:cNvPr id="27653" name="Picture 5" descr="conpan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7026" y="1352242"/>
            <a:ext cx="762308" cy="76230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</p:pic>
      <p:pic>
        <p:nvPicPr>
          <p:cNvPr id="9" name="Embedded Image" descr="loc_bd_conpanediagram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041" y="2222643"/>
            <a:ext cx="3672581" cy="2787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D. 说明信息</a:t>
            </a:r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>
          <a:xfrm>
            <a:off x="761999" y="2190750"/>
            <a:ext cx="7170717" cy="819150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解释如何使用说明和提示框在LabVIEW中为代码添加说明信息，并描述在程序框图中添加代码说明信息的四种方法。</a:t>
            </a:r>
            <a:endParaRPr 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VI说明和提示框</a:t>
            </a:r>
          </a:p>
          <a:p>
            <a:r>
              <a:rPr dirty="0" smtClean="0">
                <a:latin typeface="黑体"/>
                <a:cs typeface="黑体"/>
              </a:rPr>
              <a:t>标签</a:t>
            </a:r>
            <a:endParaRPr 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15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创建说明和提示框</a:t>
            </a:r>
            <a:endParaRPr lang="zh-C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D. 说明信息</a:t>
            </a:r>
            <a:endParaRPr 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16</a:t>
            </a:fld>
            <a:endParaRPr lang="zh-CN" dirty="0"/>
          </a:p>
        </p:txBody>
      </p:sp>
      <p:pic>
        <p:nvPicPr>
          <p:cNvPr id="8" name="Embedded Image" descr="loc_env_temp warnings_VI Properties document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140" y="1749468"/>
            <a:ext cx="4685715" cy="2771429"/>
          </a:xfrm>
          <a:prstGeom prst="rect">
            <a:avLst/>
          </a:prstGeom>
        </p:spPr>
      </p:pic>
      <p:pic>
        <p:nvPicPr>
          <p:cNvPr id="10" name="Embedded Image" descr="loc_env_Temperature Warnings_Max Tem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9321" y="1249767"/>
            <a:ext cx="3678572" cy="356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mbedded Image" descr="loc_bd_bdcommen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1389" y="1647622"/>
            <a:ext cx="6028572" cy="2609524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为程序框图代码添加说明信息</a:t>
            </a:r>
            <a:endParaRPr lang="zh-C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D. 说明信息</a:t>
            </a:r>
            <a:endParaRPr 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752975" y="4446041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黑体"/>
                <a:cs typeface="黑体"/>
              </a:rPr>
              <a:t>自带标签</a:t>
            </a:r>
            <a:endParaRPr lang="zh-CN" sz="2000" b="0" dirty="0">
              <a:solidFill>
                <a:schemeClr val="tx1"/>
              </a:solidFill>
              <a:latin typeface="黑体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167" y="400257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solidFill>
                  <a:schemeClr val="tx1"/>
                </a:solidFill>
                <a:latin typeface="黑体"/>
                <a:cs typeface="黑体"/>
              </a:rPr>
              <a:t>自由标签</a:t>
            </a:r>
            <a:endParaRPr lang="zh-CN" sz="2000" b="0" dirty="0">
              <a:solidFill>
                <a:schemeClr val="tx1"/>
              </a:solidFill>
              <a:latin typeface="黑体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95425" y="3040084"/>
            <a:ext cx="497156" cy="9794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34000" y="3156362"/>
            <a:ext cx="556161" cy="128015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17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E. 使用子VI</a:t>
            </a:r>
            <a:endParaRPr lang="zh-C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2"/>
          </p:nvPr>
        </p:nvSpPr>
        <p:spPr>
          <a:xfrm>
            <a:off x="762000" y="2190750"/>
            <a:ext cx="7253844" cy="819150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演示如何在程序框图上放置子VI，解释接线端配置和错误处理机制，并用已有代码段创建子VI。</a:t>
            </a:r>
            <a:endParaRPr lang="zh-C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dirty="0" smtClean="0">
                <a:latin typeface="黑体"/>
                <a:cs typeface="黑体"/>
              </a:rPr>
              <a:t>在程序框图上放置子VI</a:t>
            </a:r>
          </a:p>
          <a:p>
            <a:r>
              <a:rPr dirty="0" smtClean="0">
                <a:latin typeface="黑体"/>
                <a:cs typeface="黑体"/>
              </a:rPr>
              <a:t>接线端配置</a:t>
            </a:r>
          </a:p>
          <a:p>
            <a:r>
              <a:rPr dirty="0" smtClean="0">
                <a:latin typeface="黑体"/>
                <a:cs typeface="黑体"/>
              </a:rPr>
              <a:t>错误处理</a:t>
            </a:r>
          </a:p>
          <a:p>
            <a:r>
              <a:rPr dirty="0" smtClean="0">
                <a:latin typeface="黑体"/>
                <a:cs typeface="黑体"/>
              </a:rPr>
              <a:t>通过程序框图代码段创建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18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mbedded Image" descr="loc_bd_temperature warnings on b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7179" y="1547627"/>
            <a:ext cx="2536384" cy="2879332"/>
          </a:xfrm>
          <a:prstGeom prst="rect">
            <a:avLst/>
          </a:prstGeom>
        </p:spPr>
      </p:pic>
      <p:pic>
        <p:nvPicPr>
          <p:cNvPr id="25" name="Embedded Image" descr="loc_fp_temp_warning_cropp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4095750"/>
            <a:ext cx="2381582" cy="781159"/>
          </a:xfrm>
          <a:prstGeom prst="rect">
            <a:avLst/>
          </a:prstGeom>
        </p:spPr>
      </p:pic>
      <p:pic>
        <p:nvPicPr>
          <p:cNvPr id="23" name="Embedded Image" descr="loc_env_quick drop temp warni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" y="3105150"/>
            <a:ext cx="2095978" cy="1568808"/>
          </a:xfrm>
          <a:prstGeom prst="rect">
            <a:avLst/>
          </a:prstGeom>
        </p:spPr>
      </p:pic>
      <p:pic>
        <p:nvPicPr>
          <p:cNvPr id="21" name="Embedded Image" descr="loc_env_functions_palette_select VI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95600" y="1104900"/>
            <a:ext cx="1409896" cy="2815031"/>
          </a:xfrm>
          <a:prstGeom prst="rect">
            <a:avLst/>
          </a:prstGeom>
        </p:spPr>
      </p:pic>
      <p:pic>
        <p:nvPicPr>
          <p:cNvPr id="20" name="Embedded Image" descr="loc_env_weather warnings projec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250" y="1123950"/>
            <a:ext cx="1905266" cy="139560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在程序框图上放置子VI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E. 使用子VI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19</a:t>
            </a:fld>
            <a:endParaRPr lang="zh-CN" dirty="0"/>
          </a:p>
        </p:txBody>
      </p:sp>
      <p:sp>
        <p:nvSpPr>
          <p:cNvPr id="14" name="Rectangle 13"/>
          <p:cNvSpPr/>
          <p:nvPr/>
        </p:nvSpPr>
        <p:spPr>
          <a:xfrm>
            <a:off x="457200" y="1962149"/>
            <a:ext cx="695326" cy="11430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3333750"/>
            <a:ext cx="18288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43225" y="3657600"/>
            <a:ext cx="9144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4248150"/>
            <a:ext cx="2286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896183" y="3181350"/>
            <a:ext cx="2342817" cy="1304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86200" y="3105150"/>
            <a:ext cx="3276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>
            <a:off x="1152526" y="2019300"/>
            <a:ext cx="5991224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</p:cNvCxnSpPr>
          <p:nvPr/>
        </p:nvCxnSpPr>
        <p:spPr>
          <a:xfrm flipV="1">
            <a:off x="1981200" y="2990850"/>
            <a:ext cx="51435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A. 理解模块化概念</a:t>
            </a:r>
            <a:endParaRPr lang="zh-C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认识使用模块化代码的好处，识别可重用的代码段。</a:t>
            </a:r>
            <a:endParaRPr lang="zh-C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模块化</a:t>
            </a:r>
          </a:p>
          <a:p>
            <a:r>
              <a:rPr dirty="0" smtClean="0">
                <a:latin typeface="黑体"/>
                <a:cs typeface="黑体"/>
              </a:rPr>
              <a:t>子VI</a:t>
            </a:r>
            <a:endParaRPr lang="zh-C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609600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接线端配置</a:t>
            </a:r>
            <a:endParaRPr 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5"/>
          </p:nvPr>
        </p:nvSpPr>
        <p:spPr>
          <a:xfrm>
            <a:off x="457200" y="1200150"/>
            <a:ext cx="3886200" cy="3505200"/>
          </a:xfrm>
        </p:spPr>
        <p:txBody>
          <a:bodyPr/>
          <a:lstStyle/>
          <a:p>
            <a:r>
              <a:rPr lang="en-US" b="1" dirty="0" smtClean="0">
                <a:latin typeface="黑体"/>
                <a:cs typeface="黑体"/>
              </a:rPr>
              <a:t>粗体</a:t>
            </a:r>
          </a:p>
          <a:p>
            <a:pPr lvl="1"/>
            <a:r>
              <a:rPr dirty="0" smtClean="0">
                <a:latin typeface="黑体"/>
                <a:cs typeface="黑体"/>
              </a:rPr>
              <a:t>必需接线端</a:t>
            </a:r>
          </a:p>
          <a:p>
            <a:r>
              <a:rPr dirty="0" smtClean="0">
                <a:latin typeface="黑体"/>
                <a:cs typeface="黑体"/>
              </a:rPr>
              <a:t>无格式</a:t>
            </a:r>
          </a:p>
          <a:p>
            <a:pPr lvl="1"/>
            <a:r>
              <a:rPr dirty="0" smtClean="0">
                <a:latin typeface="黑体"/>
                <a:cs typeface="黑体"/>
              </a:rPr>
              <a:t>推荐接线端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黑体"/>
                <a:cs typeface="黑体"/>
              </a:rPr>
              <a:t>灰色</a:t>
            </a:r>
          </a:p>
          <a:p>
            <a:pPr lvl="1"/>
            <a:r>
              <a:rPr dirty="0" smtClean="0">
                <a:latin typeface="黑体"/>
                <a:cs typeface="黑体"/>
              </a:rPr>
              <a:t>可选接线端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E. 使用子VI</a:t>
            </a:r>
            <a:endParaRPr lang="zh-C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20</a:t>
            </a:fld>
            <a:endParaRPr lang="zh-CN" dirty="0"/>
          </a:p>
        </p:txBody>
      </p:sp>
      <p:pic>
        <p:nvPicPr>
          <p:cNvPr id="14" name="Embedded Image" descr="loc_env_Write to Binary File context help.bmp"/>
          <p:cNvPicPr>
            <a:picLocks noGrp="1" noChangeAspect="1"/>
          </p:cNvPicPr>
          <p:nvPr>
            <p:ph sz="quarter" idx="16"/>
          </p:nvPr>
        </p:nvPicPr>
        <p:blipFill>
          <a:blip r:embed="rId3" cstate="print"/>
          <a:stretch>
            <a:fillRect/>
          </a:stretch>
        </p:blipFill>
        <p:spPr>
          <a:xfrm>
            <a:off x="4128198" y="1200150"/>
            <a:ext cx="4865751" cy="33544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mbedded Image" descr="loc_bd_determine_warnings-noerror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994204"/>
            <a:ext cx="4392495" cy="208655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错误处理</a:t>
            </a:r>
            <a:endParaRPr lang="zh-C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21</a:t>
            </a:fld>
            <a:endParaRPr lang="zh-CN" dirty="0"/>
          </a:p>
        </p:txBody>
      </p:sp>
      <p:sp>
        <p:nvSpPr>
          <p:cNvPr id="27651" name="Rectangle 9"/>
          <p:cNvSpPr>
            <a:spLocks noGrp="1" noChangeArrowheads="1"/>
          </p:cNvSpPr>
          <p:nvPr>
            <p:ph sz="quarter" idx="15"/>
          </p:nvPr>
        </p:nvSpPr>
        <p:spPr>
          <a:xfrm>
            <a:off x="497775" y="1077090"/>
            <a:ext cx="7772400" cy="2768009"/>
          </a:xfrm>
        </p:spPr>
        <p:txBody>
          <a:bodyPr/>
          <a:lstStyle/>
          <a:p>
            <a:pPr marL="0" indent="0">
              <a:buNone/>
            </a:pPr>
            <a:r>
              <a:rPr dirty="0" smtClean="0">
                <a:latin typeface="黑体"/>
                <a:cs typeface="黑体"/>
              </a:rPr>
              <a:t>使用条件结构处理传递至子VI的错误。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E. 使用子VI</a:t>
            </a:r>
            <a:endParaRPr lang="zh-CN" dirty="0"/>
          </a:p>
        </p:txBody>
      </p:sp>
      <p:pic>
        <p:nvPicPr>
          <p:cNvPr id="10" name="Embedded Image" descr="loc_bd_determine_warnings-error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2865554"/>
            <a:ext cx="4334131" cy="199714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mbedded Image" descr="loc_bd_determine_warnings_mai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6474" y="3459177"/>
            <a:ext cx="3617540" cy="1529948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错误处理</a:t>
            </a:r>
            <a:endParaRPr lang="zh-C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22</a:t>
            </a:fld>
            <a:endParaRPr lang="zh-CN" dirty="0"/>
          </a:p>
        </p:txBody>
      </p:sp>
      <p:sp>
        <p:nvSpPr>
          <p:cNvPr id="27651" name="Rectangle 9"/>
          <p:cNvSpPr>
            <a:spLocks noGrp="1" noChangeArrowheads="1"/>
          </p:cNvSpPr>
          <p:nvPr>
            <p:ph sz="quarter" idx="15"/>
          </p:nvPr>
        </p:nvSpPr>
        <p:spPr>
          <a:xfrm>
            <a:off x="533400" y="1005840"/>
            <a:ext cx="7772400" cy="2895600"/>
          </a:xfrm>
        </p:spPr>
        <p:txBody>
          <a:bodyPr/>
          <a:lstStyle/>
          <a:p>
            <a:pPr marL="0" indent="0">
              <a:buNone/>
            </a:pPr>
            <a:r>
              <a:rPr dirty="0" smtClean="0">
                <a:latin typeface="黑体"/>
                <a:cs typeface="黑体"/>
              </a:rPr>
              <a:t>避免在子VI内使用LabVIEW错误处理器VI。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E. 使用子VI</a:t>
            </a:r>
            <a:endParaRPr lang="zh-CN" dirty="0"/>
          </a:p>
        </p:txBody>
      </p:sp>
      <p:sp>
        <p:nvSpPr>
          <p:cNvPr id="11" name="Trapezoid 10"/>
          <p:cNvSpPr/>
          <p:nvPr/>
        </p:nvSpPr>
        <p:spPr>
          <a:xfrm rot="10800000">
            <a:off x="2743200" y="2945825"/>
            <a:ext cx="2971800" cy="1200148"/>
          </a:xfrm>
          <a:prstGeom prst="trapezoid">
            <a:avLst>
              <a:gd name="adj" fmla="val 11481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Embedded Image" descr="loc_bd_determine_warnings-error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543" y="1510669"/>
            <a:ext cx="2979715" cy="1373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609600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将VI的一部分转换为子VI</a:t>
            </a:r>
            <a:endParaRPr lang="zh-CN" dirty="0"/>
          </a:p>
        </p:txBody>
      </p:sp>
      <p:sp>
        <p:nvSpPr>
          <p:cNvPr id="30723" name="Rectangle 7"/>
          <p:cNvSpPr>
            <a:spLocks noGrp="1" noChangeArrowheads="1"/>
          </p:cNvSpPr>
          <p:nvPr>
            <p:ph sz="quarter" idx="15"/>
          </p:nvPr>
        </p:nvSpPr>
        <p:spPr>
          <a:xfrm>
            <a:off x="533400" y="1123950"/>
            <a:ext cx="7772400" cy="3505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 smtClean="0">
                <a:latin typeface="黑体"/>
                <a:cs typeface="黑体"/>
              </a:rPr>
              <a:t>选中程序框图中可重用的代码段。 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>
                <a:latin typeface="黑体"/>
                <a:cs typeface="黑体"/>
              </a:rPr>
              <a:t>单击</a:t>
            </a:r>
            <a:r>
              <a:rPr lang="en-US" b="1" dirty="0" smtClean="0">
                <a:latin typeface="黑体"/>
                <a:cs typeface="黑体"/>
              </a:rPr>
              <a:t>编辑»创建子VI</a:t>
            </a:r>
            <a:r>
              <a:rPr dirty="0" smtClean="0">
                <a:latin typeface="黑体"/>
                <a:cs typeface="黑体"/>
              </a:rPr>
              <a:t>。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E. 使用子VI</a:t>
            </a:r>
            <a:endParaRPr 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23</a:t>
            </a:fld>
            <a:endParaRPr lang="zh-CN" dirty="0"/>
          </a:p>
        </p:txBody>
      </p:sp>
      <p:pic>
        <p:nvPicPr>
          <p:cNvPr id="10" name="Embedded Image" descr="slopesubvi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228862"/>
            <a:ext cx="6612245" cy="2552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为VI创建图标和连线板，将其用作子VI，然后从测试VI调用该子VI。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381002" y="1738250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练习7-1</a:t>
            </a:r>
            <a:endParaRPr lang="zh-C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4"/>
          </p:nvPr>
        </p:nvSpPr>
        <p:spPr>
          <a:xfrm>
            <a:off x="373907" y="2319697"/>
            <a:ext cx="6067425" cy="518338"/>
          </a:xfrm>
        </p:spPr>
        <p:txBody>
          <a:bodyPr/>
          <a:lstStyle/>
          <a:p>
            <a:r>
              <a:rPr lang="en-US" sz="2800" dirty="0" smtClean="0">
                <a:latin typeface="黑体"/>
                <a:cs typeface="黑体"/>
              </a:rPr>
              <a:t>“</a:t>
            </a:r>
            <a:r>
              <a:rPr lang="en-US" sz="2800" dirty="0" err="1" smtClean="0">
                <a:latin typeface="黑体"/>
                <a:cs typeface="黑体"/>
              </a:rPr>
              <a:t>温度警告”VI</a:t>
            </a:r>
            <a:r>
              <a:rPr lang="zh-CN" altLang="en-US" sz="2800" dirty="0" smtClean="0">
                <a:latin typeface="黑体"/>
                <a:cs typeface="黑体"/>
              </a:rPr>
              <a:t>－</a:t>
            </a:r>
            <a:r>
              <a:rPr lang="en-US" sz="2800" dirty="0" err="1" smtClean="0">
                <a:latin typeface="黑体"/>
                <a:cs typeface="黑体"/>
              </a:rPr>
              <a:t>用作子VI</a:t>
            </a:r>
            <a:endParaRPr lang="zh-C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24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0"/>
          </p:nvPr>
        </p:nvSpPr>
        <p:spPr>
          <a:xfrm>
            <a:off x="381002" y="1762000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练习7-1</a:t>
            </a:r>
            <a:endParaRPr 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dirty="0" smtClean="0">
                <a:latin typeface="黑体"/>
                <a:cs typeface="黑体"/>
              </a:rPr>
              <a:t>调用方VI中的接线端名称是否需要与子VI接线端名称一致？</a:t>
            </a:r>
          </a:p>
          <a:p>
            <a:pPr>
              <a:buFont typeface="Arial" pitchFamily="34" charset="0"/>
              <a:buChar char="•"/>
            </a:pPr>
            <a:r>
              <a:rPr dirty="0" smtClean="0">
                <a:latin typeface="黑体"/>
                <a:cs typeface="黑体"/>
              </a:rPr>
              <a:t>调用方VI中的数据类型是否需要与子VI接线端的数据类型一致？</a:t>
            </a:r>
            <a:endParaRPr 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373907" y="2319697"/>
            <a:ext cx="6067425" cy="518338"/>
          </a:xfrm>
        </p:spPr>
        <p:txBody>
          <a:bodyPr/>
          <a:lstStyle/>
          <a:p>
            <a:r>
              <a:rPr lang="en-US" sz="2800" dirty="0" smtClean="0">
                <a:latin typeface="黑体"/>
                <a:cs typeface="黑体"/>
              </a:rPr>
              <a:t>“</a:t>
            </a:r>
            <a:r>
              <a:rPr lang="en-US" sz="2800" dirty="0" err="1" smtClean="0">
                <a:latin typeface="黑体"/>
                <a:cs typeface="黑体"/>
              </a:rPr>
              <a:t>温度警告”VI</a:t>
            </a:r>
            <a:r>
              <a:rPr lang="zh-CN" altLang="en-US" sz="2800" dirty="0" smtClean="0">
                <a:latin typeface="黑体"/>
                <a:cs typeface="黑体"/>
              </a:rPr>
              <a:t>－</a:t>
            </a:r>
            <a:r>
              <a:rPr lang="en-US" sz="2800" dirty="0" err="1" smtClean="0">
                <a:latin typeface="黑体"/>
                <a:cs typeface="黑体"/>
              </a:rPr>
              <a:t>用作子VI</a:t>
            </a:r>
            <a:endParaRPr lang="zh-C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25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762000" y="859475"/>
            <a:ext cx="8229600" cy="64592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活动7-1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0"/>
            <a:r>
              <a:rPr dirty="0" smtClean="0">
                <a:latin typeface="黑体"/>
                <a:cs typeface="黑体"/>
              </a:rPr>
              <a:t>参考学员指南回答本课所学内容的相关问题，并分组进行讨论。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26</a:t>
            </a:fld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  <a:endParaRPr lang="zh-CN" dirty="0"/>
          </a:p>
        </p:txBody>
      </p:sp>
      <p:pic>
        <p:nvPicPr>
          <p:cNvPr id="8" name="Picture 7" descr="participant guide 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647950"/>
            <a:ext cx="461463" cy="57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dirty="0" smtClean="0">
                <a:latin typeface="黑体"/>
                <a:cs typeface="黑体"/>
              </a:rPr>
              <a:t>在子VI中，未完成下列哪些接线端连线将导致错误？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arenR"/>
            </a:pPr>
            <a:r>
              <a:rPr dirty="0" smtClean="0">
                <a:latin typeface="黑体"/>
                <a:cs typeface="黑体"/>
              </a:rPr>
              <a:t>必需</a:t>
            </a:r>
          </a:p>
          <a:p>
            <a:pPr lvl="1">
              <a:buFont typeface="+mj-lt"/>
              <a:buAutoNum type="alphaLcParenR"/>
            </a:pPr>
            <a:r>
              <a:rPr dirty="0" smtClean="0">
                <a:latin typeface="黑体"/>
                <a:cs typeface="黑体"/>
              </a:rPr>
              <a:t>推荐</a:t>
            </a:r>
          </a:p>
          <a:p>
            <a:pPr lvl="1">
              <a:buFont typeface="+mj-lt"/>
              <a:buAutoNum type="alphaLcParenR"/>
            </a:pPr>
            <a:r>
              <a:rPr dirty="0" smtClean="0">
                <a:latin typeface="黑体"/>
                <a:cs typeface="黑体"/>
              </a:rPr>
              <a:t>可选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27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dirty="0" smtClean="0">
                <a:latin typeface="黑体"/>
                <a:cs typeface="黑体"/>
              </a:rPr>
              <a:t>在子VI中，未完成下列哪些接线端连线将导致错误？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arenR"/>
            </a:pPr>
            <a:r>
              <a:rPr lang="en-US" b="1" dirty="0" smtClean="0">
                <a:latin typeface="黑体"/>
                <a:cs typeface="黑体"/>
              </a:rPr>
              <a:t>必需</a:t>
            </a:r>
          </a:p>
          <a:p>
            <a:pPr lvl="1">
              <a:buFont typeface="+mj-lt"/>
              <a:buAutoNum type="alphaLcParenR"/>
            </a:pPr>
            <a:r>
              <a:rPr dirty="0" smtClean="0">
                <a:latin typeface="黑体"/>
                <a:cs typeface="黑体"/>
              </a:rPr>
              <a:t>推荐</a:t>
            </a:r>
          </a:p>
          <a:p>
            <a:pPr lvl="1">
              <a:buFont typeface="+mj-lt"/>
              <a:buAutoNum type="alphaLcParenR"/>
            </a:pPr>
            <a:r>
              <a:rPr dirty="0" smtClean="0">
                <a:latin typeface="黑体"/>
                <a:cs typeface="黑体"/>
              </a:rPr>
              <a:t>可选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28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8668512" cy="120015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dirty="0" smtClean="0">
                <a:latin typeface="黑体"/>
                <a:cs typeface="黑体"/>
              </a:rPr>
              <a:t>VI被用作子VI时，必须先创建自定义图标。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arenR"/>
            </a:pPr>
            <a:r>
              <a:rPr lang="zh-CN" altLang="en-US" dirty="0" smtClean="0">
                <a:latin typeface="黑体"/>
                <a:cs typeface="黑体"/>
              </a:rPr>
              <a:t>对</a:t>
            </a:r>
            <a:endParaRPr dirty="0" smtClean="0">
              <a:latin typeface="黑体"/>
              <a:cs typeface="黑体"/>
            </a:endParaRPr>
          </a:p>
          <a:p>
            <a:pPr lvl="1">
              <a:buFont typeface="+mj-lt"/>
              <a:buAutoNum type="alphaLcParenR"/>
            </a:pPr>
            <a:r>
              <a:rPr lang="zh-CN" altLang="en-US" dirty="0" smtClean="0">
                <a:latin typeface="黑体"/>
                <a:cs typeface="黑体"/>
              </a:rPr>
              <a:t>错</a:t>
            </a:r>
            <a:endParaRPr dirty="0" smtClean="0">
              <a:latin typeface="黑体"/>
              <a:cs typeface="黑体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29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模块化和子VI</a:t>
            </a:r>
            <a:endParaRPr lang="zh-C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A. 理解模块化概念</a:t>
            </a:r>
            <a:endParaRPr lang="zh-CN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09600" y="1276350"/>
          <a:ext cx="7759336" cy="854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609600" y="2419350"/>
          <a:ext cx="7759336" cy="854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</a:t>
            </a:fld>
            <a:endParaRPr lang="zh-CN" dirty="0"/>
          </a:p>
        </p:txBody>
      </p:sp>
      <p:pic>
        <p:nvPicPr>
          <p:cNvPr id="7" name="Picture 6" descr="key term blac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9586" y="1457104"/>
            <a:ext cx="457200" cy="462280"/>
          </a:xfrm>
          <a:prstGeom prst="rect">
            <a:avLst/>
          </a:prstGeom>
        </p:spPr>
      </p:pic>
      <p:pic>
        <p:nvPicPr>
          <p:cNvPr id="8" name="Picture 7" descr="key term blac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0219" y="2605420"/>
            <a:ext cx="457200" cy="462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8490382" cy="120015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dirty="0" smtClean="0">
                <a:latin typeface="黑体"/>
                <a:cs typeface="黑体"/>
              </a:rPr>
              <a:t>VI被用作子VI时，必须先创建自定义图标。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arenR"/>
            </a:pPr>
            <a:r>
              <a:rPr lang="zh-CN" altLang="en-US" dirty="0" smtClean="0">
                <a:latin typeface="黑体"/>
                <a:cs typeface="黑体"/>
              </a:rPr>
              <a:t>对</a:t>
            </a:r>
            <a:endParaRPr dirty="0" smtClean="0">
              <a:latin typeface="黑体"/>
              <a:cs typeface="黑体"/>
            </a:endParaRPr>
          </a:p>
          <a:p>
            <a:pPr lvl="1">
              <a:buFont typeface="+mj-lt"/>
              <a:buAutoNum type="alphaLcParenR"/>
            </a:pPr>
            <a:r>
              <a:rPr lang="zh-CN" altLang="en-US" b="1" dirty="0" smtClean="0">
                <a:latin typeface="黑体"/>
                <a:cs typeface="黑体"/>
              </a:rPr>
              <a:t>错</a:t>
            </a:r>
            <a:endParaRPr lang="en-US" b="1" dirty="0" smtClean="0">
              <a:latin typeface="黑体"/>
              <a:cs typeface="黑体"/>
            </a:endParaRPr>
          </a:p>
          <a:p>
            <a:pPr lvl="1">
              <a:buFont typeface="+mj-lt"/>
              <a:buAutoNum type="alphaLcParenR"/>
            </a:pPr>
            <a:endParaRPr lang="zh-CN" dirty="0" smtClean="0"/>
          </a:p>
          <a:p>
            <a:pPr marL="461963" lvl="1" indent="-6350"/>
            <a:r>
              <a:rPr dirty="0" smtClean="0">
                <a:latin typeface="黑体"/>
                <a:cs typeface="黑体"/>
              </a:rPr>
              <a:t>将VI用作子VI时，无需先创建自定义图标。但最好创建自定义图标，以增强代码的可读性。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30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mbedded Image" descr="SubVI Ex 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3257550"/>
            <a:ext cx="3542858" cy="1542856"/>
          </a:xfrm>
          <a:prstGeom prst="rect">
            <a:avLst/>
          </a:prstGeom>
        </p:spPr>
      </p:pic>
      <p:pic>
        <p:nvPicPr>
          <p:cNvPr id="20" name="Embedded Image" descr="SubVI Ex 1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1123950"/>
            <a:ext cx="5828572" cy="178571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err="1" smtClean="0">
                <a:latin typeface="黑体"/>
                <a:cs typeface="黑体"/>
              </a:rPr>
              <a:t>子VI</a:t>
            </a:r>
            <a:r>
              <a:rPr lang="zh-CN" altLang="en-US" dirty="0" smtClean="0">
                <a:latin typeface="黑体"/>
                <a:cs typeface="黑体"/>
              </a:rPr>
              <a:t>－</a:t>
            </a:r>
            <a:r>
              <a:rPr dirty="0" err="1" smtClean="0">
                <a:latin typeface="黑体"/>
                <a:cs typeface="黑体"/>
              </a:rPr>
              <a:t>重用代码</a:t>
            </a:r>
            <a:endParaRPr lang="zh-C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理解模块化概念</a:t>
            </a:r>
            <a:endParaRPr lang="zh-CN" dirty="0"/>
          </a:p>
        </p:txBody>
      </p:sp>
      <p:sp>
        <p:nvSpPr>
          <p:cNvPr id="5" name="Oval 4"/>
          <p:cNvSpPr/>
          <p:nvPr/>
        </p:nvSpPr>
        <p:spPr>
          <a:xfrm>
            <a:off x="1752600" y="1657350"/>
            <a:ext cx="16764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43400" y="1733550"/>
            <a:ext cx="16764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124200" y="36385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419600" y="38671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" idx="4"/>
            <a:endCxn id="14" idx="0"/>
          </p:cNvCxnSpPr>
          <p:nvPr/>
        </p:nvCxnSpPr>
        <p:spPr>
          <a:xfrm>
            <a:off x="2590800" y="2724150"/>
            <a:ext cx="762000" cy="914400"/>
          </a:xfrm>
          <a:prstGeom prst="straightConnector1">
            <a:avLst/>
          </a:prstGeom>
          <a:ln>
            <a:tailEnd type="arrow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4"/>
          </p:cNvCxnSpPr>
          <p:nvPr/>
        </p:nvCxnSpPr>
        <p:spPr>
          <a:xfrm flipH="1">
            <a:off x="4648200" y="2800350"/>
            <a:ext cx="533400" cy="1066800"/>
          </a:xfrm>
          <a:prstGeom prst="straightConnector1">
            <a:avLst/>
          </a:prstGeom>
          <a:ln>
            <a:tailEnd type="arrow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4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子VI </a:t>
            </a:r>
            <a:endParaRPr lang="zh-C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理解模块化概念</a:t>
            </a:r>
            <a:endParaRPr lang="zh-CN" dirty="0"/>
          </a:p>
        </p:txBody>
      </p:sp>
      <p:graphicFrame>
        <p:nvGraphicFramePr>
          <p:cNvPr id="257074" name="Group 50"/>
          <p:cNvGraphicFramePr>
            <a:graphicFrameLocks noGrp="1"/>
          </p:cNvGraphicFramePr>
          <p:nvPr/>
        </p:nvGraphicFramePr>
        <p:xfrm>
          <a:off x="381000" y="1371600"/>
          <a:ext cx="8382000" cy="3409950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3548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/>
                          <a:cs typeface="黑体"/>
                        </a:rPr>
                        <a:t>函数代码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/>
                          <a:cs typeface="黑体"/>
                        </a:rPr>
                        <a:t>调用方程序代码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77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/>
                          <a:cs typeface="黑体"/>
                        </a:rPr>
                        <a:t>function average (in1, in2, out)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/>
                          <a:cs typeface="黑体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/>
                          <a:cs typeface="黑体"/>
                        </a:rPr>
                        <a:t>out = (in1 + in2)/2.0;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/>
                          <a:cs typeface="黑体"/>
                        </a:rPr>
                        <a:t>}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/>
                          <a:cs typeface="黑体"/>
                        </a:rPr>
                        <a:t>main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/>
                          <a:cs typeface="黑体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/>
                          <a:cs typeface="黑体"/>
                        </a:rPr>
                        <a:t>average (point1, point2, pointavg)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/>
                          <a:cs typeface="黑体"/>
                        </a:rPr>
                        <a:t>}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/>
                          <a:cs typeface="黑体"/>
                        </a:rPr>
                        <a:t>子VI程序框图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/>
                          <a:cs typeface="黑体"/>
                        </a:rPr>
                        <a:t>调用方VI程序框图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18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Embedded Image" descr="noloc_fp_subVI Call 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757" y="3048000"/>
            <a:ext cx="304843" cy="304843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5</a:t>
            </a:fld>
            <a:endParaRPr lang="zh-CN" dirty="0"/>
          </a:p>
        </p:txBody>
      </p:sp>
      <p:pic>
        <p:nvPicPr>
          <p:cNvPr id="15" name="Embedded Image" descr="2ptavg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2114" y="3524251"/>
            <a:ext cx="2715485" cy="1028416"/>
          </a:xfrm>
          <a:prstGeom prst="rect">
            <a:avLst/>
          </a:prstGeom>
        </p:spPr>
      </p:pic>
      <p:pic>
        <p:nvPicPr>
          <p:cNvPr id="16" name="Embedded Image" descr="subvi call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0665" y="3646892"/>
            <a:ext cx="1826934" cy="839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图标</a:t>
            </a:r>
            <a:endParaRPr lang="zh-C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err="1" smtClean="0">
                <a:latin typeface="黑体"/>
                <a:cs typeface="黑体"/>
              </a:rPr>
              <a:t>认识设计</a:t>
            </a:r>
            <a:r>
              <a:rPr lang="zh-CN" altLang="en-US" dirty="0" smtClean="0">
                <a:latin typeface="黑体"/>
                <a:cs typeface="黑体"/>
              </a:rPr>
              <a:t>良好</a:t>
            </a:r>
            <a:r>
              <a:rPr dirty="0" err="1" smtClean="0">
                <a:latin typeface="黑体"/>
                <a:cs typeface="黑体"/>
              </a:rPr>
              <a:t>的图标应具有的特点</a:t>
            </a:r>
            <a:r>
              <a:rPr dirty="0" err="1" smtClean="0">
                <a:latin typeface="黑体"/>
                <a:cs typeface="黑体"/>
              </a:rPr>
              <a:t>，使用LabVIEW图标编辑器创建自定义图标</a:t>
            </a:r>
            <a:r>
              <a:rPr dirty="0" smtClean="0">
                <a:latin typeface="黑体"/>
                <a:cs typeface="黑体"/>
              </a:rPr>
              <a:t>。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/>
                <a:cs typeface="黑体"/>
              </a:rPr>
              <a:t>设计良好</a:t>
            </a:r>
            <a:r>
              <a:rPr dirty="0" err="1" smtClean="0">
                <a:latin typeface="黑体"/>
                <a:cs typeface="黑体"/>
              </a:rPr>
              <a:t>图标应具有的特点</a:t>
            </a:r>
            <a:endParaRPr dirty="0" smtClean="0">
              <a:latin typeface="黑体"/>
              <a:cs typeface="黑体"/>
            </a:endParaRPr>
          </a:p>
          <a:p>
            <a:r>
              <a:rPr dirty="0" smtClean="0">
                <a:latin typeface="黑体"/>
                <a:cs typeface="黑体"/>
              </a:rPr>
              <a:t>使用图标编辑器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6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mbedded Image" descr="loc_bd_averagetemperaturemain-withico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438400"/>
            <a:ext cx="4177348" cy="198476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609600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使用图标的目的</a:t>
            </a:r>
            <a:endParaRPr lang="zh-CN" dirty="0"/>
          </a:p>
        </p:txBody>
      </p:sp>
      <p:sp>
        <p:nvSpPr>
          <p:cNvPr id="24579" name="Rectangle 7"/>
          <p:cNvSpPr>
            <a:spLocks noGrp="1" noChangeArrowheads="1"/>
          </p:cNvSpPr>
          <p:nvPr>
            <p:ph sz="quarter" idx="15"/>
          </p:nvPr>
        </p:nvSpPr>
        <p:spPr>
          <a:xfrm>
            <a:off x="533400" y="1123950"/>
            <a:ext cx="7772400" cy="3505200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VI的图形化表示</a:t>
            </a:r>
          </a:p>
          <a:p>
            <a:r>
              <a:rPr dirty="0" smtClean="0">
                <a:latin typeface="黑体"/>
                <a:cs typeface="黑体"/>
              </a:rPr>
              <a:t>标记VI程序框图上的子VI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图标</a:t>
            </a:r>
            <a:endParaRPr lang="zh-CN" dirty="0"/>
          </a:p>
        </p:txBody>
      </p:sp>
      <p:pic>
        <p:nvPicPr>
          <p:cNvPr id="13" name="Picture 12" descr="noloc_bd_temp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875" y="2828925"/>
            <a:ext cx="581025" cy="58102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1485900" y="3119438"/>
            <a:ext cx="2771775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>
            <a:off x="1485900" y="3119438"/>
            <a:ext cx="3895725" cy="47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7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mbedded Image" descr="loc_bd_averagetemperaturemain-withico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268192"/>
            <a:ext cx="3826450" cy="1818039"/>
          </a:xfrm>
          <a:prstGeom prst="rect">
            <a:avLst/>
          </a:prstGeom>
        </p:spPr>
      </p:pic>
      <p:pic>
        <p:nvPicPr>
          <p:cNvPr id="14" name="Embedded Image" descr="loc_bd_averagetemperaturemain-withouticon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2268192"/>
            <a:ext cx="3835968" cy="1827557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609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/>
                <a:cs typeface="黑体"/>
              </a:rPr>
              <a:t>设计良好</a:t>
            </a:r>
            <a:r>
              <a:rPr dirty="0" err="1" smtClean="0">
                <a:latin typeface="黑体"/>
                <a:cs typeface="黑体"/>
              </a:rPr>
              <a:t>图标应具有的特点</a:t>
            </a:r>
            <a:endParaRPr lang="zh-CN" dirty="0"/>
          </a:p>
        </p:txBody>
      </p:sp>
      <p:sp>
        <p:nvSpPr>
          <p:cNvPr id="25603" name="Rectangle 5"/>
          <p:cNvSpPr>
            <a:spLocks noGrp="1" noChangeArrowheads="1"/>
          </p:cNvSpPr>
          <p:nvPr>
            <p:ph sz="quarter" idx="15"/>
          </p:nvPr>
        </p:nvSpPr>
        <p:spPr>
          <a:xfrm>
            <a:off x="462150" y="1123950"/>
            <a:ext cx="7772400" cy="35052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/>
                <a:cs typeface="黑体"/>
              </a:rPr>
              <a:t>良好</a:t>
            </a:r>
            <a:r>
              <a:rPr dirty="0" err="1" smtClean="0">
                <a:latin typeface="黑体"/>
                <a:cs typeface="黑体"/>
              </a:rPr>
              <a:t>的图标可以传达出</a:t>
            </a:r>
            <a:r>
              <a:rPr dirty="0" err="1" smtClean="0">
                <a:latin typeface="黑体"/>
                <a:cs typeface="黑体"/>
              </a:rPr>
              <a:t>VI的功能</a:t>
            </a:r>
            <a:r>
              <a:rPr dirty="0" smtClean="0">
                <a:latin typeface="黑体"/>
                <a:cs typeface="黑体"/>
              </a:rPr>
              <a:t>。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图标</a:t>
            </a:r>
            <a:endParaRPr lang="zh-CN" dirty="0"/>
          </a:p>
        </p:txBody>
      </p:sp>
      <p:sp>
        <p:nvSpPr>
          <p:cNvPr id="13" name="Right Arrow 12"/>
          <p:cNvSpPr/>
          <p:nvPr/>
        </p:nvSpPr>
        <p:spPr>
          <a:xfrm>
            <a:off x="4419600" y="3106393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1025" y="2496793"/>
            <a:ext cx="685800" cy="514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600200" y="3077818"/>
            <a:ext cx="685800" cy="514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14950" y="2496793"/>
            <a:ext cx="685800" cy="514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53175" y="3106393"/>
            <a:ext cx="685800" cy="514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8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err="1" smtClean="0">
                <a:latin typeface="黑体"/>
                <a:cs typeface="黑体"/>
              </a:rPr>
              <a:t>创建图标</a:t>
            </a:r>
            <a:r>
              <a:rPr lang="zh-CN" altLang="en-US" dirty="0" smtClean="0">
                <a:latin typeface="黑体"/>
                <a:cs typeface="黑体"/>
              </a:rPr>
              <a:t>－</a:t>
            </a:r>
            <a:r>
              <a:rPr dirty="0" err="1" smtClean="0">
                <a:latin typeface="黑体"/>
                <a:cs typeface="黑体"/>
              </a:rPr>
              <a:t>图标编辑器</a:t>
            </a:r>
            <a:endParaRPr lang="zh-C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图标</a:t>
            </a:r>
            <a:endParaRPr lang="zh-C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9</a:t>
            </a:fld>
            <a:endParaRPr lang="zh-CN" dirty="0"/>
          </a:p>
        </p:txBody>
      </p:sp>
      <p:pic>
        <p:nvPicPr>
          <p:cNvPr id="11" name="Embedded Image" descr="loc_env_icon_editor-glyph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1504950"/>
            <a:ext cx="6022861" cy="28680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esson 8 Developing Modular Applications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A. Understanding Modularity&amp;quot;&quot;/&gt;&lt;property id=&quot;20307&quot; value=&quot;387&quot;/&gt;&lt;/object&gt;&lt;object type=&quot;3&quot; unique_id=&quot;10005&quot;&gt;&lt;property id=&quot;20148&quot; value=&quot;5&quot;/&gt;&lt;property id=&quot;20300&quot; value=&quot;Slide 3 - &amp;quot;Understanding Modularity&amp;quot;&quot;/&gt;&lt;property id=&quot;20307&quot; value=&quot;257&quot;/&gt;&lt;/object&gt;&lt;object type=&quot;3&quot; unique_id=&quot;10006&quot;&gt;&lt;property id=&quot;20148&quot; value=&quot;5&quot;/&gt;&lt;property id=&quot;20300&quot; value=&quot;Slide 4 - &amp;quot;Understanding Modularity—SubVIs &amp;quot;&quot;/&gt;&lt;property id=&quot;20307&quot; value=&quot;361&quot;/&gt;&lt;/object&gt;&lt;object type=&quot;3&quot; unique_id=&quot;10007&quot;&gt;&lt;property id=&quot;20148&quot; value=&quot;5&quot;/&gt;&lt;property id=&quot;20300&quot; value=&quot;Slide 5 - &amp;quot;Understanding Modularity—SubVIs &amp;quot;&quot;/&gt;&lt;property id=&quot;20307&quot; value=&quot;362&quot;/&gt;&lt;/object&gt;&lt;object type=&quot;3&quot; unique_id=&quot;10008&quot;&gt;&lt;property id=&quot;20148&quot; value=&quot;5&quot;/&gt;&lt;property id=&quot;20300&quot; value=&quot;Slide 6 - &amp;quot;Understanding Modularity – SubVIs &amp;quot;&quot;/&gt;&lt;property id=&quot;20307&quot; value=&quot;363&quot;/&gt;&lt;/object&gt;&lt;object type=&quot;3&quot; unique_id=&quot;10009&quot;&gt;&lt;property id=&quot;20148&quot; value=&quot;5&quot;/&gt;&lt;property id=&quot;20300&quot; value=&quot;Slide 7 - &amp;quot;Understanding Modularity – SubVIs &amp;quot;&quot;/&gt;&lt;property id=&quot;20307&quot; value=&quot;364&quot;/&gt;&lt;/object&gt;&lt;object type=&quot;3&quot; unique_id=&quot;10010&quot;&gt;&lt;property id=&quot;20148&quot; value=&quot;5&quot;/&gt;&lt;property id=&quot;20300&quot; value=&quot;Slide 9 - &amp;quot;B. Icon&amp;quot;&quot;/&gt;&lt;property id=&quot;20307&quot; value=&quot;388&quot;/&gt;&lt;/object&gt;&lt;object type=&quot;3&quot; unique_id=&quot;10011&quot;&gt;&lt;property id=&quot;20148&quot; value=&quot;5&quot;/&gt;&lt;property id=&quot;20300&quot; value=&quot;Slide 10 - &amp;quot;Icon&amp;quot;&quot;/&gt;&lt;property id=&quot;20307&quot; value=&quot;284&quot;/&gt;&lt;/object&gt;&lt;object type=&quot;3&quot; unique_id=&quot;10012&quot;&gt;&lt;property id=&quot;20148&quot; value=&quot;5&quot;/&gt;&lt;property id=&quot;20300&quot; value=&quot;Slide 11 - &amp;quot;Characteristics of a Good Icon&amp;quot;&quot;/&gt;&lt;property id=&quot;20307&quot; value=&quot;376&quot;/&gt;&lt;/object&gt;&lt;object type=&quot;3&quot; unique_id=&quot;10013&quot;&gt;&lt;property id=&quot;20148&quot; value=&quot;5&quot;/&gt;&lt;property id=&quot;20300&quot; value=&quot;Slide 12 - &amp;quot;Creating Icons—Icon Editor&amp;quot;&quot;/&gt;&lt;property id=&quot;20307&quot; value=&quot;378&quot;/&gt;&lt;/object&gt;&lt;object type=&quot;3&quot; unique_id=&quot;10014&quot;&gt;&lt;property id=&quot;20148&quot; value=&quot;5&quot;/&gt;&lt;property id=&quot;20300&quot; value=&quot;Slide 13 - &amp;quot;Icon Editor&amp;quot;&quot;/&gt;&lt;property id=&quot;20307&quot; value=&quot;377&quot;/&gt;&lt;/object&gt;&lt;object type=&quot;3&quot; unique_id=&quot;10015&quot;&gt;&lt;property id=&quot;20148&quot; value=&quot;5&quot;/&gt;&lt;property id=&quot;20300&quot; value=&quot;Slide 14 - &amp;quot;Icon Editor&amp;quot;&quot;/&gt;&lt;property id=&quot;20307&quot; value=&quot;379&quot;/&gt;&lt;/object&gt;&lt;object type=&quot;3&quot; unique_id=&quot;10016&quot;&gt;&lt;property id=&quot;20148&quot; value=&quot;5&quot;/&gt;&lt;property id=&quot;20300&quot; value=&quot;Slide 15 - &amp;quot;Icon Editor&amp;quot;&quot;/&gt;&lt;property id=&quot;20307&quot; value=&quot;380&quot;/&gt;&lt;/object&gt;&lt;object type=&quot;3&quot; unique_id=&quot;10017&quot;&gt;&lt;property id=&quot;20148&quot; value=&quot;5&quot;/&gt;&lt;property id=&quot;20300&quot; value=&quot;Slide 16 - &amp;quot;Icon Editor&amp;quot;&quot;/&gt;&lt;property id=&quot;20307&quot; value=&quot;381&quot;/&gt;&lt;/object&gt;&lt;object type=&quot;3&quot; unique_id=&quot;10018&quot;&gt;&lt;property id=&quot;20148&quot; value=&quot;5&quot;/&gt;&lt;property id=&quot;20300&quot; value=&quot;Slide 17 - &amp;quot;C. Connector Pane&amp;quot;&quot;/&gt;&lt;property id=&quot;20307&quot; value=&quot;389&quot;/&gt;&lt;/object&gt;&lt;object type=&quot;3&quot; unique_id=&quot;10019&quot;&gt;&lt;property id=&quot;20148&quot; value=&quot;5&quot;/&gt;&lt;property id=&quot;20300&quot; value=&quot;Slide 18 - &amp;quot;Connector Pane&amp;quot;&quot;/&gt;&lt;property id=&quot;20307&quot; value=&quot;367&quot;/&gt;&lt;/object&gt;&lt;object type=&quot;3&quot; unique_id=&quot;10020&quot;&gt;&lt;property id=&quot;20148&quot; value=&quot;5&quot;/&gt;&lt;property id=&quot;20300&quot; value=&quot;Slide 19 - &amp;quot;Connector Pane – Standards&amp;quot;&quot;/&gt;&lt;property id=&quot;20307&quot; value=&quot;369&quot;/&gt;&lt;/object&gt;&lt;object type=&quot;3&quot; unique_id=&quot;10021&quot;&gt;&lt;property id=&quot;20148&quot; value=&quot;5&quot;/&gt;&lt;property id=&quot;20300&quot; value=&quot;Slide 23 - &amp;quot;E. Using SubVIs&amp;quot;&quot;/&gt;&lt;property id=&quot;20307&quot; value=&quot;390&quot;/&gt;&lt;/object&gt;&lt;object type=&quot;3&quot; unique_id=&quot;10022&quot;&gt;&lt;property id=&quot;20148&quot; value=&quot;5&quot;/&gt;&lt;property id=&quot;20300&quot; value=&quot;Slide 24 - &amp;quot;Placing SubVIs on the Block Diagram&amp;quot;&quot;/&gt;&lt;property id=&quot;20307&quot; value=&quot;360&quot;/&gt;&lt;/object&gt;&lt;object type=&quot;3&quot; unique_id=&quot;10023&quot;&gt;&lt;property id=&quot;20148&quot; value=&quot;5&quot;/&gt;&lt;property id=&quot;20300&quot; value=&quot;Slide 25 - &amp;quot;Terminal Settings&amp;quot;&quot;/&gt;&lt;property id=&quot;20307&quot; value=&quot;370&quot;/&gt;&lt;/object&gt;&lt;object type=&quot;3&quot; unique_id=&quot;10024&quot;&gt;&lt;property id=&quot;20148&quot; value=&quot;5&quot;/&gt;&lt;property id=&quot;20300&quot; value=&quot;Slide 26 - &amp;quot;Handling Errors&amp;quot;&quot;/&gt;&lt;property id=&quot;20307&quot; value=&quot;385&quot;/&gt;&lt;/object&gt;&lt;object type=&quot;3&quot; unique_id=&quot;10025&quot;&gt;&lt;property id=&quot;20148&quot; value=&quot;5&quot;/&gt;&lt;property id=&quot;20300&quot; value=&quot;Slide 27 - &amp;quot;Handling Errors&amp;quot;&quot;/&gt;&lt;property id=&quot;20307&quot; value=&quot;386&quot;/&gt;&lt;/object&gt;&lt;object type=&quot;3&quot; unique_id=&quot;10026&quot;&gt;&lt;property id=&quot;20148&quot; value=&quot;5&quot;/&gt;&lt;property id=&quot;20300&quot; value=&quot;Slide 28 - &amp;quot;Activity: Convert a Section of a VI to SubVI&amp;quot;&quot;/&gt;&lt;property id=&quot;20307&quot; value=&quot;372&quot;/&gt;&lt;/object&gt;&lt;object type=&quot;3&quot; unique_id=&quot;10027&quot;&gt;&lt;property id=&quot;20148&quot; value=&quot;5&quot;/&gt;&lt;property id=&quot;20300&quot; value=&quot;Slide 29 - &amp;quot;Exercise 4-1 Temperature Warnings VI&amp;quot;&quot;/&gt;&lt;property id=&quot;20307&quot; value=&quot;258&quot;/&gt;&lt;/object&gt;&lt;object type=&quot;3&quot; unique_id=&quot;10028&quot;&gt;&lt;property id=&quot;20148&quot; value=&quot;5&quot;/&gt;&lt;property id=&quot;20300&quot; value=&quot;Slide 30 - &amp;quot;Exercise 4-1 Temperature Warnings VI&amp;quot;&quot;/&gt;&lt;property id=&quot;20307&quot; value=&quot;384&quot;/&gt;&lt;/object&gt;&lt;object type=&quot;3&quot; unique_id=&quot;10029&quot;&gt;&lt;property id=&quot;20148&quot; value=&quot;5&quot;/&gt;&lt;property id=&quot;20300&quot; value=&quot;Slide 31 - &amp;quot;Summary—Quiz&amp;quot;&quot;/&gt;&lt;property id=&quot;20307&quot; value=&quot;359&quot;/&gt;&lt;/object&gt;&lt;object type=&quot;3&quot; unique_id=&quot;10030&quot;&gt;&lt;property id=&quot;20148&quot; value=&quot;5&quot;/&gt;&lt;property id=&quot;20300&quot; value=&quot;Slide 32 - &amp;quot;Summary—Quiz Answer&amp;quot;&quot;/&gt;&lt;property id=&quot;20307&quot; value=&quot;373&quot;/&gt;&lt;/object&gt;&lt;object type=&quot;3&quot; unique_id=&quot;10031&quot;&gt;&lt;property id=&quot;20148&quot; value=&quot;5&quot;/&gt;&lt;property id=&quot;20300&quot; value=&quot;Slide 33 - &amp;quot;Summary—Quiz&amp;quot;&quot;/&gt;&lt;property id=&quot;20307&quot; value=&quot;374&quot;/&gt;&lt;/object&gt;&lt;object type=&quot;3&quot; unique_id=&quot;10032&quot;&gt;&lt;property id=&quot;20148&quot; value=&quot;5&quot;/&gt;&lt;property id=&quot;20300&quot; value=&quot;Slide 34 - &amp;quot;Summary—Quiz Answer&amp;quot;&quot;/&gt;&lt;property id=&quot;20307&quot; value=&quot;375&quot;/&gt;&lt;/object&gt;&lt;object type=&quot;3&quot; unique_id=&quot;10161&quot;&gt;&lt;property id=&quot;20148&quot; value=&quot;5&quot;/&gt;&lt;property id=&quot;20300&quot; value=&quot;Slide 20 - &amp;quot;D. Documenting Code&amp;quot;&quot;/&gt;&lt;property id=&quot;20307&quot; value=&quot;391&quot;/&gt;&lt;/object&gt;&lt;object type=&quot;3&quot; unique_id=&quot;16032&quot;&gt;&lt;property id=&quot;20148&quot; value=&quot;5&quot;/&gt;&lt;property id=&quot;20300&quot; value=&quot;Slide 8 - &amp;quot;Activity: SubVIs&amp;quot;&quot;/&gt;&lt;property id=&quot;20307&quot; value=&quot;395&quot;/&gt;&lt;/object&gt;&lt;object type=&quot;3&quot; unique_id=&quot;16033&quot;&gt;&lt;property id=&quot;20148&quot; value=&quot;5&quot;/&gt;&lt;property id=&quot;20300&quot; value=&quot;Slide 21 - &amp;quot;Creating Descriptions and Tip Strips&amp;quot;&quot;/&gt;&lt;property id=&quot;20307&quot; value=&quot;392&quot;/&gt;&lt;/object&gt;&lt;object type=&quot;3&quot; unique_id=&quot;16034&quot;&gt;&lt;property id=&quot;20148&quot; value=&quot;5&quot;/&gt;&lt;property id=&quot;20300&quot; value=&quot;Slide 22 - &amp;quot;Documenting Block Diagram Code&amp;quot;&quot;/&gt;&lt;property id=&quot;20307&quot; value=&quot;394&quot;/&gt;&lt;/object&gt;&lt;/object&gt;&lt;object type=&quot;8&quot; unique_id=&quot;1006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ustEd_NI company PowerPoint template_2012">
  <a:themeElements>
    <a:clrScheme name="NI Color Theme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Ed 16_9 Template">
  <a:themeElements>
    <a:clrScheme name="NI Color Theme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4CA934BB69CBA448FE5CEB4A0079032" ma:contentTypeVersion="2" ma:contentTypeDescription="新建文档。" ma:contentTypeScope="" ma:versionID="0df5993d2e081fec7b733b0111e5b64a">
  <xsd:schema xmlns:xsd="http://www.w3.org/2001/XMLSchema" xmlns:xs="http://www.w3.org/2001/XMLSchema" xmlns:p="http://schemas.microsoft.com/office/2006/metadata/properties" xmlns:ns2="cf8861c8-2652-4653-abf9-eef8d1e92623" targetNamespace="http://schemas.microsoft.com/office/2006/metadata/properties" ma:root="true" ma:fieldsID="49a18ea4820bcef875a3f424c15b19ce" ns2:_="">
    <xsd:import namespace="cf8861c8-2652-4653-abf9-eef8d1e926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861c8-2652-4653-abf9-eef8d1e926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F5F5EE-9263-4D8A-957C-B6B3192A1DB0}"/>
</file>

<file path=customXml/itemProps2.xml><?xml version="1.0" encoding="utf-8"?>
<ds:datastoreItem xmlns:ds="http://schemas.openxmlformats.org/officeDocument/2006/customXml" ds:itemID="{2B36CC02-A8F2-429F-AD17-05070DFA0090}"/>
</file>

<file path=customXml/itemProps3.xml><?xml version="1.0" encoding="utf-8"?>
<ds:datastoreItem xmlns:ds="http://schemas.openxmlformats.org/officeDocument/2006/customXml" ds:itemID="{A5AABF08-7CA7-4742-A5EA-98CB9BEA687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10729</TotalTime>
  <Words>1080</Words>
  <Application>Microsoft Office PowerPoint</Application>
  <PresentationFormat>On-screen Show (16:9)</PresentationFormat>
  <Paragraphs>207</Paragraphs>
  <Slides>30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CustEd_NI company PowerPoint template_2012</vt:lpstr>
      <vt:lpstr>CustEd 16_9 Template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Heather Smith</dc:creator>
  <cp:lastModifiedBy>yujzhang</cp:lastModifiedBy>
  <cp:revision>476</cp:revision>
  <dcterms:created xsi:type="dcterms:W3CDTF">2005-05-16T15:43:25Z</dcterms:created>
  <dcterms:modified xsi:type="dcterms:W3CDTF">2015-01-20T05:27:48Z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0x010100B4CA934BB69CBA448FE5CEB4A0079032</vt:lpwstr>
  </property>
</Properties>
</file>