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4"/>
  </p:notesMasterIdLst>
  <p:handoutMasterIdLst>
    <p:handoutMasterId r:id="rId25"/>
  </p:handoutMasterIdLst>
  <p:sldIdLst>
    <p:sldId id="523" r:id="rId2"/>
    <p:sldId id="518" r:id="rId3"/>
    <p:sldId id="504" r:id="rId4"/>
    <p:sldId id="524" r:id="rId5"/>
    <p:sldId id="525" r:id="rId6"/>
    <p:sldId id="508" r:id="rId7"/>
    <p:sldId id="526" r:id="rId8"/>
    <p:sldId id="527" r:id="rId9"/>
    <p:sldId id="516" r:id="rId10"/>
    <p:sldId id="517" r:id="rId11"/>
    <p:sldId id="509" r:id="rId12"/>
    <p:sldId id="519" r:id="rId13"/>
    <p:sldId id="528" r:id="rId14"/>
    <p:sldId id="529" r:id="rId15"/>
    <p:sldId id="530" r:id="rId16"/>
    <p:sldId id="513" r:id="rId17"/>
    <p:sldId id="515" r:id="rId18"/>
    <p:sldId id="532" r:id="rId19"/>
    <p:sldId id="374" r:id="rId20"/>
    <p:sldId id="531" r:id="rId21"/>
    <p:sldId id="533" r:id="rId22"/>
    <p:sldId id="534" r:id="rId23"/>
  </p:sldIdLst>
  <p:sldSz cx="9144000" cy="5143500" type="screen16x9"/>
  <p:notesSz cx="7010400" cy="9296400"/>
  <p:custDataLst>
    <p:tags r:id="rId2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. Smith" initials="NOTE" lastIdx="19" clrIdx="0"/>
  <p:cmAuthor id="7" name="Scott Romine" initials="SR" lastIdx="1" clrIdx="7"/>
  <p:cmAuthor id="1" name="sredding" initials="s" lastIdx="13" clrIdx="1"/>
  <p:cmAuthor id="8" name="Johanna" initials="jad" lastIdx="0" clrIdx="8"/>
  <p:cmAuthor id="2" name="Lisa Rivers" initials="LR" lastIdx="1" clrIdx="2"/>
  <p:cmAuthor id="3" name="lrivers" initials="lr" lastIdx="15" clrIdx="3"/>
  <p:cmAuthor id="4" name="noela" initials="n" lastIdx="2" clrIdx="4"/>
  <p:cmAuthor id="5" name="Johanna" initials="johanna" lastIdx="2" clrIdx="5"/>
  <p:cmAuthor id="6" name="Lisa Rivers" initials="lr" lastIdx="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90" autoAdjust="0"/>
    <p:restoredTop sz="86437" autoAdjust="0"/>
  </p:normalViewPr>
  <p:slideViewPr>
    <p:cSldViewPr>
      <p:cViewPr>
        <p:scale>
          <a:sx n="125" d="100"/>
          <a:sy n="125" d="100"/>
        </p:scale>
        <p:origin x="-1302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88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444FC0A-1BEA-4CD7-913E-0C50275EEAFE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BCB3BF9-C0A9-4462-90C4-71B0AA0D31E0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50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0366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one.ni.com/reference/en-XX/help/371361J-01/lvconcepts/string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File I/O operations pass data to and from files. Use the File I/O VIs and functions to handle all aspects of file I/O.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typical file operation involves the following process: Open/Initialize/Create</a:t>
            </a:r>
            <a:r>
              <a:rPr lang="en-US" baseline="0" dirty="0" smtClean="0"/>
              <a:t> -&gt; Read/Write -&gt; Close the reference -&gt; Check for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10B0B-337F-4788-AAAA-1911771EAEF7}" type="slidenum">
              <a:rPr lang="en-US" smtClean="0">
                <a:latin typeface="Arial" pitchFamily="34" charset="0"/>
              </a:rPr>
              <a:pPr/>
              <a:t>21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Answer</a:t>
            </a:r>
            <a:r>
              <a:rPr lang="en-US" baseline="0" dirty="0" smtClean="0">
                <a:latin typeface="Arial" pitchFamily="34" charset="0"/>
              </a:rPr>
              <a:t> is c. 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10B0B-337F-4788-AAAA-1911771EAEF7}" type="slidenum">
              <a:rPr lang="en-US" smtClean="0">
                <a:latin typeface="Arial" pitchFamily="34" charset="0"/>
              </a:rPr>
              <a:pPr/>
              <a:t>22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Answer</a:t>
            </a:r>
            <a:r>
              <a:rPr lang="en-US" baseline="0" dirty="0" smtClean="0">
                <a:latin typeface="Arial" pitchFamily="34" charset="0"/>
              </a:rPr>
              <a:t> is c. 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File I/O functions:</a:t>
            </a:r>
          </a:p>
          <a:p>
            <a:pPr lvl="1"/>
            <a:r>
              <a:rPr lang="en-US" dirty="0" smtClean="0"/>
              <a:t>Perform all three steps (open, read/write, close) for common file I/O operations.</a:t>
            </a:r>
          </a:p>
          <a:p>
            <a:pPr lvl="1"/>
            <a:r>
              <a:rPr lang="en-US" dirty="0" smtClean="0"/>
              <a:t>Might not be as efficient as the functions configured or designed for individual operations.</a:t>
            </a:r>
          </a:p>
          <a:p>
            <a:r>
              <a:rPr lang="en-US" dirty="0" smtClean="0"/>
              <a:t>Write to Spreadsheet File</a:t>
            </a:r>
          </a:p>
          <a:p>
            <a:pPr lvl="1"/>
            <a:r>
              <a:rPr lang="en-US" dirty="0" smtClean="0"/>
              <a:t>Converts an array of double-precision numbers to a text string and writes the string to an ASCII file.</a:t>
            </a:r>
          </a:p>
          <a:p>
            <a:r>
              <a:rPr lang="en-US" dirty="0" smtClean="0"/>
              <a:t>Read From Spreadsheet File</a:t>
            </a:r>
          </a:p>
          <a:p>
            <a:pPr lvl="1"/>
            <a:r>
              <a:rPr lang="en-US" dirty="0" smtClean="0"/>
              <a:t>Reads a specified number of lines or rows from a numeric text file and outputs a 2D array of double-precision numbers.</a:t>
            </a:r>
          </a:p>
          <a:p>
            <a:r>
              <a:rPr lang="en-US" dirty="0" smtClean="0"/>
              <a:t>Write To/Read From Measurement File</a:t>
            </a:r>
          </a:p>
          <a:p>
            <a:pPr lvl="1"/>
            <a:r>
              <a:rPr lang="en-US" dirty="0" smtClean="0"/>
              <a:t>Express VIs that write data to or read data from an LVM or TDMS file format.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refnum is a temporary pointer to the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concept of disk streaming here.  Emphasize opening and closing the file outside of the loop.</a:t>
            </a:r>
          </a:p>
          <a:p>
            <a:r>
              <a:rPr lang="en-US" dirty="0" smtClean="0"/>
              <a:t>Low-level File I/O functions:</a:t>
            </a:r>
          </a:p>
          <a:p>
            <a:pPr lvl="1"/>
            <a:r>
              <a:rPr lang="en-US" dirty="0" smtClean="0"/>
              <a:t>Provide individual functions for each step.</a:t>
            </a:r>
          </a:p>
          <a:p>
            <a:pPr lvl="1"/>
            <a:r>
              <a:rPr lang="en-US" dirty="0" smtClean="0"/>
              <a:t>Are efficient for writing to a file in a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write data to a text file, you must convert your data to a string. </a:t>
            </a:r>
            <a:r>
              <a:rPr lang="en-US" sz="11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write data to a spreadsheet file, you must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format the string</a:t>
            </a:r>
            <a:r>
              <a:rPr lang="en-US" sz="11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as a spreadsheet string, which is a string that includes delimiters, such as tabs.</a:t>
            </a:r>
          </a:p>
          <a:p>
            <a:endParaRPr lang="en-US" sz="11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 smtClean="0"/>
              <a:t>Converting numeric and Boolean data types to strings and string operations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/>
              <a:t>LabVIEW can use or create the following file formats:</a:t>
            </a:r>
          </a:p>
          <a:p>
            <a:r>
              <a:rPr lang="en-US" sz="1100" b="1" dirty="0" smtClean="0"/>
              <a:t>Binary</a:t>
            </a:r>
            <a:r>
              <a:rPr lang="en-US" sz="1100" dirty="0" smtClean="0"/>
              <a:t>—Efficient, compact, and allows random access reading but not a human-readable file. Commonly used for high-speed and multi-channel DAQ.</a:t>
            </a:r>
          </a:p>
          <a:p>
            <a:r>
              <a:rPr lang="en-US" sz="1100" b="1" dirty="0" smtClean="0"/>
              <a:t>ASCII</a:t>
            </a:r>
            <a:r>
              <a:rPr lang="en-US" sz="1100" dirty="0" smtClean="0"/>
              <a:t>—Human-readable text file where data is represented as strings. Commonly used for low-speed DAQ.</a:t>
            </a:r>
          </a:p>
          <a:p>
            <a:r>
              <a:rPr lang="en-US" sz="1100" b="1" dirty="0" smtClean="0"/>
              <a:t>LVM</a:t>
            </a:r>
            <a:r>
              <a:rPr lang="en-US" sz="1100" dirty="0" smtClean="0"/>
              <a:t>—Format built on ASCII, the LabVIEW measurement data file (.lvm) is a tab-delimited text file you can open with a spreadsheet application or a text-editing application.</a:t>
            </a:r>
          </a:p>
          <a:p>
            <a:r>
              <a:rPr lang="en-US" sz="1100" b="1" dirty="0" smtClean="0"/>
              <a:t>TDMS</a:t>
            </a:r>
            <a:r>
              <a:rPr lang="en-US" sz="1100" dirty="0" smtClean="0"/>
              <a:t>—An NI-specific binary file format that contains data and stores properties about the data.</a:t>
            </a:r>
          </a:p>
          <a:p>
            <a:endParaRPr lang="en-US" dirty="0" smtClean="0"/>
          </a:p>
          <a:p>
            <a:r>
              <a:rPr lang="en-US" dirty="0" smtClean="0"/>
              <a:t>ASCII files are also called text files.</a:t>
            </a:r>
          </a:p>
          <a:p>
            <a:endParaRPr lang="en-US" dirty="0" smtClean="0"/>
          </a:p>
          <a:p>
            <a:r>
              <a:rPr lang="en-US" dirty="0" smtClean="0"/>
              <a:t>Students will learn more about TDMS files in LabVIEW</a:t>
            </a:r>
            <a:r>
              <a:rPr lang="en-US" baseline="0" dirty="0" smtClean="0"/>
              <a:t> Core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course, you learn about creating text (ASCII) files.</a:t>
            </a:r>
          </a:p>
          <a:p>
            <a:r>
              <a:rPr lang="en-US" dirty="0" smtClean="0"/>
              <a:t>Use ASCII files in the following situations: </a:t>
            </a:r>
          </a:p>
          <a:p>
            <a:pPr lvl="1"/>
            <a:r>
              <a:rPr lang="en-US" dirty="0" smtClean="0"/>
              <a:t>You want to access the file from another application.</a:t>
            </a:r>
          </a:p>
          <a:p>
            <a:pPr lvl="1"/>
            <a:r>
              <a:rPr lang="en-US" dirty="0" smtClean="0"/>
              <a:t>Disk space and file I/O speed are not crucial.</a:t>
            </a:r>
          </a:p>
          <a:p>
            <a:pPr lvl="1"/>
            <a:r>
              <a:rPr lang="en-US" dirty="0" smtClean="0"/>
              <a:t>You do not need to perform random access reads or writes.</a:t>
            </a:r>
          </a:p>
          <a:p>
            <a:pPr lvl="1"/>
            <a:r>
              <a:rPr lang="en-US" dirty="0" smtClean="0"/>
              <a:t>Numeric precision is not important.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3BF9-C0A9-4462-90C4-71B0AA0D31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10B0B-337F-4788-AAAA-1911771EAEF7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Answer</a:t>
            </a:r>
            <a:r>
              <a:rPr lang="en-US" baseline="0" dirty="0" smtClean="0">
                <a:latin typeface="Arial" pitchFamily="34" charset="0"/>
              </a:rPr>
              <a:t> is c. 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10B0B-337F-4788-AAAA-1911771EAEF7}" type="slidenum">
              <a:rPr lang="en-US" smtClean="0">
                <a:latin typeface="Arial" pitchFamily="34" charset="0"/>
              </a:rPr>
              <a:pPr/>
              <a:t>20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Answer</a:t>
            </a:r>
            <a:r>
              <a:rPr lang="en-US" baseline="0" dirty="0" smtClean="0">
                <a:latin typeface="Arial" pitchFamily="34" charset="0"/>
              </a:rPr>
              <a:t> is c. 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7991064" y="171452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99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988" y="542113"/>
            <a:ext cx="68943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9988" y="542113"/>
            <a:ext cx="67546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pic>
        <p:nvPicPr>
          <p:cNvPr id="15" name="Picture 14" descr="activity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0251" y="155433"/>
            <a:ext cx="470916" cy="5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288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0721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461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7823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30300"/>
            <a:ext cx="7823200" cy="349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Summary Quiz,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130300"/>
            <a:ext cx="7772400" cy="34988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648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9158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8707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dirty="0" smtClean="0">
                <a:solidFill>
                  <a:schemeClr val="tx1"/>
                </a:solidFill>
                <a:latin typeface="黑体"/>
                <a:cs typeface="黑体"/>
              </a:rPr>
              <a:t>第9课 </a:t>
            </a:r>
            <a:r>
              <a:rPr lang="en-US" sz="1200" b="0" dirty="0" err="1" smtClean="0">
                <a:solidFill>
                  <a:schemeClr val="tx1"/>
                </a:solidFill>
                <a:latin typeface="黑体"/>
                <a:cs typeface="黑体"/>
              </a:rPr>
              <a:t>在LabVIEW中访问文件</a:t>
            </a:r>
            <a:endParaRPr lang="zh-CN" sz="12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9469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kern="1200" dirty="0" smtClean="0">
                <a:solidFill>
                  <a:schemeClr val="tx1"/>
                </a:solidFill>
                <a:latin typeface="黑体"/>
                <a:cs typeface="黑体"/>
              </a:rPr>
              <a:t>第9课 </a:t>
            </a:r>
            <a:r>
              <a:rPr lang="en-US" sz="1200" b="0" kern="1200" dirty="0" err="1" smtClean="0">
                <a:solidFill>
                  <a:schemeClr val="tx1"/>
                </a:solidFill>
                <a:latin typeface="黑体"/>
                <a:cs typeface="黑体"/>
              </a:rPr>
              <a:t>在LabVIEW中访问文件</a:t>
            </a:r>
            <a:endParaRPr lang="zh-CN" sz="12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1"/>
            <a:ext cx="5892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09550"/>
            <a:ext cx="610547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456551"/>
            <a:ext cx="59436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第9课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在LabVIEW中访问文件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4" y="41993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3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3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3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  <p:sldLayoutId id="2147483902" r:id="rId22"/>
    <p:sldLayoutId id="2147483903" r:id="rId23"/>
    <p:sldLayoutId id="2147483904" r:id="rId24"/>
    <p:sldLayoutId id="2147483905" r:id="rId25"/>
    <p:sldLayoutId id="2147483908" r:id="rId26"/>
    <p:sldLayoutId id="2147483910" r:id="rId27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第9课</a:t>
            </a:r>
            <a:r>
              <a:rPr dirty="0"/>
              <a:t/>
            </a:r>
            <a:br>
              <a:rPr dirty="0"/>
            </a:br>
            <a:r>
              <a:rPr dirty="0" smtClean="0">
                <a:latin typeface="黑体"/>
                <a:cs typeface="黑体"/>
              </a:rPr>
              <a:t>在LabVIEW中访问文件</a:t>
            </a:r>
            <a:endParaRPr lang="zh-C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解释文件I/O的基本概念，并根据情况选择恰当的文件I/O。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dirty="0" smtClean="0">
                <a:latin typeface="黑体"/>
                <a:cs typeface="黑体"/>
              </a:rPr>
              <a:t>在LabVIEW中访问文件</a:t>
            </a:r>
          </a:p>
          <a:p>
            <a:pPr lvl="0"/>
            <a:r>
              <a:rPr dirty="0" smtClean="0">
                <a:latin typeface="黑体"/>
                <a:cs typeface="黑体"/>
              </a:rPr>
              <a:t>高层和底层文件I/O函数</a:t>
            </a:r>
          </a:p>
          <a:p>
            <a:pPr lvl="0"/>
            <a:r>
              <a:rPr dirty="0" smtClean="0">
                <a:latin typeface="黑体"/>
                <a:cs typeface="黑体"/>
              </a:rPr>
              <a:t>比较文件格式</a:t>
            </a:r>
            <a:endParaRPr lang="zh-C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mbedded Image" descr="loc_bd_low level file 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71750"/>
            <a:ext cx="7904762" cy="17333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文件引用句柄</a:t>
            </a:r>
            <a:endParaRPr lang="zh-C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10</a:t>
            </a:fld>
            <a:endParaRPr lang="zh-CN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r>
              <a:rPr dirty="0" smtClean="0">
                <a:latin typeface="黑体"/>
                <a:cs typeface="黑体"/>
              </a:rPr>
              <a:t>指定唯一的文件I/O会话。</a:t>
            </a:r>
          </a:p>
          <a:p>
            <a:endParaRPr lang="zh-C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高层和底层文件I/O函数</a:t>
            </a:r>
          </a:p>
          <a:p>
            <a:endParaRPr lang="zh-CN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19621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黑体"/>
                <a:cs typeface="黑体"/>
              </a:rPr>
              <a:t>引用句柄</a:t>
            </a:r>
            <a:endParaRPr lang="zh-CN" sz="2000" dirty="0">
              <a:solidFill>
                <a:schemeClr val="tx1"/>
              </a:solidFill>
              <a:latin typeface="黑体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05000" y="2190750"/>
            <a:ext cx="5562600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67532" y="2190750"/>
            <a:ext cx="4268" cy="740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05732" y="2190750"/>
            <a:ext cx="4268" cy="740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77332" y="2190750"/>
            <a:ext cx="4268" cy="740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3732" y="2190750"/>
            <a:ext cx="4268" cy="740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63332" y="2190750"/>
            <a:ext cx="4268" cy="740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流盘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高层和底层文件I/O函数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11</a:t>
            </a:fld>
            <a:endParaRPr lang="zh-CN" dirty="0"/>
          </a:p>
        </p:txBody>
      </p:sp>
      <p:pic>
        <p:nvPicPr>
          <p:cNvPr id="10" name="Embedded Image" descr="loc_bd_lowLevelFileExample.bmp"/>
          <p:cNvPicPr>
            <a:picLocks noGrp="1" noChangeAspect="1"/>
          </p:cNvPicPr>
          <p:nvPr>
            <p:ph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57350"/>
            <a:ext cx="8229600" cy="23064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字符串函数</a:t>
            </a:r>
            <a:endParaRPr lang="zh-CN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r>
              <a:rPr dirty="0" smtClean="0">
                <a:latin typeface="黑体"/>
                <a:cs typeface="黑体"/>
              </a:rPr>
              <a:t>将数据转换为文本</a:t>
            </a:r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高层和底层文件I/O函数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zh-CN" dirty="0"/>
          </a:p>
        </p:txBody>
      </p:sp>
      <p:pic>
        <p:nvPicPr>
          <p:cNvPr id="27" name="Embedded Image" descr="loc_bd_Temperature_Monitor_logging_snippe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666750"/>
            <a:ext cx="2638094" cy="1057143"/>
          </a:xfrm>
          <a:prstGeom prst="rect">
            <a:avLst/>
          </a:prstGeom>
        </p:spPr>
      </p:pic>
      <p:pic>
        <p:nvPicPr>
          <p:cNvPr id="28" name="Embedded Image" descr="loc_bd_Temperature_Monitor_logging_Format2String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1962150"/>
            <a:ext cx="1076474" cy="800212"/>
          </a:xfrm>
          <a:prstGeom prst="rect">
            <a:avLst/>
          </a:prstGeom>
        </p:spPr>
      </p:pic>
      <p:pic>
        <p:nvPicPr>
          <p:cNvPr id="11" name="Embedded Image" descr="loc_env_number string conversion palet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9802" y="1657350"/>
            <a:ext cx="1876027" cy="1905000"/>
          </a:xfrm>
          <a:prstGeom prst="rect">
            <a:avLst/>
          </a:prstGeom>
        </p:spPr>
      </p:pic>
      <p:pic>
        <p:nvPicPr>
          <p:cNvPr id="14" name="Embedded Image" descr="loc_bd_diskstream good snippet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3714751"/>
            <a:ext cx="1904762" cy="1038095"/>
          </a:xfrm>
          <a:prstGeom prst="rect">
            <a:avLst/>
          </a:prstGeom>
        </p:spPr>
      </p:pic>
      <p:pic>
        <p:nvPicPr>
          <p:cNvPr id="15" name="Embedded Image" descr="loc_env_string_pal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7200" y="1657350"/>
            <a:ext cx="2438400" cy="3111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13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修改VI，创建使用流盘的ASCII文件。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练习9-2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lang="en-US" sz="2400" dirty="0" err="1" smtClean="0">
                <a:latin typeface="黑体"/>
                <a:cs typeface="黑体"/>
              </a:rPr>
              <a:t>温度监视器VI</a:t>
            </a:r>
            <a:r>
              <a:rPr lang="zh-CN" altLang="en-US" sz="2400" dirty="0" smtClean="0">
                <a:latin typeface="黑体"/>
                <a:cs typeface="黑体"/>
              </a:rPr>
              <a:t>－</a:t>
            </a:r>
            <a:r>
              <a:rPr lang="en-US" sz="2400" dirty="0" err="1" smtClean="0">
                <a:latin typeface="黑体"/>
                <a:cs typeface="黑体"/>
              </a:rPr>
              <a:t>记录数据</a:t>
            </a:r>
            <a:endParaRPr 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练习9-2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14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dirty="0" smtClean="0">
                <a:latin typeface="黑体"/>
                <a:cs typeface="黑体"/>
              </a:rPr>
              <a:t>如在While循环内使用了“打开/创建/替换文件”和“关闭文件”函数，会发生什么情况？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lang="en-US" sz="2400" dirty="0" err="1" smtClean="0">
                <a:latin typeface="黑体"/>
                <a:cs typeface="黑体"/>
              </a:rPr>
              <a:t>温度监视器VI</a:t>
            </a:r>
            <a:r>
              <a:rPr lang="zh-CN" altLang="en-US" sz="2400" dirty="0" smtClean="0">
                <a:latin typeface="黑体"/>
                <a:cs typeface="黑体"/>
              </a:rPr>
              <a:t>－</a:t>
            </a:r>
            <a:r>
              <a:rPr lang="en-US" sz="2400" dirty="0" err="1" smtClean="0">
                <a:latin typeface="黑体"/>
                <a:cs typeface="黑体"/>
              </a:rPr>
              <a:t>记录数据</a:t>
            </a:r>
            <a:endParaRPr 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比较文件格式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认识将数据记录至磁盘的几种方式。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15</a:t>
            </a:fld>
            <a:endParaRPr 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loc_ascii_sample_f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1200150"/>
            <a:ext cx="2726228" cy="2266950"/>
          </a:xfrm>
          <a:prstGeom prst="rect">
            <a:avLst/>
          </a:prstGeom>
          <a:noFill/>
        </p:spPr>
      </p:pic>
      <p:pic>
        <p:nvPicPr>
          <p:cNvPr id="4105" name="Picture 9" descr="noloc_lvm_sample_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790700"/>
            <a:ext cx="2316918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常见记录文件的格式</a:t>
            </a:r>
            <a:endParaRPr 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比较文件格式</a:t>
            </a:r>
            <a:endParaRPr 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122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latin typeface="黑体"/>
                <a:cs typeface="黑体"/>
              </a:rPr>
              <a:t>二进制</a:t>
            </a:r>
            <a:endParaRPr lang="zh-CN" sz="18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69681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latin typeface="黑体"/>
                <a:cs typeface="黑体"/>
              </a:rPr>
              <a:t>ASCII/</a:t>
            </a:r>
            <a:r>
              <a:t/>
            </a:r>
            <a:br/>
            <a:r>
              <a:rPr lang="en-US" sz="1800" b="0" dirty="0" smtClean="0">
                <a:solidFill>
                  <a:schemeClr val="tx1"/>
                </a:solidFill>
                <a:latin typeface="黑体"/>
                <a:cs typeface="黑体"/>
              </a:rPr>
              <a:t>LVM</a:t>
            </a:r>
            <a:endParaRPr lang="zh-CN" sz="18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9261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latin typeface="黑体"/>
                <a:cs typeface="黑体"/>
              </a:rPr>
              <a:t>TDMS</a:t>
            </a:r>
            <a:endParaRPr lang="zh-CN" sz="1800" b="0" dirty="0">
              <a:solidFill>
                <a:schemeClr val="tx1"/>
              </a:solidFill>
              <a:latin typeface="黑体"/>
            </a:endParaRPr>
          </a:p>
        </p:txBody>
      </p:sp>
      <p:pic>
        <p:nvPicPr>
          <p:cNvPr id="4100" name="Picture 4" descr="noloc_binary_sample_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2476500"/>
            <a:ext cx="3281886" cy="2609850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16</a:t>
            </a:fld>
            <a:endParaRPr lang="zh-CN" dirty="0"/>
          </a:p>
        </p:txBody>
      </p:sp>
      <p:pic>
        <p:nvPicPr>
          <p:cNvPr id="17" name="Embedded Image" descr="loc_tdms_sample_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6400" y="1383379"/>
            <a:ext cx="3437723" cy="286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比较文件格式</a:t>
            </a:r>
            <a:endParaRPr lang="zh-CN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比较文件格式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368300" y="1291590"/>
          <a:ext cx="81661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62"/>
                <a:gridCol w="1382078"/>
                <a:gridCol w="1633220"/>
                <a:gridCol w="1633220"/>
                <a:gridCol w="1633220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ASCII</a:t>
                      </a:r>
                      <a:endParaRPr lang="zh-C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二进制</a:t>
                      </a:r>
                      <a:endParaRPr lang="zh-C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TDMS</a:t>
                      </a:r>
                      <a:endParaRPr lang="zh-C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LVM</a:t>
                      </a:r>
                      <a:endParaRPr lang="zh-CN" sz="14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易交换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占磁盘空间小</a:t>
                      </a:r>
                      <a:endParaRPr lang="zh-CN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7543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随机读/写访问</a:t>
                      </a:r>
                      <a:endParaRPr lang="zh-CN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固有属性</a:t>
                      </a:r>
                      <a:endParaRPr lang="zh-CN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高速流处理</a:t>
                      </a:r>
                      <a:endParaRPr lang="zh-CN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60423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76400"/>
            <a:ext cx="370036" cy="257175"/>
          </a:xfrm>
          <a:prstGeom prst="rect">
            <a:avLst/>
          </a:prstGeom>
          <a:noFill/>
        </p:spPr>
      </p:pic>
      <p:pic>
        <p:nvPicPr>
          <p:cNvPr id="11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2314575"/>
            <a:ext cx="370036" cy="257175"/>
          </a:xfrm>
          <a:prstGeom prst="rect">
            <a:avLst/>
          </a:prstGeom>
          <a:noFill/>
        </p:spPr>
      </p:pic>
      <p:pic>
        <p:nvPicPr>
          <p:cNvPr id="12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3562350"/>
            <a:ext cx="370036" cy="257175"/>
          </a:xfrm>
          <a:prstGeom prst="rect">
            <a:avLst/>
          </a:prstGeom>
          <a:noFill/>
        </p:spPr>
      </p:pic>
      <p:pic>
        <p:nvPicPr>
          <p:cNvPr id="13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676400"/>
            <a:ext cx="370036" cy="257175"/>
          </a:xfrm>
          <a:prstGeom prst="rect">
            <a:avLst/>
          </a:prstGeom>
          <a:noFill/>
        </p:spPr>
      </p:pic>
      <p:pic>
        <p:nvPicPr>
          <p:cNvPr id="14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314575"/>
            <a:ext cx="370036" cy="257175"/>
          </a:xfrm>
          <a:prstGeom prst="rect">
            <a:avLst/>
          </a:prstGeom>
          <a:noFill/>
        </p:spPr>
      </p:pic>
      <p:pic>
        <p:nvPicPr>
          <p:cNvPr id="15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876550"/>
            <a:ext cx="370036" cy="257175"/>
          </a:xfrm>
          <a:prstGeom prst="rect">
            <a:avLst/>
          </a:prstGeom>
          <a:noFill/>
        </p:spPr>
      </p:pic>
      <p:pic>
        <p:nvPicPr>
          <p:cNvPr id="16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171950"/>
            <a:ext cx="370036" cy="257175"/>
          </a:xfrm>
          <a:prstGeom prst="rect">
            <a:avLst/>
          </a:prstGeom>
          <a:noFill/>
        </p:spPr>
      </p:pic>
      <p:pic>
        <p:nvPicPr>
          <p:cNvPr id="17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876550"/>
            <a:ext cx="370036" cy="257175"/>
          </a:xfrm>
          <a:prstGeom prst="rect">
            <a:avLst/>
          </a:prstGeom>
          <a:noFill/>
        </p:spPr>
      </p:pic>
      <p:pic>
        <p:nvPicPr>
          <p:cNvPr id="18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562350"/>
            <a:ext cx="370036" cy="257175"/>
          </a:xfrm>
          <a:prstGeom prst="rect">
            <a:avLst/>
          </a:prstGeom>
          <a:noFill/>
        </p:spPr>
      </p:pic>
      <p:pic>
        <p:nvPicPr>
          <p:cNvPr id="19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676400"/>
            <a:ext cx="370036" cy="257175"/>
          </a:xfrm>
          <a:prstGeom prst="rect">
            <a:avLst/>
          </a:prstGeom>
          <a:noFill/>
        </p:spPr>
      </p:pic>
      <p:pic>
        <p:nvPicPr>
          <p:cNvPr id="20" name="Picture 7" descr="noloc_black_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952750"/>
            <a:ext cx="370036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762000" y="859022"/>
            <a:ext cx="8229600" cy="64592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活动9-1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   参考学员指南回答本课所学内容的相关问题，并分组进行讨论。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18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pic>
        <p:nvPicPr>
          <p:cNvPr id="8" name="Picture 7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47950"/>
            <a:ext cx="461463" cy="573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打开文件后，下列哪个输出为“打开/创建/替换文件”函数的返回值？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文件路径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文件名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引用句柄输出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任务输出</a:t>
            </a:r>
          </a:p>
          <a:p>
            <a:pPr lvl="1"/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在LabVIEW中访问文件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认识在LabVIEW应用程序中写入和读取文件的步骤。</a:t>
            </a:r>
          </a:p>
          <a:p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打开文件后，下列哪个输出为“打开/创建/替换文件”函数的返回值？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文件路径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文件名</a:t>
            </a:r>
          </a:p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引用句柄输出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任务输出</a:t>
            </a:r>
          </a:p>
          <a:p>
            <a:pPr lvl="1"/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8135112" cy="1200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下列哪种文件格式最适用于需要高速流盘的应用程序？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ASCII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二进制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TDMS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LVM</a:t>
            </a:r>
          </a:p>
          <a:p>
            <a:pPr lvl="1"/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8287512" cy="1200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下列哪种文件格式最适用于需要高速流盘的应用程序？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ASCII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二进制</a:t>
            </a:r>
          </a:p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TDMS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LVM</a:t>
            </a:r>
          </a:p>
          <a:p>
            <a:pPr lvl="1"/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常规文件I/O操作步骤</a:t>
            </a:r>
            <a:endParaRPr lang="zh-C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在LabVIEW中访问文件</a:t>
            </a:r>
            <a:endParaRPr lang="zh-C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962150"/>
            <a:ext cx="8458200" cy="1859756"/>
            <a:chOff x="457200" y="2667000"/>
            <a:chExt cx="8458200" cy="2479675"/>
          </a:xfrm>
        </p:grpSpPr>
        <p:pic>
          <p:nvPicPr>
            <p:cNvPr id="19461" name="Picture 19" descr="noloc_bd_while loop.bmp"/>
            <p:cNvPicPr>
              <a:picLocks noChangeAspect="1" noChangeArrowheads="1"/>
            </p:cNvPicPr>
            <p:nvPr/>
          </p:nvPicPr>
          <p:blipFill>
            <a:blip r:embed="rId3" cstate="print"/>
            <a:srcRect l="17033" t="29582" r="32417" b="29582"/>
            <a:stretch>
              <a:fillRect/>
            </a:stretch>
          </p:blipFill>
          <p:spPr bwMode="auto">
            <a:xfrm>
              <a:off x="2209800" y="2667000"/>
              <a:ext cx="2590800" cy="24796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9462" name="Rectangle 11"/>
            <p:cNvSpPr>
              <a:spLocks noChangeArrowheads="1"/>
            </p:cNvSpPr>
            <p:nvPr/>
          </p:nvSpPr>
          <p:spPr bwMode="auto">
            <a:xfrm>
              <a:off x="685800" y="3551237"/>
              <a:ext cx="8001000" cy="91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30000"/>
                </a:spcBef>
                <a:buFontTx/>
                <a:buChar char="–"/>
              </a:pP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ts val="500"/>
                </a:spcBef>
                <a:spcAft>
                  <a:spcPts val="500"/>
                </a:spcAft>
              </a:pPr>
              <a:endParaRPr lang="en-US" sz="1800" b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463" name="AutoShape 12"/>
            <p:cNvSpPr>
              <a:spLocks noChangeArrowheads="1"/>
            </p:cNvSpPr>
            <p:nvPr/>
          </p:nvSpPr>
          <p:spPr bwMode="auto">
            <a:xfrm>
              <a:off x="457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0" dirty="0">
                  <a:latin typeface="黑体"/>
                  <a:cs typeface="黑体"/>
                </a:rPr>
                <a:t>打开/</a:t>
              </a:r>
              <a:r>
                <a:t/>
              </a:r>
              <a:br/>
              <a:r>
                <a:rPr lang="en-US" sz="2000" b="0" dirty="0">
                  <a:latin typeface="黑体"/>
                  <a:cs typeface="黑体"/>
                </a:rPr>
                <a:t>创建/</a:t>
              </a:r>
              <a:r>
                <a:t/>
              </a:r>
              <a:br/>
              <a:r>
                <a:rPr lang="en-US" sz="2000" b="0" dirty="0">
                  <a:latin typeface="黑体"/>
                  <a:cs typeface="黑体"/>
                </a:rPr>
                <a:t>替换文件</a:t>
              </a:r>
            </a:p>
          </p:txBody>
        </p:sp>
        <p:sp>
          <p:nvSpPr>
            <p:cNvPr id="19464" name="AutoShape 13"/>
            <p:cNvSpPr>
              <a:spLocks noChangeArrowheads="1"/>
            </p:cNvSpPr>
            <p:nvPr/>
          </p:nvSpPr>
          <p:spPr bwMode="auto">
            <a:xfrm>
              <a:off x="26670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0" dirty="0" err="1" smtClean="0">
                  <a:latin typeface="黑体"/>
                  <a:cs typeface="黑体"/>
                </a:rPr>
                <a:t>读取</a:t>
              </a:r>
              <a:endParaRPr lang="en-US" sz="2000" b="0" dirty="0">
                <a:latin typeface="黑体"/>
                <a:cs typeface="黑体"/>
              </a:endParaRPr>
            </a:p>
            <a:p>
              <a:r>
                <a:rPr lang="en-US" sz="2000" b="0" dirty="0">
                  <a:latin typeface="黑体"/>
                  <a:cs typeface="黑体"/>
                </a:rPr>
                <a:t>和/或</a:t>
              </a:r>
              <a:r>
                <a:rPr dirty="0"/>
                <a:t/>
              </a:r>
              <a:br>
                <a:rPr dirty="0"/>
              </a:br>
              <a:r>
                <a:rPr lang="en-US" sz="2000" b="0" dirty="0">
                  <a:latin typeface="黑体"/>
                  <a:cs typeface="黑体"/>
                </a:rPr>
                <a:t>写入文件</a:t>
              </a:r>
            </a:p>
          </p:txBody>
        </p:sp>
        <p:sp>
          <p:nvSpPr>
            <p:cNvPr id="19465" name="AutoShape 14"/>
            <p:cNvSpPr>
              <a:spLocks noChangeArrowheads="1"/>
            </p:cNvSpPr>
            <p:nvPr/>
          </p:nvSpPr>
          <p:spPr bwMode="auto">
            <a:xfrm>
              <a:off x="5029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0" dirty="0" err="1" smtClean="0">
                  <a:latin typeface="黑体"/>
                  <a:cs typeface="黑体"/>
                </a:rPr>
                <a:t>关闭</a:t>
              </a:r>
              <a:endParaRPr lang="en-US" sz="2000" b="0" dirty="0">
                <a:latin typeface="黑体"/>
                <a:cs typeface="黑体"/>
              </a:endParaRPr>
            </a:p>
            <a:p>
              <a:r>
                <a:rPr lang="en-US" sz="2000" b="0" dirty="0">
                  <a:latin typeface="黑体"/>
                  <a:cs typeface="黑体"/>
                </a:rPr>
                <a:t>文件</a:t>
              </a:r>
            </a:p>
          </p:txBody>
        </p:sp>
        <p:cxnSp>
          <p:nvCxnSpPr>
            <p:cNvPr id="19466" name="AutoShape 15"/>
            <p:cNvCxnSpPr>
              <a:cxnSpLocks noChangeShapeType="1"/>
              <a:stCxn id="19463" idx="3"/>
              <a:endCxn id="19464" idx="1"/>
            </p:cNvCxnSpPr>
            <p:nvPr/>
          </p:nvCxnSpPr>
          <p:spPr bwMode="auto">
            <a:xfrm>
              <a:off x="2116138" y="3833813"/>
              <a:ext cx="5365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9467" name="AutoShape 16"/>
            <p:cNvCxnSpPr>
              <a:cxnSpLocks noChangeShapeType="1"/>
              <a:stCxn id="19464" idx="3"/>
              <a:endCxn id="19465" idx="1"/>
            </p:cNvCxnSpPr>
            <p:nvPr/>
          </p:nvCxnSpPr>
          <p:spPr bwMode="auto">
            <a:xfrm>
              <a:off x="4325938" y="3833813"/>
              <a:ext cx="6889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9468" name="AutoShape 17"/>
            <p:cNvCxnSpPr>
              <a:cxnSpLocks noChangeShapeType="1"/>
              <a:stCxn id="19465" idx="3"/>
              <a:endCxn id="19469" idx="1"/>
            </p:cNvCxnSpPr>
            <p:nvPr/>
          </p:nvCxnSpPr>
          <p:spPr bwMode="auto">
            <a:xfrm>
              <a:off x="6688138" y="3833813"/>
              <a:ext cx="56832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9469" name="AutoShape 18"/>
            <p:cNvSpPr>
              <a:spLocks noChangeArrowheads="1"/>
            </p:cNvSpPr>
            <p:nvPr/>
          </p:nvSpPr>
          <p:spPr bwMode="auto">
            <a:xfrm>
              <a:off x="727075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0" dirty="0">
                  <a:latin typeface="黑体"/>
                  <a:cs typeface="黑体"/>
                </a:rPr>
                <a:t>检查</a:t>
              </a:r>
            </a:p>
            <a:p>
              <a:r>
                <a:rPr lang="en-US" sz="2000" b="0" dirty="0">
                  <a:latin typeface="黑体"/>
                  <a:cs typeface="黑体"/>
                </a:rPr>
                <a:t>错误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文件操作函数的文件I/O选板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在LabVIEW中访问文件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</a:t>
            </a:fld>
            <a:endParaRPr lang="zh-CN" dirty="0"/>
          </a:p>
        </p:txBody>
      </p:sp>
      <p:pic>
        <p:nvPicPr>
          <p:cNvPr id="6" name="Embedded Image" descr="loc_env_file_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276350"/>
            <a:ext cx="3333334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4000" dirty="0" smtClean="0">
                <a:latin typeface="黑体"/>
                <a:cs typeface="黑体"/>
              </a:rPr>
              <a:t>B. 高层和底层文件I/O函数</a:t>
            </a:r>
            <a:endParaRPr lang="zh-C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黑体"/>
                <a:cs typeface="黑体"/>
              </a:rPr>
              <a:t>认识高层和底层文件I</a:t>
            </a:r>
            <a:r>
              <a:rPr lang="en-US" dirty="0" smtClean="0">
                <a:solidFill>
                  <a:schemeClr val="tx1"/>
                </a:solidFill>
                <a:latin typeface="黑体"/>
                <a:cs typeface="黑体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黑体"/>
                <a:cs typeface="黑体"/>
              </a:rPr>
              <a:t>O函数的使用场景</a:t>
            </a:r>
            <a:r>
              <a:rPr lang="zh-CN" altLang="en-US" dirty="0" smtClean="0">
                <a:solidFill>
                  <a:schemeClr val="tx1"/>
                </a:solidFill>
                <a:latin typeface="黑体"/>
                <a:cs typeface="黑体"/>
              </a:rPr>
              <a:t>。</a:t>
            </a:r>
            <a:endParaRPr lang="en-US" dirty="0" smtClean="0">
              <a:solidFill>
                <a:schemeClr val="tx1"/>
              </a:solidFill>
              <a:latin typeface="黑体"/>
              <a:cs typeface="黑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</a:t>
            </a:fld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翻译\12-8第二轮Core1 Slides (CustEd)\art\trans-art\trans-09\loc_env_file io palett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114550"/>
            <a:ext cx="2438400" cy="2901305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2971800" y="2571750"/>
            <a:ext cx="2289961" cy="2362992"/>
            <a:chOff x="-2166625" y="1822887"/>
            <a:chExt cx="2667000" cy="275205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-2166625" y="1822887"/>
              <a:ext cx="2667000" cy="443731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u="sng" dirty="0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-2166625" y="4041543"/>
              <a:ext cx="685800" cy="5334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u="sng" dirty="0"/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高层文件I/O</a:t>
            </a:r>
            <a:endParaRPr lang="zh-CN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高层和底层文件I/O函数</a:t>
            </a:r>
            <a:endParaRPr lang="zh-CN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86200" y="785533"/>
            <a:ext cx="4632838" cy="1219200"/>
            <a:chOff x="457200" y="2667000"/>
            <a:chExt cx="8458200" cy="2479675"/>
          </a:xfrm>
        </p:grpSpPr>
        <p:pic>
          <p:nvPicPr>
            <p:cNvPr id="13" name="Picture 19" descr="noloc_bd_while loop.bmp"/>
            <p:cNvPicPr>
              <a:picLocks noChangeAspect="1" noChangeArrowheads="1"/>
            </p:cNvPicPr>
            <p:nvPr/>
          </p:nvPicPr>
          <p:blipFill>
            <a:blip r:embed="rId4" cstate="print"/>
            <a:srcRect l="17033" t="29582" r="32417" b="29582"/>
            <a:stretch>
              <a:fillRect/>
            </a:stretch>
          </p:blipFill>
          <p:spPr bwMode="auto">
            <a:xfrm>
              <a:off x="2209800" y="2667000"/>
              <a:ext cx="2590800" cy="24796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85798" y="3551238"/>
              <a:ext cx="8000999" cy="1388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30000"/>
                </a:spcBef>
                <a:buFontTx/>
                <a:buChar char="–"/>
              </a:pPr>
              <a:endParaRPr lang="en-US" sz="1800" dirty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ts val="500"/>
                </a:spcBef>
                <a:spcAft>
                  <a:spcPts val="500"/>
                </a:spcAft>
              </a:pPr>
              <a:endParaRPr lang="en-US" sz="1800" b="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57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200" b="0" dirty="0">
                  <a:latin typeface="黑体"/>
                  <a:cs typeface="黑体"/>
                </a:rPr>
                <a:t>打开/</a:t>
              </a:r>
              <a:r>
                <a:t/>
              </a:r>
              <a:br/>
              <a:r>
                <a:rPr lang="en-US" sz="1200" b="0" dirty="0">
                  <a:latin typeface="黑体"/>
                  <a:cs typeface="黑体"/>
                </a:rPr>
                <a:t>创建/</a:t>
              </a:r>
              <a:r>
                <a:t/>
              </a:r>
              <a:br/>
              <a:r>
                <a:rPr lang="en-US" sz="1200" b="0" dirty="0">
                  <a:latin typeface="黑体"/>
                  <a:cs typeface="黑体"/>
                </a:rPr>
                <a:t>替换文件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26670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200" b="0" dirty="0" err="1" smtClean="0">
                  <a:latin typeface="黑体"/>
                  <a:cs typeface="黑体"/>
                </a:rPr>
                <a:t>读取</a:t>
              </a:r>
              <a:endParaRPr lang="en-US" sz="1200" b="0" dirty="0">
                <a:latin typeface="黑体"/>
                <a:cs typeface="黑体"/>
              </a:endParaRPr>
            </a:p>
            <a:p>
              <a:r>
                <a:rPr lang="en-US" sz="1200" b="0" dirty="0">
                  <a:latin typeface="黑体"/>
                  <a:cs typeface="黑体"/>
                </a:rPr>
                <a:t>和/或</a:t>
              </a:r>
              <a:r>
                <a:rPr dirty="0"/>
                <a:t/>
              </a:r>
              <a:br>
                <a:rPr dirty="0"/>
              </a:br>
              <a:r>
                <a:rPr lang="en-US" sz="1200" b="0" dirty="0">
                  <a:latin typeface="黑体"/>
                  <a:cs typeface="黑体"/>
                </a:rPr>
                <a:t>写入文件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029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 b="0" dirty="0" err="1" smtClean="0">
                  <a:latin typeface="黑体"/>
                  <a:cs typeface="黑体"/>
                </a:rPr>
                <a:t>关闭</a:t>
              </a:r>
              <a:endParaRPr lang="en-US" sz="1600" b="0" dirty="0">
                <a:latin typeface="黑体"/>
                <a:cs typeface="黑体"/>
              </a:endParaRPr>
            </a:p>
            <a:p>
              <a:r>
                <a:rPr lang="en-US" sz="1600" b="0" dirty="0">
                  <a:latin typeface="黑体"/>
                  <a:cs typeface="黑体"/>
                </a:rPr>
                <a:t>文件</a:t>
              </a:r>
            </a:p>
          </p:txBody>
        </p:sp>
        <p:cxnSp>
          <p:nvCxnSpPr>
            <p:cNvPr id="18" name="AutoShape 15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2116138" y="3833813"/>
              <a:ext cx="5365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9" name="AutoShape 16"/>
            <p:cNvCxnSpPr>
              <a:cxnSpLocks noChangeShapeType="1"/>
              <a:stCxn id="16" idx="3"/>
              <a:endCxn id="17" idx="1"/>
            </p:cNvCxnSpPr>
            <p:nvPr/>
          </p:nvCxnSpPr>
          <p:spPr bwMode="auto">
            <a:xfrm>
              <a:off x="4325938" y="3833813"/>
              <a:ext cx="6889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" name="AutoShape 17"/>
            <p:cNvCxnSpPr>
              <a:cxnSpLocks noChangeShapeType="1"/>
              <a:stCxn id="17" idx="3"/>
              <a:endCxn id="21" idx="1"/>
            </p:cNvCxnSpPr>
            <p:nvPr/>
          </p:nvCxnSpPr>
          <p:spPr bwMode="auto">
            <a:xfrm>
              <a:off x="6688138" y="3833813"/>
              <a:ext cx="56832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727075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400" b="0" dirty="0">
                  <a:latin typeface="黑体"/>
                  <a:cs typeface="黑体"/>
                </a:rPr>
                <a:t>检查</a:t>
              </a:r>
            </a:p>
            <a:p>
              <a:r>
                <a:rPr lang="en-US" sz="1400" b="0" dirty="0">
                  <a:latin typeface="黑体"/>
                  <a:cs typeface="黑体"/>
                </a:rPr>
                <a:t>错误</a:t>
              </a:r>
            </a:p>
          </p:txBody>
        </p:sp>
      </p:grpSp>
      <p:sp>
        <p:nvSpPr>
          <p:cNvPr id="22" name="Right Brace 21"/>
          <p:cNvSpPr/>
          <p:nvPr/>
        </p:nvSpPr>
        <p:spPr>
          <a:xfrm rot="5400000">
            <a:off x="5219700" y="366433"/>
            <a:ext cx="685799" cy="3505200"/>
          </a:xfrm>
          <a:prstGeom prst="rightBrace">
            <a:avLst>
              <a:gd name="adj1" fmla="val 50000"/>
              <a:gd name="adj2" fmla="val 706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7</a:t>
            </a:fld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观察一个高层文件I/O VI如何将数据写入电子表格文件。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练习9-1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了解高层文件I/O</a:t>
            </a:r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练习9-1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8</a:t>
            </a:fld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dirty="0" smtClean="0">
                <a:latin typeface="黑体"/>
                <a:cs typeface="黑体"/>
              </a:rPr>
              <a:t>如何在记录文件里添加更多列？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了解高层文件I/O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底层文件I/O</a:t>
            </a:r>
            <a:endParaRPr lang="zh-C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高层和底层文件I/O函数</a:t>
            </a:r>
            <a:endParaRPr 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312" y="3371850"/>
            <a:ext cx="6225376" cy="1638300"/>
            <a:chOff x="457200" y="2667000"/>
            <a:chExt cx="8458200" cy="2479675"/>
          </a:xfrm>
        </p:grpSpPr>
        <p:pic>
          <p:nvPicPr>
            <p:cNvPr id="5" name="Picture 19" descr="noloc_bd_while loop.bmp"/>
            <p:cNvPicPr>
              <a:picLocks noChangeAspect="1" noChangeArrowheads="1"/>
            </p:cNvPicPr>
            <p:nvPr/>
          </p:nvPicPr>
          <p:blipFill>
            <a:blip r:embed="rId3" cstate="print"/>
            <a:srcRect l="17033" t="29582" r="32417" b="29582"/>
            <a:stretch>
              <a:fillRect/>
            </a:stretch>
          </p:blipFill>
          <p:spPr bwMode="auto">
            <a:xfrm>
              <a:off x="2209800" y="2667000"/>
              <a:ext cx="2590800" cy="24796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85799" y="3551237"/>
              <a:ext cx="8000998" cy="112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30000"/>
                </a:spcBef>
                <a:buFontTx/>
                <a:buChar char="–"/>
              </a:pPr>
              <a:endParaRPr lang="en-US" sz="2000" u="sng" dirty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ts val="500"/>
                </a:spcBef>
                <a:spcAft>
                  <a:spcPts val="500"/>
                </a:spcAft>
              </a:pPr>
              <a:endParaRPr lang="en-US" sz="2000" b="0" u="sng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457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400" b="0" dirty="0">
                  <a:latin typeface="黑体"/>
                  <a:cs typeface="黑体"/>
                </a:rPr>
                <a:t>打开/</a:t>
              </a:r>
              <a:r>
                <a:t/>
              </a:r>
              <a:br/>
              <a:r>
                <a:rPr lang="en-US" sz="1400" b="0" dirty="0">
                  <a:latin typeface="黑体"/>
                  <a:cs typeface="黑体"/>
                </a:rPr>
                <a:t>创建/</a:t>
              </a:r>
              <a:r>
                <a:t/>
              </a:r>
              <a:br/>
              <a:r>
                <a:rPr lang="en-US" sz="1400" b="0" dirty="0">
                  <a:latin typeface="黑体"/>
                  <a:cs typeface="黑体"/>
                </a:rPr>
                <a:t>替换文件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2667000" y="3170238"/>
              <a:ext cx="1644649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400" b="0" dirty="0" err="1" smtClean="0">
                  <a:latin typeface="黑体"/>
                  <a:cs typeface="黑体"/>
                </a:rPr>
                <a:t>读取</a:t>
              </a:r>
              <a:endParaRPr lang="en-US" sz="1400" b="0" dirty="0">
                <a:latin typeface="黑体"/>
                <a:cs typeface="黑体"/>
              </a:endParaRPr>
            </a:p>
            <a:p>
              <a:r>
                <a:rPr lang="en-US" sz="1400" b="0" dirty="0">
                  <a:latin typeface="黑体"/>
                  <a:cs typeface="黑体"/>
                </a:rPr>
                <a:t>和/或</a:t>
              </a:r>
              <a:r>
                <a:rPr dirty="0"/>
                <a:t/>
              </a:r>
              <a:br>
                <a:rPr dirty="0"/>
              </a:br>
              <a:r>
                <a:rPr lang="en-US" sz="1400" b="0" dirty="0">
                  <a:latin typeface="黑体"/>
                  <a:cs typeface="黑体"/>
                </a:rPr>
                <a:t>写入文件</a:t>
              </a: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502920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 b="0" dirty="0" err="1" smtClean="0">
                  <a:latin typeface="黑体"/>
                  <a:cs typeface="黑体"/>
                </a:rPr>
                <a:t>关闭</a:t>
              </a:r>
              <a:endParaRPr lang="en-US" sz="1600" b="0" dirty="0">
                <a:latin typeface="黑体"/>
                <a:cs typeface="黑体"/>
              </a:endParaRPr>
            </a:p>
            <a:p>
              <a:r>
                <a:rPr lang="en-US" sz="1600" b="0" dirty="0">
                  <a:latin typeface="黑体"/>
                  <a:cs typeface="黑体"/>
                </a:rPr>
                <a:t>文件</a:t>
              </a:r>
            </a:p>
          </p:txBody>
        </p:sp>
        <p:cxnSp>
          <p:nvCxnSpPr>
            <p:cNvPr id="10" name="AutoShape 15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2116138" y="3833813"/>
              <a:ext cx="5365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" name="AutoShape 16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4325938" y="3833813"/>
              <a:ext cx="68897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2" name="AutoShape 17"/>
            <p:cNvCxnSpPr>
              <a:cxnSpLocks noChangeShapeType="1"/>
              <a:stCxn id="9" idx="3"/>
              <a:endCxn id="13" idx="1"/>
            </p:cNvCxnSpPr>
            <p:nvPr/>
          </p:nvCxnSpPr>
          <p:spPr bwMode="auto">
            <a:xfrm>
              <a:off x="6688138" y="3833813"/>
              <a:ext cx="568325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7270750" y="3170238"/>
              <a:ext cx="1644650" cy="1325562"/>
            </a:xfrm>
            <a:prstGeom prst="flowChartProcess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 b="0" dirty="0">
                  <a:latin typeface="黑体"/>
                  <a:cs typeface="黑体"/>
                </a:rPr>
                <a:t>检查</a:t>
              </a:r>
            </a:p>
            <a:p>
              <a:r>
                <a:rPr lang="en-US" sz="1600" b="0" dirty="0">
                  <a:latin typeface="黑体"/>
                  <a:cs typeface="黑体"/>
                </a:rPr>
                <a:t>错误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9</a:t>
            </a:fld>
            <a:endParaRPr lang="zh-CN" dirty="0"/>
          </a:p>
        </p:txBody>
      </p:sp>
      <p:pic>
        <p:nvPicPr>
          <p:cNvPr id="16" name="Embedded Image" descr="loc_bd_low level file 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522" y="1200150"/>
            <a:ext cx="8180953" cy="1733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sson 6 Logging Data to Files&amp;quot;&quot;/&gt;&lt;property id=&quot;20307&quot; value=&quot;423&quot;/&gt;&lt;/object&gt;&lt;object type=&quot;3&quot; unique_id=&quot;10063&quot;&gt;&lt;property id=&quot;20148&quot; value=&quot;5&quot;/&gt;&lt;property id=&quot;20300&quot; value=&quot;Slide 15 - &amp;quot; Summary—Quiz&amp;quot;&quot;/&gt;&lt;property id=&quot;20307&quot; value=&quot;374&quot;/&gt;&lt;/object&gt;&lt;object type=&quot;3&quot; unique_id=&quot;10064&quot;&gt;&lt;property id=&quot;20148&quot; value=&quot;5&quot;/&gt;&lt;property id=&quot;20300&quot; value=&quot;Slide 16 - &amp;quot;Summary—Quiz Answer&amp;quot;&quot;/&gt;&lt;property id=&quot;20307&quot; value=&quot;494&quot;/&gt;&lt;/object&gt;&lt;object type=&quot;3&quot; unique_id=&quot;12214&quot;&gt;&lt;property id=&quot;20148&quot; value=&quot;5&quot;/&gt;&lt;property id=&quot;20300&quot; value=&quot;Slide 3 - &amp;quot;The File I/O palette provides functions for working with files.&amp;quot;&quot;/&gt;&lt;property id=&quot;20307&quot; value=&quot;503&quot;/&gt;&lt;/object&gt;&lt;object type=&quot;3&quot; unique_id=&quot;12215&quot;&gt;&lt;property id=&quot;20148&quot; value=&quot;5&quot;/&gt;&lt;property id=&quot;20300&quot; value=&quot;Slide 2 - &amp;quot;Accessing Files from LabVIEW&amp;quot;&quot;/&gt;&lt;property id=&quot;20307&quot; value=&quot;504&quot;/&gt;&lt;/object&gt;&lt;object type=&quot;3&quot; unique_id=&quot;12219&quot;&gt;&lt;property id=&quot;20148&quot; value=&quot;5&quot;/&gt;&lt;property id=&quot;20300&quot; value=&quot;Slide 4 - &amp;quot;High-level File I/O perform open, read/write, and close operations.&amp;quot;&quot;/&gt;&lt;property id=&quot;20307&quot; value=&quot;508&quot;/&gt;&lt;/object&gt;&lt;object type=&quot;3&quot; unique_id=&quot;12220&quot;&gt;&lt;property id=&quot;20148&quot; value=&quot;5&quot;/&gt;&lt;property id=&quot;20300&quot; value=&quot;Slide 9 - &amp;quot;Use low-level File I/O VIs for data streaming to disk.&amp;quot;&quot;/&gt;&lt;property id=&quot;20307&quot; value=&quot;509&quot;/&gt;&lt;/object&gt;&lt;object type=&quot;3&quot; unique_id=&quot;12221&quot;&gt;&lt;property id=&quot;20148&quot; value=&quot;5&quot;/&gt;&lt;property id=&quot;20300&quot; value=&quot;Slide 5 - &amp;quot;Activity 6-1 Spreadsheet Example VI&amp;quot;&quot;/&gt;&lt;property id=&quot;20307&quot; value=&quot;510&quot;/&gt;&lt;/object&gt;&lt;object type=&quot;3&quot; unique_id=&quot;12222&quot;&gt;&lt;property id=&quot;20148&quot; value=&quot;5&quot;/&gt;&lt;property id=&quot;20300&quot; value=&quot;Slide 10 - &amp;quot;Exercise 6-2 Temperature Monitor VI – Logging Data&amp;quot;&quot;/&gt;&lt;property id=&quot;20307&quot; value=&quot;511&quot;/&gt;&lt;/object&gt;&lt;object type=&quot;3&quot; unique_id=&quot;12223&quot;&gt;&lt;property id=&quot;20148&quot; value=&quot;5&quot;/&gt;&lt;property id=&quot;20300&quot; value=&quot;Slide 11 - &amp;quot;Exercise 6-2 Temperature Monitor VI – Logging Data&amp;quot;&quot;/&gt;&lt;property id=&quot;20307&quot; value=&quot;512&quot;/&gt;&lt;/object&gt;&lt;object type=&quot;3&quot; unique_id=&quot;12469&quot;&gt;&lt;property id=&quot;20148&quot; value=&quot;5&quot;/&gt;&lt;property id=&quot;20300&quot; value=&quot;Slide 12 - &amp;quot;Common Log File Formats&amp;quot;&quot;/&gt;&lt;property id=&quot;20307&quot; value=&quot;513&quot;/&gt;&lt;/object&gt;&lt;object type=&quot;3&quot; unique_id=&quot;12470&quot;&gt;&lt;property id=&quot;20148&quot; value=&quot;5&quot;/&gt;&lt;property id=&quot;20300&quot; value=&quot;Slide 13 - &amp;quot;Comparing File Formats&amp;quot;&quot;/&gt;&lt;property id=&quot;20307&quot; value=&quot;515&quot;/&gt;&lt;/object&gt;&lt;object type=&quot;3&quot; unique_id=&quot;12471&quot;&gt;&lt;property id=&quot;20148&quot; value=&quot;5&quot;/&gt;&lt;property id=&quot;20300&quot; value=&quot;Slide 14 - &amp;quot;ASCII File Format&amp;quot;&quot;/&gt;&lt;property id=&quot;20307&quot; value=&quot;514&quot;/&gt;&lt;/object&gt;&lt;object type=&quot;3&quot; unique_id=&quot;12556&quot;&gt;&lt;property id=&quot;20148&quot; value=&quot;5&quot;/&gt;&lt;property id=&quot;20300&quot; value=&quot;Slide 7 - &amp;quot;Low-level File I/O provides individual functions for each step.&amp;quot;&quot;/&gt;&lt;property id=&quot;20307&quot; value=&quot;516&quot;/&gt;&lt;/object&gt;&lt;object type=&quot;3&quot; unique_id=&quot;12693&quot;&gt;&lt;property id=&quot;20148&quot; value=&quot;5&quot;/&gt;&lt;property id=&quot;20300&quot; value=&quot;Slide 6&quot;/&gt;&lt;property id=&quot;20307&quot; value=&quot;518&quot;/&gt;&lt;/object&gt;&lt;object type=&quot;3&quot; unique_id=&quot;12694&quot;&gt;&lt;property id=&quot;20148&quot; value=&quot;5&quot;/&gt;&lt;property id=&quot;20300&quot; value=&quot;Slide 8 - &amp;quot;LabVIEW creates a reference (refnum) from a file path to uniquely identify a file through the code.&amp;quot;&quot;/&gt;&lt;property id=&quot;20307&quot; value=&quot;517&quot;/&gt;&lt;/object&gt;&lt;/object&gt;&lt;object type=&quot;8&quot; unique_id=&quot;101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EFD6DC-E169-4C63-94B4-B6BF9CD8E7BE}"/>
</file>

<file path=customXml/itemProps2.xml><?xml version="1.0" encoding="utf-8"?>
<ds:datastoreItem xmlns:ds="http://schemas.openxmlformats.org/officeDocument/2006/customXml" ds:itemID="{338AB8C1-F30D-4384-969B-0821BBBFE659}"/>
</file>

<file path=customXml/itemProps3.xml><?xml version="1.0" encoding="utf-8"?>
<ds:datastoreItem xmlns:ds="http://schemas.openxmlformats.org/officeDocument/2006/customXml" ds:itemID="{2A050CAB-8F9B-4635-92C8-C5855732D1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30076</TotalTime>
  <Words>671</Words>
  <Application>Microsoft Office PowerPoint</Application>
  <PresentationFormat>On-screen Show (16:9)</PresentationFormat>
  <Paragraphs>175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CustEd 16_9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Heather Smith</dc:creator>
  <cp:lastModifiedBy>yujzhang</cp:lastModifiedBy>
  <cp:revision>867</cp:revision>
  <dcterms:created xsi:type="dcterms:W3CDTF">2005-05-16T15:43:25Z</dcterms:created>
  <dcterms:modified xsi:type="dcterms:W3CDTF">2015-01-20T06:27:49Z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