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4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notesMasterIdLst>
    <p:notesMasterId r:id="rId27"/>
  </p:notesMasterIdLst>
  <p:handoutMasterIdLst>
    <p:handoutMasterId r:id="rId28"/>
  </p:handoutMasterIdLst>
  <p:sldIdLst>
    <p:sldId id="416" r:id="rId2"/>
    <p:sldId id="408" r:id="rId3"/>
    <p:sldId id="409" r:id="rId4"/>
    <p:sldId id="410" r:id="rId5"/>
    <p:sldId id="379" r:id="rId6"/>
    <p:sldId id="380" r:id="rId7"/>
    <p:sldId id="381" r:id="rId8"/>
    <p:sldId id="411" r:id="rId9"/>
    <p:sldId id="406" r:id="rId10"/>
    <p:sldId id="412" r:id="rId11"/>
    <p:sldId id="390" r:id="rId12"/>
    <p:sldId id="413" r:id="rId13"/>
    <p:sldId id="395" r:id="rId14"/>
    <p:sldId id="417" r:id="rId15"/>
    <p:sldId id="414" r:id="rId16"/>
    <p:sldId id="391" r:id="rId17"/>
    <p:sldId id="258" r:id="rId18"/>
    <p:sldId id="388" r:id="rId19"/>
    <p:sldId id="396" r:id="rId20"/>
    <p:sldId id="415" r:id="rId21"/>
    <p:sldId id="418" r:id="rId22"/>
    <p:sldId id="384" r:id="rId23"/>
    <p:sldId id="386" r:id="rId24"/>
    <p:sldId id="385" r:id="rId25"/>
    <p:sldId id="387" r:id="rId26"/>
  </p:sldIdLst>
  <p:sldSz cx="9144000" cy="5143500" type="screen16x9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. Smith" initials="NOTE" lastIdx="6" clrIdx="0"/>
  <p:cmAuthor id="1" name="sredding" initials="s" lastIdx="6" clrIdx="1"/>
  <p:cmAuthor id="2" name="lrivers" initials="lr" lastIdx="6" clrIdx="2"/>
  <p:cmAuthor id="3" name="Scott Romine" initials="SR" lastIdx="16" clrIdx="3"/>
  <p:cmAuthor id="4" name="mdaswani" initials="m" lastIdx="11" clrIdx="4"/>
  <p:cmAuthor id="5" name="Lisa Rivers" initials="lr" lastIdx="6" clrIdx="5"/>
  <p:cmAuthor id="6" name="yiliu" initials="y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80576" autoAdjust="0"/>
  </p:normalViewPr>
  <p:slideViewPr>
    <p:cSldViewPr>
      <p:cViewPr varScale="1">
        <p:scale>
          <a:sx n="151" d="100"/>
          <a:sy n="151" d="100"/>
        </p:scale>
        <p:origin x="360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96"/>
    </p:cViewPr>
  </p:sorterViewPr>
  <p:notesViewPr>
    <p:cSldViewPr>
      <p:cViewPr varScale="1">
        <p:scale>
          <a:sx n="79" d="100"/>
          <a:sy n="79" d="100"/>
        </p:scale>
        <p:origin x="-2010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224ACE-7DD0-47F4-B297-6C73D1164F83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8B3B675-9D43-4208-A68D-205DBACF704A}">
      <dgm:prSet phldrT="[Text]"/>
      <dgm:spPr/>
      <dgm:t>
        <a:bodyPr/>
        <a:lstStyle/>
        <a:p>
          <a:pPr algn="l"/>
          <a:r>
            <a:rPr lang="en-US" b="1" dirty="0" err="1"/>
            <a:t>状态</a:t>
          </a:r>
          <a:r>
            <a:rPr lang="zh-CN" altLang="en-US" b="1" dirty="0"/>
            <a:t>－</a:t>
          </a:r>
          <a:r>
            <a:rPr dirty="0" err="1"/>
            <a:t>程序满足某个条件、执行某个操作，或者等待事件发生</a:t>
          </a:r>
          <a:endParaRPr lang="zh-CN" dirty="0"/>
        </a:p>
      </dgm:t>
    </dgm:pt>
    <dgm:pt modelId="{962BC938-CDE2-41E3-9E78-DC76561BF021}" type="parTrans" cxnId="{A304707B-1E03-40D8-A4C6-58E0949FF735}">
      <dgm:prSet/>
      <dgm:spPr/>
      <dgm:t>
        <a:bodyPr/>
        <a:lstStyle/>
        <a:p>
          <a:endParaRPr lang="en-US"/>
        </a:p>
      </dgm:t>
    </dgm:pt>
    <dgm:pt modelId="{39367C07-3FCC-43AB-B91D-5F369D45B78A}" type="sibTrans" cxnId="{A304707B-1E03-40D8-A4C6-58E0949FF735}">
      <dgm:prSet/>
      <dgm:spPr/>
      <dgm:t>
        <a:bodyPr/>
        <a:lstStyle/>
        <a:p>
          <a:endParaRPr lang="en-US"/>
        </a:p>
      </dgm:t>
    </dgm:pt>
    <dgm:pt modelId="{8426516A-B9E6-4713-B955-FC04C3FF011B}">
      <dgm:prSet phldrT="[Text]"/>
      <dgm:spPr/>
      <dgm:t>
        <a:bodyPr/>
        <a:lstStyle/>
        <a:p>
          <a:pPr algn="l"/>
          <a:r>
            <a:rPr lang="en-US" b="1" dirty="0" err="1"/>
            <a:t>转移</a:t>
          </a:r>
          <a:r>
            <a:rPr lang="zh-CN" altLang="en-US" b="1" dirty="0"/>
            <a:t>－</a:t>
          </a:r>
          <a:r>
            <a:rPr dirty="0" err="1"/>
            <a:t>条件、动作或事件引起程序由一个状态切换至另一状态</a:t>
          </a:r>
          <a:endParaRPr lang="zh-CN" dirty="0"/>
        </a:p>
      </dgm:t>
    </dgm:pt>
    <dgm:pt modelId="{9E049237-0B82-4993-82D8-5B0493D7E16D}" type="parTrans" cxnId="{D8C3CA64-9083-4AF2-B19B-52380A5893B6}">
      <dgm:prSet/>
      <dgm:spPr/>
      <dgm:t>
        <a:bodyPr/>
        <a:lstStyle/>
        <a:p>
          <a:endParaRPr lang="en-US"/>
        </a:p>
      </dgm:t>
    </dgm:pt>
    <dgm:pt modelId="{4AE586F3-276A-4E3A-BE0B-40F0FF140373}" type="sibTrans" cxnId="{D8C3CA64-9083-4AF2-B19B-52380A5893B6}">
      <dgm:prSet/>
      <dgm:spPr/>
      <dgm:t>
        <a:bodyPr/>
        <a:lstStyle/>
        <a:p>
          <a:endParaRPr lang="en-US"/>
        </a:p>
      </dgm:t>
    </dgm:pt>
    <dgm:pt modelId="{FFC2E85B-FF79-411B-A561-BFE89A893E19}" type="pres">
      <dgm:prSet presAssocID="{E3224ACE-7DD0-47F4-B297-6C73D1164F83}" presName="linearFlow" presStyleCnt="0">
        <dgm:presLayoutVars>
          <dgm:dir/>
          <dgm:resizeHandles val="exact"/>
        </dgm:presLayoutVars>
      </dgm:prSet>
      <dgm:spPr/>
    </dgm:pt>
    <dgm:pt modelId="{445EA625-8010-4817-B341-E435C55174A1}" type="pres">
      <dgm:prSet presAssocID="{38B3B675-9D43-4208-A68D-205DBACF704A}" presName="composite" presStyleCnt="0"/>
      <dgm:spPr/>
    </dgm:pt>
    <dgm:pt modelId="{CD60BF2C-0646-4389-B422-762BE94DD0EB}" type="pres">
      <dgm:prSet presAssocID="{38B3B675-9D43-4208-A68D-205DBACF704A}" presName="imgShp" presStyleLbl="fgImgPlace1" presStyleIdx="0" presStyleCnt="2" custLinFactNeighborX="-81905" custLinFactNeighborY="-132"/>
      <dgm:spPr/>
    </dgm:pt>
    <dgm:pt modelId="{387BD105-019C-4F9F-887E-FD5E3FECDC4B}" type="pres">
      <dgm:prSet presAssocID="{38B3B675-9D43-4208-A68D-205DBACF704A}" presName="txShp" presStyleLbl="node1" presStyleIdx="0" presStyleCnt="2" custScaleX="137549" custLinFactNeighborX="3380" custLinFactNeighborY="6691">
        <dgm:presLayoutVars>
          <dgm:bulletEnabled val="1"/>
        </dgm:presLayoutVars>
      </dgm:prSet>
      <dgm:spPr/>
    </dgm:pt>
    <dgm:pt modelId="{5CC80CEE-7674-4144-AAF6-5FF64D4697F0}" type="pres">
      <dgm:prSet presAssocID="{39367C07-3FCC-43AB-B91D-5F369D45B78A}" presName="spacing" presStyleCnt="0"/>
      <dgm:spPr/>
    </dgm:pt>
    <dgm:pt modelId="{B8594DAC-C938-4726-8A74-1D1CE810C7EF}" type="pres">
      <dgm:prSet presAssocID="{8426516A-B9E6-4713-B955-FC04C3FF011B}" presName="composite" presStyleCnt="0"/>
      <dgm:spPr/>
    </dgm:pt>
    <dgm:pt modelId="{857F929A-7581-4F14-BAE7-CA1918B9C514}" type="pres">
      <dgm:prSet presAssocID="{8426516A-B9E6-4713-B955-FC04C3FF011B}" presName="imgShp" presStyleLbl="fgImgPlace1" presStyleIdx="1" presStyleCnt="2" custLinFactNeighborX="-81905"/>
      <dgm:spPr/>
    </dgm:pt>
    <dgm:pt modelId="{A274FC03-3896-4833-97C0-9F712A9B90F7}" type="pres">
      <dgm:prSet presAssocID="{8426516A-B9E6-4713-B955-FC04C3FF011B}" presName="txShp" presStyleLbl="node1" presStyleIdx="1" presStyleCnt="2" custScaleX="137549" custLinFactNeighborX="3380" custLinFactNeighborY="6691">
        <dgm:presLayoutVars>
          <dgm:bulletEnabled val="1"/>
        </dgm:presLayoutVars>
      </dgm:prSet>
      <dgm:spPr/>
    </dgm:pt>
  </dgm:ptLst>
  <dgm:cxnLst>
    <dgm:cxn modelId="{15E715A1-EA11-4AE4-B89D-13038B92AB6D}" type="presOf" srcId="{E3224ACE-7DD0-47F4-B297-6C73D1164F83}" destId="{FFC2E85B-FF79-411B-A561-BFE89A893E19}" srcOrd="0" destOrd="0" presId="urn:microsoft.com/office/officeart/2005/8/layout/vList3"/>
    <dgm:cxn modelId="{A304707B-1E03-40D8-A4C6-58E0949FF735}" srcId="{E3224ACE-7DD0-47F4-B297-6C73D1164F83}" destId="{38B3B675-9D43-4208-A68D-205DBACF704A}" srcOrd="0" destOrd="0" parTransId="{962BC938-CDE2-41E3-9E78-DC76561BF021}" sibTransId="{39367C07-3FCC-43AB-B91D-5F369D45B78A}"/>
    <dgm:cxn modelId="{3758316A-4260-426B-92A4-357EEF2CF3AB}" type="presOf" srcId="{38B3B675-9D43-4208-A68D-205DBACF704A}" destId="{387BD105-019C-4F9F-887E-FD5E3FECDC4B}" srcOrd="0" destOrd="0" presId="urn:microsoft.com/office/officeart/2005/8/layout/vList3"/>
    <dgm:cxn modelId="{D8C3CA64-9083-4AF2-B19B-52380A5893B6}" srcId="{E3224ACE-7DD0-47F4-B297-6C73D1164F83}" destId="{8426516A-B9E6-4713-B955-FC04C3FF011B}" srcOrd="1" destOrd="0" parTransId="{9E049237-0B82-4993-82D8-5B0493D7E16D}" sibTransId="{4AE586F3-276A-4E3A-BE0B-40F0FF140373}"/>
    <dgm:cxn modelId="{C09C1900-0DBA-4B27-8870-EC61FF302DFC}" type="presOf" srcId="{8426516A-B9E6-4713-B955-FC04C3FF011B}" destId="{A274FC03-3896-4833-97C0-9F712A9B90F7}" srcOrd="0" destOrd="0" presId="urn:microsoft.com/office/officeart/2005/8/layout/vList3"/>
    <dgm:cxn modelId="{EBBD90EA-AAC6-4ADC-B57F-E4DB5AE3DEA2}" type="presParOf" srcId="{FFC2E85B-FF79-411B-A561-BFE89A893E19}" destId="{445EA625-8010-4817-B341-E435C55174A1}" srcOrd="0" destOrd="0" presId="urn:microsoft.com/office/officeart/2005/8/layout/vList3"/>
    <dgm:cxn modelId="{7F6F7267-EADE-463B-B2C2-B2FC3FB5D8B3}" type="presParOf" srcId="{445EA625-8010-4817-B341-E435C55174A1}" destId="{CD60BF2C-0646-4389-B422-762BE94DD0EB}" srcOrd="0" destOrd="0" presId="urn:microsoft.com/office/officeart/2005/8/layout/vList3"/>
    <dgm:cxn modelId="{2E09C4C0-BC85-4B41-9BD4-38A9E2644B29}" type="presParOf" srcId="{445EA625-8010-4817-B341-E435C55174A1}" destId="{387BD105-019C-4F9F-887E-FD5E3FECDC4B}" srcOrd="1" destOrd="0" presId="urn:microsoft.com/office/officeart/2005/8/layout/vList3"/>
    <dgm:cxn modelId="{C98DE5DC-7E3E-4F57-8BDC-CBAF27D3F7FC}" type="presParOf" srcId="{FFC2E85B-FF79-411B-A561-BFE89A893E19}" destId="{5CC80CEE-7674-4144-AAF6-5FF64D4697F0}" srcOrd="1" destOrd="0" presId="urn:microsoft.com/office/officeart/2005/8/layout/vList3"/>
    <dgm:cxn modelId="{3752D1B0-5CD0-417E-9565-6B0C496E7330}" type="presParOf" srcId="{FFC2E85B-FF79-411B-A561-BFE89A893E19}" destId="{B8594DAC-C938-4726-8A74-1D1CE810C7EF}" srcOrd="2" destOrd="0" presId="urn:microsoft.com/office/officeart/2005/8/layout/vList3"/>
    <dgm:cxn modelId="{3AE22BEC-548A-4F63-922C-33D4C6EB1A78}" type="presParOf" srcId="{B8594DAC-C938-4726-8A74-1D1CE810C7EF}" destId="{857F929A-7581-4F14-BAE7-CA1918B9C514}" srcOrd="0" destOrd="0" presId="urn:microsoft.com/office/officeart/2005/8/layout/vList3"/>
    <dgm:cxn modelId="{0B9A6459-45F1-45C3-BD09-B1EBF1D446E4}" type="presParOf" srcId="{B8594DAC-C938-4726-8A74-1D1CE810C7EF}" destId="{A274FC03-3896-4833-97C0-9F712A9B90F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BD105-019C-4F9F-887E-FD5E3FECDC4B}">
      <dsp:nvSpPr>
        <dsp:cNvPr id="0" name=""/>
        <dsp:cNvSpPr/>
      </dsp:nvSpPr>
      <dsp:spPr>
        <a:xfrm rot="10800000">
          <a:off x="506189" y="86132"/>
          <a:ext cx="7109420" cy="12700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6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/>
            <a:t>状态</a:t>
          </a:r>
          <a:r>
            <a:rPr lang="zh-CN" altLang="en-US" sz="2500" b="1" kern="1200" dirty="0"/>
            <a:t>－</a:t>
          </a:r>
          <a:r>
            <a:rPr sz="2500" kern="1200" dirty="0" err="1"/>
            <a:t>程序满足某个条件、执行某个操作，或者等待事件发生</a:t>
          </a:r>
          <a:endParaRPr lang="zh-CN" sz="2500" kern="1200" dirty="0"/>
        </a:p>
      </dsp:txBody>
      <dsp:txXfrm rot="10800000">
        <a:off x="823712" y="86132"/>
        <a:ext cx="6791897" cy="1270092"/>
      </dsp:txXfrm>
    </dsp:sp>
    <dsp:sp modelId="{CD60BF2C-0646-4389-B422-762BE94DD0EB}">
      <dsp:nvSpPr>
        <dsp:cNvPr id="0" name=""/>
        <dsp:cNvSpPr/>
      </dsp:nvSpPr>
      <dsp:spPr>
        <a:xfrm>
          <a:off x="0" y="0"/>
          <a:ext cx="1270092" cy="12700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4FC03-3896-4833-97C0-9F712A9B90F7}">
      <dsp:nvSpPr>
        <dsp:cNvPr id="0" name=""/>
        <dsp:cNvSpPr/>
      </dsp:nvSpPr>
      <dsp:spPr>
        <a:xfrm rot="10800000">
          <a:off x="506189" y="1625507"/>
          <a:ext cx="7109420" cy="127009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6" tIns="91440" rIns="170688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转移</a:t>
          </a:r>
          <a:r>
            <a:rPr lang="zh-CN" altLang="en-US" sz="2400" b="1" kern="1200" dirty="0"/>
            <a:t>－</a:t>
          </a:r>
          <a:r>
            <a:rPr sz="2400" kern="1200" dirty="0" err="1"/>
            <a:t>条件、动作或事件引起程序由一个状态切换至另一状态</a:t>
          </a:r>
          <a:endParaRPr lang="zh-CN" sz="2400" kern="1200" dirty="0"/>
        </a:p>
      </dsp:txBody>
      <dsp:txXfrm rot="10800000">
        <a:off x="823712" y="1625507"/>
        <a:ext cx="6791897" cy="1270092"/>
      </dsp:txXfrm>
    </dsp:sp>
    <dsp:sp modelId="{857F929A-7581-4F14-BAE7-CA1918B9C514}">
      <dsp:nvSpPr>
        <dsp:cNvPr id="0" name=""/>
        <dsp:cNvSpPr/>
      </dsp:nvSpPr>
      <dsp:spPr>
        <a:xfrm>
          <a:off x="0" y="1624356"/>
          <a:ext cx="1270092" cy="127009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200" b="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6D7C00D-450B-4E8B-AA1D-329790F70C14}" type="slidenum">
              <a:rPr lang="en-US"/>
              <a:pPr>
                <a:defRPr/>
              </a:pPr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3508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036638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31B5D4C-5CAF-47B0-80D4-A7C4B16052A5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  <a:ln/>
        </p:spPr>
        <p:txBody>
          <a:bodyPr/>
          <a:lstStyle/>
          <a:p>
            <a:fld id="{9725F1FD-9FD0-4A41-8411-1C978BB2668A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7213" cy="3886200"/>
          </a:xfrm>
          <a:prstGeom prst="rect">
            <a:avLst/>
          </a:prstGeo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849" y="4581526"/>
            <a:ext cx="5606703" cy="4181475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Answer is False.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  <a:ln/>
        </p:spPr>
        <p:txBody>
          <a:bodyPr/>
          <a:lstStyle/>
          <a:p>
            <a:fld id="{9725F1FD-9FD0-4A41-8411-1C978BB2668A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7213" cy="3886200"/>
          </a:xfrm>
          <a:prstGeom prst="rect">
            <a:avLst/>
          </a:prstGeo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849" y="4581526"/>
            <a:ext cx="5606703" cy="4181475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  <a:ln/>
        </p:spPr>
        <p:txBody>
          <a:bodyPr/>
          <a:lstStyle/>
          <a:p>
            <a:fld id="{9725F1FD-9FD0-4A41-8411-1C978BB2668A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7213" cy="3886200"/>
          </a:xfrm>
          <a:prstGeom prst="rect">
            <a:avLst/>
          </a:prstGeo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849" y="4581526"/>
            <a:ext cx="5606703" cy="4181475"/>
          </a:xfrm>
        </p:spPr>
        <p:txBody>
          <a:bodyPr/>
          <a:lstStyle/>
          <a:p>
            <a:r>
              <a:rPr lang="en-US" dirty="0"/>
              <a:t>Answer is a,</a:t>
            </a:r>
            <a:r>
              <a:rPr lang="en-US" baseline="0" dirty="0"/>
              <a:t> b, c, and d.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134" y="8829675"/>
            <a:ext cx="3038648" cy="465138"/>
          </a:xfrm>
          <a:prstGeom prst="rect">
            <a:avLst/>
          </a:prstGeom>
          <a:ln/>
        </p:spPr>
        <p:txBody>
          <a:bodyPr/>
          <a:lstStyle/>
          <a:p>
            <a:fld id="{9725F1FD-9FD0-4A41-8411-1C978BB2668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7213" cy="3886200"/>
          </a:xfrm>
          <a:prstGeom prst="rect">
            <a:avLst/>
          </a:prstGeo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849" y="4581526"/>
            <a:ext cx="5606703" cy="418147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E3770D44-ABFC-40BA-9481-CA3D388B170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8D414346-4ED8-40B5-A156-96593C67DEED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4635A907-564F-4F13-9772-C6DAB42A6E8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2225" y="457200"/>
            <a:ext cx="6908800" cy="38862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581525"/>
            <a:ext cx="5607050" cy="4181475"/>
          </a:xfrm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503" y="4748218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i="0" dirty="0">
                <a:solidFill>
                  <a:prstClr val="black"/>
                </a:solidFill>
                <a:latin typeface="黑体"/>
                <a:cs typeface="黑体"/>
              </a:rPr>
              <a:t>ni.com</a:t>
            </a:r>
            <a:endParaRPr lang="zh-CN" sz="1200" b="0" i="0" dirty="0">
              <a:solidFill>
                <a:prstClr val="black"/>
              </a:solidFill>
              <a:latin typeface="黑体"/>
              <a:cs typeface="黑体"/>
            </a:endParaRPr>
          </a:p>
        </p:txBody>
      </p:sp>
      <p:pic>
        <p:nvPicPr>
          <p:cNvPr id="5" name="Picture 4" descr="PPT-corporate-background-16x9_wlog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0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6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n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demo white-05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064" y="171452"/>
            <a:ext cx="863684" cy="7100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1999" y="2628900"/>
            <a:ext cx="7858125" cy="1200150"/>
          </a:xfrm>
        </p:spPr>
        <p:txBody>
          <a:bodyPr>
            <a:normAutofit/>
          </a:bodyPr>
          <a:lstStyle>
            <a:lvl1pPr marL="0" indent="0">
              <a:buClrTx/>
              <a:buFont typeface="Lucida Grande"/>
              <a:buNone/>
              <a:defRPr sz="2000"/>
            </a:lvl1pPr>
            <a:lvl5pPr>
              <a:defRPr sz="1600"/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9988" y="542113"/>
            <a:ext cx="68943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5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bg1"/>
                </a:solidFill>
                <a:latin typeface="黑体"/>
                <a:cs typeface="黑体"/>
              </a:rPr>
              <a:t>第10课 </a:t>
            </a:r>
            <a:r>
              <a:rPr lang="en-US" sz="1200" b="0" kern="1200" dirty="0" err="1">
                <a:solidFill>
                  <a:schemeClr val="bg1"/>
                </a:solidFill>
                <a:latin typeface="黑体"/>
                <a:cs typeface="黑体"/>
              </a:rPr>
              <a:t>使用顺序和基于状态的设计</a:t>
            </a:r>
            <a:endParaRPr lang="en-US" sz="1200" b="0" kern="1200" dirty="0">
              <a:solidFill>
                <a:schemeClr val="bg1"/>
              </a:solidFill>
              <a:latin typeface="黑体"/>
              <a:cs typeface="黑体"/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Demonstration Title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>
                <a:solidFill>
                  <a:schemeClr val="bg2"/>
                </a:solidFill>
                <a:latin typeface="黑体"/>
                <a:cs typeface="黑体"/>
              </a:rPr>
              <a:t>演示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800100"/>
            <a:ext cx="8229600" cy="64592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tabLst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Activity 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829550" cy="1200150"/>
          </a:xfrm>
        </p:spPr>
        <p:txBody>
          <a:bodyPr>
            <a:normAutofit/>
          </a:bodyPr>
          <a:lstStyle>
            <a:lvl1pPr marL="173038" indent="-173038">
              <a:buClrTx/>
              <a:buFont typeface="Lucida Grande"/>
              <a:buNone/>
              <a:defRPr sz="1600"/>
            </a:lvl1pPr>
            <a:lvl5pPr>
              <a:defRPr sz="1600"/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9988" y="542113"/>
            <a:ext cx="67546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5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bg1"/>
                </a:solidFill>
                <a:latin typeface="黑体"/>
                <a:cs typeface="黑体"/>
              </a:rPr>
              <a:t>第10课 </a:t>
            </a:r>
            <a:r>
              <a:rPr lang="en-US" sz="1200" b="0" kern="1200" dirty="0" err="1">
                <a:solidFill>
                  <a:schemeClr val="bg1"/>
                </a:solidFill>
                <a:latin typeface="黑体"/>
                <a:cs typeface="黑体"/>
              </a:rPr>
              <a:t>使用顺序和基于状态的设计</a:t>
            </a:r>
            <a:endParaRPr lang="en-US" sz="1200" b="0" kern="1200" dirty="0">
              <a:solidFill>
                <a:schemeClr val="bg1"/>
              </a:solidFill>
              <a:latin typeface="黑体"/>
              <a:cs typeface="黑体"/>
            </a:endParaRPr>
          </a:p>
        </p:txBody>
      </p:sp>
      <p:sp>
        <p:nvSpPr>
          <p:cNvPr id="14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b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Activity Title</a:t>
            </a:r>
          </a:p>
        </p:txBody>
      </p:sp>
      <p:pic>
        <p:nvPicPr>
          <p:cNvPr id="11" name="Picture 10" descr="activity whit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82000" y="133350"/>
            <a:ext cx="470916" cy="5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/>
              <a:t>Topic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26289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/>
              <a:t>Topic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0"/>
            <a:ext cx="457200" cy="471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88" y="542113"/>
            <a:ext cx="72880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5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bg1"/>
                </a:solidFill>
                <a:latin typeface="黑体"/>
                <a:cs typeface="黑体"/>
              </a:rPr>
              <a:t>第10课 </a:t>
            </a:r>
            <a:r>
              <a:rPr lang="en-US" sz="1200" b="0" kern="1200" dirty="0" err="1">
                <a:solidFill>
                  <a:schemeClr val="bg1"/>
                </a:solidFill>
                <a:latin typeface="黑体"/>
                <a:cs typeface="黑体"/>
              </a:rPr>
              <a:t>使用顺序和基于状态的设计</a:t>
            </a:r>
            <a:endParaRPr lang="en-US" sz="1200" b="0" kern="1200" dirty="0">
              <a:solidFill>
                <a:schemeClr val="bg1"/>
              </a:solidFill>
              <a:latin typeface="黑体"/>
              <a:cs typeface="黑体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ModuleTitle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>
                <a:solidFill>
                  <a:schemeClr val="bg2"/>
                </a:solidFill>
                <a:latin typeface="黑体"/>
                <a:cs typeface="黑体"/>
              </a:rPr>
              <a:t>多媒体模块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2628900"/>
            <a:ext cx="7277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/>
              <a:t>Topic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mm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8200" y="209550"/>
            <a:ext cx="457200" cy="47163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39988" y="542113"/>
            <a:ext cx="70721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5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bg1"/>
                </a:solidFill>
                <a:latin typeface="黑体"/>
                <a:cs typeface="黑体"/>
              </a:rPr>
              <a:t>第10课 </a:t>
            </a:r>
            <a:r>
              <a:rPr lang="en-US" sz="1200" b="0" kern="1200" dirty="0" err="1">
                <a:solidFill>
                  <a:schemeClr val="bg1"/>
                </a:solidFill>
                <a:latin typeface="黑体"/>
                <a:cs typeface="黑体"/>
              </a:rPr>
              <a:t>使用顺序和基于状态的设计</a:t>
            </a:r>
            <a:endParaRPr lang="en-US" sz="1200" b="0" kern="1200" dirty="0">
              <a:solidFill>
                <a:schemeClr val="bg1"/>
              </a:solidFill>
              <a:latin typeface="黑体"/>
              <a:cs typeface="黑体"/>
            </a:endParaRPr>
          </a:p>
        </p:txBody>
      </p:sp>
      <p:sp>
        <p:nvSpPr>
          <p:cNvPr id="15" name="Text Placeholder 15"/>
          <p:cNvSpPr>
            <a:spLocks noGrp="1"/>
          </p:cNvSpPr>
          <p:nvPr>
            <p:ph type="body" idx="18" hasCustomPrompt="1"/>
          </p:nvPr>
        </p:nvSpPr>
        <p:spPr>
          <a:xfrm>
            <a:off x="754905" y="1441618"/>
            <a:ext cx="8229600" cy="518337"/>
          </a:xfrm>
        </p:spPr>
        <p:txBody>
          <a:bodyPr anchor="t"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err="1"/>
              <a:t>ModuleTitle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4911" y="786811"/>
            <a:ext cx="8208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0" dirty="0">
                <a:solidFill>
                  <a:schemeClr val="bg2"/>
                </a:solidFill>
                <a:latin typeface="黑体"/>
                <a:cs typeface="黑体"/>
              </a:rPr>
              <a:t>多媒体模块</a:t>
            </a:r>
            <a:endParaRPr lang="zh-CN" sz="4400" b="0" dirty="0">
              <a:solidFill>
                <a:schemeClr val="bg2"/>
              </a:solidFill>
              <a:latin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1359158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733550"/>
            <a:ext cx="38862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733550"/>
            <a:ext cx="3886200" cy="2971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461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457200" y="1104900"/>
            <a:ext cx="3886200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6"/>
          </p:nvPr>
        </p:nvSpPr>
        <p:spPr>
          <a:xfrm>
            <a:off x="4419600" y="1104900"/>
            <a:ext cx="3886200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line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7823200" cy="289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30300"/>
            <a:ext cx="7823200" cy="3498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Summary Quiz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733550"/>
            <a:ext cx="384048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, Summary Quiz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4826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Summary Quiz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  <p:sp>
        <p:nvSpPr>
          <p:cNvPr id="8" name="Content Placeholder 8"/>
          <p:cNvSpPr>
            <a:spLocks noGrp="1"/>
          </p:cNvSpPr>
          <p:nvPr>
            <p:ph sz="quarter" idx="16"/>
          </p:nvPr>
        </p:nvSpPr>
        <p:spPr>
          <a:xfrm>
            <a:off x="4483100" y="1155700"/>
            <a:ext cx="3840480" cy="34734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76200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Lesson # 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idx="20" hasCustomPrompt="1"/>
          </p:nvPr>
        </p:nvSpPr>
        <p:spPr>
          <a:xfrm>
            <a:off x="762000" y="1149350"/>
            <a:ext cx="6997700" cy="533400"/>
          </a:xfrm>
        </p:spPr>
        <p:txBody>
          <a:bodyPr>
            <a:noAutofit/>
          </a:bodyPr>
          <a:lstStyle>
            <a:lvl1pPr marL="0" indent="0"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Lesson Title 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Quiz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Summary Quiz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Summary Quiz,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58420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130300"/>
            <a:ext cx="7772400" cy="3498850"/>
          </a:xfrm>
        </p:spPr>
        <p:txBody>
          <a:bodyPr/>
          <a:lstStyle>
            <a:lvl1pPr marL="457200" indent="-457200">
              <a:buFont typeface="+mj-lt"/>
              <a:buAutoNum type="alphaLcPeriod"/>
              <a:defRPr/>
            </a:lvl1pPr>
            <a:lvl2pPr marL="913519" indent="-457200">
              <a:buFont typeface="+mj-lt"/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Summary Quiz</a:t>
            </a:r>
          </a:p>
        </p:txBody>
      </p:sp>
      <p:pic>
        <p:nvPicPr>
          <p:cNvPr id="7" name="Picture 6" descr="knowledge check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3387" y="69851"/>
            <a:ext cx="260931" cy="2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3" name="Picture 12" descr="Lesson 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778856" y="96351"/>
            <a:ext cx="207264" cy="2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Lesson 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1428750"/>
          </a:xfrm>
        </p:spPr>
        <p:txBody>
          <a:bodyPr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Lesson # </a:t>
            </a:r>
            <a:br>
              <a:rPr lang="en-US" dirty="0"/>
            </a:br>
            <a:r>
              <a:rPr lang="en-US" dirty="0"/>
              <a:t>Lesson Title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7BDED22-11C7-456A-B829-4ED810F305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75488" y="514350"/>
            <a:ext cx="7848600" cy="1200150"/>
          </a:xfrm>
        </p:spPr>
        <p:txBody>
          <a:bodyPr/>
          <a:lstStyle>
            <a:lvl1pPr marL="0" indent="0">
              <a:buNone/>
              <a:defRPr sz="3200" b="0" i="0">
                <a:solidFill>
                  <a:schemeClr val="tx2"/>
                </a:solidFill>
                <a:latin typeface="+mj-lt"/>
              </a:defRPr>
            </a:lvl1pPr>
            <a:lvl2pPr marL="642640" indent="-186321">
              <a:buClrTx/>
              <a:buFont typeface="Lucida Grande"/>
              <a:buChar char="&gt;"/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/>
          </p:nvPr>
        </p:nvSpPr>
        <p:spPr>
          <a:xfrm>
            <a:off x="533400" y="1733550"/>
            <a:ext cx="7772400" cy="289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077" y="57150"/>
            <a:ext cx="6562725" cy="323850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0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76200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Lesson # 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idx="20" hasCustomPrompt="1"/>
          </p:nvPr>
        </p:nvSpPr>
        <p:spPr>
          <a:xfrm>
            <a:off x="762000" y="1149350"/>
            <a:ext cx="6997700" cy="533400"/>
          </a:xfrm>
        </p:spPr>
        <p:txBody>
          <a:bodyPr>
            <a:noAutofit/>
          </a:bodyPr>
          <a:lstStyle>
            <a:lvl1pPr marL="0" indent="0"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Lesson Title 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348717" y="3051543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3349072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76200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Lesson # 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idx="20" hasCustomPrompt="1"/>
          </p:nvPr>
        </p:nvSpPr>
        <p:spPr>
          <a:xfrm>
            <a:off x="762000" y="1149350"/>
            <a:ext cx="6997700" cy="533400"/>
          </a:xfrm>
        </p:spPr>
        <p:txBody>
          <a:bodyPr>
            <a:noAutofit/>
          </a:bodyPr>
          <a:lstStyle>
            <a:lvl1pPr marL="0" indent="0"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Lesson Title 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Title alternate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esson_white-0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1" y="4"/>
            <a:ext cx="1155438" cy="1273945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762000" y="2038350"/>
            <a:ext cx="6965950" cy="83820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Objective: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758456" y="3055088"/>
            <a:ext cx="6988544" cy="1701210"/>
          </a:xfrm>
        </p:spPr>
        <p:txBody>
          <a:bodyPr>
            <a:normAutofit/>
          </a:bodyPr>
          <a:lstStyle>
            <a:lvl1pPr marL="339725" indent="-339725">
              <a:buClrTx/>
              <a:buFont typeface="+mj-lt"/>
              <a:buAutoNum type="alphaUcPeriod"/>
              <a:defRPr sz="160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10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457200"/>
            <a:ext cx="6997700" cy="76200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Lesson # 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idx="20" hasCustomPrompt="1"/>
          </p:nvPr>
        </p:nvSpPr>
        <p:spPr>
          <a:xfrm>
            <a:off x="762000" y="1149350"/>
            <a:ext cx="6997700" cy="533400"/>
          </a:xfrm>
        </p:spPr>
        <p:txBody>
          <a:bodyPr>
            <a:noAutofit/>
          </a:bodyPr>
          <a:lstStyle>
            <a:lvl1pPr marL="0" indent="0"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Lesson Title </a:t>
            </a:r>
          </a:p>
        </p:txBody>
      </p:sp>
    </p:spTree>
    <p:extLst>
      <p:ext uri="{BB962C8B-B14F-4D97-AF65-F5344CB8AC3E}">
        <p14:creationId xmlns:p14="http://schemas.microsoft.com/office/powerpoint/2010/main" val="754216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3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11" y="145935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343400" y="3352800"/>
            <a:ext cx="33528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7"/>
            <a:ext cx="68707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5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tx1"/>
                </a:solidFill>
                <a:latin typeface="黑体"/>
                <a:cs typeface="黑体"/>
              </a:rPr>
              <a:t>第10课 </a:t>
            </a:r>
            <a:r>
              <a:rPr lang="en-US" sz="1200" b="0" dirty="0" err="1">
                <a:solidFill>
                  <a:schemeClr val="tx1"/>
                </a:solidFill>
                <a:latin typeface="黑体"/>
                <a:cs typeface="黑体"/>
              </a:rPr>
              <a:t>使用顺序和基于状态的设计</a:t>
            </a:r>
            <a:endParaRPr lang="en-US" sz="1200" b="0" dirty="0">
              <a:solidFill>
                <a:schemeClr val="tx1"/>
              </a:solidFill>
              <a:latin typeface="黑体"/>
              <a:cs typeface="黑体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685800" y="1428753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t">
            <a:noAutofit/>
          </a:bodyPr>
          <a:lstStyle>
            <a:lvl1pPr algn="l" defTabSz="457174" rtl="0" eaLnBrk="1" latinLnBrk="0" hangingPunct="1">
              <a:spcBef>
                <a:spcPct val="0"/>
              </a:spcBef>
              <a:buNone/>
              <a:defRPr sz="3200" b="0" i="0" kern="1200" spc="-100">
                <a:solidFill>
                  <a:schemeClr val="accent1"/>
                </a:solidFill>
                <a:latin typeface="+mn-lt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endParaRPr lang="en-US" sz="5000" dirty="0">
              <a:solidFill>
                <a:schemeClr val="bg1"/>
              </a:solidFill>
              <a:latin typeface="Univers LT Std 45 Light"/>
              <a:cs typeface="Lato Light"/>
            </a:endParaRPr>
          </a:p>
        </p:txBody>
      </p:sp>
      <p:pic>
        <p:nvPicPr>
          <p:cNvPr id="12" name="Picture 11" descr="icons and stuff-19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511" y="145935"/>
            <a:ext cx="913488" cy="1143917"/>
          </a:xfrm>
          <a:prstGeom prst="rect">
            <a:avLst/>
          </a:prstGeom>
        </p:spPr>
      </p:pic>
      <p:sp>
        <p:nvSpPr>
          <p:cNvPr id="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762000" y="666750"/>
            <a:ext cx="7023100" cy="1428750"/>
          </a:xfrm>
        </p:spPr>
        <p:txBody>
          <a:bodyPr anchor="b">
            <a:noAutofit/>
          </a:bodyPr>
          <a:lstStyle>
            <a:lvl1pPr marL="0" indent="0">
              <a:buNone/>
              <a:defRPr sz="44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Section Title</a:t>
            </a:r>
          </a:p>
        </p:txBody>
      </p:sp>
      <p:sp>
        <p:nvSpPr>
          <p:cNvPr id="8" name="Text Placeholder 15"/>
          <p:cNvSpPr>
            <a:spLocks noGrp="1"/>
          </p:cNvSpPr>
          <p:nvPr>
            <p:ph type="body" idx="12" hasCustomPrompt="1"/>
          </p:nvPr>
        </p:nvSpPr>
        <p:spPr>
          <a:xfrm>
            <a:off x="762000" y="2190750"/>
            <a:ext cx="7010400" cy="819150"/>
          </a:xfrm>
        </p:spPr>
        <p:txBody>
          <a:bodyPr>
            <a:noAutofit/>
          </a:bodyPr>
          <a:lstStyle>
            <a:lvl1pPr marL="0" indent="0">
              <a:buNone/>
              <a:defRPr sz="2000" b="0" i="0" baseline="0">
                <a:solidFill>
                  <a:srgbClr val="1B5095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Objective: 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352800"/>
            <a:ext cx="7023100" cy="1200150"/>
          </a:xfrm>
        </p:spPr>
        <p:txBody>
          <a:bodyPr>
            <a:normAutofit/>
          </a:bodyPr>
          <a:lstStyle>
            <a:lvl1pPr marL="342900" indent="-342900">
              <a:buClrTx/>
              <a:buFont typeface="Arial" pitchFamily="34" charset="0"/>
              <a:buChar char="•"/>
              <a:defRPr sz="1600"/>
            </a:lvl1pPr>
            <a:lvl5pPr>
              <a:defRPr sz="1600"/>
            </a:lvl5pPr>
          </a:lstStyle>
          <a:p>
            <a:pPr lvl="0"/>
            <a:r>
              <a:rPr lang="en-US" dirty="0"/>
              <a:t>Subject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414117"/>
            <a:ext cx="69469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5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latin typeface="黑体"/>
                <a:cs typeface="黑体"/>
              </a:rPr>
              <a:t>第10课 </a:t>
            </a:r>
            <a:r>
              <a:rPr lang="en-US" sz="1200" b="0" kern="1200" dirty="0" err="1">
                <a:solidFill>
                  <a:schemeClr val="tx1"/>
                </a:solidFill>
                <a:latin typeface="黑体"/>
                <a:cs typeface="黑体"/>
              </a:rPr>
              <a:t>使用顺序和基于状态的设计</a:t>
            </a:r>
            <a:endParaRPr lang="en-US" sz="1200" b="0" kern="1200" dirty="0">
              <a:solidFill>
                <a:schemeClr val="tx1"/>
              </a:solidFill>
              <a:latin typeface="黑体"/>
              <a:cs typeface="黑体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5" b="2431"/>
          <a:stretch/>
        </p:blipFill>
        <p:spPr>
          <a:xfrm>
            <a:off x="6134102" y="1200154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297712" y="3409950"/>
            <a:ext cx="8617688" cy="1295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/>
            </a:lvl1pPr>
            <a:lvl3pPr>
              <a:buNone/>
              <a:defRPr/>
            </a:lvl3pPr>
          </a:lstStyle>
          <a:p>
            <a:pPr lvl="0"/>
            <a:r>
              <a:rPr lang="en-US" dirty="0"/>
              <a:t>Click add Goal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1456551"/>
            <a:ext cx="58928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5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bg1"/>
                </a:solidFill>
                <a:latin typeface="黑体"/>
                <a:cs typeface="黑体"/>
              </a:rPr>
              <a:t>第10课 </a:t>
            </a:r>
            <a:r>
              <a:rPr lang="en-US" sz="1200" b="0" kern="1200" dirty="0" err="1">
                <a:solidFill>
                  <a:schemeClr val="bg1"/>
                </a:solidFill>
                <a:latin typeface="黑体"/>
                <a:cs typeface="黑体"/>
              </a:rPr>
              <a:t>使用顺序和基于状态的设计</a:t>
            </a:r>
            <a:endParaRPr lang="en-US" sz="1200" b="0" kern="1200" dirty="0">
              <a:solidFill>
                <a:schemeClr val="bg1"/>
              </a:solidFill>
              <a:latin typeface="黑体"/>
              <a:cs typeface="黑体"/>
            </a:endParaRPr>
          </a:p>
        </p:txBody>
      </p:sp>
      <p:pic>
        <p:nvPicPr>
          <p:cNvPr id="24" name="Picture 23" descr="student_labview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85750"/>
            <a:ext cx="804600" cy="685800"/>
          </a:xfrm>
          <a:prstGeom prst="rect">
            <a:avLst/>
          </a:prstGeom>
        </p:spPr>
      </p:pic>
      <p:sp>
        <p:nvSpPr>
          <p:cNvPr id="11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0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Exercise #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5" y="2260321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Exercise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rcise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utterstock_10792991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95" b="2431"/>
          <a:stretch/>
        </p:blipFill>
        <p:spPr>
          <a:xfrm>
            <a:off x="6134102" y="1200154"/>
            <a:ext cx="2989155" cy="2141697"/>
          </a:xfrm>
          <a:prstGeom prst="rect">
            <a:avLst/>
          </a:prstGeom>
        </p:spPr>
      </p:pic>
      <p:sp>
        <p:nvSpPr>
          <p:cNvPr id="14" name="Parallelogram 13"/>
          <p:cNvSpPr/>
          <p:nvPr/>
        </p:nvSpPr>
        <p:spPr>
          <a:xfrm>
            <a:off x="-1600200" y="1200150"/>
            <a:ext cx="8991600" cy="2133600"/>
          </a:xfrm>
          <a:prstGeom prst="parallelogram">
            <a:avLst>
              <a:gd name="adj" fmla="val 56447"/>
            </a:avLst>
          </a:prstGeom>
          <a:solidFill>
            <a:schemeClr val="accent5"/>
          </a:solidFill>
          <a:ln>
            <a:noFill/>
          </a:ln>
          <a:effectLst>
            <a:outerShdw sx="1000" sy="1000" algn="tl" rotWithShape="0">
              <a:prstClr val="black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idx="10" hasCustomPrompt="1"/>
          </p:nvPr>
        </p:nvSpPr>
        <p:spPr>
          <a:xfrm>
            <a:off x="381000" y="1714500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40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Exercise #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3409950"/>
            <a:ext cx="8382000" cy="1295400"/>
          </a:xfrm>
        </p:spPr>
        <p:txBody>
          <a:bodyPr>
            <a:normAutofit/>
          </a:bodyPr>
          <a:lstStyle>
            <a:lvl1pPr marL="228600" indent="-228600">
              <a:buFont typeface="Arial" pitchFamily="34" charset="0"/>
              <a:buNone/>
              <a:defRPr sz="1800" baseline="0"/>
            </a:lvl1pPr>
          </a:lstStyle>
          <a:p>
            <a:pPr lvl="0"/>
            <a:r>
              <a:rPr lang="en-US" dirty="0"/>
              <a:t>Click to add discussion question(s)</a:t>
            </a:r>
          </a:p>
        </p:txBody>
      </p:sp>
      <p:pic>
        <p:nvPicPr>
          <p:cNvPr id="15" name="Picture 14" descr="group activity ni bl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53400" y="209550"/>
            <a:ext cx="610547" cy="762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1456551"/>
            <a:ext cx="5943600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573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bg1"/>
                </a:solidFill>
                <a:latin typeface="黑体"/>
                <a:cs typeface="黑体"/>
              </a:rPr>
              <a:t>第10课 </a:t>
            </a:r>
            <a:r>
              <a:rPr lang="en-US" sz="1200" b="0" kern="1200" dirty="0" err="1">
                <a:solidFill>
                  <a:schemeClr val="bg1"/>
                </a:solidFill>
                <a:latin typeface="黑体"/>
                <a:cs typeface="黑体"/>
              </a:rPr>
              <a:t>使用顺序和基于状态的设计</a:t>
            </a:r>
            <a:endParaRPr lang="en-US" sz="1200" b="0" kern="1200" dirty="0">
              <a:solidFill>
                <a:schemeClr val="bg1"/>
              </a:solidFill>
              <a:latin typeface="黑体"/>
              <a:cs typeface="黑体"/>
            </a:endParaRPr>
          </a:p>
        </p:txBody>
      </p:sp>
      <p:sp>
        <p:nvSpPr>
          <p:cNvPr id="19" name="Text Placeholder 15"/>
          <p:cNvSpPr>
            <a:spLocks noGrp="1"/>
          </p:cNvSpPr>
          <p:nvPr>
            <p:ph type="body" idx="14" hasCustomPrompt="1"/>
          </p:nvPr>
        </p:nvSpPr>
        <p:spPr>
          <a:xfrm>
            <a:off x="373905" y="2260321"/>
            <a:ext cx="6067425" cy="518338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3200" b="0" i="0" baseline="0">
                <a:solidFill>
                  <a:schemeClr val="bg1"/>
                </a:solidFill>
                <a:latin typeface="+mn-lt"/>
              </a:defRPr>
            </a:lvl1pPr>
            <a:lvl2pPr marL="0" indent="0">
              <a:buNone/>
              <a:defRPr sz="4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Exercise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3944" y="419934"/>
            <a:ext cx="8170003" cy="723069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err="1"/>
              <a:t>CustEd</a:t>
            </a:r>
            <a:r>
              <a:rPr lang="en-US" dirty="0"/>
              <a:t>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343" y="1143000"/>
            <a:ext cx="8165605" cy="34861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8850" y="3829594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69744" y="5369463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46430" y="1526485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688" y="3052965"/>
            <a:ext cx="129848" cy="434223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8534400" y="4767263"/>
            <a:ext cx="4572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>
                    <a:tint val="75000"/>
                  </a:schemeClr>
                </a:solidFill>
                <a:latin typeface="Univers" pitchFamily="34" charset="0"/>
              </a:defRPr>
            </a:lvl1pPr>
          </a:lstStyle>
          <a:p>
            <a:pPr algn="ctr"/>
            <a:fld id="{F7BDED22-11C7-456A-B829-4ED810F305A6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0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  <p:sldLayoutId id="2147483862" r:id="rId18"/>
    <p:sldLayoutId id="2147483863" r:id="rId19"/>
    <p:sldLayoutId id="2147483864" r:id="rId20"/>
    <p:sldLayoutId id="2147483865" r:id="rId21"/>
    <p:sldLayoutId id="2147483866" r:id="rId22"/>
    <p:sldLayoutId id="2147483867" r:id="rId23"/>
    <p:sldLayoutId id="2147483868" r:id="rId24"/>
    <p:sldLayoutId id="2147483869" r:id="rId25"/>
  </p:sldLayoutIdLst>
  <p:hf hdr="0" ftr="0" dt="0"/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Univers Com 45 Light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7213" indent="17145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 pitchFamily="49" charset="0"/>
        <a:buChar char="o"/>
        <a:defRPr sz="1200" kern="1200" baseline="0">
          <a:solidFill>
            <a:schemeClr val="tx1"/>
          </a:solidFill>
          <a:latin typeface="+mn-lt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sz="1600" dirty="0">
                <a:latin typeface="黑体"/>
                <a:cs typeface="黑体"/>
              </a:rPr>
              <a:t>认识顺序和状态算法的优点，并在LabVIEW中使用相关技巧强化顺序或状态的执行结构。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1</a:t>
            </a:fld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顺序编程</a:t>
            </a:r>
          </a:p>
          <a:p>
            <a:r>
              <a:rPr dirty="0">
                <a:latin typeface="黑体"/>
                <a:cs typeface="黑体"/>
              </a:rPr>
              <a:t>状态编程</a:t>
            </a:r>
          </a:p>
          <a:p>
            <a:r>
              <a:rPr dirty="0">
                <a:latin typeface="黑体"/>
                <a:cs typeface="黑体"/>
              </a:rPr>
              <a:t>状态机</a:t>
            </a:r>
          </a:p>
          <a:p>
            <a:endParaRPr lang="zh-CN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sz="3200" dirty="0">
                <a:latin typeface="黑体"/>
                <a:cs typeface="黑体"/>
              </a:rPr>
              <a:t>第10课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US" sz="2800" dirty="0">
                <a:latin typeface="黑体"/>
                <a:cs typeface="黑体"/>
              </a:rPr>
              <a:t>使用顺序和状态机编程</a:t>
            </a:r>
            <a:endParaRPr lang="zh-C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状态转移框图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B. 状态编程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7A452BB-6273-45D8-A81F-B1FD4681CCC6}" type="slidenum">
              <a:rPr lang="en-US" smtClean="0"/>
              <a:pPr/>
              <a:t>10</a:t>
            </a:fld>
            <a:endParaRPr lang="zh-CN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294967295"/>
          </p:nvPr>
        </p:nvGraphicFramePr>
        <p:xfrm>
          <a:off x="838200" y="1504950"/>
          <a:ext cx="7772400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key term black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400" y="1962150"/>
            <a:ext cx="452176" cy="457200"/>
          </a:xfrm>
          <a:prstGeom prst="rect">
            <a:avLst/>
          </a:prstGeom>
        </p:spPr>
      </p:pic>
      <p:pic>
        <p:nvPicPr>
          <p:cNvPr id="12" name="Picture 11" descr="key term black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400" y="3562350"/>
            <a:ext cx="452176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状态转移框图</a:t>
            </a:r>
            <a:endParaRPr lang="zh-CN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B. 状态编程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11</a:t>
            </a:fld>
            <a:endParaRPr lang="zh-CN" dirty="0"/>
          </a:p>
        </p:txBody>
      </p:sp>
      <p:pic>
        <p:nvPicPr>
          <p:cNvPr id="9" name="Embedded Image" descr="Project State Transistion LVB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109955"/>
            <a:ext cx="4800600" cy="3919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C. 状态机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 err="1">
                <a:latin typeface="黑体"/>
                <a:cs typeface="黑体"/>
              </a:rPr>
              <a:t>判断应在何时使用状态机</a:t>
            </a:r>
            <a:r>
              <a:rPr lang="zh-CN" altLang="en-US" dirty="0">
                <a:latin typeface="黑体"/>
                <a:cs typeface="黑体"/>
              </a:rPr>
              <a:t>。</a:t>
            </a:r>
            <a:endParaRPr dirty="0">
              <a:latin typeface="黑体"/>
              <a:cs typeface="黑体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>
                <a:latin typeface="黑体"/>
                <a:cs typeface="黑体"/>
              </a:rPr>
              <a:t>什么是状态机？</a:t>
            </a:r>
          </a:p>
          <a:p>
            <a:r>
              <a:rPr dirty="0">
                <a:latin typeface="黑体"/>
                <a:cs typeface="黑体"/>
              </a:rPr>
              <a:t>何时使用状态机？ </a:t>
            </a:r>
          </a:p>
          <a:p>
            <a:r>
              <a:rPr dirty="0">
                <a:latin typeface="黑体"/>
                <a:cs typeface="黑体"/>
              </a:rPr>
              <a:t>创建状态机</a:t>
            </a:r>
          </a:p>
          <a:p>
            <a:r>
              <a:rPr dirty="0">
                <a:latin typeface="黑体"/>
                <a:cs typeface="黑体"/>
              </a:rPr>
              <a:t>基于事件的状态机</a:t>
            </a:r>
          </a:p>
          <a:p>
            <a:r>
              <a:rPr dirty="0">
                <a:latin typeface="黑体"/>
                <a:cs typeface="黑体"/>
              </a:rPr>
              <a:t>简单状态机项目模板</a:t>
            </a:r>
          </a:p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12</a:t>
            </a:fld>
            <a:endParaRPr 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什么是状态机？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C. 状态机</a:t>
            </a:r>
            <a:endParaRPr 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13</a:t>
            </a:fld>
            <a:endParaRPr lang="zh-CN" dirty="0"/>
          </a:p>
        </p:txBody>
      </p:sp>
      <p:pic>
        <p:nvPicPr>
          <p:cNvPr id="7" name="Embedded Image" descr="loc_multiple actions and shutdow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581150"/>
            <a:ext cx="7347422" cy="33022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mbedded Image" descr="loc_bd_state_machine_process tests.png"/>
          <p:cNvPicPr>
            <a:picLocks noGrp="1" noChangeAspect="1"/>
          </p:cNvPicPr>
          <p:nvPr>
            <p:ph sz="quarter" idx="16"/>
          </p:nvPr>
        </p:nvPicPr>
        <p:blipFill>
          <a:blip r:embed="rId3" cstate="print"/>
          <a:stretch>
            <a:fillRect/>
          </a:stretch>
        </p:blipFill>
        <p:spPr>
          <a:xfrm>
            <a:off x="457200" y="1809750"/>
            <a:ext cx="4038600" cy="2048624"/>
          </a:xfr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黑体"/>
                <a:cs typeface="黑体"/>
              </a:rPr>
              <a:t>何时应使用状态机？</a:t>
            </a:r>
          </a:p>
          <a:p>
            <a:endParaRPr 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14</a:t>
            </a:fld>
            <a:endParaRPr lang="zh-C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457200" y="1047750"/>
            <a:ext cx="3886200" cy="3600450"/>
          </a:xfrm>
        </p:spPr>
        <p:txBody>
          <a:bodyPr/>
          <a:lstStyle/>
          <a:p>
            <a:pPr>
              <a:buNone/>
            </a:pPr>
            <a:r>
              <a:rPr dirty="0">
                <a:latin typeface="黑体"/>
                <a:cs typeface="黑体"/>
              </a:rPr>
              <a:t>顺序流程</a:t>
            </a:r>
            <a:endParaRPr 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C. 状态机</a:t>
            </a:r>
          </a:p>
          <a:p>
            <a:endParaRPr lang="zh-CN" dirty="0"/>
          </a:p>
        </p:txBody>
      </p:sp>
      <p:sp>
        <p:nvSpPr>
          <p:cNvPr id="14" name="Content Placeholder 7"/>
          <p:cNvSpPr txBox="1">
            <a:spLocks/>
          </p:cNvSpPr>
          <p:nvPr/>
        </p:nvSpPr>
        <p:spPr>
          <a:xfrm>
            <a:off x="4724400" y="1047750"/>
            <a:ext cx="3581400" cy="3600450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marL="173038" marR="0" lvl="0" indent="-173038" algn="l" defTabSz="457174" rtl="0" eaLnBrk="1" fontAlgn="auto" latinLnBrk="0" hangingPunct="1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/>
                <a:cs typeface="黑体"/>
              </a:rPr>
              <a:t>UI驱动的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/>
                <a:cs typeface="黑体"/>
              </a:rPr>
              <a:t>流程</a:t>
            </a:r>
            <a:endParaRPr kumimoji="0" 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/>
              <a:ea typeface="黑体"/>
              <a:cs typeface="黑体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3600" y="1885950"/>
            <a:ext cx="1219200" cy="53340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505200" y="2419350"/>
            <a:ext cx="381000" cy="304800"/>
          </a:xfrm>
          <a:prstGeom prst="rect">
            <a:avLst/>
          </a:prstGeom>
          <a:noFill/>
          <a:ln w="317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Embedded Image" descr="loc_fp_finite_measurements_simple_state_mach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76800" y="1809750"/>
            <a:ext cx="33528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dirty="0">
                <a:latin typeface="黑体"/>
                <a:cs typeface="黑体"/>
              </a:rPr>
              <a:t>状态机基本结构</a:t>
            </a:r>
          </a:p>
          <a:p>
            <a:r>
              <a:rPr dirty="0">
                <a:latin typeface="黑体"/>
                <a:cs typeface="黑体"/>
              </a:rPr>
              <a:t>状态转移</a:t>
            </a:r>
          </a:p>
          <a:p>
            <a:r>
              <a:rPr dirty="0">
                <a:latin typeface="黑体"/>
                <a:cs typeface="黑体"/>
              </a:rPr>
              <a:t>创建状态机</a:t>
            </a:r>
          </a:p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15</a:t>
            </a:fld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8"/>
          </p:nvPr>
        </p:nvSpPr>
        <p:spPr>
          <a:xfrm>
            <a:off x="754905" y="1581150"/>
            <a:ext cx="8229600" cy="518337"/>
          </a:xfrm>
        </p:spPr>
        <p:txBody>
          <a:bodyPr/>
          <a:lstStyle/>
          <a:p>
            <a:r>
              <a:rPr dirty="0">
                <a:latin typeface="黑体"/>
                <a:cs typeface="黑体"/>
              </a:rPr>
              <a:t>创建状态机</a:t>
            </a:r>
            <a:endParaRPr 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课程项目的状态转移框图</a:t>
            </a:r>
            <a:endParaRPr lang="zh-CN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C. 状态机</a:t>
            </a:r>
          </a:p>
          <a:p>
            <a:endParaRPr lang="zh-CN" dirty="0"/>
          </a:p>
        </p:txBody>
      </p:sp>
      <p:pic>
        <p:nvPicPr>
          <p:cNvPr id="6" name="Embedded Image" descr="Project State Transistion LVB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24609" y="1169986"/>
            <a:ext cx="4457191" cy="37639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使用状态机设计模式创建一个气象站应用程序。练习课程中学到的技巧。  </a:t>
            </a:r>
          </a:p>
        </p:txBody>
      </p:sp>
      <p:sp>
        <p:nvSpPr>
          <p:cNvPr id="32771" name="Rectangle 13"/>
          <p:cNvSpPr>
            <a:spLocks noGrp="1" noChangeArrowheads="1"/>
          </p:cNvSpPr>
          <p:nvPr>
            <p:ph type="body" idx="10"/>
          </p:nvPr>
        </p:nvSpPr>
        <p:spPr/>
        <p:txBody>
          <a:bodyPr/>
          <a:lstStyle/>
          <a:p>
            <a:pPr marL="0" indent="0" fontAlgn="base">
              <a:spcBef>
                <a:spcPct val="30000"/>
              </a:spcBef>
              <a:spcAft>
                <a:spcPct val="0"/>
              </a:spcAft>
              <a:buNone/>
              <a:defRPr/>
            </a:pPr>
            <a:r>
              <a:rPr dirty="0">
                <a:latin typeface="黑体"/>
                <a:cs typeface="黑体"/>
              </a:rPr>
              <a:t>练习10-1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373905" y="2282012"/>
            <a:ext cx="6067425" cy="518338"/>
          </a:xfrm>
        </p:spPr>
        <p:txBody>
          <a:bodyPr/>
          <a:lstStyle/>
          <a:p>
            <a:r>
              <a:rPr dirty="0">
                <a:latin typeface="黑体"/>
                <a:cs typeface="黑体"/>
              </a:rPr>
              <a:t>气象站项目</a:t>
            </a:r>
            <a:endParaRPr lang="zh-CN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0"/>
          </p:nvPr>
        </p:nvSpPr>
        <p:spPr>
          <a:xfrm>
            <a:off x="381000" y="1748612"/>
            <a:ext cx="6067425" cy="518338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黑体"/>
                <a:cs typeface="黑体"/>
              </a:rPr>
              <a:t>练习10-1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如何更改框图，使其增加初始化和关闭状态？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373905" y="2282012"/>
            <a:ext cx="6067425" cy="518338"/>
          </a:xfrm>
        </p:spPr>
        <p:txBody>
          <a:bodyPr/>
          <a:lstStyle/>
          <a:p>
            <a:r>
              <a:rPr dirty="0">
                <a:latin typeface="黑体"/>
                <a:cs typeface="黑体"/>
              </a:rPr>
              <a:t>气象站项目</a:t>
            </a:r>
            <a:endParaRPr lang="zh-CN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基于事件的状态机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C. 状态机</a:t>
            </a:r>
            <a:endParaRPr lang="zh-CN" dirty="0"/>
          </a:p>
        </p:txBody>
      </p:sp>
      <p:pic>
        <p:nvPicPr>
          <p:cNvPr id="7" name="Embedded Image" descr="loc_bd_simple_state_machine_templ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1047750"/>
            <a:ext cx="8310781" cy="39023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A. 顺序编程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使用数据流确保节点按顺序执行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黑体"/>
                <a:cs typeface="黑体"/>
              </a:rPr>
              <a:t>为何要使用顺序编程？</a:t>
            </a:r>
          </a:p>
          <a:p>
            <a:r>
              <a:rPr dirty="0">
                <a:latin typeface="黑体"/>
                <a:cs typeface="黑体"/>
              </a:rPr>
              <a:t>数据流向参数</a:t>
            </a:r>
          </a:p>
          <a:p>
            <a:r>
              <a:rPr dirty="0">
                <a:latin typeface="黑体"/>
                <a:cs typeface="黑体"/>
              </a:rPr>
              <a:t>顺序结构</a:t>
            </a:r>
          </a:p>
          <a:p>
            <a:r>
              <a:rPr dirty="0">
                <a:latin typeface="黑体"/>
                <a:cs typeface="黑体"/>
              </a:rPr>
              <a:t>错误条件结构</a:t>
            </a:r>
          </a:p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</a:t>
            </a:fld>
            <a:endParaRPr 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762001" y="2133600"/>
            <a:ext cx="7858125" cy="1200150"/>
          </a:xfrm>
        </p:spPr>
        <p:txBody>
          <a:bodyPr/>
          <a:lstStyle/>
          <a:p>
            <a:r>
              <a:rPr dirty="0">
                <a:latin typeface="黑体"/>
                <a:cs typeface="黑体"/>
              </a:rPr>
              <a:t>使用</a:t>
            </a:r>
            <a:r>
              <a:rPr lang="en-US" b="1" dirty="0">
                <a:latin typeface="黑体"/>
                <a:cs typeface="黑体"/>
              </a:rPr>
              <a:t>创建项目</a:t>
            </a:r>
            <a:r>
              <a:rPr dirty="0">
                <a:latin typeface="黑体"/>
                <a:cs typeface="黑体"/>
              </a:rPr>
              <a:t>对话框加快实现基于事件的状态机应用程序。</a:t>
            </a:r>
          </a:p>
          <a:p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20</a:t>
            </a:fld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8"/>
          </p:nvPr>
        </p:nvSpPr>
        <p:spPr>
          <a:xfrm>
            <a:off x="754905" y="1520013"/>
            <a:ext cx="8229600" cy="518337"/>
          </a:xfrm>
        </p:spPr>
        <p:txBody>
          <a:bodyPr/>
          <a:lstStyle/>
          <a:p>
            <a:r>
              <a:rPr dirty="0">
                <a:latin typeface="黑体"/>
                <a:cs typeface="黑体"/>
              </a:rPr>
              <a:t>简单状态机项目模板</a:t>
            </a:r>
            <a:endParaRPr lang="zh-CN" dirty="0"/>
          </a:p>
        </p:txBody>
      </p:sp>
      <p:pic>
        <p:nvPicPr>
          <p:cNvPr id="6" name="Embedded Image" descr="loc_simple_state_machin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724150"/>
            <a:ext cx="2484120" cy="21412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762000" y="859022"/>
            <a:ext cx="8229600" cy="645928"/>
          </a:xfrm>
        </p:spPr>
        <p:txBody>
          <a:bodyPr/>
          <a:lstStyle/>
          <a:p>
            <a:r>
              <a:rPr dirty="0">
                <a:latin typeface="黑体"/>
                <a:cs typeface="黑体"/>
              </a:rPr>
              <a:t>活动10-1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168275" indent="0"/>
            <a:r>
              <a:rPr dirty="0">
                <a:latin typeface="黑体"/>
                <a:cs typeface="黑体"/>
              </a:rPr>
              <a:t>参考学员指南回答本课所学内容的相关问题，并分组进行讨论。</a:t>
            </a:r>
            <a:endParaRPr 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21</a:t>
            </a:fld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课程回顾</a:t>
            </a:r>
            <a:endParaRPr lang="zh-CN" dirty="0"/>
          </a:p>
        </p:txBody>
      </p:sp>
      <p:pic>
        <p:nvPicPr>
          <p:cNvPr id="8" name="Picture 7" descr="participant guide b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647950"/>
            <a:ext cx="461463" cy="5730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>
                <a:latin typeface="黑体"/>
                <a:cs typeface="黑体"/>
              </a:rPr>
              <a:t>使用顺序结构时，可在顺序执行过程中中断执行。</a:t>
            </a:r>
          </a:p>
          <a:p>
            <a:endParaRPr 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22</a:t>
            </a:fld>
            <a:endParaRPr lang="zh-CN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marL="632746" indent="-342900"/>
            <a:r>
              <a:rPr lang="zh-CN" altLang="en-US" dirty="0">
                <a:latin typeface="黑体"/>
                <a:cs typeface="黑体"/>
              </a:rPr>
              <a:t>对</a:t>
            </a:r>
            <a:endParaRPr dirty="0">
              <a:latin typeface="黑体"/>
              <a:cs typeface="黑体"/>
            </a:endParaRPr>
          </a:p>
          <a:p>
            <a:pPr marL="632746" indent="-342900"/>
            <a:r>
              <a:rPr lang="zh-CN" altLang="en-US" dirty="0">
                <a:latin typeface="黑体"/>
                <a:cs typeface="黑体"/>
              </a:rPr>
              <a:t>错</a:t>
            </a:r>
            <a:endParaRPr dirty="0">
              <a:latin typeface="黑体"/>
              <a:cs typeface="黑体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课程回顾</a:t>
            </a:r>
            <a:endParaRPr 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>
                <a:latin typeface="黑体"/>
                <a:cs typeface="黑体"/>
              </a:rPr>
              <a:t>使用顺序结构时，可在顺序执行过程中中断执行。</a:t>
            </a:r>
          </a:p>
          <a:p>
            <a:endParaRPr 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7BDED22-11C7-456A-B829-4ED810F305A6}" type="slidenum">
              <a:rPr lang="en-US" smtClean="0"/>
              <a:pPr/>
              <a:t>23</a:t>
            </a:fld>
            <a:endParaRPr lang="zh-CN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lvl="1">
              <a:buFont typeface="+mj-lt"/>
              <a:buAutoNum type="alphaLcPeriod"/>
            </a:pPr>
            <a:r>
              <a:rPr lang="zh-CN" altLang="en-US" dirty="0">
                <a:latin typeface="黑体"/>
                <a:cs typeface="黑体"/>
              </a:rPr>
              <a:t>对</a:t>
            </a:r>
            <a:endParaRPr dirty="0">
              <a:latin typeface="黑体"/>
              <a:cs typeface="黑体"/>
            </a:endParaRPr>
          </a:p>
          <a:p>
            <a:pPr lvl="1">
              <a:buFont typeface="+mj-lt"/>
              <a:buAutoNum type="alphaLcPeriod"/>
            </a:pPr>
            <a:r>
              <a:rPr lang="zh-CN" altLang="en-US" b="1" dirty="0">
                <a:latin typeface="黑体"/>
              </a:rPr>
              <a:t>错</a:t>
            </a:r>
            <a:br>
              <a:rPr dirty="0"/>
            </a:br>
            <a:br>
              <a:rPr dirty="0"/>
            </a:br>
            <a:r>
              <a:rPr dirty="0">
                <a:latin typeface="黑体"/>
                <a:cs typeface="黑体"/>
              </a:rPr>
              <a:t>顺序执行过程中不能中断。</a:t>
            </a:r>
          </a:p>
          <a:p>
            <a:pPr lvl="2"/>
            <a:endParaRPr lang="zh-CN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dirty="0">
                <a:latin typeface="黑体"/>
                <a:cs typeface="黑体"/>
              </a:rPr>
              <a:t>下列哪项或哪几项为状态机相对于顺序结构的优势？</a:t>
            </a:r>
          </a:p>
          <a:p>
            <a:endParaRPr 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24</a:t>
            </a:fld>
            <a:endParaRPr lang="zh-CN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968375" lvl="2" indent="-457200">
              <a:buFont typeface="+mj-lt"/>
              <a:buAutoNum type="alphaLcPeriod"/>
            </a:pPr>
            <a:r>
              <a:rPr lang="en-US" sz="2400" dirty="0">
                <a:latin typeface="黑体"/>
                <a:cs typeface="黑体"/>
              </a:rPr>
              <a:t>可更改执行顺序。 </a:t>
            </a:r>
          </a:p>
          <a:p>
            <a:pPr marL="968375" lvl="2" indent="-457200">
              <a:buFont typeface="+mj-lt"/>
              <a:buAutoNum type="alphaLcPeriod"/>
            </a:pPr>
            <a:r>
              <a:rPr lang="en-US" sz="2400" dirty="0">
                <a:latin typeface="黑体"/>
                <a:cs typeface="黑体"/>
              </a:rPr>
              <a:t>可重复执行顺序中的某一项。</a:t>
            </a:r>
          </a:p>
          <a:p>
            <a:pPr marL="968375" lvl="2" indent="-457200">
              <a:buFont typeface="+mj-lt"/>
              <a:buAutoNum type="alphaLcPeriod"/>
            </a:pPr>
            <a:r>
              <a:rPr lang="en-US" sz="2400" dirty="0">
                <a:latin typeface="黑体"/>
                <a:cs typeface="黑体"/>
              </a:rPr>
              <a:t>可设置执行顺序结构中某项的判定条件。</a:t>
            </a:r>
          </a:p>
          <a:p>
            <a:pPr marL="968375" lvl="2" indent="-457200">
              <a:buFont typeface="+mj-lt"/>
              <a:buAutoNum type="alphaLcPeriod"/>
            </a:pPr>
            <a:r>
              <a:rPr lang="en-US" sz="2400" dirty="0">
                <a:latin typeface="黑体"/>
                <a:cs typeface="黑体"/>
              </a:rPr>
              <a:t>可在程序执行的任意阶段中止程序。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课程回顾</a:t>
            </a:r>
          </a:p>
          <a:p>
            <a:endParaRPr 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dirty="0">
                <a:latin typeface="黑体"/>
                <a:cs typeface="黑体"/>
              </a:rPr>
              <a:t>下列哪项或哪几项为状态机相对于顺序结构的优势？</a:t>
            </a:r>
          </a:p>
          <a:p>
            <a:endParaRPr 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25</a:t>
            </a:fld>
            <a:endParaRPr lang="zh-CN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968375" lvl="2" indent="-457200">
              <a:buFont typeface="+mj-lt"/>
              <a:buAutoNum type="alphaLcPeriod"/>
            </a:pPr>
            <a:r>
              <a:rPr lang="en-US" sz="2400" b="1" dirty="0">
                <a:latin typeface="黑体"/>
                <a:cs typeface="黑体"/>
              </a:rPr>
              <a:t>可更改执行顺序。 </a:t>
            </a:r>
          </a:p>
          <a:p>
            <a:pPr marL="968375" lvl="2" indent="-457200">
              <a:buFont typeface="+mj-lt"/>
              <a:buAutoNum type="alphaLcPeriod"/>
            </a:pPr>
            <a:r>
              <a:rPr lang="en-US" sz="2400" b="1" dirty="0">
                <a:latin typeface="黑体"/>
                <a:cs typeface="黑体"/>
              </a:rPr>
              <a:t>可重复执行顺序中的某一项。</a:t>
            </a:r>
          </a:p>
          <a:p>
            <a:pPr marL="968375" lvl="2" indent="-457200">
              <a:buFont typeface="+mj-lt"/>
              <a:buAutoNum type="alphaLcPeriod"/>
            </a:pPr>
            <a:r>
              <a:rPr lang="en-US" sz="2400" b="1" dirty="0">
                <a:latin typeface="黑体"/>
                <a:cs typeface="黑体"/>
              </a:rPr>
              <a:t>可设置执行顺序结构中某项的判定条件。</a:t>
            </a:r>
          </a:p>
          <a:p>
            <a:pPr marL="968375" lvl="2" indent="-457200">
              <a:buFont typeface="+mj-lt"/>
              <a:buAutoNum type="alphaLcPeriod"/>
            </a:pPr>
            <a:r>
              <a:rPr lang="en-US" sz="2400" b="1" dirty="0">
                <a:latin typeface="黑体"/>
                <a:cs typeface="黑体"/>
              </a:rPr>
              <a:t>可在程序执行的任意阶段中止程序。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课程回顾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为何要使用顺序编程？ 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A. 顺序编程</a:t>
            </a:r>
            <a:endParaRPr 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3</a:t>
            </a:fld>
            <a:endParaRPr lang="zh-CN" dirty="0"/>
          </a:p>
        </p:txBody>
      </p:sp>
      <p:pic>
        <p:nvPicPr>
          <p:cNvPr id="6" name="Embedded Image" descr="sequence w no order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480608"/>
            <a:ext cx="8382000" cy="26913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数据流向参数</a:t>
            </a:r>
          </a:p>
          <a:p>
            <a:endParaRPr lang="zh-C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A. 顺序编程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4</a:t>
            </a:fld>
            <a:endParaRPr lang="zh-CN" dirty="0"/>
          </a:p>
        </p:txBody>
      </p:sp>
      <p:pic>
        <p:nvPicPr>
          <p:cNvPr id="6" name="Embedded Image" descr="sequence error cl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581150"/>
            <a:ext cx="8066227" cy="2641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顺序结构</a:t>
            </a:r>
            <a:endParaRPr 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5</a:t>
            </a:fld>
            <a:endParaRPr lang="zh-CN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5"/>
          </p:nvPr>
        </p:nvSpPr>
        <p:spPr>
          <a:xfrm>
            <a:off x="482600" y="1130300"/>
            <a:ext cx="8128000" cy="3498850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黑体"/>
                <a:cs typeface="黑体"/>
              </a:rPr>
              <a:t>顺序结构是由多个帧组成的结构，按照帧的先后顺序执行。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A. 顺序编程</a:t>
            </a:r>
            <a:endParaRPr lang="zh-CN" dirty="0"/>
          </a:p>
        </p:txBody>
      </p:sp>
      <p:pic>
        <p:nvPicPr>
          <p:cNvPr id="9" name="Embedded Image" descr="sequence w seq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2266950"/>
            <a:ext cx="7019048" cy="20571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避免过度使用顺序结构</a:t>
            </a:r>
            <a:endParaRPr 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6</a:t>
            </a:fld>
            <a:endParaRPr lang="zh-CN" dirty="0"/>
          </a:p>
        </p:txBody>
      </p:sp>
      <p:sp>
        <p:nvSpPr>
          <p:cNvPr id="22531" name="Rectangle 4"/>
          <p:cNvSpPr>
            <a:spLocks noGrp="1" noChangeArrowheads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黑体"/>
                <a:cs typeface="黑体"/>
              </a:rPr>
              <a:t>顺序执行过程中不能中断。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A. 顺序编程</a:t>
            </a:r>
            <a:endParaRPr lang="zh-CN" dirty="0"/>
          </a:p>
        </p:txBody>
      </p:sp>
      <p:pic>
        <p:nvPicPr>
          <p:cNvPr id="9" name="Embedded Image" descr="sequence error seq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114550"/>
            <a:ext cx="6409523" cy="20380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错误条件结构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A. 顺序编程</a:t>
            </a:r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7</a:t>
            </a:fld>
            <a:endParaRPr lang="zh-CN" dirty="0"/>
          </a:p>
        </p:txBody>
      </p:sp>
      <p:pic>
        <p:nvPicPr>
          <p:cNvPr id="8" name="Embedded Image" descr="sequence error cas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832610"/>
            <a:ext cx="8332381" cy="2278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B. 状态编程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说明状态转移框图所表示的功能。</a:t>
            </a:r>
            <a:endParaRPr 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为何要使用状态编程？  </a:t>
            </a:r>
          </a:p>
          <a:p>
            <a:r>
              <a:rPr dirty="0">
                <a:latin typeface="黑体"/>
                <a:cs typeface="黑体"/>
              </a:rPr>
              <a:t>状态转移框图</a:t>
            </a:r>
          </a:p>
          <a:p>
            <a:endParaRPr 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8</a:t>
            </a:fld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为何要使用状态编程？ </a:t>
            </a:r>
            <a:endParaRPr lang="zh-C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F7BDED22-11C7-456A-B829-4ED810F305A6}" type="slidenum">
              <a:rPr lang="en-US" smtClean="0"/>
              <a:pPr algn="ctr"/>
              <a:t>9</a:t>
            </a:fld>
            <a:endParaRPr lang="zh-C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改变执行顺序</a:t>
            </a:r>
          </a:p>
          <a:p>
            <a:r>
              <a:rPr dirty="0">
                <a:latin typeface="黑体"/>
                <a:cs typeface="黑体"/>
              </a:rPr>
              <a:t>重复执行顺序中的某一项</a:t>
            </a:r>
          </a:p>
          <a:p>
            <a:r>
              <a:rPr dirty="0">
                <a:latin typeface="黑体"/>
                <a:cs typeface="黑体"/>
              </a:rPr>
              <a:t>只在满足条件时执行</a:t>
            </a:r>
          </a:p>
          <a:p>
            <a:r>
              <a:rPr dirty="0">
                <a:latin typeface="黑体"/>
                <a:cs typeface="黑体"/>
              </a:rPr>
              <a:t>使程序立即停止</a:t>
            </a:r>
          </a:p>
          <a:p>
            <a:endParaRPr lang="zh-CN" dirty="0"/>
          </a:p>
          <a:p>
            <a:endParaRPr lang="zh-C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dirty="0">
                <a:latin typeface="黑体"/>
                <a:cs typeface="黑体"/>
              </a:rPr>
              <a:t>B. 状态编程</a:t>
            </a:r>
            <a:endParaRPr 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3">
  <a:themeElements>
    <a:clrScheme name="NI Color Theme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4CA934BB69CBA448FE5CEB4A0079032" ma:contentTypeVersion="2" ma:contentTypeDescription="新建文档。" ma:contentTypeScope="" ma:versionID="0df5993d2e081fec7b733b0111e5b64a">
  <xsd:schema xmlns:xsd="http://www.w3.org/2001/XMLSchema" xmlns:xs="http://www.w3.org/2001/XMLSchema" xmlns:p="http://schemas.microsoft.com/office/2006/metadata/properties" xmlns:ns2="cf8861c8-2652-4653-abf9-eef8d1e92623" targetNamespace="http://schemas.microsoft.com/office/2006/metadata/properties" ma:root="true" ma:fieldsID="49a18ea4820bcef875a3f424c15b19ce" ns2:_="">
    <xsd:import namespace="cf8861c8-2652-4653-abf9-eef8d1e9262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8861c8-2652-4653-abf9-eef8d1e926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C705D1-1DD2-49E5-BB72-CC4A93F7BFFF}"/>
</file>

<file path=customXml/itemProps2.xml><?xml version="1.0" encoding="utf-8"?>
<ds:datastoreItem xmlns:ds="http://schemas.openxmlformats.org/officeDocument/2006/customXml" ds:itemID="{101AC480-2C69-4451-A849-9A90503B452E}"/>
</file>

<file path=customXml/itemProps3.xml><?xml version="1.0" encoding="utf-8"?>
<ds:datastoreItem xmlns:ds="http://schemas.openxmlformats.org/officeDocument/2006/customXml" ds:itemID="{F98AE5B2-028F-480A-981C-4644199C5163}"/>
</file>

<file path=docProps/app.xml><?xml version="1.0" encoding="utf-8"?>
<Properties xmlns="http://schemas.openxmlformats.org/officeDocument/2006/extended-properties" xmlns:vt="http://schemas.openxmlformats.org/officeDocument/2006/docPropsVTypes">
  <Template>CustEd 16_9 Template</Template>
  <TotalTime>19093</TotalTime>
  <Words>229</Words>
  <Application>Microsoft Office PowerPoint</Application>
  <PresentationFormat>On-screen Show (16:9)</PresentationFormat>
  <Paragraphs>123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Lato Light</vt:lpstr>
      <vt:lpstr>Lucida Grande</vt:lpstr>
      <vt:lpstr>Univers</vt:lpstr>
      <vt:lpstr>Univers LT Std 45 Light</vt:lpstr>
      <vt:lpstr>黑体</vt:lpstr>
      <vt:lpstr>宋体</vt:lpstr>
      <vt:lpstr>Arial</vt:lpstr>
      <vt:lpstr>Arial Narrow</vt:lpstr>
      <vt:lpstr>Courier New</vt:lpstr>
      <vt:lpstr>Univers Com 45 Light</vt:lpstr>
      <vt:lpstr>Univers Com 55</vt:lpstr>
      <vt:lpstr>Presentation3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National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</dc:title>
  <dc:creator>Heather Smith</dc:creator>
  <cp:lastModifiedBy>Fang Guo</cp:lastModifiedBy>
  <cp:revision>333</cp:revision>
  <dcterms:created xsi:type="dcterms:W3CDTF">2005-05-16T15:43:25Z</dcterms:created>
  <dcterms:modified xsi:type="dcterms:W3CDTF">2016-08-12T09:54:25Z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0x010100B4CA934BB69CBA448FE5CEB4A0079032</vt:lpwstr>
  </property>
</Properties>
</file>