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svg" ContentType="image/sv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showSpecialPlsOnTitleSld="0" saveSubsetFonts="1">
  <p:sldMasterIdLst>
    <p:sldMasterId id="2147483648" r:id="rId1"/>
  </p:sldMasterIdLst>
  <p:sldIdLst>
    <p:sldId id="256" r:id="rId2"/>
    <p:sldId id="258" r:id="rId3"/>
    <p:sldId id="259" r:id="rId4"/>
    <p:sldId id="260" r:id="rId5"/>
    <p:sldId id="270" r:id="rId6"/>
    <p:sldId id="271" r:id="rId7"/>
    <p:sldId id="272" r:id="rId8"/>
    <p:sldId id="285" r:id="rId9"/>
    <p:sldId id="275" r:id="rId10"/>
    <p:sldId id="277" r:id="rId11"/>
    <p:sldId id="276" r:id="rId12"/>
    <p:sldId id="282" r:id="rId13"/>
    <p:sldId id="283" r:id="rId14"/>
    <p:sldId id="284" r:id="rId15"/>
    <p:sldId id="273" r:id="rId16"/>
    <p:sldId id="274" r:id="rId17"/>
    <p:sldId id="268" r:id="rId18"/>
    <p:sldId id="278" r:id="rId19"/>
    <p:sldId id="269" r:id="rId20"/>
    <p:sldId id="279" r:id="rId21"/>
    <p:sldId id="280" r:id="rId22"/>
    <p:sldId id="262" r:id="rId23"/>
    <p:sldId id="263" r:id="rId24"/>
    <p:sldId id="281" r:id="rId25"/>
    <p:sldId id="261" r:id="rId26"/>
    <p:sldId id="267" r:id="rId27"/>
  </p:sldIdLst>
  <p:sldSz cx="12192000" cy="6858000"/>
  <p:notesSz cx="6858000" cy="9144000"/>
  <p:custDataLst>
    <p:tags r:id="rId28"/>
  </p:custDataLst>
  <p:defaultTextStyle>
    <a:defPPr>
      <a:defRPr lang="en-US"/>
    </a:defPPr>
    <a:lvl1pPr marL="0" algn="l" defTabSz="914218" rtl="0" eaLnBrk="1" latinLnBrk="0" hangingPunct="1">
      <a:defRPr sz="1800" kern="1200">
        <a:solidFill>
          <a:schemeClr val="tx1"/>
        </a:solidFill>
        <a:latin typeface="+mn-lt"/>
        <a:ea typeface="+mn-ea"/>
        <a:cs typeface="+mn-cs"/>
      </a:defRPr>
    </a:lvl1pPr>
    <a:lvl2pPr marL="457108"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4" algn="l" defTabSz="914218" rtl="0" eaLnBrk="1" latinLnBrk="0" hangingPunct="1">
      <a:defRPr sz="1800" kern="1200">
        <a:solidFill>
          <a:schemeClr val="tx1"/>
        </a:solidFill>
        <a:latin typeface="+mn-lt"/>
        <a:ea typeface="+mn-ea"/>
        <a:cs typeface="+mn-cs"/>
      </a:defRPr>
    </a:lvl5pPr>
    <a:lvl6pPr marL="2285543" algn="l" defTabSz="914218" rtl="0" eaLnBrk="1" latinLnBrk="0" hangingPunct="1">
      <a:defRPr sz="1800" kern="1200">
        <a:solidFill>
          <a:schemeClr val="tx1"/>
        </a:solidFill>
        <a:latin typeface="+mn-lt"/>
        <a:ea typeface="+mn-ea"/>
        <a:cs typeface="+mn-cs"/>
      </a:defRPr>
    </a:lvl6pPr>
    <a:lvl7pPr marL="2742652" algn="l" defTabSz="914218" rtl="0" eaLnBrk="1" latinLnBrk="0" hangingPunct="1">
      <a:defRPr sz="1800" kern="1200">
        <a:solidFill>
          <a:schemeClr val="tx1"/>
        </a:solidFill>
        <a:latin typeface="+mn-lt"/>
        <a:ea typeface="+mn-ea"/>
        <a:cs typeface="+mn-cs"/>
      </a:defRPr>
    </a:lvl7pPr>
    <a:lvl8pPr marL="3199760" algn="l" defTabSz="914218" rtl="0" eaLnBrk="1" latinLnBrk="0" hangingPunct="1">
      <a:defRPr sz="1800" kern="1200">
        <a:solidFill>
          <a:schemeClr val="tx1"/>
        </a:solidFill>
        <a:latin typeface="+mn-lt"/>
        <a:ea typeface="+mn-ea"/>
        <a:cs typeface="+mn-cs"/>
      </a:defRPr>
    </a:lvl8pPr>
    <a:lvl9pPr marL="3656868" algn="l" defTabSz="914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48B"/>
    <a:srgbClr val="349A9A"/>
    <a:srgbClr val="0FA3B1"/>
    <a:srgbClr val="439CA2"/>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r="http://schemas.openxmlformats.org/officeDocument/2006/relationships"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60"/>
  </p:normalViewPr>
  <p:slideViewPr>
    <p:cSldViewPr snapToGrid="0">
      <p:cViewPr varScale="1">
        <p:scale>
          <a:sx n="78" d="100"/>
          <a:sy n="78" d="100"/>
        </p:scale>
        <p:origin x="610"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tags" Target="tags/tag1.xml" /><Relationship Id="rId29" Type="http://schemas.openxmlformats.org/officeDocument/2006/relationships/presProps" Target="presProps.xml" /><Relationship Id="rId3" Type="http://schemas.openxmlformats.org/officeDocument/2006/relationships/slide" Target="slides/slide2.xml" /><Relationship Id="rId30" Type="http://schemas.openxmlformats.org/officeDocument/2006/relationships/viewProps" Target="viewProps.xml" /><Relationship Id="rId31" Type="http://schemas.openxmlformats.org/officeDocument/2006/relationships/theme" Target="theme/theme1.xml" /><Relationship Id="rId32"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lvl1pPr>
              <a:defRPr>
                <a:solidFill>
                  <a:srgbClr val="15848B"/>
                </a:solidFill>
                <a:latin typeface="Times New Roman" panose="02020603050405020304" pitchFamily="18" charset="0"/>
                <a:cs typeface="Times New Roman" panose="02020603050405020304" pitchFamily="18"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19E0BBC2-331D-455A-8F34-6CACAAA7B272}" type="datetime1">
              <a:rPr lang="en-GB" smtClean="0"/>
              <a:t>20/04/2025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42"/>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GB"/>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46" indent="0">
              <a:buNone/>
              <a:defRPr sz="2000">
                <a:solidFill>
                  <a:schemeClr val="tx1">
                    <a:tint val="75000"/>
                  </a:schemeClr>
                </a:solidFill>
              </a:defRPr>
            </a:lvl2pPr>
            <a:lvl3pPr marL="914492" indent="0">
              <a:buNone/>
              <a:defRPr sz="1800">
                <a:solidFill>
                  <a:schemeClr val="tx1">
                    <a:tint val="75000"/>
                  </a:schemeClr>
                </a:solidFill>
              </a:defRPr>
            </a:lvl3pPr>
            <a:lvl4pPr marL="1371738" indent="0">
              <a:buNone/>
              <a:defRPr sz="1600">
                <a:solidFill>
                  <a:schemeClr val="tx1">
                    <a:tint val="75000"/>
                  </a:schemeClr>
                </a:solidFill>
              </a:defRPr>
            </a:lvl4pPr>
            <a:lvl5pPr marL="1828983" indent="0">
              <a:buNone/>
              <a:defRPr sz="1600">
                <a:solidFill>
                  <a:schemeClr val="tx1">
                    <a:tint val="75000"/>
                  </a:schemeClr>
                </a:solidFill>
              </a:defRPr>
            </a:lvl5pPr>
            <a:lvl6pPr marL="2286228" indent="0">
              <a:buNone/>
              <a:defRPr sz="1600">
                <a:solidFill>
                  <a:schemeClr val="tx1">
                    <a:tint val="75000"/>
                  </a:schemeClr>
                </a:solidFill>
              </a:defRPr>
            </a:lvl6pPr>
            <a:lvl7pPr marL="2743475" indent="0">
              <a:buNone/>
              <a:defRPr sz="1600">
                <a:solidFill>
                  <a:schemeClr val="tx1">
                    <a:tint val="75000"/>
                  </a:schemeClr>
                </a:solidFill>
              </a:defRPr>
            </a:lvl7pPr>
            <a:lvl8pPr marL="3200720" indent="0">
              <a:buNone/>
              <a:defRPr sz="1600">
                <a:solidFill>
                  <a:schemeClr val="tx1">
                    <a:tint val="75000"/>
                  </a:schemeClr>
                </a:solidFill>
              </a:defRPr>
            </a:lvl8pPr>
            <a:lvl9pPr marL="365796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96F3C-EA11-4B8E-A5D6-898715DAA61A}" type="datetime1">
              <a:rPr lang="en-GB" smtClean="0"/>
              <a:t>20/04/2025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lvl1pPr>
              <a:defRPr>
                <a:solidFill>
                  <a:srgbClr val="008080"/>
                </a:solidFill>
                <a:latin typeface="Times New Roman" panose="02020603050405020304" pitchFamily="18" charset="0"/>
                <a:cs typeface="Times New Roman" panose="02020603050405020304" pitchFamily="18" charset="0"/>
              </a:defRPr>
            </a:lvl1pPr>
          </a:lstStyle>
          <a:p>
            <a:r>
              <a:rPr lang="en-US"/>
              <a:t>Click to edit Master title style</a:t>
            </a:r>
            <a:endParaRPr lang="en-GB"/>
          </a:p>
        </p:txBody>
      </p:sp>
      <p:sp>
        <p:nvSpPr>
          <p:cNvPr id="3" name="Content Placeholder 2"/>
          <p:cNvSpPr>
            <a:spLocks noGrp="1"/>
          </p:cNvSpPr>
          <p:nvPr>
            <p:ph sz="half" idx="1"/>
          </p:nvPr>
        </p:nvSpPr>
        <p:spPr>
          <a:xfrm>
            <a:off x="838200" y="2095130"/>
            <a:ext cx="5181600" cy="408183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2095129"/>
            <a:ext cx="5181600" cy="408183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DE42CF6-A011-4145-8138-B18222BE784F}" type="datetime1">
              <a:rPr lang="en-GB" smtClean="0"/>
              <a:t>20/04/2025</a:t>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866776"/>
            <a:ext cx="10515600" cy="823912"/>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GB"/>
          </a:p>
        </p:txBody>
      </p:sp>
      <p:sp>
        <p:nvSpPr>
          <p:cNvPr id="3" name="Text Placeholder 2"/>
          <p:cNvSpPr>
            <a:spLocks noGrp="1"/>
          </p:cNvSpPr>
          <p:nvPr>
            <p:ph type="body" idx="1"/>
          </p:nvPr>
        </p:nvSpPr>
        <p:spPr>
          <a:xfrm>
            <a:off x="839791" y="1857375"/>
            <a:ext cx="5157787" cy="64770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857375"/>
            <a:ext cx="5183188" cy="647700"/>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6776141-2144-4216-A5D8-625EEC9D46A7}" type="datetime1">
              <a:rPr lang="en-GB" smtClean="0"/>
              <a:t>20/04/2025</a:t>
            </a:fld>
            <a:endParaRPr lang="en-GB"/>
          </a:p>
        </p:txBody>
      </p:sp>
      <p:sp>
        <p:nvSpPr>
          <p:cNvPr id="8" name="Footer Placeholder 7"/>
          <p:cNvSpPr>
            <a:spLocks noGrp="1"/>
          </p:cNvSpPr>
          <p:nvPr>
            <p:ph type="ftr" sz="quarter" idx="11"/>
          </p:nvPr>
        </p:nvSpPr>
        <p:spPr/>
        <p:txBody>
          <a:bodyPr/>
          <a:lstStyle/>
          <a:p>
            <a:r>
              <a:rPr lang="en-GB"/>
              <a:t>KIẾN THỨC - KỸ NĂNG - SÁNG TẠO - HỘI NHẬP</a:t>
            </a:r>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D5231884-8841-474E-B980-3663B77BB24B}" type="datetime1">
              <a:rPr lang="en-GB" smtClean="0"/>
              <a:t>20/04/2025</a:t>
            </a:fld>
            <a:endParaRPr lang="en-GB"/>
          </a:p>
        </p:txBody>
      </p:sp>
      <p:sp>
        <p:nvSpPr>
          <p:cNvPr id="4" name="Footer Placeholder 3"/>
          <p:cNvSpPr>
            <a:spLocks noGrp="1"/>
          </p:cNvSpPr>
          <p:nvPr>
            <p:ph type="ftr" sz="quarter" idx="11"/>
          </p:nvPr>
        </p:nvSpPr>
        <p:spPr/>
        <p:txBody>
          <a:bodyPr/>
          <a:lstStyle/>
          <a:p>
            <a:r>
              <a:rPr lang="en-GB"/>
              <a:t>KIẾN THỨC - KỸ NĂNG - SÁNG TẠO - HỘI NHẬP</a:t>
            </a:r>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image" Target="../media/image1.jpeg" /><Relationship Id="rId7"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blipFill dpi="0" rotWithShape="1">
          <a:blip r:embed="rId6">
            <a:lum/>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xfrm>
      </p:grpSpPr>
      <p:sp>
        <p:nvSpPr>
          <p:cNvPr id="2" name="Title Placeholder 1"/>
          <p:cNvSpPr>
            <a:spLocks noGrp="1"/>
          </p:cNvSpPr>
          <p:nvPr>
            <p:ph type="title"/>
          </p:nvPr>
        </p:nvSpPr>
        <p:spPr>
          <a:xfrm>
            <a:off x="838200" y="1228232"/>
            <a:ext cx="10515600" cy="76741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2175030"/>
            <a:ext cx="10515600" cy="40019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bg1"/>
                </a:solidFill>
              </a:defRPr>
            </a:lvl1pPr>
          </a:lstStyle>
          <a:p>
            <a:fld id="{4C18046E-BA9B-4548-A8AC-F9F2F702B23B}" type="datetime1">
              <a:rPr lang="en-GB" smtClean="0"/>
              <a:t>20/04/2025</a:t>
            </a:fld>
            <a:endParaRPr lang="en-GB"/>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rgbClr val="C00000"/>
                </a:solidFill>
              </a:defRPr>
            </a:lvl1pPr>
          </a:lstStyle>
          <a:p>
            <a:r>
              <a:rPr lang="en-GB"/>
              <a:t>KIẾN THỨC - KỸ NĂNG - SÁNG TẠO - HỘI NHẬP</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bg1"/>
                </a:solidFill>
              </a:defRPr>
            </a:lvl1pPr>
          </a:lstStyle>
          <a:p>
            <a:fld id="{AA3D6EC1-CEF0-44B9-AC69-1554EEB371D5}" type="slidenum">
              <a:rPr lang="en-GB" smtClean="0"/>
              <a:t>‹#›</a:t>
            </a:fld>
            <a:endParaRPr lang="en-GB"/>
          </a:p>
        </p:txBody>
      </p:sp>
      <p:sp>
        <p:nvSpPr>
          <p:cNvPr id="7" name="Title 1">
            <a:extLst>
              <a:ext uri="{FF2B5EF4-FFF2-40B4-BE49-F238E27FC236}">
                <a16:creationId xmlns:a16="http://schemas.microsoft.com/office/drawing/2014/main" id="{03F9058A-D643-E990-0257-69C3B7F9EF2C}"/>
              </a:ext>
            </a:extLst>
          </p:cNvPr>
          <p:cNvSpPr txBox="1"/>
          <p:nvPr/>
        </p:nvSpPr>
        <p:spPr>
          <a:xfrm>
            <a:off x="5344358" y="228539"/>
            <a:ext cx="6847642" cy="689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a:solidFill>
                  <a:srgbClr val="008080"/>
                </a:solidFill>
                <a:latin typeface="Times New Roman" panose="02020603050405020304" pitchFamily="18" charset="0"/>
                <a:cs typeface="Times New Roman" panose="02020603050405020304" pitchFamily="18" charset="0"/>
              </a:rPr>
              <a:t>TRƯỜNG ĐẠI HỌC GIAO THÔNG VẬN TẢI </a:t>
            </a:r>
            <a:br>
              <a:rPr lang="en-US" sz="2400" b="1">
                <a:solidFill>
                  <a:srgbClr val="008080"/>
                </a:solidFill>
                <a:latin typeface="Times New Roman" panose="02020603050405020304" pitchFamily="18" charset="0"/>
                <a:cs typeface="Times New Roman" panose="02020603050405020304" pitchFamily="18" charset="0"/>
              </a:rPr>
            </a:br>
            <a:r>
              <a:rPr lang="en-US" sz="2400" b="1">
                <a:solidFill>
                  <a:srgbClr val="008080"/>
                </a:solidFill>
                <a:latin typeface="Times New Roman" panose="02020603050405020304" pitchFamily="18" charset="0"/>
                <a:cs typeface="Times New Roman" panose="02020603050405020304" pitchFamily="18" charset="0"/>
              </a:rPr>
              <a:t>THÀNH PHỐ HỒ CHÍ MINH</a:t>
            </a:r>
            <a:endParaRPr lang="en-GB"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ransition/>
  <p:timing/>
  <p:hf hdr="0"/>
  <p:txStyles>
    <p:titleStyle>
      <a:lvl1pPr algn="l" defTabSz="914492" rtl="0" eaLnBrk="1" latinLnBrk="0" hangingPunct="1">
        <a:lnSpc>
          <a:spcPct val="90000"/>
        </a:lnSpc>
        <a:spcBef>
          <a:spcPct val="0"/>
        </a:spcBef>
        <a:buNone/>
        <a:defRPr sz="4400" kern="1200">
          <a:solidFill>
            <a:srgbClr val="15848B"/>
          </a:solidFill>
          <a:latin typeface="Times New Roman" panose="02020603050405020304" pitchFamily="18" charset="0"/>
          <a:ea typeface="Segoe UI Black" panose="020b0a02040204020203" pitchFamily="34" charset="0"/>
          <a:cs typeface="Times New Roman" panose="02020603050405020304" pitchFamily="18" charset="0"/>
        </a:defRPr>
      </a:lvl1pPr>
    </p:titleStyle>
    <p:bodyStyle>
      <a:lvl1pPr marL="228623" indent="-228623" algn="l" defTabSz="914492"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68" indent="-228623" algn="l" defTabSz="914492"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114" indent="-228623" algn="l" defTabSz="914492"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360"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606" indent="-228623" algn="l" defTabSz="914492"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8"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8"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jpeg" /><Relationship Id="rId3" Type="http://schemas.openxmlformats.org/officeDocument/2006/relationships/image" Target="../media/image11.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jpeg" /><Relationship Id="rId3" Type="http://schemas.openxmlformats.org/officeDocument/2006/relationships/image" Target="../media/image13.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4.jpeg" /><Relationship Id="rId3" Type="http://schemas.openxmlformats.org/officeDocument/2006/relationships/image" Target="../media/image15.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jpeg" /><Relationship Id="rId3" Type="http://schemas.openxmlformats.org/officeDocument/2006/relationships/image" Target="../media/image17.jpeg" /><Relationship Id="rId4" Type="http://schemas.openxmlformats.org/officeDocument/2006/relationships/image" Target="../media/image18.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5.png" /><Relationship Id="rId3" Type="http://schemas.openxmlformats.org/officeDocument/2006/relationships/image" Target="../media/image6.sv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38" name="Picture 14" descr="GIẢI CHẠY BỘ UTH - RUNNERS 2023">
            <a:extLst>
              <a:ext uri="{FF2B5EF4-FFF2-40B4-BE49-F238E27FC236}">
                <a16:creationId xmlns:a16="http://schemas.microsoft.com/office/drawing/2014/main" id="{6D879CA3-CD28-6B11-EA53-F9B8999430C4}"/>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53066" y="2110769"/>
            <a:ext cx="5346290" cy="4081832"/>
          </a:xfrm>
          <a:prstGeom prst="rect">
            <a:avLst/>
          </a:prstGeom>
          <a:ln>
            <a:noFill/>
          </a:ln>
          <a:effectLst>
            <a:outerShdw blurRad="190500" algn="tl" rotWithShape="0">
              <a:srgbClr val="000000">
                <a:alpha val="70000"/>
              </a:srgbClr>
            </a:outerShdw>
          </a:effectLst>
        </p:spPr>
      </p:pic>
      <p:sp>
        <p:nvSpPr>
          <p:cNvPr id="1043" name="Title 1">
            <a:extLst>
              <a:ext uri="{FF2B5EF4-FFF2-40B4-BE49-F238E27FC236}">
                <a16:creationId xmlns:a16="http://schemas.microsoft.com/office/drawing/2014/main" id="{3388E929-A0A1-8714-714D-45E042A8CCBB}"/>
              </a:ext>
            </a:extLst>
          </p:cNvPr>
          <p:cNvSpPr>
            <a:spLocks noGrp="1"/>
          </p:cNvSpPr>
          <p:nvPr>
            <p:ph type="title"/>
          </p:nvPr>
        </p:nvSpPr>
        <p:spPr>
          <a:xfrm>
            <a:off x="1025014" y="1134842"/>
            <a:ext cx="10515600" cy="757884"/>
          </a:xfrm>
        </p:spPr>
        <p:txBody>
          <a:bodyPr>
            <a:noAutofit/>
          </a:bodyPr>
          <a:lstStyle/>
          <a:p>
            <a:pPr algn="ctr"/>
            <a:r>
              <a:rPr lang="vi-VN" sz="3600" b="1"/>
              <a:t>THIẾT KẾ MẠNG CHO 3 CƠ SỞ TRƯỜNG ĐẠI HỌC GIAO THÔNG VẬN TẢI TP.HCM</a:t>
            </a:r>
            <a:endParaRPr lang="en-US" sz="3600" b="1">
              <a:latin typeface="+mj-lt"/>
            </a:endParaRPr>
          </a:p>
        </p:txBody>
      </p:sp>
      <p:sp>
        <p:nvSpPr>
          <p:cNvPr id="1047" name="Date Placeholder 4">
            <a:extLst>
              <a:ext uri="{FF2B5EF4-FFF2-40B4-BE49-F238E27FC236}">
                <a16:creationId xmlns:a16="http://schemas.microsoft.com/office/drawing/2014/main" id="{4D686731-F6F5-2D14-BA72-7C40CEE65B95}"/>
              </a:ext>
            </a:extLst>
          </p:cNvPr>
          <p:cNvSpPr>
            <a:spLocks noGrp="1"/>
          </p:cNvSpPr>
          <p:nvPr>
            <p:ph type="dt" sz="half" idx="10"/>
          </p:nvPr>
        </p:nvSpPr>
        <p:spPr>
          <a:xfrm>
            <a:off x="838200" y="6356354"/>
            <a:ext cx="2743200" cy="365125"/>
          </a:xfrm>
        </p:spPr>
        <p:txBody>
          <a:bodyPr/>
          <a:lstStyle/>
          <a:p>
            <a:pPr>
              <a:spcAft>
                <a:spcPts val="600"/>
              </a:spcAft>
            </a:pPr>
            <a:fld id="{9DE42CF6-A011-4145-8138-B18222BE784F}" type="datetime1">
              <a:rPr lang="en-GB" smtClean="0"/>
              <a:pPr>
                <a:spcAft>
                  <a:spcPts val="600"/>
                </a:spcAft>
              </a:pPr>
              <a:t>20/04/2025</a:t>
            </a:fld>
            <a:endParaRPr lang="en-GB"/>
          </a:p>
        </p:txBody>
      </p:sp>
      <p:sp>
        <p:nvSpPr>
          <p:cNvPr id="1049" name="Footer Placeholder 5">
            <a:extLst>
              <a:ext uri="{FF2B5EF4-FFF2-40B4-BE49-F238E27FC236}">
                <a16:creationId xmlns:a16="http://schemas.microsoft.com/office/drawing/2014/main" id="{3D9ADD03-46C4-8441-B360-8829DB9B6441}"/>
              </a:ext>
            </a:extLst>
          </p:cNvPr>
          <p:cNvSpPr>
            <a:spLocks noGrp="1"/>
          </p:cNvSpPr>
          <p:nvPr>
            <p:ph type="ftr" sz="quarter" idx="11"/>
          </p:nvPr>
        </p:nvSpPr>
        <p:spPr>
          <a:xfrm>
            <a:off x="4038600" y="6356354"/>
            <a:ext cx="4114800" cy="365125"/>
          </a:xfrm>
        </p:spPr>
        <p:txBody>
          <a:bodyPr/>
          <a:lstStyle/>
          <a:p>
            <a:pPr>
              <a:spcAft>
                <a:spcPts val="600"/>
              </a:spcAft>
            </a:pPr>
            <a:r>
              <a:rPr lang="en-GB"/>
              <a:t>KIẾN THỨC - KỸ NĂNG - SÁNG TẠO - HỘI NHẬP</a:t>
            </a:r>
          </a:p>
        </p:txBody>
      </p:sp>
      <p:sp>
        <p:nvSpPr>
          <p:cNvPr id="1051" name="Slide Number Placeholder 6">
            <a:extLst>
              <a:ext uri="{FF2B5EF4-FFF2-40B4-BE49-F238E27FC236}">
                <a16:creationId xmlns:a16="http://schemas.microsoft.com/office/drawing/2014/main" id="{99A55423-EB90-2253-AD09-FEE0EE65F039}"/>
              </a:ext>
            </a:extLst>
          </p:cNvPr>
          <p:cNvSpPr>
            <a:spLocks noGrp="1"/>
          </p:cNvSpPr>
          <p:nvPr>
            <p:ph type="sldNum" sz="quarter" idx="12"/>
          </p:nvPr>
        </p:nvSpPr>
        <p:spPr>
          <a:xfrm>
            <a:off x="8610600" y="6356354"/>
            <a:ext cx="2743200" cy="365125"/>
          </a:xfrm>
        </p:spPr>
        <p:txBody>
          <a:bodyPr/>
          <a:lstStyle/>
          <a:p>
            <a:pPr>
              <a:spcAft>
                <a:spcPts val="600"/>
              </a:spcAft>
            </a:pPr>
            <a:fld id="{AA3D6EC1-CEF0-44B9-AC69-1554EEB371D5}" type="slidenum">
              <a:rPr lang="en-GB" smtClean="0"/>
              <a:pPr>
                <a:spcAft>
                  <a:spcPts val="600"/>
                </a:spcAft>
              </a:pPr>
              <a:t>1</a:t>
            </a:fld>
            <a:endParaRPr lang="en-GB"/>
          </a:p>
        </p:txBody>
      </p:sp>
      <p:sp>
        <p:nvSpPr>
          <p:cNvPr id="9" name="TextBox 8">
            <a:extLst>
              <a:ext uri="{FF2B5EF4-FFF2-40B4-BE49-F238E27FC236}">
                <a16:creationId xmlns:a16="http://schemas.microsoft.com/office/drawing/2014/main" id="{C6FA0F89-E488-E106-8E04-AA228A173A2E}"/>
              </a:ext>
            </a:extLst>
          </p:cNvPr>
          <p:cNvSpPr txBox="1"/>
          <p:nvPr/>
        </p:nvSpPr>
        <p:spPr>
          <a:xfrm>
            <a:off x="6486833" y="2498925"/>
            <a:ext cx="6096000" cy="461665"/>
          </a:xfrm>
          <a:prstGeom prst="rect">
            <a:avLst/>
          </a:prstGeom>
          <a:noFill/>
        </p:spPr>
        <p:txBody>
          <a:bodyPr wrap="square">
            <a:spAutoFit/>
          </a:bodyPr>
          <a:lstStyle/>
          <a:p>
            <a:pPr algn="l">
              <a:buNone/>
            </a:pPr>
            <a:r>
              <a:rPr lang="en-US" sz="2400" b="1" i="0" err="1">
                <a:solidFill>
                  <a:srgbClr val="15848B"/>
                </a:solidFill>
                <a:effectLst/>
                <a:latin typeface="Times New Roman" panose="02020603050405020304" pitchFamily="18" charset="0"/>
                <a:cs typeface="Times New Roman" panose="02020603050405020304" pitchFamily="18" charset="0"/>
              </a:rPr>
              <a:t>Bộ môn</a:t>
            </a:r>
            <a:r>
              <a:rPr lang="en-US" sz="2400" b="1">
                <a:solidFill>
                  <a:srgbClr val="15848B"/>
                </a:solidFill>
                <a:latin typeface="Times New Roman" panose="02020603050405020304" pitchFamily="18" charset="0"/>
                <a:cs typeface="Times New Roman" panose="02020603050405020304" pitchFamily="18" charset="0"/>
              </a:rPr>
              <a:t>: </a:t>
            </a:r>
            <a:r>
              <a:rPr lang="vi-VN" sz="2400" i="0">
                <a:solidFill>
                  <a:srgbClr val="15848B"/>
                </a:solidFill>
                <a:effectLst/>
                <a:latin typeface="Times New Roman" panose="02020603050405020304" pitchFamily="18" charset="0"/>
                <a:cs typeface="Times New Roman" panose="02020603050405020304" pitchFamily="18" charset="0"/>
              </a:rPr>
              <a:t>Thiết kế mạng</a:t>
            </a:r>
            <a:r>
              <a:rPr lang="en-US" sz="2400" i="0">
                <a:solidFill>
                  <a:srgbClr val="15848B"/>
                </a:solidFill>
                <a:effectLst/>
                <a:latin typeface="Times New Roman" panose="02020603050405020304" pitchFamily="18" charset="0"/>
                <a:cs typeface="Times New Roman" panose="02020603050405020304" pitchFamily="18" charset="0"/>
              </a:rPr>
              <a:t> - </a:t>
            </a:r>
            <a:r>
              <a:rPr lang="vi-VN" sz="2400" i="0">
                <a:solidFill>
                  <a:srgbClr val="15848B"/>
                </a:solidFill>
                <a:effectLst/>
                <a:latin typeface="Times New Roman" panose="02020603050405020304" pitchFamily="18" charset="0"/>
                <a:cs typeface="Times New Roman" panose="02020603050405020304" pitchFamily="18" charset="0"/>
              </a:rPr>
              <a:t>010112304305</a:t>
            </a:r>
          </a:p>
        </p:txBody>
      </p:sp>
      <p:sp>
        <p:nvSpPr>
          <p:cNvPr id="41" name="TextBox 40">
            <a:extLst>
              <a:ext uri="{FF2B5EF4-FFF2-40B4-BE49-F238E27FC236}">
                <a16:creationId xmlns:a16="http://schemas.microsoft.com/office/drawing/2014/main" id="{A58BAC23-E2AB-4775-AFE3-40DEDF99A64C}"/>
              </a:ext>
            </a:extLst>
          </p:cNvPr>
          <p:cNvSpPr txBox="1"/>
          <p:nvPr/>
        </p:nvSpPr>
        <p:spPr>
          <a:xfrm>
            <a:off x="6486833" y="2937447"/>
            <a:ext cx="6292644" cy="461665"/>
          </a:xfrm>
          <a:prstGeom prst="rect">
            <a:avLst/>
          </a:prstGeom>
          <a:noFill/>
        </p:spPr>
        <p:txBody>
          <a:bodyPr wrap="square">
            <a:spAutoFit/>
          </a:bodyPr>
          <a:lstStyle/>
          <a:p>
            <a:r>
              <a:rPr lang="vi-VN" sz="2400" b="1">
                <a:solidFill>
                  <a:srgbClr val="15848B"/>
                </a:solidFill>
                <a:latin typeface="+mj-lt"/>
              </a:rPr>
              <a:t>Giảng viên hướng dẫn</a:t>
            </a:r>
            <a:r>
              <a:rPr lang="vi-VN" sz="2400">
                <a:solidFill>
                  <a:srgbClr val="15848B"/>
                </a:solidFill>
                <a:latin typeface="+mj-lt"/>
              </a:rPr>
              <a:t>: GV. Bùi Dương Thế</a:t>
            </a:r>
          </a:p>
        </p:txBody>
      </p:sp>
      <p:sp>
        <p:nvSpPr>
          <p:cNvPr id="45" name="TextBox 44">
            <a:extLst>
              <a:ext uri="{FF2B5EF4-FFF2-40B4-BE49-F238E27FC236}">
                <a16:creationId xmlns:a16="http://schemas.microsoft.com/office/drawing/2014/main" id="{F718919F-827D-3A9D-BA0F-136B77C55D1C}"/>
              </a:ext>
            </a:extLst>
          </p:cNvPr>
          <p:cNvSpPr txBox="1"/>
          <p:nvPr/>
        </p:nvSpPr>
        <p:spPr>
          <a:xfrm>
            <a:off x="6486833" y="3362536"/>
            <a:ext cx="6292644" cy="461665"/>
          </a:xfrm>
          <a:prstGeom prst="rect">
            <a:avLst/>
          </a:prstGeom>
          <a:noFill/>
        </p:spPr>
        <p:txBody>
          <a:bodyPr wrap="square">
            <a:spAutoFit/>
          </a:bodyPr>
          <a:lstStyle/>
          <a:p>
            <a:r>
              <a:rPr lang="en-US" sz="2400" b="1" err="1">
                <a:solidFill>
                  <a:srgbClr val="15848B"/>
                </a:solidFill>
                <a:latin typeface="Times New Roman" panose="02020603050405020304" pitchFamily="18" charset="0"/>
                <a:cs typeface="Times New Roman" panose="02020603050405020304" pitchFamily="18" charset="0"/>
              </a:rPr>
              <a:t>Lớp: </a:t>
            </a:r>
            <a:r>
              <a:rPr lang="en-US" sz="2400">
                <a:solidFill>
                  <a:srgbClr val="15848B"/>
                </a:solidFill>
                <a:latin typeface="Times New Roman" panose="02020603050405020304" pitchFamily="18" charset="0"/>
                <a:cs typeface="Times New Roman" panose="02020603050405020304" pitchFamily="18" charset="0"/>
              </a:rPr>
              <a:t>CN2302</a:t>
            </a:r>
            <a:endParaRPr lang="vi-VN" sz="2400">
              <a:solidFill>
                <a:srgbClr val="15848B"/>
              </a:solidFill>
              <a:latin typeface="Times New Roman" panose="02020603050405020304" pitchFamily="18" charset="0"/>
              <a:cs typeface="Times New Roman" panose="02020603050405020304" pitchFamily="18" charset="0"/>
            </a:endParaRPr>
          </a:p>
        </p:txBody>
      </p:sp>
      <p:grpSp>
        <p:nvGrpSpPr>
          <p:cNvPr id="56" name="Group 55">
            <a:extLst>
              <a:ext uri="{FF2B5EF4-FFF2-40B4-BE49-F238E27FC236}">
                <a16:creationId xmlns:a16="http://schemas.microsoft.com/office/drawing/2014/main" id="{A2E71D67-2767-9B8F-5BEB-21E6572E4A8E}"/>
              </a:ext>
            </a:extLst>
          </p:cNvPr>
          <p:cNvGrpSpPr/>
          <p:nvPr/>
        </p:nvGrpSpPr>
        <p:grpSpPr>
          <a:xfrm>
            <a:off x="6096000" y="4151685"/>
            <a:ext cx="5643711" cy="1776703"/>
            <a:chOff x="6639236" y="3864707"/>
            <a:chExt cx="5252878" cy="1776703"/>
          </a:xfrm>
        </p:grpSpPr>
        <p:sp>
          <p:nvSpPr>
            <p:cNvPr id="47" name="TextBox 46">
              <a:extLst>
                <a:ext uri="{FF2B5EF4-FFF2-40B4-BE49-F238E27FC236}">
                  <a16:creationId xmlns:a16="http://schemas.microsoft.com/office/drawing/2014/main" id="{93088219-D298-ADE1-D475-F75B20149623}"/>
                </a:ext>
              </a:extLst>
            </p:cNvPr>
            <p:cNvSpPr txBox="1"/>
            <p:nvPr/>
          </p:nvSpPr>
          <p:spPr>
            <a:xfrm>
              <a:off x="9281652" y="3864707"/>
              <a:ext cx="2067230" cy="461665"/>
            </a:xfrm>
            <a:prstGeom prst="rect">
              <a:avLst/>
            </a:prstGeom>
            <a:noFill/>
          </p:spPr>
          <p:txBody>
            <a:bodyPr wrap="square">
              <a:spAutoFit/>
            </a:bodyPr>
            <a:lstStyle/>
            <a:p>
              <a:r>
                <a:rPr lang="en-US" sz="2400" b="1">
                  <a:solidFill>
                    <a:srgbClr val="15848B"/>
                  </a:solidFill>
                  <a:latin typeface="Times New Roman" panose="02020603050405020304" pitchFamily="18" charset="0"/>
                  <a:cs typeface="Times New Roman" panose="02020603050405020304" pitchFamily="18" charset="0"/>
                </a:rPr>
                <a:t>MSSV</a:t>
              </a:r>
              <a:endParaRPr lang="vi-VN" sz="2400">
                <a:solidFill>
                  <a:srgbClr val="15848B"/>
                </a:solidFill>
                <a:latin typeface="Times New Roman" panose="02020603050405020304" pitchFamily="18" charset="0"/>
                <a:cs typeface="Times New Roman" panose="02020603050405020304" pitchFamily="18" charset="0"/>
              </a:endParaRPr>
            </a:p>
          </p:txBody>
        </p:sp>
        <p:grpSp>
          <p:nvGrpSpPr>
            <p:cNvPr id="55" name="Group 54">
              <a:extLst>
                <a:ext uri="{FF2B5EF4-FFF2-40B4-BE49-F238E27FC236}">
                  <a16:creationId xmlns:a16="http://schemas.microsoft.com/office/drawing/2014/main" id="{4894D2A3-7A7B-8D30-3C37-2B1FC19D3DF5}"/>
                </a:ext>
              </a:extLst>
            </p:cNvPr>
            <p:cNvGrpSpPr/>
            <p:nvPr/>
          </p:nvGrpSpPr>
          <p:grpSpPr>
            <a:xfrm>
              <a:off x="6639236" y="3864707"/>
              <a:ext cx="5252878" cy="1776703"/>
              <a:chOff x="6639236" y="3864707"/>
              <a:chExt cx="5252878" cy="1776703"/>
            </a:xfrm>
          </p:grpSpPr>
          <p:sp>
            <p:nvSpPr>
              <p:cNvPr id="46" name="TextBox 45">
                <a:extLst>
                  <a:ext uri="{FF2B5EF4-FFF2-40B4-BE49-F238E27FC236}">
                    <a16:creationId xmlns:a16="http://schemas.microsoft.com/office/drawing/2014/main" id="{ED7CBDFC-918E-4EA2-7E46-25DE49C41072}"/>
                  </a:ext>
                </a:extLst>
              </p:cNvPr>
              <p:cNvSpPr txBox="1"/>
              <p:nvPr/>
            </p:nvSpPr>
            <p:spPr>
              <a:xfrm>
                <a:off x="6639236" y="3864707"/>
                <a:ext cx="3227437" cy="461665"/>
              </a:xfrm>
              <a:prstGeom prst="rect">
                <a:avLst/>
              </a:prstGeom>
              <a:noFill/>
            </p:spPr>
            <p:txBody>
              <a:bodyPr wrap="square">
                <a:spAutoFit/>
              </a:bodyPr>
              <a:lstStyle/>
              <a:p>
                <a:r>
                  <a:rPr lang="en-US" sz="2400" b="1">
                    <a:solidFill>
                      <a:srgbClr val="15848B"/>
                    </a:solidFill>
                    <a:latin typeface="Times New Roman" panose="02020603050405020304" pitchFamily="18" charset="0"/>
                    <a:cs typeface="Times New Roman" panose="02020603050405020304" pitchFamily="18" charset="0"/>
                  </a:rPr>
                  <a:t>Thành viên nhóm</a:t>
                </a:r>
                <a:endParaRPr lang="vi-VN" sz="2400">
                  <a:solidFill>
                    <a:srgbClr val="15848B"/>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14E3151B-DF60-56E5-5A68-B1E308EA64F7}"/>
                  </a:ext>
                </a:extLst>
              </p:cNvPr>
              <p:cNvSpPr txBox="1"/>
              <p:nvPr/>
            </p:nvSpPr>
            <p:spPr>
              <a:xfrm>
                <a:off x="6671190" y="4366878"/>
                <a:ext cx="2610462" cy="461665"/>
              </a:xfrm>
              <a:prstGeom prst="rect">
                <a:avLst/>
              </a:prstGeom>
              <a:noFill/>
            </p:spPr>
            <p:txBody>
              <a:bodyPr wrap="square">
                <a:spAutoFit/>
              </a:bodyPr>
              <a:lstStyle/>
              <a:p>
                <a:r>
                  <a:rPr lang="en-US" sz="2400" err="1">
                    <a:solidFill>
                      <a:srgbClr val="15848B"/>
                    </a:solidFill>
                    <a:latin typeface="Times New Roman" panose="02020603050405020304" pitchFamily="18" charset="0"/>
                    <a:cs typeface="Times New Roman" panose="02020603050405020304" pitchFamily="18" charset="0"/>
                  </a:rPr>
                  <a:t>Trần Thế Hảo</a:t>
                </a:r>
                <a:endParaRPr lang="vi-VN" sz="2400">
                  <a:solidFill>
                    <a:srgbClr val="15848B"/>
                  </a:solidFill>
                </a:endParaRPr>
              </a:p>
            </p:txBody>
          </p:sp>
          <p:sp>
            <p:nvSpPr>
              <p:cNvPr id="52" name="TextBox 51">
                <a:extLst>
                  <a:ext uri="{FF2B5EF4-FFF2-40B4-BE49-F238E27FC236}">
                    <a16:creationId xmlns:a16="http://schemas.microsoft.com/office/drawing/2014/main" id="{A961005B-7BA9-5B59-2939-DC835E59CCDE}"/>
                  </a:ext>
                </a:extLst>
              </p:cNvPr>
              <p:cNvSpPr txBox="1"/>
              <p:nvPr/>
            </p:nvSpPr>
            <p:spPr>
              <a:xfrm>
                <a:off x="9281652" y="4337560"/>
                <a:ext cx="2610462" cy="461665"/>
              </a:xfrm>
              <a:prstGeom prst="rect">
                <a:avLst/>
              </a:prstGeom>
              <a:noFill/>
            </p:spPr>
            <p:txBody>
              <a:bodyPr wrap="square">
                <a:spAutoFit/>
              </a:bodyPr>
              <a:lstStyle/>
              <a:p>
                <a:r>
                  <a:rPr lang="en-US" sz="2400">
                    <a:solidFill>
                      <a:srgbClr val="15848B"/>
                    </a:solidFill>
                    <a:latin typeface="Times New Roman" panose="02020603050405020304" pitchFamily="18" charset="0"/>
                    <a:cs typeface="Times New Roman" panose="02020603050405020304" pitchFamily="18" charset="0"/>
                  </a:rPr>
                  <a:t>066203009953</a:t>
                </a:r>
                <a:endParaRPr lang="vi-VN" sz="2400">
                  <a:solidFill>
                    <a:srgbClr val="15848B"/>
                  </a:solidFill>
                </a:endParaRPr>
              </a:p>
            </p:txBody>
          </p:sp>
          <p:sp>
            <p:nvSpPr>
              <p:cNvPr id="53" name="TextBox 52">
                <a:extLst>
                  <a:ext uri="{FF2B5EF4-FFF2-40B4-BE49-F238E27FC236}">
                    <a16:creationId xmlns:a16="http://schemas.microsoft.com/office/drawing/2014/main" id="{9DD0EFD6-AF7D-D88D-9A32-18037FF2001D}"/>
                  </a:ext>
                </a:extLst>
              </p:cNvPr>
              <p:cNvSpPr txBox="1"/>
              <p:nvPr/>
            </p:nvSpPr>
            <p:spPr>
              <a:xfrm>
                <a:off x="6671190" y="4810413"/>
                <a:ext cx="2610462" cy="830997"/>
              </a:xfrm>
              <a:prstGeom prst="rect">
                <a:avLst/>
              </a:prstGeom>
              <a:noFill/>
            </p:spPr>
            <p:txBody>
              <a:bodyPr wrap="square">
                <a:spAutoFit/>
              </a:bodyPr>
              <a:lstStyle/>
              <a:p>
                <a:r>
                  <a:rPr lang="en-US" sz="2400" err="1">
                    <a:solidFill>
                      <a:srgbClr val="15848B"/>
                    </a:solidFill>
                    <a:latin typeface="Times New Roman" panose="02020603050405020304" pitchFamily="18" charset="0"/>
                    <a:cs typeface="Times New Roman" panose="02020603050405020304" pitchFamily="18" charset="0"/>
                  </a:rPr>
                  <a:t>Trần Lê Mạnh Hùng</a:t>
                </a:r>
                <a:endParaRPr lang="vi-VN" sz="2400">
                  <a:solidFill>
                    <a:srgbClr val="15848B"/>
                  </a:solidFill>
                </a:endParaRPr>
              </a:p>
            </p:txBody>
          </p:sp>
          <p:sp>
            <p:nvSpPr>
              <p:cNvPr id="54" name="TextBox 53">
                <a:extLst>
                  <a:ext uri="{FF2B5EF4-FFF2-40B4-BE49-F238E27FC236}">
                    <a16:creationId xmlns:a16="http://schemas.microsoft.com/office/drawing/2014/main" id="{72A68EA5-7D85-D1BE-039B-6B69FF07A2E2}"/>
                  </a:ext>
                </a:extLst>
              </p:cNvPr>
              <p:cNvSpPr txBox="1"/>
              <p:nvPr/>
            </p:nvSpPr>
            <p:spPr>
              <a:xfrm>
                <a:off x="9281652" y="4846704"/>
                <a:ext cx="2610462" cy="461665"/>
              </a:xfrm>
              <a:prstGeom prst="rect">
                <a:avLst/>
              </a:prstGeom>
              <a:noFill/>
            </p:spPr>
            <p:txBody>
              <a:bodyPr wrap="square">
                <a:spAutoFit/>
              </a:bodyPr>
              <a:lstStyle/>
              <a:p>
                <a:r>
                  <a:rPr lang="en-US" sz="2400">
                    <a:solidFill>
                      <a:srgbClr val="15848B"/>
                    </a:solidFill>
                    <a:latin typeface="Times New Roman" panose="02020603050405020304" pitchFamily="18" charset="0"/>
                    <a:cs typeface="Times New Roman" panose="02020603050405020304" pitchFamily="18" charset="0"/>
                  </a:rPr>
                  <a:t>064205002853</a:t>
                </a:r>
                <a:endParaRPr lang="vi-VN" sz="2400">
                  <a:solidFill>
                    <a:srgbClr val="15848B"/>
                  </a:solidFill>
                </a:endParaRPr>
              </a:p>
            </p:txBody>
          </p:sp>
        </p:grpSp>
      </p:grpSp>
      <p:sp>
        <p:nvSpPr>
          <p:cNvPr id="2" name="TextBox 1">
            <a:extLst>
              <a:ext uri="{FF2B5EF4-FFF2-40B4-BE49-F238E27FC236}">
                <a16:creationId xmlns:a16="http://schemas.microsoft.com/office/drawing/2014/main" id="{AFB639D7-418B-6040-12B2-2BDCF5252077}"/>
              </a:ext>
            </a:extLst>
          </p:cNvPr>
          <p:cNvSpPr txBox="1"/>
          <p:nvPr/>
        </p:nvSpPr>
        <p:spPr>
          <a:xfrm>
            <a:off x="6096000" y="3860492"/>
            <a:ext cx="3227437" cy="461665"/>
          </a:xfrm>
          <a:prstGeom prst="rect">
            <a:avLst/>
          </a:prstGeom>
          <a:noFill/>
        </p:spPr>
        <p:txBody>
          <a:bodyPr wrap="square">
            <a:spAutoFit/>
          </a:bodyPr>
          <a:lstStyle/>
          <a:p>
            <a:r>
              <a:rPr lang="en-US" sz="2400" b="1">
                <a:solidFill>
                  <a:srgbClr val="15848B"/>
                </a:solidFill>
                <a:latin typeface="Times New Roman" panose="02020603050405020304" pitchFamily="18" charset="0"/>
                <a:cs typeface="Times New Roman" panose="02020603050405020304" pitchFamily="18" charset="0"/>
              </a:rPr>
              <a:t>NHÓM 3</a:t>
            </a:r>
            <a:endParaRPr lang="vi-VN" sz="2400">
              <a:solidFill>
                <a:srgbClr val="1584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190406"/>
      </p:ext>
    </p:extLst>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B7482A5C-DC93-BFC2-741A-106DAFD5AD8C}"/>
            </a:ext>
          </a:extLst>
        </p:cNvPr>
        <p:cNvGrpSpPr/>
        <p:nvPr/>
      </p:nvGrpSpPr>
      <p:grpSpPr>
        <a:xfrm>
          <a:off x="0" y="0"/>
          <a:ext cx="0" cy="0"/>
        </a:xfrm>
      </p:grpSpPr>
      <p:sp>
        <p:nvSpPr>
          <p:cNvPr id="2" name="Title 1">
            <a:extLst>
              <a:ext uri="{FF2B5EF4-FFF2-40B4-BE49-F238E27FC236}">
                <a16:creationId xmlns:a16="http://schemas.microsoft.com/office/drawing/2014/main" id="{D8C118FB-52ED-1F8F-B4C9-D12E55C18A63}"/>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B23D5A9C-4936-18C1-2E33-5D67B9B99392}"/>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3D75F9E7-73EC-F07A-F647-5BC945D8FB6B}"/>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2410C139-3046-623C-7CB9-759C255A41A5}"/>
              </a:ext>
            </a:extLst>
          </p:cNvPr>
          <p:cNvSpPr>
            <a:spLocks noGrp="1"/>
          </p:cNvSpPr>
          <p:nvPr>
            <p:ph type="sldNum" sz="quarter" idx="12"/>
          </p:nvPr>
        </p:nvSpPr>
        <p:spPr/>
        <p:txBody>
          <a:bodyPr/>
          <a:lstStyle/>
          <a:p>
            <a:fld id="{AA3D6EC1-CEF0-44B9-AC69-1554EEB371D5}" type="slidenum">
              <a:rPr lang="en-GB" smtClean="0"/>
              <a:t>10</a:t>
            </a:fld>
            <a:endParaRPr lang="en-GB"/>
          </a:p>
        </p:txBody>
      </p:sp>
      <p:sp>
        <p:nvSpPr>
          <p:cNvPr id="10" name="TextBox 9">
            <a:extLst>
              <a:ext uri="{FF2B5EF4-FFF2-40B4-BE49-F238E27FC236}">
                <a16:creationId xmlns:a16="http://schemas.microsoft.com/office/drawing/2014/main" id="{68C80E91-224D-8869-ABEC-6504340CACC2}"/>
              </a:ext>
            </a:extLst>
          </p:cNvPr>
          <p:cNvSpPr txBox="1"/>
          <p:nvPr/>
        </p:nvSpPr>
        <p:spPr>
          <a:xfrm>
            <a:off x="2497394" y="5934684"/>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Logical CS2</a:t>
            </a:r>
            <a:endParaRPr lang="vi-VN"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36089DB-982B-08F6-0E3B-97E208B4C92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756287" y="1350955"/>
            <a:ext cx="5140609" cy="45313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sp>
        <p:nvSpPr>
          <p:cNvPr id="12" name="Rectangle 4">
            <a:extLst>
              <a:ext uri="{FF2B5EF4-FFF2-40B4-BE49-F238E27FC236}">
                <a16:creationId xmlns:a16="http://schemas.microsoft.com/office/drawing/2014/main" id="{BD22F04E-04F4-F9C4-DA1B-8356DC6A5471}"/>
              </a:ext>
            </a:extLst>
          </p:cNvPr>
          <p:cNvSpPr>
            <a:spLocks noChangeArrowheads="1"/>
          </p:cNvSpPr>
          <p:nvPr/>
        </p:nvSpPr>
        <p:spPr bwMode="auto">
          <a:xfrm>
            <a:off x="6295104" y="1674674"/>
            <a:ext cx="514060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vi-VN" sz="1800" b="0" i="0" u="none" strike="noStrike" cap="none" normalizeH="0" baseline="0">
                <a:ln>
                  <a:noFill/>
                </a:ln>
                <a:solidFill>
                  <a:srgbClr val="15848B"/>
                </a:solidFill>
                <a:effectLst/>
                <a:latin typeface="+mj-lt"/>
              </a:rPr>
              <a:t>- </a:t>
            </a:r>
            <a:r>
              <a:rPr kumimoji="0" lang="vi-VN" altLang="vi-VN" sz="1800" b="0" i="0" u="none" strike="noStrike" cap="none" normalizeH="0" baseline="0">
                <a:ln>
                  <a:noFill/>
                </a:ln>
                <a:solidFill>
                  <a:srgbClr val="15848B"/>
                </a:solidFill>
                <a:effectLst/>
                <a:latin typeface="+mj-lt"/>
              </a:rPr>
              <a:t>Sử dụng </a:t>
            </a:r>
            <a:r>
              <a:rPr kumimoji="0" lang="vi-VN" altLang="vi-VN" sz="1800" b="1" i="0" u="none" strike="noStrike" cap="none" normalizeH="0" baseline="0">
                <a:ln>
                  <a:noFill/>
                </a:ln>
                <a:solidFill>
                  <a:srgbClr val="15848B"/>
                </a:solidFill>
                <a:effectLst/>
                <a:latin typeface="+mj-lt"/>
              </a:rPr>
              <a:t>Switch Layer 3 (Multilayer Switch)</a:t>
            </a:r>
            <a:r>
              <a:rPr kumimoji="0" lang="vi-VN" altLang="vi-VN" sz="1800" b="0" i="0" u="none" strike="noStrike" cap="none" normalizeH="0" baseline="0">
                <a:ln>
                  <a:noFill/>
                </a:ln>
                <a:solidFill>
                  <a:srgbClr val="15848B"/>
                </a:solidFill>
                <a:effectLst/>
                <a:latin typeface="+mj-lt"/>
              </a:rPr>
              <a:t> ở trung tâm để định tuyến giữa các phân khu.</a:t>
            </a:r>
          </a:p>
          <a:p>
            <a:pPr marL="0" marR="0" lvl="0" indent="0" algn="l" defTabSz="914400" rtl="0" eaLnBrk="0" fontAlgn="base" latinLnBrk="0" hangingPunct="0">
              <a:lnSpc>
                <a:spcPct val="100000"/>
              </a:lnSpc>
              <a:spcBef>
                <a:spcPct val="0"/>
              </a:spcBef>
              <a:spcAft>
                <a:spcPct val="0"/>
              </a:spcAft>
              <a:buClrTx/>
              <a:buSzTx/>
            </a:pPr>
            <a:r>
              <a:rPr kumimoji="0" lang="en-US" altLang="vi-VN" sz="1800" b="0" i="0" u="none" strike="noStrike" cap="none" normalizeH="0" baseline="0">
                <a:ln>
                  <a:noFill/>
                </a:ln>
                <a:solidFill>
                  <a:srgbClr val="15848B"/>
                </a:solidFill>
                <a:effectLst/>
                <a:latin typeface="+mj-lt"/>
              </a:rPr>
              <a:t>- </a:t>
            </a:r>
            <a:r>
              <a:rPr kumimoji="0" lang="vi-VN" altLang="vi-VN" sz="1800" b="0" i="0" u="none" strike="noStrike" cap="none" normalizeH="0" baseline="0">
                <a:ln>
                  <a:noFill/>
                </a:ln>
                <a:solidFill>
                  <a:srgbClr val="15848B"/>
                </a:solidFill>
                <a:effectLst/>
                <a:latin typeface="+mj-lt"/>
              </a:rPr>
              <a:t>Các kết nối từ switch trung tâm đến các phân khu đều qua đường </a:t>
            </a:r>
            <a:r>
              <a:rPr kumimoji="0" lang="vi-VN" altLang="vi-VN" sz="1800" b="1" i="0" u="none" strike="noStrike" cap="none" normalizeH="0" baseline="0">
                <a:ln>
                  <a:noFill/>
                </a:ln>
                <a:solidFill>
                  <a:srgbClr val="15848B"/>
                </a:solidFill>
                <a:effectLst/>
                <a:latin typeface="+mj-lt"/>
              </a:rPr>
              <a:t>dây mạng chính (trunk)</a:t>
            </a:r>
            <a:r>
              <a:rPr kumimoji="0" lang="vi-VN" altLang="vi-VN" sz="1800" b="0" i="0" u="none" strike="noStrike" cap="none" normalizeH="0" baseline="0">
                <a:ln>
                  <a:noFill/>
                </a:ln>
                <a:solidFill>
                  <a:srgbClr val="15848B"/>
                </a:solidFill>
                <a:effectLst/>
                <a:latin typeface="+mj-lt"/>
              </a:rPr>
              <a:t>.</a:t>
            </a:r>
          </a:p>
          <a:p>
            <a:pPr marL="0" marR="0" lvl="0" indent="0" algn="l" defTabSz="914400" rtl="0" eaLnBrk="0" fontAlgn="base" latinLnBrk="0" hangingPunct="0">
              <a:lnSpc>
                <a:spcPct val="100000"/>
              </a:lnSpc>
              <a:spcBef>
                <a:spcPct val="0"/>
              </a:spcBef>
              <a:spcAft>
                <a:spcPct val="0"/>
              </a:spcAft>
              <a:buClrTx/>
              <a:buSzTx/>
            </a:pPr>
            <a:r>
              <a:rPr kumimoji="0" lang="en-US" altLang="vi-VN" sz="1800" b="0" i="0" u="none" strike="noStrike" cap="none" normalizeH="0" baseline="0">
                <a:ln>
                  <a:noFill/>
                </a:ln>
                <a:solidFill>
                  <a:srgbClr val="15848B"/>
                </a:solidFill>
                <a:effectLst/>
                <a:latin typeface="+mj-lt"/>
              </a:rPr>
              <a:t>- </a:t>
            </a:r>
            <a:r>
              <a:rPr kumimoji="0" lang="vi-VN" altLang="vi-VN" sz="1800" b="0" i="0" u="none" strike="noStrike" cap="none" normalizeH="0" baseline="0">
                <a:ln>
                  <a:noFill/>
                </a:ln>
                <a:solidFill>
                  <a:srgbClr val="15848B"/>
                </a:solidFill>
                <a:effectLst/>
                <a:latin typeface="+mj-lt"/>
              </a:rPr>
              <a:t>Các phân khu dùng </a:t>
            </a:r>
            <a:r>
              <a:rPr kumimoji="0" lang="vi-VN" altLang="vi-VN" sz="1800" b="1" i="0" u="none" strike="noStrike" cap="none" normalizeH="0" baseline="0">
                <a:ln>
                  <a:noFill/>
                </a:ln>
                <a:solidFill>
                  <a:srgbClr val="15848B"/>
                </a:solidFill>
                <a:effectLst/>
                <a:latin typeface="+mj-lt"/>
              </a:rPr>
              <a:t>Switch Access</a:t>
            </a:r>
            <a:r>
              <a:rPr kumimoji="0" lang="vi-VN" altLang="vi-VN" sz="1800" b="0" i="0" u="none" strike="noStrike" cap="none" normalizeH="0" baseline="0">
                <a:ln>
                  <a:noFill/>
                </a:ln>
                <a:solidFill>
                  <a:srgbClr val="15848B"/>
                </a:solidFill>
                <a:effectLst/>
                <a:latin typeface="+mj-lt"/>
              </a:rPr>
              <a:t>, sau đó chia ra từng phòng.</a:t>
            </a:r>
          </a:p>
        </p:txBody>
      </p:sp>
    </p:spTree>
    <p:extLst>
      <p:ext uri="{BB962C8B-B14F-4D97-AF65-F5344CB8AC3E}">
        <p14:creationId xmlns:p14="http://schemas.microsoft.com/office/powerpoint/2010/main" val="3098699140"/>
      </p:ext>
    </p:ext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F609DD1E-62E7-154D-DA77-106C168F0C2B}"/>
            </a:ext>
          </a:extLst>
        </p:cNvPr>
        <p:cNvGrpSpPr/>
        <p:nvPr/>
      </p:nvGrpSpPr>
      <p:grpSpPr>
        <a:xfrm>
          <a:off x="0" y="0"/>
          <a:ext cx="0" cy="0"/>
        </a:xfrm>
      </p:grpSpPr>
      <p:sp>
        <p:nvSpPr>
          <p:cNvPr id="2" name="Title 1">
            <a:extLst>
              <a:ext uri="{FF2B5EF4-FFF2-40B4-BE49-F238E27FC236}">
                <a16:creationId xmlns:a16="http://schemas.microsoft.com/office/drawing/2014/main" id="{0332D053-8C6F-48BC-5F96-C19212CB7C53}"/>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1EE76FE5-E769-8C89-54E0-B81CD2007C96}"/>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60CDCB4B-ABEF-56F4-17E8-24C03D67AE38}"/>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9FCBD9E6-6DEC-9AC3-2D2A-1CC0DB9FA1A5}"/>
              </a:ext>
            </a:extLst>
          </p:cNvPr>
          <p:cNvSpPr>
            <a:spLocks noGrp="1"/>
          </p:cNvSpPr>
          <p:nvPr>
            <p:ph type="sldNum" sz="quarter" idx="12"/>
          </p:nvPr>
        </p:nvSpPr>
        <p:spPr/>
        <p:txBody>
          <a:bodyPr/>
          <a:lstStyle/>
          <a:p>
            <a:fld id="{AA3D6EC1-CEF0-44B9-AC69-1554EEB371D5}" type="slidenum">
              <a:rPr lang="en-GB" smtClean="0"/>
              <a:t>11</a:t>
            </a:fld>
            <a:endParaRPr lang="en-GB"/>
          </a:p>
        </p:txBody>
      </p:sp>
      <p:sp>
        <p:nvSpPr>
          <p:cNvPr id="13" name="TextBox 12">
            <a:extLst>
              <a:ext uri="{FF2B5EF4-FFF2-40B4-BE49-F238E27FC236}">
                <a16:creationId xmlns:a16="http://schemas.microsoft.com/office/drawing/2014/main" id="{F206008D-9B94-E94F-87B0-121C4C41C040}"/>
              </a:ext>
            </a:extLst>
          </p:cNvPr>
          <p:cNvSpPr txBox="1"/>
          <p:nvPr/>
        </p:nvSpPr>
        <p:spPr>
          <a:xfrm>
            <a:off x="2572365" y="5896516"/>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Logical CS3</a:t>
            </a:r>
            <a:endParaRPr lang="vi-VN" b="1">
              <a:latin typeface="Times New Roman" panose="02020603050405020304" pitchFamily="18" charset="0"/>
              <a:cs typeface="Times New Roman" panose="02020603050405020304" pitchFamily="18" charset="0"/>
            </a:endParaRPr>
          </a:p>
        </p:txBody>
      </p:sp>
      <p:pic>
        <p:nvPicPr>
          <p:cNvPr id="3" name="Picture 2" descr="A screenshot of a computer&#10;&#10;AI-generated content may be incorrect.">
            <a:extLst>
              <a:ext uri="{FF2B5EF4-FFF2-40B4-BE49-F238E27FC236}">
                <a16:creationId xmlns:a16="http://schemas.microsoft.com/office/drawing/2014/main" id="{224DB20F-E033-95C1-A668-65A7E60FE5C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841887" y="1272748"/>
            <a:ext cx="5254113" cy="45332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7" name="Rectangle 1">
            <a:extLst>
              <a:ext uri="{FF2B5EF4-FFF2-40B4-BE49-F238E27FC236}">
                <a16:creationId xmlns:a16="http://schemas.microsoft.com/office/drawing/2014/main" id="{4240BF87-A41A-9174-30D8-F3B1616BCED5}"/>
              </a:ext>
            </a:extLst>
          </p:cNvPr>
          <p:cNvSpPr>
            <a:spLocks noChangeArrowheads="1"/>
          </p:cNvSpPr>
          <p:nvPr/>
        </p:nvSpPr>
        <p:spPr bwMode="auto">
          <a:xfrm>
            <a:off x="6132063" y="1967297"/>
            <a:ext cx="61029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a:t>
            </a:r>
            <a:r>
              <a:rPr kumimoji="0" lang="vi-VN" altLang="vi-VN" sz="1800" b="1" i="0" u="none" strike="noStrike" cap="none" normalizeH="0" baseline="0">
                <a:ln>
                  <a:noFill/>
                </a:ln>
                <a:solidFill>
                  <a:srgbClr val="15848B"/>
                </a:solidFill>
                <a:effectLst/>
                <a:latin typeface="+mj-lt"/>
              </a:rPr>
              <a:t>Phân tầng hợp lý:</a:t>
            </a:r>
            <a:r>
              <a:rPr kumimoji="0" lang="vi-VN" altLang="vi-VN" sz="1800" b="0" i="0" u="none" strike="noStrike" cap="none" normalizeH="0" baseline="0">
                <a:ln>
                  <a:noFill/>
                </a:ln>
                <a:solidFill>
                  <a:srgbClr val="15848B"/>
                </a:solidFill>
                <a:effectLst/>
                <a:latin typeface="+mj-lt"/>
              </a:rPr>
              <a:t> Core – Distribution – Access.</a:t>
            </a: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a:t>
            </a:r>
            <a:r>
              <a:rPr kumimoji="0" lang="vi-VN" altLang="vi-VN" sz="1800" b="1" i="0" u="none" strike="noStrike" cap="none" normalizeH="0" baseline="0">
                <a:ln>
                  <a:noFill/>
                </a:ln>
                <a:solidFill>
                  <a:srgbClr val="15848B"/>
                </a:solidFill>
                <a:effectLst/>
                <a:latin typeface="+mj-lt"/>
              </a:rPr>
              <a:t>Phù hợp mở rộng và bảo trì</a:t>
            </a:r>
            <a:r>
              <a:rPr kumimoji="0" lang="vi-VN" altLang="vi-VN" sz="1800" b="0" i="0" u="none" strike="noStrike" cap="none" normalizeH="0" baseline="0">
                <a:ln>
                  <a:noFill/>
                </a:ln>
                <a:solidFill>
                  <a:srgbClr val="15848B"/>
                </a:solidFill>
                <a:effectLst/>
                <a:latin typeface="+mj-lt"/>
              </a:rPr>
              <a:t>, do từng khu độc lập, dễ quản lý.</a:t>
            </a: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a:t>
            </a:r>
            <a:r>
              <a:rPr kumimoji="0" lang="vi-VN" altLang="vi-VN" sz="1800" b="1" i="0" u="none" strike="noStrike" cap="none" normalizeH="0" baseline="0">
                <a:ln>
                  <a:noFill/>
                </a:ln>
                <a:solidFill>
                  <a:srgbClr val="15848B"/>
                </a:solidFill>
                <a:effectLst/>
                <a:latin typeface="+mj-lt"/>
              </a:rPr>
              <a:t>Dễ triển khai VLAN</a:t>
            </a:r>
            <a:r>
              <a:rPr kumimoji="0" lang="vi-VN" altLang="vi-VN" sz="1800" b="0" i="0" u="none" strike="noStrike" cap="none" normalizeH="0" baseline="0">
                <a:ln>
                  <a:noFill/>
                </a:ln>
                <a:solidFill>
                  <a:srgbClr val="15848B"/>
                </a:solidFill>
                <a:effectLst/>
                <a:latin typeface="+mj-lt"/>
              </a:rPr>
              <a:t> theo khu vực hoặc nhóm người dùng.</a:t>
            </a: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a:t>
            </a:r>
            <a:r>
              <a:rPr kumimoji="0" lang="vi-VN" altLang="vi-VN" sz="1800" b="1" i="0" u="none" strike="noStrike" cap="none" normalizeH="0" baseline="0">
                <a:ln>
                  <a:noFill/>
                </a:ln>
                <a:solidFill>
                  <a:srgbClr val="15848B"/>
                </a:solidFill>
                <a:effectLst/>
                <a:latin typeface="+mj-lt"/>
              </a:rPr>
              <a:t>Hệ thống máy chủ bảo mật tốt</a:t>
            </a:r>
            <a:r>
              <a:rPr kumimoji="0" lang="vi-VN" altLang="vi-VN" sz="1800" b="0" i="0" u="none" strike="noStrike" cap="none" normalizeH="0" baseline="0">
                <a:ln>
                  <a:noFill/>
                </a:ln>
                <a:solidFill>
                  <a:srgbClr val="15848B"/>
                </a:solidFill>
                <a:effectLst/>
                <a:latin typeface="+mj-lt"/>
              </a:rPr>
              <a:t>, đặt sau firewall.</a:t>
            </a:r>
          </a:p>
        </p:txBody>
      </p:sp>
    </p:spTree>
    <p:extLst>
      <p:ext uri="{BB962C8B-B14F-4D97-AF65-F5344CB8AC3E}">
        <p14:creationId xmlns:p14="http://schemas.microsoft.com/office/powerpoint/2010/main" val="18134524"/>
      </p:ext>
    </p:extLst>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DE2955E4-32E6-49EE-0F89-8066D81AFB4A}"/>
            </a:ext>
          </a:extLst>
        </p:cNvPr>
        <p:cNvGrpSpPr/>
        <p:nvPr/>
      </p:nvGrpSpPr>
      <p:grpSpPr>
        <a:xfrm>
          <a:off x="0" y="0"/>
          <a:ext cx="0" cy="0"/>
        </a:xfrm>
      </p:grpSpPr>
      <p:sp>
        <p:nvSpPr>
          <p:cNvPr id="2" name="Title 1">
            <a:extLst>
              <a:ext uri="{FF2B5EF4-FFF2-40B4-BE49-F238E27FC236}">
                <a16:creationId xmlns:a16="http://schemas.microsoft.com/office/drawing/2014/main" id="{C44A45C4-C1D0-719C-1169-2943C7C4A972}"/>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264F555B-01FE-739E-B961-C9F88D0CE917}"/>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562FA88F-F790-757D-C84A-13F43366A189}"/>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2C995C44-038E-2A03-F54E-FB5AC8EFF108}"/>
              </a:ext>
            </a:extLst>
          </p:cNvPr>
          <p:cNvSpPr>
            <a:spLocks noGrp="1"/>
          </p:cNvSpPr>
          <p:nvPr>
            <p:ph type="sldNum" sz="quarter" idx="12"/>
          </p:nvPr>
        </p:nvSpPr>
        <p:spPr/>
        <p:txBody>
          <a:bodyPr/>
          <a:lstStyle/>
          <a:p>
            <a:fld id="{AA3D6EC1-CEF0-44B9-AC69-1554EEB371D5}" type="slidenum">
              <a:rPr lang="en-GB" smtClean="0"/>
              <a:t>12</a:t>
            </a:fld>
            <a:endParaRPr lang="en-GB"/>
          </a:p>
        </p:txBody>
      </p:sp>
      <p:sp>
        <p:nvSpPr>
          <p:cNvPr id="10" name="TextBox 9">
            <a:extLst>
              <a:ext uri="{FF2B5EF4-FFF2-40B4-BE49-F238E27FC236}">
                <a16:creationId xmlns:a16="http://schemas.microsoft.com/office/drawing/2014/main" id="{E783ADE1-D2C8-5D01-110B-2801113411F5}"/>
              </a:ext>
            </a:extLst>
          </p:cNvPr>
          <p:cNvSpPr txBox="1"/>
          <p:nvPr/>
        </p:nvSpPr>
        <p:spPr>
          <a:xfrm>
            <a:off x="2497394" y="5736076"/>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Physical CS1</a:t>
            </a:r>
            <a:endParaRPr lang="vi-VN"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25C977-AAEA-7573-7FBA-078952AB0D5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1393589" y="1372870"/>
            <a:ext cx="3761105" cy="411226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89D38B67-347D-4675-D6DE-DB29448814ED}"/>
              </a:ext>
            </a:extLst>
          </p:cNvPr>
          <p:cNvPicPr>
            <a:picLocks noChangeAspect="1"/>
          </p:cNvPicPr>
          <p:nvPr/>
        </p:nvPicPr>
        <p:blipFill>
          <a:blip r:embed="rId3"/>
          <a:stretch>
            <a:fillRect/>
          </a:stretch>
        </p:blipFill>
        <p:spPr>
          <a:xfrm>
            <a:off x="5992903" y="1021892"/>
            <a:ext cx="5235394" cy="5334462"/>
          </a:xfrm>
          <a:prstGeom prst="rect">
            <a:avLst/>
          </a:prstGeom>
        </p:spPr>
      </p:pic>
    </p:spTree>
    <p:extLst>
      <p:ext uri="{BB962C8B-B14F-4D97-AF65-F5344CB8AC3E}">
        <p14:creationId xmlns:p14="http://schemas.microsoft.com/office/powerpoint/2010/main" val="2309678366"/>
      </p:ext>
    </p:extLst>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F4E2FC5C-F7FD-2C1E-61E8-967FD828FF5B}"/>
            </a:ext>
          </a:extLst>
        </p:cNvPr>
        <p:cNvGrpSpPr/>
        <p:nvPr/>
      </p:nvGrpSpPr>
      <p:grpSpPr>
        <a:xfrm>
          <a:off x="0" y="0"/>
          <a:ext cx="0" cy="0"/>
        </a:xfrm>
      </p:grpSpPr>
      <p:sp>
        <p:nvSpPr>
          <p:cNvPr id="2" name="Title 1">
            <a:extLst>
              <a:ext uri="{FF2B5EF4-FFF2-40B4-BE49-F238E27FC236}">
                <a16:creationId xmlns:a16="http://schemas.microsoft.com/office/drawing/2014/main" id="{8CDC418D-0DD4-C40B-17CD-21D9711C1B01}"/>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2296149B-C625-D5E0-3A58-F9D20ADDB11B}"/>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FC97CCEC-118B-B841-E210-E8A572620C56}"/>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289EF4A6-45CF-8E96-4B83-6E3D95A22E0C}"/>
              </a:ext>
            </a:extLst>
          </p:cNvPr>
          <p:cNvSpPr>
            <a:spLocks noGrp="1"/>
          </p:cNvSpPr>
          <p:nvPr>
            <p:ph type="sldNum" sz="quarter" idx="12"/>
          </p:nvPr>
        </p:nvSpPr>
        <p:spPr/>
        <p:txBody>
          <a:bodyPr/>
          <a:lstStyle/>
          <a:p>
            <a:fld id="{AA3D6EC1-CEF0-44B9-AC69-1554EEB371D5}" type="slidenum">
              <a:rPr lang="en-GB" smtClean="0"/>
              <a:t>13</a:t>
            </a:fld>
            <a:endParaRPr lang="en-GB"/>
          </a:p>
        </p:txBody>
      </p:sp>
      <p:sp>
        <p:nvSpPr>
          <p:cNvPr id="10" name="TextBox 9">
            <a:extLst>
              <a:ext uri="{FF2B5EF4-FFF2-40B4-BE49-F238E27FC236}">
                <a16:creationId xmlns:a16="http://schemas.microsoft.com/office/drawing/2014/main" id="{89B364FA-3DFB-A62A-81DF-F80B78D2CA9D}"/>
              </a:ext>
            </a:extLst>
          </p:cNvPr>
          <p:cNvSpPr txBox="1"/>
          <p:nvPr/>
        </p:nvSpPr>
        <p:spPr>
          <a:xfrm>
            <a:off x="2209800" y="5987022"/>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Logical CS2</a:t>
            </a:r>
            <a:endParaRPr lang="vi-VN" b="1">
              <a:latin typeface="Times New Roman" panose="02020603050405020304" pitchFamily="18" charset="0"/>
              <a:cs typeface="Times New Roman" panose="02020603050405020304" pitchFamily="18" charset="0"/>
            </a:endParaRPr>
          </a:p>
        </p:txBody>
      </p:sp>
      <p:pic>
        <p:nvPicPr>
          <p:cNvPr id="7" name="Picture 6" descr="A computer screen shot of a diagram&#10;&#10;AI-generated content may be incorrect.">
            <a:extLst>
              <a:ext uri="{FF2B5EF4-FFF2-40B4-BE49-F238E27FC236}">
                <a16:creationId xmlns:a16="http://schemas.microsoft.com/office/drawing/2014/main" id="{D2F8A244-BE8B-B994-D73A-4B0CF177D9E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639096" y="1917290"/>
            <a:ext cx="5542736" cy="3566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1" name="Picture 10" descr="A screenshot of a computer&#10;&#10;AI-generated content may be incorrect.">
            <a:extLst>
              <a:ext uri="{FF2B5EF4-FFF2-40B4-BE49-F238E27FC236}">
                <a16:creationId xmlns:a16="http://schemas.microsoft.com/office/drawing/2014/main" id="{76CD1181-61BE-E8D3-0FA7-96AF0557436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308174" y="1584315"/>
            <a:ext cx="3950986" cy="3899062"/>
          </a:xfrm>
          <a:prstGeom prst="rect">
            <a:avLst/>
          </a:prstGeom>
          <a:ln>
            <a:solidFill>
              <a:schemeClr val="accent1"/>
            </a:solidFill>
          </a:ln>
        </p:spPr>
      </p:pic>
      <p:sp>
        <p:nvSpPr>
          <p:cNvPr id="13" name="TextBox 12">
            <a:extLst>
              <a:ext uri="{FF2B5EF4-FFF2-40B4-BE49-F238E27FC236}">
                <a16:creationId xmlns:a16="http://schemas.microsoft.com/office/drawing/2014/main" id="{91AAAED6-FDE1-99BB-68B4-159A5FDE4240}"/>
              </a:ext>
            </a:extLst>
          </p:cNvPr>
          <p:cNvSpPr txBox="1"/>
          <p:nvPr/>
        </p:nvSpPr>
        <p:spPr>
          <a:xfrm>
            <a:off x="6491306" y="5617690"/>
            <a:ext cx="6096000" cy="369332"/>
          </a:xfrm>
          <a:prstGeom prst="rect">
            <a:avLst/>
          </a:prstGeom>
          <a:noFill/>
        </p:spPr>
        <p:txBody>
          <a:bodyPr wrap="square">
            <a:spAutoFit/>
          </a:bodyPr>
          <a:lstStyle/>
          <a:p>
            <a:pPr marR="842010" algn="ctr">
              <a:spcBef>
                <a:spcPts val="1425"/>
              </a:spcBef>
              <a:tabLst>
                <a:tab pos="990600"/>
              </a:tabLst>
            </a:pPr>
            <a:r>
              <a:rPr lang="en-US" sz="1800" b="1" err="1">
                <a:effectLst/>
                <a:latin typeface="Times New Roman" panose="02020603050405020304" pitchFamily="18" charset="0"/>
                <a:ea typeface="Times New Roman" panose="02020603050405020304" pitchFamily="18" charset="0"/>
                <a:cs typeface="Times New Roman" panose="02020603050405020304" pitchFamily="18" charset="0"/>
              </a:rPr>
              <a:t>Sơ đồ chi tiết các tòa  – CS2</a:t>
            </a:r>
            <a:endParaRPr lang="vi-VN" sz="14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7005863"/>
      </p:ext>
    </p:extLst>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E917CE94-52B8-848C-DF3D-BF4E6B853A58}"/>
            </a:ext>
          </a:extLst>
        </p:cNvPr>
        <p:cNvGrpSpPr/>
        <p:nvPr/>
      </p:nvGrpSpPr>
      <p:grpSpPr>
        <a:xfrm>
          <a:off x="0" y="0"/>
          <a:ext cx="0" cy="0"/>
        </a:xfrm>
      </p:grpSpPr>
      <p:sp>
        <p:nvSpPr>
          <p:cNvPr id="2" name="Title 1">
            <a:extLst>
              <a:ext uri="{FF2B5EF4-FFF2-40B4-BE49-F238E27FC236}">
                <a16:creationId xmlns:a16="http://schemas.microsoft.com/office/drawing/2014/main" id="{D7E6BA7C-0F2C-2F67-DF17-4039F21673A1}"/>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445B396D-8C37-249C-214E-228967B9697C}"/>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F0FA8747-AF4D-1A44-FF97-670CE10F3B12}"/>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093EDA89-973B-466B-BDE2-B34E366CED90}"/>
              </a:ext>
            </a:extLst>
          </p:cNvPr>
          <p:cNvSpPr>
            <a:spLocks noGrp="1"/>
          </p:cNvSpPr>
          <p:nvPr>
            <p:ph type="sldNum" sz="quarter" idx="12"/>
          </p:nvPr>
        </p:nvSpPr>
        <p:spPr/>
        <p:txBody>
          <a:bodyPr/>
          <a:lstStyle/>
          <a:p>
            <a:fld id="{AA3D6EC1-CEF0-44B9-AC69-1554EEB371D5}" type="slidenum">
              <a:rPr lang="en-GB" smtClean="0"/>
              <a:t>14</a:t>
            </a:fld>
            <a:endParaRPr lang="en-GB"/>
          </a:p>
        </p:txBody>
      </p:sp>
      <p:sp>
        <p:nvSpPr>
          <p:cNvPr id="13" name="TextBox 12">
            <a:extLst>
              <a:ext uri="{FF2B5EF4-FFF2-40B4-BE49-F238E27FC236}">
                <a16:creationId xmlns:a16="http://schemas.microsoft.com/office/drawing/2014/main" id="{26E2328A-C846-5391-ABDD-06443E6F9345}"/>
              </a:ext>
            </a:extLst>
          </p:cNvPr>
          <p:cNvSpPr txBox="1"/>
          <p:nvPr/>
        </p:nvSpPr>
        <p:spPr>
          <a:xfrm>
            <a:off x="2497394" y="5853935"/>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Logical CS3</a:t>
            </a:r>
            <a:endParaRPr lang="vi-VN" b="1">
              <a:latin typeface="Times New Roman" panose="02020603050405020304" pitchFamily="18" charset="0"/>
              <a:cs typeface="Times New Roman" panose="02020603050405020304" pitchFamily="18" charset="0"/>
            </a:endParaRPr>
          </a:p>
        </p:txBody>
      </p:sp>
      <p:pic>
        <p:nvPicPr>
          <p:cNvPr id="7" name="Picture 6" descr="A computer screen shot of a computer&#10;&#10;AI-generated content may be incorrect.">
            <a:extLst>
              <a:ext uri="{FF2B5EF4-FFF2-40B4-BE49-F238E27FC236}">
                <a16:creationId xmlns:a16="http://schemas.microsoft.com/office/drawing/2014/main" id="{40B17190-492E-C335-4622-89EB8AE7E6F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877530" y="1369693"/>
            <a:ext cx="5638800" cy="4118614"/>
          </a:xfrm>
          <a:prstGeom prst="rect">
            <a:avLst/>
          </a:prstGeom>
          <a:solidFill>
            <a:srgbClr val="FFFFFF">
              <a:shade val="85000"/>
            </a:srgbClr>
          </a:solidFill>
          <a:ln w="190500" cap="rnd" cmpd="sng" algn="ctr">
            <a:solidFill>
              <a:srgbClr val="FFFFFF"/>
            </a:solidFill>
            <a:prstDash val="solid"/>
            <a:round/>
            <a:headEnd type="none" w="med" len="med"/>
            <a:tailEnd type="none" w="med" len="med"/>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53640926-AAD7-44D8-BBD7-CCE9431645EC}">
              <a14:shadowObscured xmlns:a14="http://schemas.microsoft.com/office/drawing/2010/main"/>
            </a:ext>
          </a:extLst>
        </p:spPr>
      </p:pic>
      <p:pic>
        <p:nvPicPr>
          <p:cNvPr id="9" name="Picture 8" descr="A diagram of a computer&#10;&#10;AI-generated content may be incorrect.">
            <a:extLst>
              <a:ext uri="{FF2B5EF4-FFF2-40B4-BE49-F238E27FC236}">
                <a16:creationId xmlns:a16="http://schemas.microsoft.com/office/drawing/2014/main" id="{B5218702-7957-2483-EC00-AE35005B7D4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00547" y="1596743"/>
            <a:ext cx="4596979" cy="3499176"/>
          </a:xfrm>
          <a:prstGeom prst="rect">
            <a:avLst/>
          </a:prstGeom>
          <a:ln>
            <a:solidFill>
              <a:schemeClr val="accent1"/>
            </a:solidFill>
          </a:ln>
        </p:spPr>
      </p:pic>
      <p:sp>
        <p:nvSpPr>
          <p:cNvPr id="11" name="TextBox 10">
            <a:extLst>
              <a:ext uri="{FF2B5EF4-FFF2-40B4-BE49-F238E27FC236}">
                <a16:creationId xmlns:a16="http://schemas.microsoft.com/office/drawing/2014/main" id="{FEEE3018-BDF3-22FB-E66B-3BC641F1145D}"/>
              </a:ext>
            </a:extLst>
          </p:cNvPr>
          <p:cNvSpPr txBox="1"/>
          <p:nvPr/>
        </p:nvSpPr>
        <p:spPr>
          <a:xfrm>
            <a:off x="6477001" y="5383142"/>
            <a:ext cx="6096000" cy="369332"/>
          </a:xfrm>
          <a:prstGeom prst="rect">
            <a:avLst/>
          </a:prstGeom>
          <a:noFill/>
        </p:spPr>
        <p:txBody>
          <a:bodyPr wrap="square">
            <a:spAutoFit/>
          </a:bodyPr>
          <a:lstStyle/>
          <a:p>
            <a:pPr marR="842010" algn="ctr">
              <a:spcBef>
                <a:spcPts val="1425"/>
              </a:spcBef>
            </a:pPr>
            <a:r>
              <a:rPr lang="en-US" sz="1800" b="1" err="1">
                <a:effectLst/>
                <a:latin typeface="Times New Roman" panose="02020603050405020304" pitchFamily="18" charset="0"/>
                <a:ea typeface="Times New Roman" panose="02020603050405020304" pitchFamily="18" charset="0"/>
                <a:cs typeface="Times New Roman" panose="02020603050405020304" pitchFamily="18" charset="0"/>
              </a:rPr>
              <a:t>Sơ đồ chi tiết các tòa -</a:t>
            </a:r>
            <a:r>
              <a:rPr lang="en-US" sz="1800" b="1"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CS3</a:t>
            </a:r>
            <a:endParaRPr lang="vi-VN" sz="14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8916859"/>
      </p:ext>
    </p:extLst>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Date Placeholder 3">
            <a:extLst>
              <a:ext uri="{FF2B5EF4-FFF2-40B4-BE49-F238E27FC236}">
                <a16:creationId xmlns:a16="http://schemas.microsoft.com/office/drawing/2014/main" id="{DFD8D1BA-204E-59C8-C855-05A521200116}"/>
              </a:ext>
            </a:extLst>
          </p:cNvPr>
          <p:cNvSpPr>
            <a:spLocks noGrp="1"/>
          </p:cNvSpPr>
          <p:nvPr>
            <p:ph type="dt" sz="half" idx="10"/>
          </p:nvPr>
        </p:nvSpPr>
        <p:spPr>
          <a:xfrm>
            <a:off x="2251817" y="5333799"/>
            <a:ext cx="2743200" cy="365125"/>
          </a:xfrm>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14E598D3-7CF2-CDD6-391A-274FADF51A1A}"/>
              </a:ext>
            </a:extLst>
          </p:cNvPr>
          <p:cNvSpPr>
            <a:spLocks noGrp="1"/>
          </p:cNvSpPr>
          <p:nvPr>
            <p:ph type="ftr" sz="quarter" idx="11"/>
          </p:nvPr>
        </p:nvSpPr>
        <p:spPr>
          <a:xfrm>
            <a:off x="4038600" y="6265850"/>
            <a:ext cx="4114800" cy="365125"/>
          </a:xfrm>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D079021E-121C-70D2-9189-E45AC253F3C1}"/>
              </a:ext>
            </a:extLst>
          </p:cNvPr>
          <p:cNvSpPr>
            <a:spLocks noGrp="1"/>
          </p:cNvSpPr>
          <p:nvPr>
            <p:ph type="sldNum" sz="quarter" idx="12"/>
          </p:nvPr>
        </p:nvSpPr>
        <p:spPr>
          <a:xfrm>
            <a:off x="8610600" y="5343632"/>
            <a:ext cx="2743200" cy="365125"/>
          </a:xfrm>
        </p:spPr>
        <p:txBody>
          <a:bodyPr/>
          <a:lstStyle/>
          <a:p>
            <a:fld id="{AA3D6EC1-CEF0-44B9-AC69-1554EEB371D5}" type="slidenum">
              <a:rPr lang="en-GB" smtClean="0"/>
              <a:t>15</a:t>
            </a:fld>
            <a:endParaRPr lang="en-GB"/>
          </a:p>
        </p:txBody>
      </p:sp>
      <p:sp>
        <p:nvSpPr>
          <p:cNvPr id="7" name="Rectangle 6">
            <a:extLst>
              <a:ext uri="{FF2B5EF4-FFF2-40B4-BE49-F238E27FC236}">
                <a16:creationId xmlns:a16="http://schemas.microsoft.com/office/drawing/2014/main" id="{A25ABC65-2E73-F812-A797-811D320A7AEC}"/>
              </a:ext>
            </a:extLst>
          </p:cNvPr>
          <p:cNvSpPr/>
          <p:nvPr/>
        </p:nvSpPr>
        <p:spPr>
          <a:xfrm>
            <a:off x="1103671" y="1149243"/>
            <a:ext cx="10515600" cy="892307"/>
          </a:xfrm>
          <a:prstGeom prst="rect">
            <a:avLst/>
          </a:prstGeom>
          <a:solidFill>
            <a:schemeClr val="accent5">
              <a:lumMod val="60000"/>
              <a:lumOff val="40000"/>
            </a:schemeClr>
          </a:solidFill>
          <a:ln>
            <a:solidFill>
              <a:schemeClr val="accent1"/>
            </a:solid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a:solidFill>
                  <a:schemeClr val="bg1"/>
                </a:solidFill>
                <a:latin typeface="Times New Roman" panose="02020603050405020304" pitchFamily="18" charset="0"/>
                <a:cs typeface="Times New Roman" panose="02020603050405020304" pitchFamily="18" charset="0"/>
              </a:rPr>
              <a:t>V. </a:t>
            </a:r>
            <a:r>
              <a:rPr lang="vi-VN" sz="2800" b="1">
                <a:solidFill>
                  <a:schemeClr val="bg1"/>
                </a:solidFill>
                <a:latin typeface="Times New Roman" panose="02020603050405020304" pitchFamily="18" charset="0"/>
                <a:cs typeface="Times New Roman" panose="02020603050405020304" pitchFamily="18" charset="0"/>
              </a:rPr>
              <a:t>Thiết bị </a:t>
            </a:r>
            <a:r>
              <a:rPr lang="en-US" sz="2800" b="1" err="1">
                <a:solidFill>
                  <a:schemeClr val="bg1"/>
                </a:solidFill>
                <a:latin typeface="Times New Roman" panose="02020603050405020304" pitchFamily="18" charset="0"/>
                <a:cs typeface="Times New Roman" panose="02020603050405020304" pitchFamily="18" charset="0"/>
              </a:rPr>
              <a:t>sử dụng trong thiết kế mạng</a:t>
            </a:r>
            <a:endParaRPr lang="en-US" sz="2800" b="1">
              <a:solidFill>
                <a:schemeClr val="bg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F943D9D9-5F97-7672-96FF-9617432992B1}"/>
              </a:ext>
            </a:extLst>
          </p:cNvPr>
          <p:cNvSpPr/>
          <p:nvPr/>
        </p:nvSpPr>
        <p:spPr>
          <a:xfrm>
            <a:off x="1103671" y="2041551"/>
            <a:ext cx="10515600" cy="3667206"/>
          </a:xfrm>
          <a:prstGeom prst="rect">
            <a:avLst/>
          </a:prstGeom>
          <a:noFill/>
          <a:ln>
            <a:solidFill>
              <a:schemeClr val="accent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vi-VN" sz="2800" b="1">
              <a:solidFill>
                <a:srgbClr val="15848B"/>
              </a:solidFill>
              <a:latin typeface="Times New Roman" panose="02020603050405020304" pitchFamily="18" charset="0"/>
              <a:cs typeface="Times New Roman" panose="02020603050405020304" pitchFamily="18" charset="0"/>
            </a:endParaRPr>
          </a:p>
        </p:txBody>
      </p:sp>
      <p:pic>
        <p:nvPicPr>
          <p:cNvPr id="5122" name="Picture 2" descr="TL-MR6400 | Router Wi-Fi 4G LTE Chuẩn N 300 Mbps | TP-Link Việt Nam">
            <a:extLst>
              <a:ext uri="{FF2B5EF4-FFF2-40B4-BE49-F238E27FC236}">
                <a16:creationId xmlns:a16="http://schemas.microsoft.com/office/drawing/2014/main" id="{68295EFB-981A-B781-88F1-5403D7DA56AF}"/>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2426654" y="4882385"/>
            <a:ext cx="806122" cy="80612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PTEK SG1160 - Switch 16 port Gigabit unmanaged - Switch - An Phát - Nhà  phân phối thiết bị mạng chuyên nghiệp">
            <a:extLst>
              <a:ext uri="{FF2B5EF4-FFF2-40B4-BE49-F238E27FC236}">
                <a16:creationId xmlns:a16="http://schemas.microsoft.com/office/drawing/2014/main" id="{F75C0320-C3A5-915C-4CDD-ABE35DF89F19}"/>
              </a:ext>
            </a:extLst>
          </p:cNvPr>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5411327" y="4770034"/>
            <a:ext cx="1224630" cy="9184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Unifi AP Pro Wireless Access Point - ShareTech Vietnam Firewall, Mail  Server, Switch, Access point">
            <a:extLst>
              <a:ext uri="{FF2B5EF4-FFF2-40B4-BE49-F238E27FC236}">
                <a16:creationId xmlns:a16="http://schemas.microsoft.com/office/drawing/2014/main" id="{C5396923-3818-57D3-FAAA-F12DCB37E4FC}"/>
              </a:ext>
            </a:extLst>
          </p:cNvPr>
          <p:cNvPicPr>
            <a:picLocks noChangeAspect="1" noChangeArrowheads="1"/>
          </p:cNvPicPr>
          <p:nvPr/>
        </p:nvPicPr>
        <p:blipFill>
          <a:blip r:embed="rId4">
            <a:extLst>
              <a:ext uri="{28A0092B-C50C-407E-A947-70E740481C1C}">
                <a14:useLocalDpi xmlns:a14="http://schemas.microsoft.com/office/drawing/2010/main"/>
              </a:ext>
            </a:extLst>
          </a:blip>
          <a:stretch>
            <a:fillRect/>
          </a:stretch>
        </p:blipFill>
        <p:spPr bwMode="auto">
          <a:xfrm>
            <a:off x="8479694" y="4950404"/>
            <a:ext cx="669627" cy="6696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C55A86C9-865D-DED0-7D09-401749FB6FED}"/>
              </a:ext>
            </a:extLst>
          </p:cNvPr>
          <p:cNvGraphicFramePr>
            <a:graphicFrameLocks noGrp="1"/>
          </p:cNvGraphicFramePr>
          <p:nvPr>
            <p:extLst>
              <p:ext uri="{D42A27DB-BD31-4B8C-83A1-F6EECF244321}">
                <p14:modId xmlns:p14="http://schemas.microsoft.com/office/powerpoint/2010/main" val="2637870963"/>
              </p:ext>
            </p:extLst>
          </p:nvPr>
        </p:nvGraphicFramePr>
        <p:xfrm>
          <a:off x="1103671" y="2063446"/>
          <a:ext cx="10515600" cy="3083357"/>
        </p:xfrm>
        <a:graphic>
          <a:graphicData uri="http://schemas.openxmlformats.org/drawingml/2006/table">
            <a:tbl>
              <a:tblPr firstRow="1" firstCol="1" bandRow="1">
                <a:tableStyleId>{5940675A-B579-460E-94D1-54222C63F5DA}</a:tableStyleId>
              </a:tblPr>
              <a:tblGrid>
                <a:gridCol w="10515600">
                  <a:extLst>
                    <a:ext uri="{9D8B030D-6E8A-4147-A177-3AD203B41FA5}">
                      <a16:colId xmlns:a16="http://schemas.microsoft.com/office/drawing/2014/main" val="351066929"/>
                    </a:ext>
                  </a:extLst>
                </a:gridCol>
              </a:tblGrid>
              <a:tr h="0">
                <a:tc>
                  <a:txBody>
                    <a:bodyPr vert="horz" wrap="square"/>
                    <a:lstStyle/>
                    <a:p>
                      <a:pPr algn="just">
                        <a:lnSpc>
                          <a:spcPct val="107000"/>
                        </a:lnSpc>
                        <a:spcAft>
                          <a:spcPts val="800"/>
                        </a:spcAft>
                        <a:buNone/>
                      </a:pPr>
                      <a:r>
                        <a:rPr lang="vi-VN" sz="1400" kern="100">
                          <a:effectLst/>
                        </a:rPr>
                        <a:t>Router Cisco ISR4321-V-K9</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3873299183"/>
                  </a:ext>
                </a:extLst>
              </a:tr>
              <a:tr h="0">
                <a:tc>
                  <a:txBody>
                    <a:bodyPr vert="horz" wrap="square"/>
                    <a:lstStyle/>
                    <a:p>
                      <a:pPr algn="just">
                        <a:lnSpc>
                          <a:spcPct val="107000"/>
                        </a:lnSpc>
                        <a:spcAft>
                          <a:spcPts val="800"/>
                        </a:spcAft>
                        <a:buNone/>
                      </a:pPr>
                      <a:r>
                        <a:rPr lang="vi-VN" sz="1400" kern="100">
                          <a:effectLst/>
                        </a:rPr>
                        <a:t>Switch Cisco Catalyst 9500</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1269119711"/>
                  </a:ext>
                </a:extLst>
              </a:tr>
              <a:tr h="0">
                <a:tc>
                  <a:txBody>
                    <a:bodyPr vert="horz" wrap="square"/>
                    <a:lstStyle/>
                    <a:p>
                      <a:pPr algn="just">
                        <a:lnSpc>
                          <a:spcPct val="107000"/>
                        </a:lnSpc>
                        <a:spcAft>
                          <a:spcPts val="800"/>
                        </a:spcAft>
                        <a:buNone/>
                      </a:pPr>
                      <a:r>
                        <a:rPr lang="vi-VN" sz="1400" kern="100">
                          <a:effectLst/>
                        </a:rPr>
                        <a:t>Switch Cisco Catalyst 9200</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792268144"/>
                  </a:ext>
                </a:extLst>
              </a:tr>
              <a:tr h="0">
                <a:tc>
                  <a:txBody>
                    <a:bodyPr vert="horz" wrap="square"/>
                    <a:lstStyle/>
                    <a:p>
                      <a:pPr algn="just">
                        <a:lnSpc>
                          <a:spcPct val="107000"/>
                        </a:lnSpc>
                        <a:spcAft>
                          <a:spcPts val="800"/>
                        </a:spcAft>
                        <a:buNone/>
                      </a:pPr>
                      <a:r>
                        <a:rPr lang="vi-VN" sz="1400" kern="100">
                          <a:effectLst/>
                        </a:rPr>
                        <a:t>Access Point Ubiquiti AP AC LR</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796850573"/>
                  </a:ext>
                </a:extLst>
              </a:tr>
              <a:tr h="0">
                <a:tc>
                  <a:txBody>
                    <a:bodyPr vert="horz" wrap="square"/>
                    <a:lstStyle/>
                    <a:p>
                      <a:pPr algn="just">
                        <a:lnSpc>
                          <a:spcPct val="107000"/>
                        </a:lnSpc>
                        <a:spcAft>
                          <a:spcPts val="800"/>
                        </a:spcAft>
                        <a:buNone/>
                      </a:pPr>
                      <a:r>
                        <a:rPr lang="vi-VN" sz="1400" kern="100">
                          <a:effectLst/>
                        </a:rPr>
                        <a:t>Tường lửa Cisco FPR2110-NGFW</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1661895746"/>
                  </a:ext>
                </a:extLst>
              </a:tr>
              <a:tr h="0">
                <a:tc>
                  <a:txBody>
                    <a:bodyPr vert="horz" wrap="square"/>
                    <a:lstStyle/>
                    <a:p>
                      <a:pPr algn="just">
                        <a:lnSpc>
                          <a:spcPct val="107000"/>
                        </a:lnSpc>
                        <a:spcAft>
                          <a:spcPts val="800"/>
                        </a:spcAft>
                        <a:buNone/>
                      </a:pPr>
                      <a:r>
                        <a:rPr lang="vi-VN" sz="1400" kern="100">
                          <a:effectLst/>
                        </a:rPr>
                        <a:t>Cáp quang Single-Mode 12Fo</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3423611954"/>
                  </a:ext>
                </a:extLst>
              </a:tr>
              <a:tr h="0">
                <a:tc>
                  <a:txBody>
                    <a:bodyPr vert="horz" wrap="square"/>
                    <a:lstStyle/>
                    <a:p>
                      <a:pPr algn="just">
                        <a:lnSpc>
                          <a:spcPct val="107000"/>
                        </a:lnSpc>
                        <a:spcAft>
                          <a:spcPts val="800"/>
                        </a:spcAft>
                        <a:buNone/>
                      </a:pPr>
                      <a:r>
                        <a:rPr lang="vi-VN" sz="1400" kern="100">
                          <a:effectLst/>
                        </a:rPr>
                        <a:t>Cáp đồng Cat6A FTP</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2668653168"/>
                  </a:ext>
                </a:extLst>
              </a:tr>
              <a:tr h="0">
                <a:tc>
                  <a:txBody>
                    <a:bodyPr vert="horz" wrap="square"/>
                    <a:lstStyle/>
                    <a:p>
                      <a:pPr algn="just">
                        <a:lnSpc>
                          <a:spcPct val="107000"/>
                        </a:lnSpc>
                        <a:spcAft>
                          <a:spcPts val="800"/>
                        </a:spcAft>
                        <a:buNone/>
                      </a:pPr>
                      <a:r>
                        <a:rPr lang="vi-VN" sz="1400" kern="100">
                          <a:effectLst/>
                        </a:rPr>
                        <a:t>File Server Dell PowerEdge T550</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2239593507"/>
                  </a:ext>
                </a:extLst>
              </a:tr>
              <a:tr h="0">
                <a:tc>
                  <a:txBody>
                    <a:bodyPr vert="horz" wrap="square"/>
                    <a:lstStyle/>
                    <a:p>
                      <a:pPr algn="just">
                        <a:lnSpc>
                          <a:spcPct val="107000"/>
                        </a:lnSpc>
                        <a:spcAft>
                          <a:spcPts val="800"/>
                        </a:spcAft>
                        <a:buNone/>
                      </a:pPr>
                      <a:r>
                        <a:rPr lang="vi-VN" sz="1400" kern="100">
                          <a:effectLst/>
                        </a:rPr>
                        <a:t>DHCP Server Dell PowerEdge T150</a:t>
                      </a:r>
                      <a:endParaRPr lang="vi-VN" sz="1400" kern="100">
                        <a:effectLst/>
                        <a:latin typeface="Times New Roman" panose="02020603050405020304" pitchFamily="18" charset="0"/>
                        <a:ea typeface="Arial" panose="020b0604020202020204" pitchFamily="34" charset="0"/>
                        <a:cs typeface="Times New Roman" panose="02020603050405020304" pitchFamily="18" charset="0"/>
                      </a:endParaRPr>
                    </a:p>
                  </a:txBody>
                  <a:tcPr marL="114300" marR="114300" marT="57150" marB="57150" anchor="ctr"/>
                </a:tc>
                <a:extLst>
                  <a:ext uri="{0D108BD9-81ED-4DB2-BD59-A6C34878D82A}">
                    <a16:rowId xmlns:a16="http://schemas.microsoft.com/office/drawing/2014/main" val="3101924575"/>
                  </a:ext>
                </a:extLst>
              </a:tr>
            </a:tbl>
          </a:graphicData>
        </a:graphic>
      </p:graphicFrame>
    </p:spTree>
    <p:extLst>
      <p:ext uri="{BB962C8B-B14F-4D97-AF65-F5344CB8AC3E}">
        <p14:creationId xmlns:p14="http://schemas.microsoft.com/office/powerpoint/2010/main" val="1826986324"/>
      </p:ext>
    </p:extLst>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2045C449-19FF-B3B0-BB23-63374EA8CC26}"/>
              </a:ext>
            </a:extLst>
          </p:cNvPr>
          <p:cNvSpPr>
            <a:spLocks noGrp="1"/>
          </p:cNvSpPr>
          <p:nvPr>
            <p:ph type="title"/>
          </p:nvPr>
        </p:nvSpPr>
        <p:spPr>
          <a:xfrm>
            <a:off x="971731" y="1188631"/>
            <a:ext cx="7431593" cy="747668"/>
          </a:xfrm>
        </p:spPr>
        <p:txBody>
          <a:bodyPr anchor="b">
            <a:noAutofit/>
          </a:bodyPr>
          <a:lstStyle/>
          <a:p>
            <a:r>
              <a:rPr lang="en-US" sz="2800" b="1" i="0">
                <a:effectLst/>
              </a:rPr>
              <a:t>VI. </a:t>
            </a:r>
            <a:r>
              <a:rPr lang="vi-VN" sz="2800" b="1" i="0">
                <a:effectLst/>
              </a:rPr>
              <a:t>Chi phí và ngân sách</a:t>
            </a:r>
            <a:endParaRPr lang="vi-VN" sz="2800"/>
          </a:p>
        </p:txBody>
      </p:sp>
      <p:sp>
        <p:nvSpPr>
          <p:cNvPr id="3" name="Subtitle 2">
            <a:extLst>
              <a:ext uri="{FF2B5EF4-FFF2-40B4-BE49-F238E27FC236}">
                <a16:creationId xmlns:a16="http://schemas.microsoft.com/office/drawing/2014/main" id="{5C0A952F-B31A-CFBE-F535-4AD6179268B8}"/>
              </a:ext>
            </a:extLst>
          </p:cNvPr>
          <p:cNvSpPr>
            <a:spLocks noGrp="1"/>
          </p:cNvSpPr>
          <p:nvPr>
            <p:ph type="body" idx="1"/>
          </p:nvPr>
        </p:nvSpPr>
        <p:spPr>
          <a:xfrm>
            <a:off x="838200" y="2101906"/>
            <a:ext cx="10515600" cy="1500187"/>
          </a:xfrm>
        </p:spPr>
        <p:txBody>
          <a:bodyPr>
            <a:normAutofit/>
          </a:bodyPr>
          <a:lstStyle/>
          <a:p>
            <a:r>
              <a:rPr lang="en-US" b="0" i="0">
                <a:solidFill>
                  <a:srgbClr val="15848B"/>
                </a:solidFill>
                <a:effectLst/>
              </a:rPr>
              <a:t>	</a:t>
            </a:r>
            <a:r>
              <a:rPr lang="vi-VN" b="0" i="0">
                <a:solidFill>
                  <a:srgbClr val="15848B"/>
                </a:solidFill>
                <a:effectLst/>
              </a:rPr>
              <a:t>Dự kiến ngân sách cần thiết cho việc mua sắm thiết bị, lắp đặt và bảo trì sẽ được xác định cụ thể trong quá trình lập kế hoạch kinh phí.</a:t>
            </a:r>
            <a:endParaRPr lang="vi-VN">
              <a:solidFill>
                <a:srgbClr val="15848B"/>
              </a:solidFill>
            </a:endParaRPr>
          </a:p>
        </p:txBody>
      </p:sp>
      <p:sp>
        <p:nvSpPr>
          <p:cNvPr id="8" name="Date Placeholder 3">
            <a:extLst>
              <a:ext uri="{FF2B5EF4-FFF2-40B4-BE49-F238E27FC236}">
                <a16:creationId xmlns:a16="http://schemas.microsoft.com/office/drawing/2014/main" id="{B91403DD-E967-D5B2-340A-11728D6CEBF1}"/>
              </a:ext>
            </a:extLst>
          </p:cNvPr>
          <p:cNvSpPr>
            <a:spLocks noGrp="1"/>
          </p:cNvSpPr>
          <p:nvPr>
            <p:ph type="dt" sz="half" idx="10"/>
          </p:nvPr>
        </p:nvSpPr>
        <p:spPr>
          <a:xfrm>
            <a:off x="838200" y="6356354"/>
            <a:ext cx="2743200" cy="365125"/>
          </a:xfrm>
        </p:spPr>
        <p:txBody>
          <a:bodyPr/>
          <a:lstStyle/>
          <a:p>
            <a:pPr>
              <a:spcAft>
                <a:spcPts val="600"/>
              </a:spcAft>
            </a:pPr>
            <a:fld id="{52796F3C-EA11-4B8E-A5D6-898715DAA61A}" type="datetime1">
              <a:rPr lang="en-GB" smtClean="0"/>
              <a:pPr>
                <a:spcAft>
                  <a:spcPts val="600"/>
                </a:spcAft>
              </a:pPr>
              <a:t>20/04/2025</a:t>
            </a:fld>
            <a:endParaRPr lang="en-GB"/>
          </a:p>
        </p:txBody>
      </p:sp>
      <p:sp>
        <p:nvSpPr>
          <p:cNvPr id="10" name="Footer Placeholder 4">
            <a:extLst>
              <a:ext uri="{FF2B5EF4-FFF2-40B4-BE49-F238E27FC236}">
                <a16:creationId xmlns:a16="http://schemas.microsoft.com/office/drawing/2014/main" id="{BE007C1E-1374-56BB-4CDC-950F9187AA06}"/>
              </a:ext>
            </a:extLst>
          </p:cNvPr>
          <p:cNvSpPr>
            <a:spLocks noGrp="1"/>
          </p:cNvSpPr>
          <p:nvPr>
            <p:ph type="ftr" sz="quarter" idx="11"/>
          </p:nvPr>
        </p:nvSpPr>
        <p:spPr>
          <a:xfrm>
            <a:off x="4038600" y="6356354"/>
            <a:ext cx="4114800" cy="365125"/>
          </a:xfrm>
        </p:spPr>
        <p:txBody>
          <a:bodyPr/>
          <a:lstStyle/>
          <a:p>
            <a:pPr>
              <a:spcAft>
                <a:spcPts val="600"/>
              </a:spcAft>
            </a:pPr>
            <a:r>
              <a:rPr lang="en-GB"/>
              <a:t>KIẾN THỨC - KỸ NĂNG - SÁNG TẠO - HỘI NHẬP</a:t>
            </a:r>
          </a:p>
        </p:txBody>
      </p:sp>
      <p:sp>
        <p:nvSpPr>
          <p:cNvPr id="12" name="Slide Number Placeholder 5">
            <a:extLst>
              <a:ext uri="{FF2B5EF4-FFF2-40B4-BE49-F238E27FC236}">
                <a16:creationId xmlns:a16="http://schemas.microsoft.com/office/drawing/2014/main" id="{108041D1-4BBE-B8AE-D275-86F7A642D2A2}"/>
              </a:ext>
            </a:extLst>
          </p:cNvPr>
          <p:cNvSpPr>
            <a:spLocks noGrp="1"/>
          </p:cNvSpPr>
          <p:nvPr>
            <p:ph type="sldNum" sz="quarter" idx="12"/>
          </p:nvPr>
        </p:nvSpPr>
        <p:spPr>
          <a:xfrm>
            <a:off x="8610600" y="6356354"/>
            <a:ext cx="2743200" cy="365125"/>
          </a:xfrm>
        </p:spPr>
        <p:txBody>
          <a:bodyPr/>
          <a:lstStyle/>
          <a:p>
            <a:pPr>
              <a:spcAft>
                <a:spcPts val="600"/>
              </a:spcAft>
            </a:pPr>
            <a:fld id="{AA3D6EC1-CEF0-44B9-AC69-1554EEB371D5}" type="slidenum">
              <a:rPr lang="en-GB" smtClean="0"/>
              <a:pPr>
                <a:spcAft>
                  <a:spcPts val="600"/>
                </a:spcAft>
              </a:pPr>
              <a:t>16</a:t>
            </a:fld>
            <a:endParaRPr lang="en-GB"/>
          </a:p>
        </p:txBody>
      </p:sp>
      <p:pic>
        <p:nvPicPr>
          <p:cNvPr id="7170" name="Picture 2" descr="Lập Ngân Sách Là Gì? Tất Cả Thông Tin Cần Biết 2023">
            <a:extLst>
              <a:ext uri="{FF2B5EF4-FFF2-40B4-BE49-F238E27FC236}">
                <a16:creationId xmlns:a16="http://schemas.microsoft.com/office/drawing/2014/main" id="{FA9FF3D7-B541-A7AC-CFD9-9FB60752D1FD}"/>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3283410" y="3097163"/>
            <a:ext cx="5625179" cy="270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85285"/>
      </p:ext>
    </p:extLst>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Date Placeholder 3">
            <a:extLst>
              <a:ext uri="{FF2B5EF4-FFF2-40B4-BE49-F238E27FC236}">
                <a16:creationId xmlns:a16="http://schemas.microsoft.com/office/drawing/2014/main" id="{3A012820-91A3-F82E-F0A4-CAF2522B3889}"/>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4B8F86E8-A7D8-5ACF-EAA3-AC46D3882A3A}"/>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C7AC947A-B78C-2632-2D4D-43EB4900804E}"/>
              </a:ext>
            </a:extLst>
          </p:cNvPr>
          <p:cNvSpPr>
            <a:spLocks noGrp="1"/>
          </p:cNvSpPr>
          <p:nvPr>
            <p:ph type="sldNum" sz="quarter" idx="12"/>
          </p:nvPr>
        </p:nvSpPr>
        <p:spPr/>
        <p:txBody>
          <a:bodyPr/>
          <a:lstStyle/>
          <a:p>
            <a:fld id="{AA3D6EC1-CEF0-44B9-AC69-1554EEB371D5}" type="slidenum">
              <a:rPr lang="en-GB" smtClean="0"/>
              <a:t>17</a:t>
            </a:fld>
            <a:endParaRPr lang="en-GB"/>
          </a:p>
        </p:txBody>
      </p:sp>
      <p:sp>
        <p:nvSpPr>
          <p:cNvPr id="18" name="TextBox 17">
            <a:extLst>
              <a:ext uri="{FF2B5EF4-FFF2-40B4-BE49-F238E27FC236}">
                <a16:creationId xmlns:a16="http://schemas.microsoft.com/office/drawing/2014/main" id="{52D042CE-08C4-E0AA-4069-9724F3F7E5A1}"/>
              </a:ext>
            </a:extLst>
          </p:cNvPr>
          <p:cNvSpPr txBox="1"/>
          <p:nvPr/>
        </p:nvSpPr>
        <p:spPr>
          <a:xfrm>
            <a:off x="688257" y="980152"/>
            <a:ext cx="10815485" cy="5160387"/>
          </a:xfrm>
          <a:prstGeom prst="rect">
            <a:avLst/>
          </a:prstGeom>
          <a:noFill/>
        </p:spPr>
        <p:txBody>
          <a:bodyPr wrap="square">
            <a:spAutoFit/>
          </a:bodyPr>
          <a:lstStyle/>
          <a:p>
            <a:pPr algn="l">
              <a:spcAft>
                <a:spcPts val="1350"/>
              </a:spcAft>
              <a:buNone/>
            </a:pPr>
            <a:r>
              <a:rPr lang="vi-VN" b="1" i="0">
                <a:solidFill>
                  <a:srgbClr val="349A9A"/>
                </a:solidFill>
                <a:effectLst/>
                <a:latin typeface="+mj-lt"/>
              </a:rPr>
              <a:t>Nguyên tắc phân bổ:</a:t>
            </a:r>
            <a:endParaRPr lang="vi-VN" b="0" i="0">
              <a:solidFill>
                <a:srgbClr val="349A9A"/>
              </a:solidFill>
              <a:effectLst/>
              <a:latin typeface="+mj-lt"/>
            </a:endParaRPr>
          </a:p>
          <a:p>
            <a:pPr algn="l">
              <a:spcAft>
                <a:spcPts val="225"/>
              </a:spcAft>
              <a:buFont typeface="+mj-lt"/>
              <a:buAutoNum type="arabicPeriod"/>
            </a:pPr>
            <a:r>
              <a:rPr lang="vi-VN" b="1" i="0">
                <a:solidFill>
                  <a:srgbClr val="349A9A"/>
                </a:solidFill>
                <a:effectLst/>
                <a:latin typeface="+mj-lt"/>
              </a:rPr>
              <a:t>Thiết bị lõi (Router, Core Switch, Firewall):</a:t>
            </a:r>
            <a:r>
              <a:rPr lang="vi-VN" b="0" i="0">
                <a:solidFill>
                  <a:srgbClr val="349A9A"/>
                </a:solidFill>
                <a:effectLst/>
                <a:latin typeface="+mj-lt"/>
              </a:rPr>
              <a:t> Mỗi cơ sở cần một bộ đầy đủ để hoạt động độc lập và kết nối về trung tâm (nếu có mô hình đó) hoặc ra Internet. Với số lượng 3 cho mỗi loại, phân bổ 1 thiết bị/cơ sở là hợp lý.</a:t>
            </a:r>
          </a:p>
          <a:p>
            <a:pPr algn="l">
              <a:spcAft>
                <a:spcPts val="225"/>
              </a:spcAft>
              <a:buFont typeface="+mj-lt"/>
              <a:buAutoNum type="arabicPeriod"/>
            </a:pPr>
            <a:r>
              <a:rPr lang="vi-VN" b="1" i="0">
                <a:solidFill>
                  <a:srgbClr val="349A9A"/>
                </a:solidFill>
                <a:effectLst/>
                <a:latin typeface="+mj-lt"/>
              </a:rPr>
              <a:t>Máy chủ (DHCP, File Server):</a:t>
            </a:r>
            <a:r>
              <a:rPr lang="vi-VN" b="0" i="0">
                <a:solidFill>
                  <a:srgbClr val="349A9A"/>
                </a:solidFill>
                <a:effectLst/>
                <a:latin typeface="+mj-lt"/>
              </a:rPr>
              <a:t> Tương tự thiết bị lõi, mỗi cơ sở nên có máy chủ riêng để đảm bảo hiệu năng và khả năng phục hồi cục bộ. Phân bổ 1 DHCP Server/cơ sở. Đối với File Server, có 4 máy chủ, sẽ phân bổ 1 máy/cơ sở và 1 máy dự phòng hoặc cho cơ sở có nhu cầu lưu trữ cao nhất (giả định phân bổ đều 1/cơ sở và 1 dự phòng/trung tâm).</a:t>
            </a:r>
          </a:p>
          <a:p>
            <a:pPr algn="l">
              <a:spcAft>
                <a:spcPts val="225"/>
              </a:spcAft>
              <a:buFont typeface="+mj-lt"/>
              <a:buAutoNum type="arabicPeriod"/>
            </a:pPr>
            <a:r>
              <a:rPr lang="vi-VN" b="1" i="0">
                <a:solidFill>
                  <a:srgbClr val="349A9A"/>
                </a:solidFill>
                <a:effectLst/>
                <a:latin typeface="+mj-lt"/>
              </a:rPr>
              <a:t>Thiết bị truy cập (Switch Access, Access Point):</a:t>
            </a:r>
            <a:r>
              <a:rPr lang="vi-VN" b="0" i="0">
                <a:solidFill>
                  <a:srgbClr val="349A9A"/>
                </a:solidFill>
                <a:effectLst/>
                <a:latin typeface="+mj-lt"/>
              </a:rPr>
              <a:t> Sẽ phân bổ dựa trên tỷ lệ số lượng người dùng </a:t>
            </a:r>
            <a:r>
              <a:rPr lang="vi-VN" b="1" i="0">
                <a:solidFill>
                  <a:srgbClr val="349A9A"/>
                </a:solidFill>
                <a:effectLst/>
                <a:latin typeface="+mj-lt"/>
              </a:rPr>
              <a:t>truy cập đồng thời tối đa</a:t>
            </a:r>
            <a:r>
              <a:rPr lang="vi-VN" b="0" i="0">
                <a:solidFill>
                  <a:srgbClr val="349A9A"/>
                </a:solidFill>
                <a:effectLst/>
                <a:latin typeface="+mj-lt"/>
              </a:rPr>
              <a:t> ước tính tại mỗi cơ sở, vì đây là yếu tố ảnh hưởng trực tiếp đến nhu cầu kết nối.</a:t>
            </a:r>
          </a:p>
          <a:p>
            <a:pPr marL="742950" lvl="1" indent="-285750" algn="l">
              <a:spcAft>
                <a:spcPts val="225"/>
              </a:spcAft>
              <a:buFont typeface="+mj-lt"/>
              <a:buAutoNum type="arabicPeriod"/>
            </a:pPr>
            <a:r>
              <a:rPr lang="vi-VN" b="0" i="0">
                <a:solidFill>
                  <a:srgbClr val="349A9A"/>
                </a:solidFill>
                <a:effectLst/>
                <a:latin typeface="+mj-lt"/>
              </a:rPr>
              <a:t>Tổng người dùng đồng thời tối đa = 1200 (CS1) + 1800 (CS2) + 2200 (CS3) = 5200 người.</a:t>
            </a:r>
          </a:p>
          <a:p>
            <a:pPr marL="742950" lvl="1" indent="-285750" algn="l">
              <a:spcAft>
                <a:spcPts val="225"/>
              </a:spcAft>
              <a:buFont typeface="+mj-lt"/>
              <a:buAutoNum type="arabicPeriod"/>
            </a:pPr>
            <a:r>
              <a:rPr lang="vi-VN" b="0" i="0">
                <a:solidFill>
                  <a:srgbClr val="349A9A"/>
                </a:solidFill>
                <a:effectLst/>
                <a:latin typeface="+mj-lt"/>
              </a:rPr>
              <a:t>Tỷ lệ CS1: 1200 / 5200 ≈ 23.1%</a:t>
            </a:r>
          </a:p>
          <a:p>
            <a:pPr marL="742950" lvl="1" indent="-285750" algn="l">
              <a:spcAft>
                <a:spcPts val="225"/>
              </a:spcAft>
              <a:buFont typeface="+mj-lt"/>
              <a:buAutoNum type="arabicPeriod"/>
            </a:pPr>
            <a:r>
              <a:rPr lang="vi-VN" b="0" i="0">
                <a:solidFill>
                  <a:srgbClr val="349A9A"/>
                </a:solidFill>
                <a:effectLst/>
                <a:latin typeface="+mj-lt"/>
              </a:rPr>
              <a:t>Tỷ lệ CS2: 1800 / 5200 ≈ 34.6%</a:t>
            </a:r>
          </a:p>
          <a:p>
            <a:pPr marL="742950" lvl="1" indent="-285750" algn="l">
              <a:spcAft>
                <a:spcPts val="225"/>
              </a:spcAft>
              <a:buFont typeface="+mj-lt"/>
              <a:buAutoNum type="arabicPeriod"/>
            </a:pPr>
            <a:r>
              <a:rPr lang="vi-VN" b="0" i="0">
                <a:solidFill>
                  <a:srgbClr val="349A9A"/>
                </a:solidFill>
                <a:effectLst/>
                <a:latin typeface="+mj-lt"/>
              </a:rPr>
              <a:t>Tỷ lệ CS3: 2200 / 5200 ≈ 42.3%</a:t>
            </a:r>
          </a:p>
          <a:p>
            <a:pPr algn="l">
              <a:spcAft>
                <a:spcPts val="225"/>
              </a:spcAft>
              <a:buFont typeface="+mj-lt"/>
              <a:buAutoNum type="arabicPeriod"/>
            </a:pPr>
            <a:r>
              <a:rPr lang="vi-VN" b="1" i="0">
                <a:solidFill>
                  <a:srgbClr val="349A9A"/>
                </a:solidFill>
                <a:effectLst/>
                <a:latin typeface="+mj-lt"/>
              </a:rPr>
              <a:t>Cáp (Quang, Đồng):</a:t>
            </a:r>
            <a:r>
              <a:rPr lang="vi-VN" b="0" i="0">
                <a:solidFill>
                  <a:srgbClr val="349A9A"/>
                </a:solidFill>
                <a:effectLst/>
                <a:latin typeface="+mj-lt"/>
              </a:rPr>
              <a:t> Phân bổ dựa trên tỷ lệ người dùng hoặc quy mô ước tính của cơ sở. Tuy nhiên, số lượng cáp được cung cấp (334m quang, 413m đồng) là </a:t>
            </a:r>
            <a:r>
              <a:rPr lang="vi-VN" b="1" i="0">
                <a:solidFill>
                  <a:srgbClr val="349A9A"/>
                </a:solidFill>
                <a:effectLst/>
                <a:latin typeface="+mj-lt"/>
              </a:rPr>
              <a:t>rất thấp</a:t>
            </a:r>
            <a:r>
              <a:rPr lang="vi-VN" b="0" i="0">
                <a:solidFill>
                  <a:srgbClr val="349A9A"/>
                </a:solidFill>
                <a:effectLst/>
                <a:latin typeface="+mj-lt"/>
              </a:rPr>
              <a:t> cho 3 cơ sở quy mô này và có thể chỉ đủ cho các kết nối trục chính ngắn hoặc phòng lab nhỏ. Chúng ta sẽ phân bổ theo tỷ lệ, nhưng cần lưu ý rằng chi phí cáp thực tế sẽ cao hơn nhiều.</a:t>
            </a:r>
          </a:p>
        </p:txBody>
      </p:sp>
    </p:spTree>
    <p:extLst>
      <p:ext uri="{BB962C8B-B14F-4D97-AF65-F5344CB8AC3E}">
        <p14:creationId xmlns:p14="http://schemas.microsoft.com/office/powerpoint/2010/main" val="2037729509"/>
      </p:ext>
    </p:extLst>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80DDA7E4-D9ED-E801-5BC2-60DA734D7136}"/>
            </a:ext>
          </a:extLst>
        </p:cNvPr>
        <p:cNvGrpSpPr/>
        <p:nvPr/>
      </p:nvGrpSpPr>
      <p:grpSpPr>
        <a:xfrm>
          <a:off x="0" y="0"/>
          <a:ext cx="0" cy="0"/>
        </a:xfrm>
      </p:grpSpPr>
      <p:sp>
        <p:nvSpPr>
          <p:cNvPr id="4" name="Date Placeholder 3">
            <a:extLst>
              <a:ext uri="{FF2B5EF4-FFF2-40B4-BE49-F238E27FC236}">
                <a16:creationId xmlns:a16="http://schemas.microsoft.com/office/drawing/2014/main" id="{32E1343F-1419-3AE2-CB8B-00BA4C3D0090}"/>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895263C8-4F57-7C55-FAB6-C5348BE7D487}"/>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E98ADB67-C86B-8565-5ED5-AB7D90D71B0E}"/>
              </a:ext>
            </a:extLst>
          </p:cNvPr>
          <p:cNvSpPr>
            <a:spLocks noGrp="1"/>
          </p:cNvSpPr>
          <p:nvPr>
            <p:ph type="sldNum" sz="quarter" idx="12"/>
          </p:nvPr>
        </p:nvSpPr>
        <p:spPr/>
        <p:txBody>
          <a:bodyPr/>
          <a:lstStyle/>
          <a:p>
            <a:fld id="{AA3D6EC1-CEF0-44B9-AC69-1554EEB371D5}" type="slidenum">
              <a:rPr lang="en-GB" smtClean="0"/>
              <a:t>18</a:t>
            </a:fld>
            <a:endParaRPr lang="en-GB"/>
          </a:p>
        </p:txBody>
      </p:sp>
      <p:sp>
        <p:nvSpPr>
          <p:cNvPr id="8" name="Rectangle 2">
            <a:extLst>
              <a:ext uri="{FF2B5EF4-FFF2-40B4-BE49-F238E27FC236}">
                <a16:creationId xmlns:a16="http://schemas.microsoft.com/office/drawing/2014/main" id="{B59F350A-63FB-8EA8-F64E-D1A98702C6D8}"/>
              </a:ext>
            </a:extLst>
          </p:cNvPr>
          <p:cNvSpPr>
            <a:spLocks noChangeArrowheads="1"/>
          </p:cNvSpPr>
          <p:nvPr/>
        </p:nvSpPr>
        <p:spPr bwMode="auto">
          <a:xfrm>
            <a:off x="385916" y="853831"/>
            <a:ext cx="1059671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vi-VN" altLang="vi-VN" b="1"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Bảng 1: Phân bổ thiết bị cho Cơ Sở 1 </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dùng dự kiến: 2.500 – 3.500</a:t>
            </a: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truy cập đồng thời: 700 – 1.200 (Lấy mốc cao 1200 để tính toán)</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vi-VN" altLang="vi-VN" sz="2400" b="0" i="0" u="none" strike="noStrike" cap="none" normalizeH="0" baseline="0">
              <a:ln>
                <a:noFill/>
              </a:ln>
              <a:solidFill>
                <a:srgbClr val="349A9A"/>
              </a:solidFill>
              <a:effectLst/>
              <a:latin typeface="+mj-lt"/>
            </a:endParaRPr>
          </a:p>
        </p:txBody>
      </p:sp>
      <p:graphicFrame>
        <p:nvGraphicFramePr>
          <p:cNvPr id="9" name="Table 8">
            <a:extLst>
              <a:ext uri="{FF2B5EF4-FFF2-40B4-BE49-F238E27FC236}">
                <a16:creationId xmlns:a16="http://schemas.microsoft.com/office/drawing/2014/main" id="{4A455A44-3141-9B3F-AAFC-E05104613823}"/>
              </a:ext>
            </a:extLst>
          </p:cNvPr>
          <p:cNvGraphicFramePr>
            <a:graphicFrameLocks noGrp="1"/>
          </p:cNvGraphicFramePr>
          <p:nvPr>
            <p:extLst>
              <p:ext uri="{D42A27DB-BD31-4B8C-83A1-F6EECF244321}">
                <p14:modId xmlns:p14="http://schemas.microsoft.com/office/powerpoint/2010/main" val="1769425645"/>
              </p:ext>
            </p:extLst>
          </p:nvPr>
        </p:nvGraphicFramePr>
        <p:xfrm>
          <a:off x="1209368" y="1777096"/>
          <a:ext cx="9625780" cy="4614385"/>
        </p:xfrm>
        <a:graphic>
          <a:graphicData uri="http://schemas.openxmlformats.org/drawingml/2006/table">
            <a:tbl>
              <a:tblPr firstRow="1" firstCol="1" bandRow="1">
                <a:tableStyleId>{5940675A-B579-460E-94D1-54222C63F5DA}</a:tableStyleId>
              </a:tblPr>
              <a:tblGrid>
                <a:gridCol w="530942">
                  <a:extLst>
                    <a:ext uri="{9D8B030D-6E8A-4147-A177-3AD203B41FA5}">
                      <a16:colId xmlns:a16="http://schemas.microsoft.com/office/drawing/2014/main" val="3339424928"/>
                    </a:ext>
                  </a:extLst>
                </a:gridCol>
                <a:gridCol w="1750142">
                  <a:extLst>
                    <a:ext uri="{9D8B030D-6E8A-4147-A177-3AD203B41FA5}">
                      <a16:colId xmlns:a16="http://schemas.microsoft.com/office/drawing/2014/main" val="3699192525"/>
                    </a:ext>
                  </a:extLst>
                </a:gridCol>
                <a:gridCol w="1887793">
                  <a:extLst>
                    <a:ext uri="{9D8B030D-6E8A-4147-A177-3AD203B41FA5}">
                      <a16:colId xmlns:a16="http://schemas.microsoft.com/office/drawing/2014/main" val="2048277088"/>
                    </a:ext>
                  </a:extLst>
                </a:gridCol>
                <a:gridCol w="1386349">
                  <a:extLst>
                    <a:ext uri="{9D8B030D-6E8A-4147-A177-3AD203B41FA5}">
                      <a16:colId xmlns:a16="http://schemas.microsoft.com/office/drawing/2014/main" val="3692976608"/>
                    </a:ext>
                  </a:extLst>
                </a:gridCol>
                <a:gridCol w="4070554">
                  <a:extLst>
                    <a:ext uri="{9D8B030D-6E8A-4147-A177-3AD203B41FA5}">
                      <a16:colId xmlns:a16="http://schemas.microsoft.com/office/drawing/2014/main" val="2901906654"/>
                    </a:ext>
                  </a:extLst>
                </a:gridCol>
              </a:tblGrid>
              <a:tr h="426362">
                <a:tc>
                  <a:txBody>
                    <a:bodyPr vert="horz" wrap="square"/>
                    <a:lstStyle/>
                    <a:p>
                      <a:pPr algn="ctr">
                        <a:lnSpc>
                          <a:spcPct val="107000"/>
                        </a:lnSpc>
                        <a:spcAft>
                          <a:spcPts val="800"/>
                        </a:spcAft>
                        <a:buNone/>
                      </a:pPr>
                      <a:r>
                        <a:rPr lang="vi-VN" sz="1600" b="1" kern="100">
                          <a:effectLst/>
                          <a:latin typeface="+mj-lt"/>
                        </a:rPr>
                        <a:t>STT</a:t>
                      </a:r>
                      <a:endParaRPr lang="vi-VN" sz="16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b="1" kern="100">
                          <a:effectLst/>
                          <a:latin typeface="+mj-lt"/>
                        </a:rPr>
                        <a:t>THIẾT BỊ</a:t>
                      </a:r>
                      <a:endParaRPr lang="vi-VN" sz="16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b="1" kern="100">
                          <a:effectLst/>
                          <a:latin typeface="+mj-lt"/>
                        </a:rPr>
                        <a:t>MODEL</a:t>
                      </a:r>
                      <a:endParaRPr lang="vi-VN" sz="16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b="1" kern="100">
                          <a:effectLst/>
                          <a:latin typeface="+mj-lt"/>
                        </a:rPr>
                        <a:t>SỐ LƯỢNG (CS1)</a:t>
                      </a:r>
                      <a:endParaRPr lang="vi-VN" sz="16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b="1" kern="100">
                          <a:effectLst/>
                          <a:latin typeface="+mj-lt"/>
                        </a:rPr>
                        <a:t>CHỨC NĂNG CHÍNH TẠI CS1</a:t>
                      </a:r>
                      <a:endParaRPr lang="vi-VN" sz="1600" b="1"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482023486"/>
                  </a:ext>
                </a:extLst>
              </a:tr>
              <a:tr h="426362">
                <a:tc>
                  <a:txBody>
                    <a:bodyPr vert="horz" wrap="square"/>
                    <a:lstStyle/>
                    <a:p>
                      <a:pPr algn="ctr">
                        <a:lnSpc>
                          <a:spcPct val="107000"/>
                        </a:lnSpc>
                        <a:spcAft>
                          <a:spcPts val="800"/>
                        </a:spcAft>
                        <a:buNone/>
                      </a:pPr>
                      <a:r>
                        <a:rPr lang="vi-VN" sz="1600" kern="100">
                          <a:effectLst/>
                          <a:latin typeface="+mj-lt"/>
                        </a:rPr>
                        <a:t>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Router</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Cisco ISR4321-V-K9</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Kết nối WAN, định tuyến, VPN cho CS1.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938708738"/>
                  </a:ext>
                </a:extLst>
              </a:tr>
              <a:tr h="601556">
                <a:tc>
                  <a:txBody>
                    <a:bodyPr vert="horz" wrap="square"/>
                    <a:lstStyle/>
                    <a:p>
                      <a:pPr algn="ctr">
                        <a:lnSpc>
                          <a:spcPct val="107000"/>
                        </a:lnSpc>
                        <a:spcAft>
                          <a:spcPts val="800"/>
                        </a:spcAft>
                        <a:buNone/>
                      </a:pPr>
                      <a:r>
                        <a:rPr lang="vi-VN" sz="1600" kern="100">
                          <a:effectLst/>
                          <a:latin typeface="+mj-lt"/>
                        </a:rPr>
                        <a:t>2</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Switch Core (Layer 3)</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Cisco Catalyst 9500</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Định tuyến VLAN nội bộ, quản lý lưu lượng chính tại CS1.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2141148053"/>
                  </a:ext>
                </a:extLst>
              </a:tr>
              <a:tr h="601556">
                <a:tc>
                  <a:txBody>
                    <a:bodyPr vert="horz" wrap="square"/>
                    <a:lstStyle/>
                    <a:p>
                      <a:pPr algn="ctr">
                        <a:lnSpc>
                          <a:spcPct val="107000"/>
                        </a:lnSpc>
                        <a:spcAft>
                          <a:spcPts val="800"/>
                        </a:spcAft>
                        <a:buNone/>
                      </a:pPr>
                      <a:r>
                        <a:rPr lang="vi-VN" sz="1600" kern="100">
                          <a:effectLst/>
                          <a:latin typeface="+mj-lt"/>
                        </a:rPr>
                        <a:t>3</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Switch Access (Layer 2)</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Cisco Catalyst 9200</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Kết nối thiết bị đầu cuối, AP (Phân bổ: 29 * 23.1% ≈ 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3235397910"/>
                  </a:ext>
                </a:extLst>
              </a:tr>
              <a:tr h="601556">
                <a:tc>
                  <a:txBody>
                    <a:bodyPr vert="horz" wrap="square"/>
                    <a:lstStyle/>
                    <a:p>
                      <a:pPr algn="ctr">
                        <a:lnSpc>
                          <a:spcPct val="107000"/>
                        </a:lnSpc>
                        <a:spcAft>
                          <a:spcPts val="800"/>
                        </a:spcAft>
                        <a:buNone/>
                      </a:pPr>
                      <a:r>
                        <a:rPr lang="vi-VN" sz="1600" kern="100">
                          <a:effectLst/>
                          <a:latin typeface="+mj-lt"/>
                        </a:rPr>
                        <a:t>4</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Access Point (Wi-Fi 5)</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Ubiquiti UniFi AP AC LR</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27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Phủ sóng Wi-Fi cho CS1 (Phân bổ: 118 * 23.1% ≈ 27)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459960820"/>
                  </a:ext>
                </a:extLst>
              </a:tr>
              <a:tr h="426362">
                <a:tc>
                  <a:txBody>
                    <a:bodyPr vert="horz" wrap="square"/>
                    <a:lstStyle/>
                    <a:p>
                      <a:pPr algn="ctr">
                        <a:lnSpc>
                          <a:spcPct val="107000"/>
                        </a:lnSpc>
                        <a:spcAft>
                          <a:spcPts val="800"/>
                        </a:spcAft>
                        <a:buNone/>
                      </a:pPr>
                      <a:r>
                        <a:rPr lang="vi-VN" sz="1600" kern="100">
                          <a:effectLst/>
                          <a:latin typeface="+mj-lt"/>
                        </a:rPr>
                        <a:t>5</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Tường lửa</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Cisco FPR2110-NGFW-K9</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Bảo mật mạng, kiểm soát truy cập cho CS1.</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459862181"/>
                  </a:ext>
                </a:extLst>
              </a:tr>
              <a:tr h="601556">
                <a:tc>
                  <a:txBody>
                    <a:bodyPr vert="horz" wrap="square"/>
                    <a:lstStyle/>
                    <a:p>
                      <a:pPr algn="ctr">
                        <a:lnSpc>
                          <a:spcPct val="107000"/>
                        </a:lnSpc>
                        <a:spcAft>
                          <a:spcPts val="800"/>
                        </a:spcAft>
                        <a:buNone/>
                      </a:pPr>
                      <a:r>
                        <a:rPr lang="vi-VN" sz="1600" kern="100">
                          <a:effectLst/>
                          <a:latin typeface="+mj-lt"/>
                        </a:rPr>
                        <a:t>6</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Cáp quang Single-Mode</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Vinacap 12Fo (12 core)</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~80 mét</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Kết nối trục chính nội bộ CS1 (Phân bổ: 334 * 23.1% ≈ 77)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286979865"/>
                  </a:ext>
                </a:extLst>
              </a:tr>
              <a:tr h="601556">
                <a:tc>
                  <a:txBody>
                    <a:bodyPr vert="horz" wrap="square"/>
                    <a:lstStyle/>
                    <a:p>
                      <a:pPr algn="ctr">
                        <a:lnSpc>
                          <a:spcPct val="107000"/>
                        </a:lnSpc>
                        <a:spcAft>
                          <a:spcPts val="800"/>
                        </a:spcAft>
                        <a:buNone/>
                      </a:pPr>
                      <a:r>
                        <a:rPr lang="vi-VN" sz="1600" kern="100">
                          <a:effectLst/>
                          <a:latin typeface="+mj-lt"/>
                        </a:rPr>
                        <a:t>7</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Cáp đồng Cat6A FTP</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CommScope Cat6A FTP</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~100 mét</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600" kern="100">
                          <a:effectLst/>
                          <a:latin typeface="+mj-lt"/>
                        </a:rPr>
                        <a:t>Kết nối Switch Access -&gt; Thiết bị/AP (Phân bổ: 413 * 23.1% ≈ 95)</a:t>
                      </a:r>
                      <a:endParaRPr lang="vi-VN" sz="16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2713050837"/>
                  </a:ext>
                </a:extLst>
              </a:tr>
            </a:tbl>
          </a:graphicData>
        </a:graphic>
      </p:graphicFrame>
    </p:spTree>
    <p:extLst>
      <p:ext uri="{BB962C8B-B14F-4D97-AF65-F5344CB8AC3E}">
        <p14:creationId xmlns:p14="http://schemas.microsoft.com/office/powerpoint/2010/main" val="1676731895"/>
      </p:ext>
    </p:extLst>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Date Placeholder 3">
            <a:extLst>
              <a:ext uri="{FF2B5EF4-FFF2-40B4-BE49-F238E27FC236}">
                <a16:creationId xmlns:a16="http://schemas.microsoft.com/office/drawing/2014/main" id="{C9C1FCF6-27E5-009D-2AAC-53089BE1EF83}"/>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193376C5-92E6-83AD-589B-34F2C5EE3828}"/>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0A50A990-1C5B-06F1-A8CD-B2FE49B3F784}"/>
              </a:ext>
            </a:extLst>
          </p:cNvPr>
          <p:cNvSpPr>
            <a:spLocks noGrp="1"/>
          </p:cNvSpPr>
          <p:nvPr>
            <p:ph type="sldNum" sz="quarter" idx="12"/>
          </p:nvPr>
        </p:nvSpPr>
        <p:spPr/>
        <p:txBody>
          <a:bodyPr/>
          <a:lstStyle/>
          <a:p>
            <a:fld id="{AA3D6EC1-CEF0-44B9-AC69-1554EEB371D5}" type="slidenum">
              <a:rPr lang="en-GB" smtClean="0"/>
              <a:t>19</a:t>
            </a:fld>
            <a:endParaRPr lang="en-GB"/>
          </a:p>
        </p:txBody>
      </p:sp>
      <p:graphicFrame>
        <p:nvGraphicFramePr>
          <p:cNvPr id="11" name="Table 10">
            <a:extLst>
              <a:ext uri="{FF2B5EF4-FFF2-40B4-BE49-F238E27FC236}">
                <a16:creationId xmlns:a16="http://schemas.microsoft.com/office/drawing/2014/main" id="{50A67D14-F049-122A-2475-C38147B056A3}"/>
              </a:ext>
            </a:extLst>
          </p:cNvPr>
          <p:cNvGraphicFramePr>
            <a:graphicFrameLocks noGrp="1"/>
          </p:cNvGraphicFramePr>
          <p:nvPr>
            <p:extLst>
              <p:ext uri="{D42A27DB-BD31-4B8C-83A1-F6EECF244321}">
                <p14:modId xmlns:p14="http://schemas.microsoft.com/office/powerpoint/2010/main" val="2411737937"/>
              </p:ext>
            </p:extLst>
          </p:nvPr>
        </p:nvGraphicFramePr>
        <p:xfrm>
          <a:off x="694403" y="1910656"/>
          <a:ext cx="10803194" cy="4308047"/>
        </p:xfrm>
        <a:graphic>
          <a:graphicData uri="http://schemas.openxmlformats.org/drawingml/2006/table">
            <a:tbl>
              <a:tblPr firstRow="1" firstCol="1" bandRow="1">
                <a:tableStyleId>{5940675A-B579-460E-94D1-54222C63F5DA}</a:tableStyleId>
              </a:tblPr>
              <a:tblGrid>
                <a:gridCol w="879456">
                  <a:extLst>
                    <a:ext uri="{9D8B030D-6E8A-4147-A177-3AD203B41FA5}">
                      <a16:colId xmlns:a16="http://schemas.microsoft.com/office/drawing/2014/main" val="65182860"/>
                    </a:ext>
                  </a:extLst>
                </a:gridCol>
                <a:gridCol w="2030349">
                  <a:extLst>
                    <a:ext uri="{9D8B030D-6E8A-4147-A177-3AD203B41FA5}">
                      <a16:colId xmlns:a16="http://schemas.microsoft.com/office/drawing/2014/main" val="2443328855"/>
                    </a:ext>
                  </a:extLst>
                </a:gridCol>
                <a:gridCol w="2407648">
                  <a:extLst>
                    <a:ext uri="{9D8B030D-6E8A-4147-A177-3AD203B41FA5}">
                      <a16:colId xmlns:a16="http://schemas.microsoft.com/office/drawing/2014/main" val="4137386995"/>
                    </a:ext>
                  </a:extLst>
                </a:gridCol>
                <a:gridCol w="1574335">
                  <a:extLst>
                    <a:ext uri="{9D8B030D-6E8A-4147-A177-3AD203B41FA5}">
                      <a16:colId xmlns:a16="http://schemas.microsoft.com/office/drawing/2014/main" val="3803747946"/>
                    </a:ext>
                  </a:extLst>
                </a:gridCol>
                <a:gridCol w="3911406">
                  <a:extLst>
                    <a:ext uri="{9D8B030D-6E8A-4147-A177-3AD203B41FA5}">
                      <a16:colId xmlns:a16="http://schemas.microsoft.com/office/drawing/2014/main" val="3906397131"/>
                    </a:ext>
                  </a:extLst>
                </a:gridCol>
              </a:tblGrid>
              <a:tr h="428469">
                <a:tc>
                  <a:txBody>
                    <a:bodyPr vert="horz" wrap="square"/>
                    <a:lstStyle/>
                    <a:p>
                      <a:pPr algn="ctr">
                        <a:lnSpc>
                          <a:spcPct val="107000"/>
                        </a:lnSpc>
                        <a:spcAft>
                          <a:spcPts val="800"/>
                        </a:spcAft>
                        <a:buNone/>
                      </a:pPr>
                      <a:r>
                        <a:rPr lang="vi-VN" sz="1100" b="1" kern="100">
                          <a:effectLst/>
                          <a:latin typeface="+mj-lt"/>
                        </a:rPr>
                        <a:t>STT</a:t>
                      </a:r>
                      <a:endParaRPr lang="vi-VN" sz="11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b="1" kern="100">
                          <a:effectLst/>
                          <a:latin typeface="+mj-lt"/>
                        </a:rPr>
                        <a:t>THIẾT BỊ</a:t>
                      </a:r>
                      <a:endParaRPr lang="vi-VN" sz="11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b="1" kern="100">
                          <a:effectLst/>
                          <a:latin typeface="+mj-lt"/>
                        </a:rPr>
                        <a:t>MODEL</a:t>
                      </a:r>
                      <a:endParaRPr lang="vi-VN" sz="11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b="1" kern="100">
                          <a:effectLst/>
                          <a:latin typeface="+mj-lt"/>
                        </a:rPr>
                        <a:t>SỐ LƯỢNG (CS2)</a:t>
                      </a:r>
                      <a:endParaRPr lang="vi-VN" sz="11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b="1" kern="100">
                          <a:effectLst/>
                          <a:latin typeface="+mj-lt"/>
                        </a:rPr>
                        <a:t>CHỨC NĂNG CHÍNH TẠI CS2</a:t>
                      </a:r>
                      <a:endParaRPr lang="vi-VN" sz="1100" b="1"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348905880"/>
                  </a:ext>
                </a:extLst>
              </a:tr>
              <a:tr h="428469">
                <a:tc>
                  <a:txBody>
                    <a:bodyPr vert="horz" wrap="square"/>
                    <a:lstStyle/>
                    <a:p>
                      <a:pPr algn="ctr">
                        <a:lnSpc>
                          <a:spcPct val="107000"/>
                        </a:lnSpc>
                        <a:spcAft>
                          <a:spcPts val="800"/>
                        </a:spcAft>
                        <a:buNone/>
                      </a:pPr>
                      <a:r>
                        <a:rPr lang="vi-VN" sz="1100" kern="100">
                          <a:effectLst/>
                          <a:latin typeface="+mj-lt"/>
                        </a:rPr>
                        <a:t>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Router</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Cisco ISR4321-V-K9</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Kết nối WAN, định tuyến, VPN cho CS2.</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4246539134"/>
                  </a:ext>
                </a:extLst>
              </a:tr>
              <a:tr h="604528">
                <a:tc>
                  <a:txBody>
                    <a:bodyPr vert="horz" wrap="square"/>
                    <a:lstStyle/>
                    <a:p>
                      <a:pPr algn="ctr">
                        <a:lnSpc>
                          <a:spcPct val="107000"/>
                        </a:lnSpc>
                        <a:spcAft>
                          <a:spcPts val="800"/>
                        </a:spcAft>
                        <a:buNone/>
                      </a:pPr>
                      <a:r>
                        <a:rPr lang="vi-VN" sz="1100" kern="100">
                          <a:effectLst/>
                          <a:latin typeface="+mj-lt"/>
                        </a:rPr>
                        <a:t>2</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Switch Core (Layer 3)</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Cisco Catalyst 9500</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Định tuyến VLAN nội bộ, quản lý lưu lượng chính tại CS2.</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4091337614"/>
                  </a:ext>
                </a:extLst>
              </a:tr>
              <a:tr h="604528">
                <a:tc>
                  <a:txBody>
                    <a:bodyPr vert="horz" wrap="square"/>
                    <a:lstStyle/>
                    <a:p>
                      <a:pPr algn="ctr">
                        <a:lnSpc>
                          <a:spcPct val="107000"/>
                        </a:lnSpc>
                        <a:spcAft>
                          <a:spcPts val="800"/>
                        </a:spcAft>
                        <a:buNone/>
                      </a:pPr>
                      <a:r>
                        <a:rPr lang="vi-VN" sz="1100" kern="100">
                          <a:effectLst/>
                          <a:latin typeface="+mj-lt"/>
                        </a:rPr>
                        <a:t>3</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Switch Access (Layer 2)</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Cisco Catalyst 9200</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10</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Kết nối thiết bị đầu cuối, AP (Phân bổ: 29 * 34.6% ≈ 10)</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2052974103"/>
                  </a:ext>
                </a:extLst>
              </a:tr>
              <a:tr h="604528">
                <a:tc>
                  <a:txBody>
                    <a:bodyPr vert="horz" wrap="square"/>
                    <a:lstStyle/>
                    <a:p>
                      <a:pPr algn="ctr">
                        <a:lnSpc>
                          <a:spcPct val="107000"/>
                        </a:lnSpc>
                        <a:spcAft>
                          <a:spcPts val="800"/>
                        </a:spcAft>
                        <a:buNone/>
                      </a:pPr>
                      <a:r>
                        <a:rPr lang="vi-VN" sz="1100" kern="100">
                          <a:effectLst/>
                          <a:latin typeface="+mj-lt"/>
                        </a:rPr>
                        <a:t>4</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Access Point (Wi-Fi 5)</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Ubiquiti UniFi AP AC LR</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41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Phủ sóng Wi-Fi cho CS2 (Phân bổ: 118 * 34.6% ≈ 41)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289715529"/>
                  </a:ext>
                </a:extLst>
              </a:tr>
              <a:tr h="428469">
                <a:tc>
                  <a:txBody>
                    <a:bodyPr vert="horz" wrap="square"/>
                    <a:lstStyle/>
                    <a:p>
                      <a:pPr algn="ctr">
                        <a:lnSpc>
                          <a:spcPct val="107000"/>
                        </a:lnSpc>
                        <a:spcAft>
                          <a:spcPts val="800"/>
                        </a:spcAft>
                        <a:buNone/>
                      </a:pPr>
                      <a:r>
                        <a:rPr lang="vi-VN" sz="1100" kern="100">
                          <a:effectLst/>
                          <a:latin typeface="+mj-lt"/>
                        </a:rPr>
                        <a:t>5</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Tường lửa</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Cisco FPR2110-NGFW-K9</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Bảo mật mạng, kiểm soát truy cập cho CS2.</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356191531"/>
                  </a:ext>
                </a:extLst>
              </a:tr>
              <a:tr h="604528">
                <a:tc>
                  <a:txBody>
                    <a:bodyPr vert="horz" wrap="square"/>
                    <a:lstStyle/>
                    <a:p>
                      <a:pPr algn="ctr">
                        <a:lnSpc>
                          <a:spcPct val="107000"/>
                        </a:lnSpc>
                        <a:spcAft>
                          <a:spcPts val="800"/>
                        </a:spcAft>
                        <a:buNone/>
                      </a:pPr>
                      <a:r>
                        <a:rPr lang="vi-VN" sz="1100" kern="100">
                          <a:effectLst/>
                          <a:latin typeface="+mj-lt"/>
                        </a:rPr>
                        <a:t>6</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Cáp quang Single-Mode</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Vinacap 12Fo (12 core)</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~115 mét</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Kết nối trục chính nội bộ CS2 (Phân bổ: 334 * 34.6% ≈ 116)</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951590823"/>
                  </a:ext>
                </a:extLst>
              </a:tr>
              <a:tr h="604528">
                <a:tc>
                  <a:txBody>
                    <a:bodyPr vert="horz" wrap="square"/>
                    <a:lstStyle/>
                    <a:p>
                      <a:pPr algn="ctr">
                        <a:lnSpc>
                          <a:spcPct val="107000"/>
                        </a:lnSpc>
                        <a:spcAft>
                          <a:spcPts val="800"/>
                        </a:spcAft>
                        <a:buNone/>
                      </a:pPr>
                      <a:r>
                        <a:rPr lang="vi-VN" sz="1100" kern="100">
                          <a:effectLst/>
                          <a:latin typeface="+mj-lt"/>
                        </a:rPr>
                        <a:t>7</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Cáp đồng Cat6A FTP</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CommScope Cat6A FTP</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~143 mét</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100" kern="100">
                          <a:effectLst/>
                          <a:latin typeface="+mj-lt"/>
                        </a:rPr>
                        <a:t>Kết nối Switch Access -&gt; Thiết bị/AP (Phân bổ: 413 * 34.6% ≈ 143)</a:t>
                      </a:r>
                      <a:endParaRPr lang="vi-VN" sz="11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4149713857"/>
                  </a:ext>
                </a:extLst>
              </a:tr>
            </a:tbl>
          </a:graphicData>
        </a:graphic>
      </p:graphicFrame>
      <p:sp>
        <p:nvSpPr>
          <p:cNvPr id="12" name="Rectangle 2">
            <a:extLst>
              <a:ext uri="{FF2B5EF4-FFF2-40B4-BE49-F238E27FC236}">
                <a16:creationId xmlns:a16="http://schemas.microsoft.com/office/drawing/2014/main" id="{D757CA0C-182D-0265-1177-E0AE57612E90}"/>
              </a:ext>
            </a:extLst>
          </p:cNvPr>
          <p:cNvSpPr>
            <a:spLocks noChangeArrowheads="1"/>
          </p:cNvSpPr>
          <p:nvPr/>
        </p:nvSpPr>
        <p:spPr bwMode="auto">
          <a:xfrm>
            <a:off x="838200" y="976035"/>
            <a:ext cx="732123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vi-VN" altLang="vi-VN" b="1"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Bảng 2: Phân bổ thiết bị cho Cơ Sở 2 (CS2 - Thủ Đức)</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dùng dự kiến: 3.500 – 4.500</a:t>
            </a: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truy cập đồng thời: 1.300 – 1.800 (Lấy mốc cao 1800 để tính toán)</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vi-VN" altLang="vi-VN" sz="2400" b="0" i="0" u="none" strike="noStrike" cap="none" normalizeH="0" baseline="0">
              <a:ln>
                <a:noFill/>
              </a:ln>
              <a:solidFill>
                <a:srgbClr val="349A9A"/>
              </a:solidFill>
              <a:effectLst/>
              <a:latin typeface="+mj-lt"/>
            </a:endParaRPr>
          </a:p>
        </p:txBody>
      </p:sp>
    </p:spTree>
    <p:extLst>
      <p:ext uri="{BB962C8B-B14F-4D97-AF65-F5344CB8AC3E}">
        <p14:creationId xmlns:p14="http://schemas.microsoft.com/office/powerpoint/2010/main" val="1589762579"/>
      </p:ext>
    </p:ext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 name="TextBox 19">
            <a:extLst>
              <a:ext uri="{FF2B5EF4-FFF2-40B4-BE49-F238E27FC236}">
                <a16:creationId xmlns:a16="http://schemas.microsoft.com/office/drawing/2014/main" id="{F00EC753-2153-CA99-46CA-F8432ED42FE0}"/>
              </a:ext>
            </a:extLst>
          </p:cNvPr>
          <p:cNvSpPr txBox="1"/>
          <p:nvPr/>
        </p:nvSpPr>
        <p:spPr>
          <a:xfrm>
            <a:off x="6197603" y="1012570"/>
            <a:ext cx="6332136" cy="823912"/>
          </a:xfrm>
          <a:prstGeom prst="rect">
            <a:avLst/>
          </a:prstGeom>
        </p:spPr>
        <p:txBody>
          <a:bodyPr vert="horz" lIns="91440" tIns="45720" rIns="91440" bIns="45720" rtlCol="0" anchor="ctr">
            <a:normAutofit/>
          </a:bodyPr>
          <a:lstStyle/>
          <a:p>
            <a:pPr defTabSz="914492">
              <a:lnSpc>
                <a:spcPct val="90000"/>
              </a:lnSpc>
              <a:spcBef>
                <a:spcPct val="0"/>
              </a:spcBef>
              <a:spcAft>
                <a:spcPts val="600"/>
              </a:spcAft>
            </a:pPr>
            <a:r>
              <a:rPr lang="en-US" sz="2800" b="1" i="0" err="1">
                <a:solidFill>
                  <a:srgbClr val="15848B"/>
                </a:solidFill>
                <a:effectLst/>
                <a:latin typeface="Times New Roman" panose="02020603050405020304" pitchFamily="18" charset="0"/>
                <a:ea typeface="Segoe UI Black" panose="020b0a02040204020203" pitchFamily="34" charset="0"/>
                <a:cs typeface="Times New Roman" panose="02020603050405020304" pitchFamily="18" charset="0"/>
              </a:rPr>
              <a:t>Phác thảo sơ bộ </a:t>
            </a:r>
            <a:endParaRPr lang="en-US" sz="2800">
              <a:solidFill>
                <a:srgbClr val="15848B"/>
              </a:solidFill>
              <a:latin typeface="Times New Roman" panose="02020603050405020304" pitchFamily="18" charset="0"/>
              <a:ea typeface="Segoe UI Black" panose="020b0a02040204020203" pitchFamily="34" charset="0"/>
              <a:cs typeface="Times New Roman" panose="02020603050405020304" pitchFamily="18" charset="0"/>
            </a:endParaRPr>
          </a:p>
        </p:txBody>
      </p:sp>
      <p:pic>
        <p:nvPicPr>
          <p:cNvPr id="3074" name="Picture 2" descr="Thiết Kế Thời Trang Chuyên Nghiệp Công Việc Thiết Kế Mẫu Sơ Yếu Lý Lịch Cv | PSD Tải xuống miễn phí - Pikbest">
            <a:extLst>
              <a:ext uri="{FF2B5EF4-FFF2-40B4-BE49-F238E27FC236}">
                <a16:creationId xmlns:a16="http://schemas.microsoft.com/office/drawing/2014/main" id="{048382AC-B573-3D64-F2B9-E4A2F7025DEE}"/>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836612" y="1586706"/>
            <a:ext cx="5157787" cy="3684588"/>
          </a:xfrm>
          <a:prstGeom prst="rect">
            <a:avLst/>
          </a:prstGeom>
          <a:solidFill>
            <a:srgbClr val="FFFFFF"/>
          </a:solidFill>
        </p:spPr>
      </p:pic>
      <p:sp>
        <p:nvSpPr>
          <p:cNvPr id="22" name="TextBox 21">
            <a:extLst>
              <a:ext uri="{FF2B5EF4-FFF2-40B4-BE49-F238E27FC236}">
                <a16:creationId xmlns:a16="http://schemas.microsoft.com/office/drawing/2014/main" id="{D89AEE79-679C-7163-6570-BED82C9C9572}"/>
              </a:ext>
            </a:extLst>
          </p:cNvPr>
          <p:cNvSpPr txBox="1"/>
          <p:nvPr/>
        </p:nvSpPr>
        <p:spPr>
          <a:xfrm>
            <a:off x="6170612" y="1698830"/>
            <a:ext cx="5183188" cy="3684588"/>
          </a:xfrm>
          <a:prstGeom prst="rect">
            <a:avLst/>
          </a:prstGeom>
        </p:spPr>
        <p:txBody>
          <a:bodyPr vert="horz" lIns="91440" tIns="45720" rIns="91440" bIns="45720" rtlCol="0">
            <a:normAutofit fontScale="92500" lnSpcReduction="20000"/>
          </a:bodyPr>
          <a:lstStyle/>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I. Mục tiêu thiết kế mạng</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II. Phạm vi và yêu cầu của thiết kế</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III. Các bước thực hiện thiết kế mạng</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IV. Thiết kế kiến trúc mạng</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V. Thiết bị sử dụng trong thiết kế mạng</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i="0">
                <a:solidFill>
                  <a:srgbClr val="15848B"/>
                </a:solidFill>
                <a:effectLst/>
                <a:latin typeface="Times New Roman" panose="02020603050405020304" pitchFamily="18" charset="0"/>
                <a:cs typeface="Times New Roman" panose="02020603050405020304" pitchFamily="18" charset="0"/>
              </a:rPr>
              <a:t>VI. Chi phí và ngân sách</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vi-VN" sz="2200" b="1">
                <a:solidFill>
                  <a:srgbClr val="15848B"/>
                </a:solidFill>
                <a:latin typeface="Times New Roman" panose="02020603050405020304" pitchFamily="18" charset="0"/>
                <a:cs typeface="Times New Roman" panose="02020603050405020304" pitchFamily="18" charset="0"/>
              </a:rPr>
              <a:t>VII. </a:t>
            </a:r>
            <a:r>
              <a:rPr lang="en-US" sz="2200" b="1">
                <a:solidFill>
                  <a:srgbClr val="15848B"/>
                </a:solidFill>
                <a:latin typeface="Times New Roman" panose="02020603050405020304" pitchFamily="18" charset="0"/>
                <a:cs typeface="Times New Roman" panose="02020603050405020304" pitchFamily="18" charset="0"/>
              </a:rPr>
              <a:t>C</a:t>
            </a:r>
            <a:r>
              <a:rPr lang="vi-VN" sz="2200" b="1">
                <a:solidFill>
                  <a:srgbClr val="15848B"/>
                </a:solidFill>
                <a:latin typeface="Times New Roman" panose="02020603050405020304" pitchFamily="18" charset="0"/>
                <a:cs typeface="Times New Roman" panose="02020603050405020304" pitchFamily="18" charset="0"/>
              </a:rPr>
              <a:t>ác phương pháp tích hợp bảo mật &amp; tối ưu hóa mạng</a:t>
            </a:r>
            <a:br>
              <a:rPr lang="vi-VN" sz="2200" b="1">
                <a:solidFill>
                  <a:srgbClr val="15848B"/>
                </a:solidFill>
                <a:latin typeface="Times New Roman" panose="02020603050405020304" pitchFamily="18" charset="0"/>
                <a:cs typeface="Times New Roman" panose="02020603050405020304" pitchFamily="18" charset="0"/>
              </a:rPr>
            </a:br>
            <a:r>
              <a:rPr lang="en-US" sz="2200" b="1">
                <a:solidFill>
                  <a:srgbClr val="15848B"/>
                </a:solidFill>
                <a:latin typeface="Times New Roman" panose="02020603050405020304" pitchFamily="18" charset="0"/>
                <a:cs typeface="Times New Roman" panose="02020603050405020304" pitchFamily="18" charset="0"/>
              </a:rPr>
              <a:t>VIII</a:t>
            </a:r>
            <a:r>
              <a:rPr lang="en-US" sz="2200" b="1" i="0">
                <a:solidFill>
                  <a:srgbClr val="15848B"/>
                </a:solidFill>
                <a:effectLst/>
                <a:latin typeface="Times New Roman" panose="02020603050405020304" pitchFamily="18" charset="0"/>
                <a:cs typeface="Times New Roman" panose="02020603050405020304" pitchFamily="18" charset="0"/>
              </a:rPr>
              <a:t>. Triển khai hạ tầng</a:t>
            </a:r>
            <a:endParaRPr lang="en-US" sz="2200" b="1" i="0">
              <a:solidFill>
                <a:srgbClr val="15848B"/>
              </a:solidFill>
              <a:effectLst/>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a:solidFill>
                  <a:srgbClr val="15848B"/>
                </a:solidFill>
                <a:latin typeface="Times New Roman" panose="02020603050405020304" pitchFamily="18" charset="0"/>
                <a:cs typeface="Times New Roman" panose="02020603050405020304" pitchFamily="18" charset="0"/>
              </a:rPr>
              <a:t>IX. Kết quả đạt được</a:t>
            </a:r>
            <a:endParaRPr lang="en-US" sz="2200" b="1">
              <a:solidFill>
                <a:srgbClr val="15848B"/>
              </a:solidFill>
              <a:latin typeface="Times New Roman" panose="02020603050405020304" pitchFamily="18" charset="0"/>
              <a:cs typeface="Times New Roman" panose="02020603050405020304" pitchFamily="18" charset="0"/>
            </a:endParaRPr>
          </a:p>
          <a:p>
            <a:pPr defTabSz="914492">
              <a:lnSpc>
                <a:spcPct val="90000"/>
              </a:lnSpc>
              <a:spcBef>
                <a:spcPts val="1000"/>
              </a:spcBef>
            </a:pPr>
            <a:r>
              <a:rPr lang="en-US" sz="2200" b="1">
                <a:solidFill>
                  <a:srgbClr val="15848B"/>
                </a:solidFill>
                <a:latin typeface="Times New Roman" panose="02020603050405020304" pitchFamily="18" charset="0"/>
                <a:cs typeface="Times New Roman" panose="02020603050405020304" pitchFamily="18" charset="0"/>
              </a:rPr>
              <a:t>X. Kết luận</a:t>
            </a:r>
            <a:endParaRPr lang="en-US" sz="2200" b="1">
              <a:solidFill>
                <a:srgbClr val="15848B"/>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09C1CFB-10B0-78B8-9D61-8B7D2FB12231}"/>
              </a:ext>
            </a:extLst>
          </p:cNvPr>
          <p:cNvSpPr>
            <a:spLocks noGrp="1"/>
          </p:cNvSpPr>
          <p:nvPr>
            <p:ph type="dt" sz="half" idx="10"/>
          </p:nvPr>
        </p:nvSpPr>
        <p:spPr>
          <a:xfrm>
            <a:off x="838200" y="6356354"/>
            <a:ext cx="2743200" cy="365125"/>
          </a:xfrm>
        </p:spPr>
        <p:txBody>
          <a:bodyPr vert="horz" lIns="91440" tIns="45720" rIns="91440" bIns="45720" rtlCol="0" anchor="ctr">
            <a:normAutofit/>
          </a:bodyPr>
          <a:lstStyle/>
          <a:p>
            <a:pPr>
              <a:spcAft>
                <a:spcPts val="600"/>
              </a:spcAft>
            </a:pPr>
            <a:fld id="{19E0BBC2-331D-455A-8F34-6CACAAA7B272}" type="datetime1">
              <a:rPr lang="en-GB" smtClean="0"/>
              <a:pPr>
                <a:spcAft>
                  <a:spcPts val="600"/>
                </a:spcAft>
              </a:pPr>
              <a:t>20/04/2025</a:t>
            </a:fld>
            <a:endParaRPr lang="en-GB"/>
          </a:p>
        </p:txBody>
      </p:sp>
      <p:sp>
        <p:nvSpPr>
          <p:cNvPr id="5" name="Footer Placeholder 4">
            <a:extLst>
              <a:ext uri="{FF2B5EF4-FFF2-40B4-BE49-F238E27FC236}">
                <a16:creationId xmlns:a16="http://schemas.microsoft.com/office/drawing/2014/main" id="{6231C327-4C7D-5DDF-99A7-ABC5742F90D8}"/>
              </a:ext>
            </a:extLst>
          </p:cNvPr>
          <p:cNvSpPr>
            <a:spLocks noGrp="1"/>
          </p:cNvSpPr>
          <p:nvPr>
            <p:ph type="ftr" sz="quarter" idx="11"/>
          </p:nvPr>
        </p:nvSpPr>
        <p:spPr>
          <a:xfrm>
            <a:off x="4038600" y="6356354"/>
            <a:ext cx="4114800" cy="365125"/>
          </a:xfrm>
        </p:spPr>
        <p:txBody>
          <a:bodyPr vert="horz" lIns="91440" tIns="45720" rIns="91440" bIns="45720" rtlCol="0" anchor="ctr">
            <a:normAutofit/>
          </a:bodyPr>
          <a:lstStyle/>
          <a:p>
            <a:pPr>
              <a:spcAft>
                <a:spcPts val="600"/>
              </a:spcAft>
            </a:pPr>
            <a:r>
              <a:rPr lang="en-GB" kern="1200">
                <a:latin typeface="+mn-lt"/>
                <a:ea typeface="+mn-ea"/>
                <a:cs typeface="+mn-cs"/>
              </a:rPr>
              <a:t>KIẾN THỨC - KỸ NĂNG - SÁNG TẠO - HỘI NHẬP</a:t>
            </a:r>
          </a:p>
        </p:txBody>
      </p:sp>
      <p:sp>
        <p:nvSpPr>
          <p:cNvPr id="6" name="Slide Number Placeholder 5">
            <a:extLst>
              <a:ext uri="{FF2B5EF4-FFF2-40B4-BE49-F238E27FC236}">
                <a16:creationId xmlns:a16="http://schemas.microsoft.com/office/drawing/2014/main" id="{8143AA38-9406-5059-B86E-7E6113867E6D}"/>
              </a:ext>
            </a:extLst>
          </p:cNvPr>
          <p:cNvSpPr>
            <a:spLocks noGrp="1"/>
          </p:cNvSpPr>
          <p:nvPr>
            <p:ph type="sldNum" sz="quarter" idx="12"/>
          </p:nvPr>
        </p:nvSpPr>
        <p:spPr>
          <a:xfrm>
            <a:off x="8610600" y="6356354"/>
            <a:ext cx="2743200" cy="365125"/>
          </a:xfrm>
        </p:spPr>
        <p:txBody>
          <a:bodyPr vert="horz" lIns="91440" tIns="45720" rIns="91440" bIns="45720" rtlCol="0" anchor="ctr">
            <a:normAutofit/>
          </a:bodyPr>
          <a:lstStyle/>
          <a:p>
            <a:pPr>
              <a:spcAft>
                <a:spcPts val="600"/>
              </a:spcAft>
            </a:pPr>
            <a:fld id="{AA3D6EC1-CEF0-44B9-AC69-1554EEB371D5}" type="slidenum">
              <a:rPr lang="en-GB" smtClean="0"/>
              <a:pPr>
                <a:spcAft>
                  <a:spcPts val="600"/>
                </a:spcAft>
              </a:pPr>
              <a:t>2</a:t>
            </a:fld>
            <a:endParaRPr lang="en-GB"/>
          </a:p>
        </p:txBody>
      </p:sp>
    </p:spTree>
    <p:extLst>
      <p:ext uri="{BB962C8B-B14F-4D97-AF65-F5344CB8AC3E}">
        <p14:creationId xmlns:p14="http://schemas.microsoft.com/office/powerpoint/2010/main" val="1875883113"/>
      </p:ext>
    </p:extLst>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87895AC9-51FC-D70F-F444-2819792D9C5B}"/>
            </a:ext>
          </a:extLst>
        </p:cNvPr>
        <p:cNvGrpSpPr/>
        <p:nvPr/>
      </p:nvGrpSpPr>
      <p:grpSpPr>
        <a:xfrm>
          <a:off x="0" y="0"/>
          <a:ext cx="0" cy="0"/>
        </a:xfrm>
      </p:grpSpPr>
      <p:sp>
        <p:nvSpPr>
          <p:cNvPr id="4" name="Date Placeholder 3">
            <a:extLst>
              <a:ext uri="{FF2B5EF4-FFF2-40B4-BE49-F238E27FC236}">
                <a16:creationId xmlns:a16="http://schemas.microsoft.com/office/drawing/2014/main" id="{8B0AF735-D163-AB9D-8ACA-D1F86C6ACC63}"/>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4AA050B7-6FC7-F0DA-C211-2F35F0C8DEE0}"/>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DEC3E08D-EE0F-C139-D8B3-AD8245F068ED}"/>
              </a:ext>
            </a:extLst>
          </p:cNvPr>
          <p:cNvSpPr>
            <a:spLocks noGrp="1"/>
          </p:cNvSpPr>
          <p:nvPr>
            <p:ph type="sldNum" sz="quarter" idx="12"/>
          </p:nvPr>
        </p:nvSpPr>
        <p:spPr/>
        <p:txBody>
          <a:bodyPr/>
          <a:lstStyle/>
          <a:p>
            <a:fld id="{AA3D6EC1-CEF0-44B9-AC69-1554EEB371D5}" type="slidenum">
              <a:rPr lang="en-GB" smtClean="0"/>
              <a:t>20</a:t>
            </a:fld>
            <a:endParaRPr lang="en-GB"/>
          </a:p>
        </p:txBody>
      </p:sp>
      <p:graphicFrame>
        <p:nvGraphicFramePr>
          <p:cNvPr id="2" name="Table 1">
            <a:extLst>
              <a:ext uri="{FF2B5EF4-FFF2-40B4-BE49-F238E27FC236}">
                <a16:creationId xmlns:a16="http://schemas.microsoft.com/office/drawing/2014/main" id="{2021F827-5690-76F9-BDC9-400783549CDA}"/>
              </a:ext>
            </a:extLst>
          </p:cNvPr>
          <p:cNvGraphicFramePr>
            <a:graphicFrameLocks noGrp="1"/>
          </p:cNvGraphicFramePr>
          <p:nvPr>
            <p:extLst>
              <p:ext uri="{D42A27DB-BD31-4B8C-83A1-F6EECF244321}">
                <p14:modId xmlns:p14="http://schemas.microsoft.com/office/powerpoint/2010/main" val="721697160"/>
              </p:ext>
            </p:extLst>
          </p:nvPr>
        </p:nvGraphicFramePr>
        <p:xfrm>
          <a:off x="838199" y="1917289"/>
          <a:ext cx="10311580" cy="4296695"/>
        </p:xfrm>
        <a:graphic>
          <a:graphicData uri="http://schemas.openxmlformats.org/drawingml/2006/table">
            <a:tbl>
              <a:tblPr firstRow="1" firstCol="1" bandRow="1">
                <a:tableStyleId>{5940675A-B579-460E-94D1-54222C63F5DA}</a:tableStyleId>
              </a:tblPr>
              <a:tblGrid>
                <a:gridCol w="980769">
                  <a:extLst>
                    <a:ext uri="{9D8B030D-6E8A-4147-A177-3AD203B41FA5}">
                      <a16:colId xmlns:a16="http://schemas.microsoft.com/office/drawing/2014/main" val="230223401"/>
                    </a:ext>
                  </a:extLst>
                </a:gridCol>
                <a:gridCol w="1858297">
                  <a:extLst>
                    <a:ext uri="{9D8B030D-6E8A-4147-A177-3AD203B41FA5}">
                      <a16:colId xmlns:a16="http://schemas.microsoft.com/office/drawing/2014/main" val="1276928007"/>
                    </a:ext>
                  </a:extLst>
                </a:gridCol>
                <a:gridCol w="1966451">
                  <a:extLst>
                    <a:ext uri="{9D8B030D-6E8A-4147-A177-3AD203B41FA5}">
                      <a16:colId xmlns:a16="http://schemas.microsoft.com/office/drawing/2014/main" val="3416237698"/>
                    </a:ext>
                  </a:extLst>
                </a:gridCol>
                <a:gridCol w="1602658">
                  <a:extLst>
                    <a:ext uri="{9D8B030D-6E8A-4147-A177-3AD203B41FA5}">
                      <a16:colId xmlns:a16="http://schemas.microsoft.com/office/drawing/2014/main" val="1787839956"/>
                    </a:ext>
                  </a:extLst>
                </a:gridCol>
                <a:gridCol w="3903405">
                  <a:extLst>
                    <a:ext uri="{9D8B030D-6E8A-4147-A177-3AD203B41FA5}">
                      <a16:colId xmlns:a16="http://schemas.microsoft.com/office/drawing/2014/main" val="3846112715"/>
                    </a:ext>
                  </a:extLst>
                </a:gridCol>
              </a:tblGrid>
              <a:tr h="427340">
                <a:tc>
                  <a:txBody>
                    <a:bodyPr vert="horz" wrap="square"/>
                    <a:lstStyle/>
                    <a:p>
                      <a:pPr algn="ctr">
                        <a:lnSpc>
                          <a:spcPct val="107000"/>
                        </a:lnSpc>
                        <a:spcAft>
                          <a:spcPts val="800"/>
                        </a:spcAft>
                        <a:buNone/>
                      </a:pPr>
                      <a:r>
                        <a:rPr lang="vi-VN" sz="1200" b="1" kern="100">
                          <a:effectLst/>
                          <a:latin typeface="+mj-lt"/>
                        </a:rPr>
                        <a:t>STT</a:t>
                      </a:r>
                      <a:endParaRPr lang="vi-VN" sz="12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b="1" kern="100">
                          <a:effectLst/>
                          <a:latin typeface="+mj-lt"/>
                        </a:rPr>
                        <a:t>THIẾT BỊ</a:t>
                      </a:r>
                      <a:endParaRPr lang="vi-VN" sz="12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b="1" kern="100">
                          <a:effectLst/>
                          <a:latin typeface="+mj-lt"/>
                        </a:rPr>
                        <a:t>MODEL</a:t>
                      </a:r>
                      <a:endParaRPr lang="vi-VN" sz="12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b="1" kern="100">
                          <a:effectLst/>
                          <a:latin typeface="+mj-lt"/>
                        </a:rPr>
                        <a:t>SỐ LƯỢNG (CS3)</a:t>
                      </a:r>
                      <a:endParaRPr lang="vi-VN" sz="1200" b="1"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b="1" kern="100">
                          <a:effectLst/>
                          <a:latin typeface="+mj-lt"/>
                        </a:rPr>
                        <a:t>CHỨC NĂNG CHÍNH TẠI CS3</a:t>
                      </a:r>
                      <a:endParaRPr lang="vi-VN" sz="1200" b="1"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009621306"/>
                  </a:ext>
                </a:extLst>
              </a:tr>
              <a:tr h="427340">
                <a:tc>
                  <a:txBody>
                    <a:bodyPr vert="horz" wrap="square"/>
                    <a:lstStyle/>
                    <a:p>
                      <a:pPr algn="ctr">
                        <a:lnSpc>
                          <a:spcPct val="107000"/>
                        </a:lnSpc>
                        <a:spcAft>
                          <a:spcPts val="800"/>
                        </a:spcAft>
                        <a:buNone/>
                      </a:pPr>
                      <a:r>
                        <a:rPr lang="vi-VN" sz="1200" kern="100">
                          <a:effectLst/>
                          <a:latin typeface="+mj-lt"/>
                        </a:rPr>
                        <a:t>1</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Router</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Cisco ISR4321-V-K9</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Kết nối WAN, định tuyến, VPN cho CS3.</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823869583"/>
                  </a:ext>
                </a:extLst>
              </a:tr>
              <a:tr h="602935">
                <a:tc>
                  <a:txBody>
                    <a:bodyPr vert="horz" wrap="square"/>
                    <a:lstStyle/>
                    <a:p>
                      <a:pPr algn="ctr">
                        <a:lnSpc>
                          <a:spcPct val="107000"/>
                        </a:lnSpc>
                        <a:spcAft>
                          <a:spcPts val="800"/>
                        </a:spcAft>
                        <a:buNone/>
                      </a:pPr>
                      <a:r>
                        <a:rPr lang="vi-VN" sz="1200" kern="100">
                          <a:effectLst/>
                          <a:latin typeface="+mj-lt"/>
                        </a:rPr>
                        <a:t>2</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Switch Core (Layer 3)</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Cisco Catalyst 9500</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Định tuyến VLAN nội bộ, quản lý lưu lượng chính tại CS3.</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2524346706"/>
                  </a:ext>
                </a:extLst>
              </a:tr>
              <a:tr h="602935">
                <a:tc>
                  <a:txBody>
                    <a:bodyPr vert="horz" wrap="square"/>
                    <a:lstStyle/>
                    <a:p>
                      <a:pPr algn="ctr">
                        <a:lnSpc>
                          <a:spcPct val="107000"/>
                        </a:lnSpc>
                        <a:spcAft>
                          <a:spcPts val="800"/>
                        </a:spcAft>
                        <a:buNone/>
                      </a:pPr>
                      <a:r>
                        <a:rPr lang="vi-VN" sz="1200" kern="100">
                          <a:effectLst/>
                          <a:latin typeface="+mj-lt"/>
                        </a:rPr>
                        <a:t>3</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Switch Access (Layer 2)</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Cisco Catalyst 9200</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12</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Kết nối thiết bị đầu cuối, AP (Phân bổ: 29 * 42.3% ≈ 12)</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3891040419"/>
                  </a:ext>
                </a:extLst>
              </a:tr>
              <a:tr h="602935">
                <a:tc>
                  <a:txBody>
                    <a:bodyPr vert="horz" wrap="square"/>
                    <a:lstStyle/>
                    <a:p>
                      <a:pPr algn="ctr">
                        <a:lnSpc>
                          <a:spcPct val="107000"/>
                        </a:lnSpc>
                        <a:spcAft>
                          <a:spcPts val="800"/>
                        </a:spcAft>
                        <a:buNone/>
                      </a:pPr>
                      <a:r>
                        <a:rPr lang="vi-VN" sz="1200" kern="100">
                          <a:effectLst/>
                          <a:latin typeface="+mj-lt"/>
                        </a:rPr>
                        <a:t>4</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Access Point (Wi-Fi 5)</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Ubiquiti UniFi AP AC LR</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50</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Phủ sóng Wi-Fi cho CS3 (Phân bổ: 118 * 42.3% ≈ 50)</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1671624451"/>
                  </a:ext>
                </a:extLst>
              </a:tr>
              <a:tr h="427340">
                <a:tc>
                  <a:txBody>
                    <a:bodyPr vert="horz" wrap="square"/>
                    <a:lstStyle/>
                    <a:p>
                      <a:pPr algn="ctr">
                        <a:lnSpc>
                          <a:spcPct val="107000"/>
                        </a:lnSpc>
                        <a:spcAft>
                          <a:spcPts val="800"/>
                        </a:spcAft>
                        <a:buNone/>
                      </a:pPr>
                      <a:r>
                        <a:rPr lang="vi-VN" sz="1200" kern="100">
                          <a:effectLst/>
                          <a:latin typeface="+mj-lt"/>
                        </a:rPr>
                        <a:t>5</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Tường lửa</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Cisco FPR2110-NGFW-K9</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Bảo mật mạng, kiểm soát truy cập cho CS3.</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3965847120"/>
                  </a:ext>
                </a:extLst>
              </a:tr>
              <a:tr h="602935">
                <a:tc>
                  <a:txBody>
                    <a:bodyPr vert="horz" wrap="square"/>
                    <a:lstStyle/>
                    <a:p>
                      <a:pPr algn="ctr">
                        <a:lnSpc>
                          <a:spcPct val="107000"/>
                        </a:lnSpc>
                        <a:spcAft>
                          <a:spcPts val="800"/>
                        </a:spcAft>
                        <a:buNone/>
                      </a:pPr>
                      <a:r>
                        <a:rPr lang="vi-VN" sz="1200" kern="100">
                          <a:effectLst/>
                          <a:latin typeface="+mj-lt"/>
                        </a:rPr>
                        <a:t>6</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Cáp quang Single-Mode</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Vinacap 12Fo (12 core)</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~139 mét</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Kết nối trục chính nội bộ CS3 (Phân bổ: 334 * 42.3% ≈ 141)</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64709262"/>
                  </a:ext>
                </a:extLst>
              </a:tr>
              <a:tr h="602935">
                <a:tc>
                  <a:txBody>
                    <a:bodyPr vert="horz" wrap="square"/>
                    <a:lstStyle/>
                    <a:p>
                      <a:pPr algn="ctr">
                        <a:lnSpc>
                          <a:spcPct val="107000"/>
                        </a:lnSpc>
                        <a:spcAft>
                          <a:spcPts val="800"/>
                        </a:spcAft>
                        <a:buNone/>
                      </a:pPr>
                      <a:r>
                        <a:rPr lang="vi-VN" sz="1200" kern="100">
                          <a:effectLst/>
                          <a:latin typeface="+mj-lt"/>
                        </a:rPr>
                        <a:t>7</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Cáp đồng Cat6A FTP</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CommScope Cat6A FTP</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~170 mét</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tc>
                  <a:txBody>
                    <a:bodyPr vert="horz" wrap="square"/>
                    <a:lstStyle/>
                    <a:p>
                      <a:pPr algn="ctr">
                        <a:lnSpc>
                          <a:spcPct val="107000"/>
                        </a:lnSpc>
                        <a:spcAft>
                          <a:spcPts val="800"/>
                        </a:spcAft>
                        <a:buNone/>
                      </a:pPr>
                      <a:r>
                        <a:rPr lang="vi-VN" sz="1200" kern="100">
                          <a:effectLst/>
                          <a:latin typeface="+mj-lt"/>
                        </a:rPr>
                        <a:t>Kết nối Switch Access -&gt; Thiết bị/AP (Phân bổ: 413 * 42.3% ≈ 175)</a:t>
                      </a:r>
                      <a:endParaRPr lang="vi-VN" sz="1200" kern="100">
                        <a:effectLst/>
                        <a:latin typeface="+mj-lt"/>
                        <a:ea typeface="Arial" panose="020b0604020202020204" pitchFamily="34" charset="0"/>
                        <a:cs typeface="Times New Roman" panose="02020603050405020304" pitchFamily="18" charset="0"/>
                      </a:endParaRPr>
                    </a:p>
                  </a:txBody>
                  <a:tcPr marL="68305" marR="68305" marT="34152" marB="34152" anchor="ctr"/>
                </a:tc>
                <a:extLst>
                  <a:ext uri="{0D108BD9-81ED-4DB2-BD59-A6C34878D82A}">
                    <a16:rowId xmlns:a16="http://schemas.microsoft.com/office/drawing/2014/main" val="3054628519"/>
                  </a:ext>
                </a:extLst>
              </a:tr>
            </a:tbl>
          </a:graphicData>
        </a:graphic>
      </p:graphicFrame>
      <p:sp>
        <p:nvSpPr>
          <p:cNvPr id="3" name="Rectangle 1">
            <a:extLst>
              <a:ext uri="{FF2B5EF4-FFF2-40B4-BE49-F238E27FC236}">
                <a16:creationId xmlns:a16="http://schemas.microsoft.com/office/drawing/2014/main" id="{ECC912B2-F049-EF59-3E5A-A3E13541342A}"/>
              </a:ext>
            </a:extLst>
          </p:cNvPr>
          <p:cNvSpPr>
            <a:spLocks noChangeArrowheads="1"/>
          </p:cNvSpPr>
          <p:nvPr/>
        </p:nvSpPr>
        <p:spPr bwMode="auto">
          <a:xfrm>
            <a:off x="628414" y="952154"/>
            <a:ext cx="9931431"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vi-VN" altLang="vi-VN" b="1"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Bảng 3: Phân bổ thiết bị cho Cơ Sở 3 (CS3 - Quận 12)</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dùng dự kiến: 3.800 – 4.200</a:t>
            </a:r>
          </a:p>
          <a:p>
            <a:pPr marL="0" marR="0" lvl="0" indent="0" algn="l" defTabSz="914400" rtl="0" eaLnBrk="0" fontAlgn="base" latinLnBrk="0" hangingPunct="0">
              <a:lnSpc>
                <a:spcPct val="100000"/>
              </a:lnSpc>
              <a:spcBef>
                <a:spcPct val="0"/>
              </a:spcBef>
              <a:spcAft>
                <a:spcPct val="0"/>
              </a:spcAft>
              <a:buClrTx/>
              <a:buSzTx/>
              <a:buFontTx/>
              <a:buChar char="•"/>
            </a:pPr>
            <a:r>
              <a:rPr kumimoji="0" lang="vi-VN" altLang="vi-VN" b="0"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Số người truy cập đồng thời: 1.700 – 2.200 (Lấy mốc cao 2200 để tính toán)</a:t>
            </a:r>
            <a:endParaRPr kumimoji="0" lang="vi-VN" altLang="vi-VN" sz="1000" b="0" i="0" u="none" strike="noStrike" cap="none" normalizeH="0" baseline="0">
              <a:ln>
                <a:noFill/>
              </a:ln>
              <a:solidFill>
                <a:srgbClr val="349A9A"/>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vi-VN" altLang="vi-VN" sz="2400" b="0" i="0" u="none" strike="noStrike" cap="none" normalizeH="0" baseline="0">
              <a:ln>
                <a:noFill/>
              </a:ln>
              <a:solidFill>
                <a:srgbClr val="349A9A"/>
              </a:solidFill>
              <a:effectLst/>
              <a:latin typeface="+mj-lt"/>
            </a:endParaRPr>
          </a:p>
        </p:txBody>
      </p:sp>
    </p:spTree>
    <p:extLst>
      <p:ext uri="{BB962C8B-B14F-4D97-AF65-F5344CB8AC3E}">
        <p14:creationId xmlns:p14="http://schemas.microsoft.com/office/powerpoint/2010/main" val="1457213341"/>
      </p:ext>
    </p:extLst>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A6F8CE09-9C92-B91C-31CA-07C308FD81C4}"/>
            </a:ext>
          </a:extLst>
        </p:cNvPr>
        <p:cNvGrpSpPr/>
        <p:nvPr/>
      </p:nvGrpSpPr>
      <p:grpSpPr>
        <a:xfrm>
          <a:off x="0" y="0"/>
          <a:ext cx="0" cy="0"/>
        </a:xfrm>
      </p:grpSpPr>
      <p:sp>
        <p:nvSpPr>
          <p:cNvPr id="4" name="Date Placeholder 3">
            <a:extLst>
              <a:ext uri="{FF2B5EF4-FFF2-40B4-BE49-F238E27FC236}">
                <a16:creationId xmlns:a16="http://schemas.microsoft.com/office/drawing/2014/main" id="{4E01BC5B-30A5-0FC8-0A3F-ED6A043555AC}"/>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E8CEE006-EECC-61DA-76EE-EBEC820EC0CB}"/>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5B648222-BCA9-1330-8958-B16E8A5D555F}"/>
              </a:ext>
            </a:extLst>
          </p:cNvPr>
          <p:cNvSpPr>
            <a:spLocks noGrp="1"/>
          </p:cNvSpPr>
          <p:nvPr>
            <p:ph type="sldNum" sz="quarter" idx="12"/>
          </p:nvPr>
        </p:nvSpPr>
        <p:spPr/>
        <p:txBody>
          <a:bodyPr/>
          <a:lstStyle/>
          <a:p>
            <a:fld id="{AA3D6EC1-CEF0-44B9-AC69-1554EEB371D5}" type="slidenum">
              <a:rPr lang="en-GB" smtClean="0"/>
              <a:t>21</a:t>
            </a:fld>
            <a:endParaRPr lang="en-GB"/>
          </a:p>
        </p:txBody>
      </p:sp>
      <p:sp>
        <p:nvSpPr>
          <p:cNvPr id="12" name="Rectangle 1">
            <a:extLst>
              <a:ext uri="{FF2B5EF4-FFF2-40B4-BE49-F238E27FC236}">
                <a16:creationId xmlns:a16="http://schemas.microsoft.com/office/drawing/2014/main" id="{03284EA0-7128-5181-2E96-A244EDF03EA7}"/>
              </a:ext>
            </a:extLst>
          </p:cNvPr>
          <p:cNvSpPr>
            <a:spLocks noChangeArrowheads="1"/>
          </p:cNvSpPr>
          <p:nvPr/>
        </p:nvSpPr>
        <p:spPr bwMode="auto">
          <a:xfrm>
            <a:off x="360559" y="831304"/>
            <a:ext cx="99139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vi-VN" altLang="vi-VN" b="1" i="0" u="none" strike="noStrike" cap="none" normalizeH="0" baseline="0">
                <a:ln>
                  <a:noFill/>
                </a:ln>
                <a:solidFill>
                  <a:srgbClr val="349A9A"/>
                </a:solidFill>
                <a:effectLst/>
                <a:latin typeface="+mj-lt"/>
                <a:ea typeface="Arial" panose="020b0604020202020204" pitchFamily="34" charset="0"/>
                <a:cs typeface="Times New Roman" panose="02020603050405020304" pitchFamily="18" charset="0"/>
              </a:rPr>
              <a:t>Bảng 4: Tổng hợp chi phí dự kiến cho toàn bộ 3 cơ sở (Dựa trên danh sách thiết bị và giá cung cấp)</a:t>
            </a:r>
            <a:endParaRPr kumimoji="0" lang="vi-VN" altLang="vi-VN" sz="2400" b="0" i="0" u="none" strike="noStrike" cap="none" normalizeH="0" baseline="0">
              <a:ln>
                <a:noFill/>
              </a:ln>
              <a:solidFill>
                <a:srgbClr val="349A9A"/>
              </a:solidFill>
              <a:effectLst/>
              <a:latin typeface="+mj-lt"/>
            </a:endParaRPr>
          </a:p>
        </p:txBody>
      </p:sp>
      <p:graphicFrame>
        <p:nvGraphicFramePr>
          <p:cNvPr id="14" name="Table 13">
            <a:extLst>
              <a:ext uri="{FF2B5EF4-FFF2-40B4-BE49-F238E27FC236}">
                <a16:creationId xmlns:a16="http://schemas.microsoft.com/office/drawing/2014/main" id="{7AD85BDE-F363-39CA-277C-11C8382E5013}"/>
              </a:ext>
            </a:extLst>
          </p:cNvPr>
          <p:cNvGraphicFramePr>
            <a:graphicFrameLocks noGrp="1"/>
          </p:cNvGraphicFramePr>
          <p:nvPr>
            <p:extLst>
              <p:ext uri="{D42A27DB-BD31-4B8C-83A1-F6EECF244321}">
                <p14:modId xmlns:p14="http://schemas.microsoft.com/office/powerpoint/2010/main" val="2502589633"/>
              </p:ext>
            </p:extLst>
          </p:nvPr>
        </p:nvGraphicFramePr>
        <p:xfrm>
          <a:off x="747252" y="1200636"/>
          <a:ext cx="10530345" cy="4809189"/>
        </p:xfrm>
        <a:graphic>
          <a:graphicData uri="http://schemas.openxmlformats.org/drawingml/2006/table">
            <a:tbl>
              <a:tblPr>
                <a:tableStyleId>{5940675A-B579-460E-94D1-54222C63F5DA}</a:tableStyleId>
              </a:tblPr>
              <a:tblGrid>
                <a:gridCol w="810806">
                  <a:extLst>
                    <a:ext uri="{9D8B030D-6E8A-4147-A177-3AD203B41FA5}">
                      <a16:colId xmlns:a16="http://schemas.microsoft.com/office/drawing/2014/main" val="2245464667"/>
                    </a:ext>
                  </a:extLst>
                </a:gridCol>
                <a:gridCol w="1905395">
                  <a:extLst>
                    <a:ext uri="{9D8B030D-6E8A-4147-A177-3AD203B41FA5}">
                      <a16:colId xmlns:a16="http://schemas.microsoft.com/office/drawing/2014/main" val="510521758"/>
                    </a:ext>
                  </a:extLst>
                </a:gridCol>
                <a:gridCol w="1591207">
                  <a:extLst>
                    <a:ext uri="{9D8B030D-6E8A-4147-A177-3AD203B41FA5}">
                      <a16:colId xmlns:a16="http://schemas.microsoft.com/office/drawing/2014/main" val="778177740"/>
                    </a:ext>
                  </a:extLst>
                </a:gridCol>
                <a:gridCol w="1479722">
                  <a:extLst>
                    <a:ext uri="{9D8B030D-6E8A-4147-A177-3AD203B41FA5}">
                      <a16:colId xmlns:a16="http://schemas.microsoft.com/office/drawing/2014/main" val="2736359611"/>
                    </a:ext>
                  </a:extLst>
                </a:gridCol>
                <a:gridCol w="2027016">
                  <a:extLst>
                    <a:ext uri="{9D8B030D-6E8A-4147-A177-3AD203B41FA5}">
                      <a16:colId xmlns:a16="http://schemas.microsoft.com/office/drawing/2014/main" val="2551312509"/>
                    </a:ext>
                  </a:extLst>
                </a:gridCol>
                <a:gridCol w="2716199">
                  <a:extLst>
                    <a:ext uri="{9D8B030D-6E8A-4147-A177-3AD203B41FA5}">
                      <a16:colId xmlns:a16="http://schemas.microsoft.com/office/drawing/2014/main" val="526593131"/>
                    </a:ext>
                  </a:extLst>
                </a:gridCol>
              </a:tblGrid>
              <a:tr h="431678">
                <a:tc>
                  <a:txBody>
                    <a:bodyPr vert="horz" wrap="square"/>
                    <a:lstStyle/>
                    <a:p>
                      <a:pPr algn="ctr"/>
                      <a:r>
                        <a:rPr lang="vi-VN" sz="1400" b="1">
                          <a:latin typeface="+mj-lt"/>
                        </a:rPr>
                        <a:t>STT</a:t>
                      </a:r>
                    </a:p>
                  </a:txBody>
                  <a:tcPr marL="44468" marR="44468" marT="22234" marB="22234" anchor="ctr"/>
                </a:tc>
                <a:tc>
                  <a:txBody>
                    <a:bodyPr vert="horz" wrap="square"/>
                    <a:lstStyle/>
                    <a:p>
                      <a:pPr algn="ctr"/>
                      <a:r>
                        <a:rPr lang="vi-VN" sz="1400" b="1">
                          <a:latin typeface="+mj-lt"/>
                        </a:rPr>
                        <a:t>THIẾT BỊ</a:t>
                      </a:r>
                    </a:p>
                  </a:txBody>
                  <a:tcPr marL="44468" marR="44468" marT="22234" marB="22234" anchor="ctr"/>
                </a:tc>
                <a:tc>
                  <a:txBody>
                    <a:bodyPr vert="horz" wrap="square"/>
                    <a:lstStyle/>
                    <a:p>
                      <a:pPr algn="ctr"/>
                      <a:r>
                        <a:rPr lang="vi-VN" sz="1400" b="1">
                          <a:latin typeface="+mj-lt"/>
                        </a:rPr>
                        <a:t>ĐƠN GIÁ (VND)</a:t>
                      </a:r>
                    </a:p>
                  </a:txBody>
                  <a:tcPr marL="44468" marR="44468" marT="22234" marB="22234" anchor="ctr"/>
                </a:tc>
                <a:tc>
                  <a:txBody>
                    <a:bodyPr vert="horz" wrap="square"/>
                    <a:lstStyle/>
                    <a:p>
                      <a:pPr algn="ctr"/>
                      <a:r>
                        <a:rPr lang="vi-VN" sz="1400" b="1">
                          <a:latin typeface="+mj-lt"/>
                        </a:rPr>
                        <a:t>SỐ LƯỢNG (TỔNG)</a:t>
                      </a:r>
                    </a:p>
                  </a:txBody>
                  <a:tcPr marL="44468" marR="44468" marT="22234" marB="22234" anchor="ctr"/>
                </a:tc>
                <a:tc>
                  <a:txBody>
                    <a:bodyPr vert="horz" wrap="square"/>
                    <a:lstStyle/>
                    <a:p>
                      <a:pPr algn="ctr"/>
                      <a:r>
                        <a:rPr lang="vi-VN" sz="1400" b="1">
                          <a:latin typeface="+mj-lt"/>
                        </a:rPr>
                        <a:t>THÀNH TIỀN (VND)</a:t>
                      </a:r>
                    </a:p>
                  </a:txBody>
                  <a:tcPr marL="44468" marR="44468" marT="22234" marB="22234" anchor="ctr"/>
                </a:tc>
                <a:tc>
                  <a:txBody>
                    <a:bodyPr vert="horz" wrap="square"/>
                    <a:lstStyle/>
                    <a:p>
                      <a:pPr algn="ctr"/>
                      <a:r>
                        <a:rPr lang="vi-VN" sz="1400" b="1">
                          <a:latin typeface="+mj-lt"/>
                        </a:rPr>
                        <a:t>GHI CHÚ</a:t>
                      </a:r>
                    </a:p>
                  </a:txBody>
                  <a:tcPr marL="44468" marR="44468" marT="22234" marB="22234" anchor="ctr"/>
                </a:tc>
                <a:extLst>
                  <a:ext uri="{0D108BD9-81ED-4DB2-BD59-A6C34878D82A}">
                    <a16:rowId xmlns:a16="http://schemas.microsoft.com/office/drawing/2014/main" val="2903492613"/>
                  </a:ext>
                </a:extLst>
              </a:tr>
              <a:tr h="431678">
                <a:tc>
                  <a:txBody>
                    <a:bodyPr vert="horz" wrap="square"/>
                    <a:lstStyle/>
                    <a:p>
                      <a:pPr algn="ctr"/>
                      <a:r>
                        <a:rPr lang="vi-VN" sz="1400">
                          <a:latin typeface="+mj-lt"/>
                        </a:rPr>
                        <a:t>1</a:t>
                      </a:r>
                    </a:p>
                  </a:txBody>
                  <a:tcPr marL="44468" marR="44468" marT="22234" marB="22234" anchor="ctr"/>
                </a:tc>
                <a:tc>
                  <a:txBody>
                    <a:bodyPr vert="horz" wrap="square"/>
                    <a:lstStyle/>
                    <a:p>
                      <a:pPr algn="ctr"/>
                      <a:r>
                        <a:rPr lang="vi-VN" sz="1400">
                          <a:latin typeface="+mj-lt"/>
                        </a:rPr>
                        <a:t>Router Cisco ISR4321-V-K9</a:t>
                      </a:r>
                    </a:p>
                  </a:txBody>
                  <a:tcPr marL="44468" marR="44468" marT="22234" marB="22234" anchor="ctr"/>
                </a:tc>
                <a:tc>
                  <a:txBody>
                    <a:bodyPr vert="horz" wrap="square"/>
                    <a:lstStyle/>
                    <a:p>
                      <a:pPr algn="ctr"/>
                      <a:r>
                        <a:rPr lang="vi-VN" sz="1400">
                          <a:latin typeface="+mj-lt"/>
                        </a:rPr>
                        <a:t>35,650,000</a:t>
                      </a:r>
                    </a:p>
                  </a:txBody>
                  <a:tcPr marL="44468" marR="44468" marT="22234" marB="22234" anchor="ctr"/>
                </a:tc>
                <a:tc>
                  <a:txBody>
                    <a:bodyPr vert="horz" wrap="square"/>
                    <a:lstStyle/>
                    <a:p>
                      <a:pPr algn="ctr"/>
                      <a:r>
                        <a:rPr lang="vi-VN" sz="1400">
                          <a:latin typeface="+mj-lt"/>
                        </a:rPr>
                        <a:t>3</a:t>
                      </a:r>
                    </a:p>
                  </a:txBody>
                  <a:tcPr marL="44468" marR="44468" marT="22234" marB="22234" anchor="ctr"/>
                </a:tc>
                <a:tc>
                  <a:txBody>
                    <a:bodyPr vert="horz" wrap="square"/>
                    <a:lstStyle/>
                    <a:p>
                      <a:pPr algn="ctr"/>
                      <a:r>
                        <a:rPr lang="vi-VN" sz="1400">
                          <a:latin typeface="+mj-lt"/>
                        </a:rPr>
                        <a:t>106,950,000</a:t>
                      </a:r>
                    </a:p>
                  </a:txBody>
                  <a:tcPr marL="44468" marR="44468" marT="22234" marB="22234" anchor="ctr"/>
                </a:tc>
                <a:tc>
                  <a:txBody>
                    <a:bodyPr vert="horz" wrap="square"/>
                    <a:lstStyle/>
                    <a:p>
                      <a:pPr algn="ctr"/>
                      <a:r>
                        <a:rPr lang="vi-VN" sz="1400">
                          <a:latin typeface="+mj-lt"/>
                        </a:rPr>
                        <a:t>1 cho mỗi cơ sở</a:t>
                      </a:r>
                    </a:p>
                  </a:txBody>
                  <a:tcPr marL="44468" marR="44468" marT="22234" marB="22234" anchor="ctr"/>
                </a:tc>
                <a:extLst>
                  <a:ext uri="{0D108BD9-81ED-4DB2-BD59-A6C34878D82A}">
                    <a16:rowId xmlns:a16="http://schemas.microsoft.com/office/drawing/2014/main" val="99522183"/>
                  </a:ext>
                </a:extLst>
              </a:tr>
              <a:tr h="431678">
                <a:tc>
                  <a:txBody>
                    <a:bodyPr vert="horz" wrap="square"/>
                    <a:lstStyle/>
                    <a:p>
                      <a:pPr algn="ctr"/>
                      <a:r>
                        <a:rPr lang="vi-VN" sz="1400">
                          <a:latin typeface="+mj-lt"/>
                        </a:rPr>
                        <a:t>2</a:t>
                      </a:r>
                    </a:p>
                  </a:txBody>
                  <a:tcPr marL="44468" marR="44468" marT="22234" marB="22234" anchor="ctr"/>
                </a:tc>
                <a:tc>
                  <a:txBody>
                    <a:bodyPr vert="horz" wrap="square"/>
                    <a:lstStyle/>
                    <a:p>
                      <a:pPr algn="ctr"/>
                      <a:r>
                        <a:rPr lang="vi-VN" sz="1400">
                          <a:latin typeface="+mj-lt"/>
                        </a:rPr>
                        <a:t>Switch Cisco Catalyst 9500</a:t>
                      </a:r>
                    </a:p>
                  </a:txBody>
                  <a:tcPr marL="44468" marR="44468" marT="22234" marB="22234" anchor="ctr"/>
                </a:tc>
                <a:tc>
                  <a:txBody>
                    <a:bodyPr vert="horz" wrap="square"/>
                    <a:lstStyle/>
                    <a:p>
                      <a:pPr algn="ctr"/>
                      <a:r>
                        <a:rPr lang="vi-VN" sz="1400">
                          <a:latin typeface="+mj-lt"/>
                        </a:rPr>
                        <a:t>24,108,000</a:t>
                      </a:r>
                    </a:p>
                  </a:txBody>
                  <a:tcPr marL="44468" marR="44468" marT="22234" marB="22234" anchor="ctr"/>
                </a:tc>
                <a:tc>
                  <a:txBody>
                    <a:bodyPr vert="horz" wrap="square"/>
                    <a:lstStyle/>
                    <a:p>
                      <a:pPr algn="ctr"/>
                      <a:r>
                        <a:rPr lang="vi-VN" sz="1400">
                          <a:latin typeface="+mj-lt"/>
                        </a:rPr>
                        <a:t>3</a:t>
                      </a:r>
                    </a:p>
                  </a:txBody>
                  <a:tcPr marL="44468" marR="44468" marT="22234" marB="22234" anchor="ctr"/>
                </a:tc>
                <a:tc>
                  <a:txBody>
                    <a:bodyPr vert="horz" wrap="square"/>
                    <a:lstStyle/>
                    <a:p>
                      <a:pPr algn="ctr"/>
                      <a:r>
                        <a:rPr lang="vi-VN" sz="1400">
                          <a:latin typeface="+mj-lt"/>
                        </a:rPr>
                        <a:t>72,324,000</a:t>
                      </a:r>
                    </a:p>
                  </a:txBody>
                  <a:tcPr marL="44468" marR="44468" marT="22234" marB="22234" anchor="ctr"/>
                </a:tc>
                <a:tc>
                  <a:txBody>
                    <a:bodyPr vert="horz" wrap="square"/>
                    <a:lstStyle/>
                    <a:p>
                      <a:pPr algn="ctr"/>
                      <a:r>
                        <a:rPr lang="vi-VN" sz="1400">
                          <a:latin typeface="+mj-lt"/>
                        </a:rPr>
                        <a:t>1 cho mỗi cơ sở</a:t>
                      </a:r>
                    </a:p>
                  </a:txBody>
                  <a:tcPr marL="44468" marR="44468" marT="22234" marB="22234" anchor="ctr"/>
                </a:tc>
                <a:extLst>
                  <a:ext uri="{0D108BD9-81ED-4DB2-BD59-A6C34878D82A}">
                    <a16:rowId xmlns:a16="http://schemas.microsoft.com/office/drawing/2014/main" val="3591930931"/>
                  </a:ext>
                </a:extLst>
              </a:tr>
              <a:tr h="613732">
                <a:tc>
                  <a:txBody>
                    <a:bodyPr vert="horz" wrap="square"/>
                    <a:lstStyle/>
                    <a:p>
                      <a:pPr algn="ctr"/>
                      <a:r>
                        <a:rPr lang="vi-VN" sz="1400">
                          <a:latin typeface="+mj-lt"/>
                        </a:rPr>
                        <a:t>3</a:t>
                      </a:r>
                    </a:p>
                  </a:txBody>
                  <a:tcPr marL="44468" marR="44468" marT="22234" marB="22234" anchor="ctr"/>
                </a:tc>
                <a:tc>
                  <a:txBody>
                    <a:bodyPr vert="horz" wrap="square"/>
                    <a:lstStyle/>
                    <a:p>
                      <a:pPr algn="ctr"/>
                      <a:r>
                        <a:rPr lang="vi-VN" sz="1400">
                          <a:latin typeface="+mj-lt"/>
                        </a:rPr>
                        <a:t>Switch Cisco Catalyst 9200</a:t>
                      </a:r>
                    </a:p>
                  </a:txBody>
                  <a:tcPr marL="44468" marR="44468" marT="22234" marB="22234" anchor="ctr"/>
                </a:tc>
                <a:tc>
                  <a:txBody>
                    <a:bodyPr vert="horz" wrap="square"/>
                    <a:lstStyle/>
                    <a:p>
                      <a:pPr algn="ctr"/>
                      <a:r>
                        <a:rPr lang="vi-VN" sz="1400">
                          <a:latin typeface="+mj-lt"/>
                        </a:rPr>
                        <a:t>12,500,000</a:t>
                      </a:r>
                    </a:p>
                  </a:txBody>
                  <a:tcPr marL="44468" marR="44468" marT="22234" marB="22234" anchor="ctr"/>
                </a:tc>
                <a:tc>
                  <a:txBody>
                    <a:bodyPr vert="horz" wrap="square"/>
                    <a:lstStyle/>
                    <a:p>
                      <a:pPr algn="ctr"/>
                      <a:r>
                        <a:rPr lang="vi-VN" sz="1400">
                          <a:latin typeface="+mj-lt"/>
                        </a:rPr>
                        <a:t>29</a:t>
                      </a:r>
                    </a:p>
                  </a:txBody>
                  <a:tcPr marL="44468" marR="44468" marT="22234" marB="22234" anchor="ctr"/>
                </a:tc>
                <a:tc>
                  <a:txBody>
                    <a:bodyPr vert="horz" wrap="square"/>
                    <a:lstStyle/>
                    <a:p>
                      <a:pPr algn="ctr"/>
                      <a:r>
                        <a:rPr lang="vi-VN" sz="1400">
                          <a:latin typeface="+mj-lt"/>
                        </a:rPr>
                        <a:t>362,500,000</a:t>
                      </a:r>
                    </a:p>
                  </a:txBody>
                  <a:tcPr marL="44468" marR="44468" marT="22234" marB="22234" anchor="ctr"/>
                </a:tc>
                <a:tc>
                  <a:txBody>
                    <a:bodyPr vert="horz" wrap="square"/>
                    <a:lstStyle/>
                    <a:p>
                      <a:pPr algn="ctr"/>
                      <a:r>
                        <a:rPr lang="vi-VN" sz="1400">
                          <a:latin typeface="+mj-lt"/>
                        </a:rPr>
                        <a:t>Phân bổ theo CS1(7), CS2(10), CS3(12)</a:t>
                      </a:r>
                    </a:p>
                  </a:txBody>
                  <a:tcPr marL="44468" marR="44468" marT="22234" marB="22234" anchor="ctr"/>
                </a:tc>
                <a:extLst>
                  <a:ext uri="{0D108BD9-81ED-4DB2-BD59-A6C34878D82A}">
                    <a16:rowId xmlns:a16="http://schemas.microsoft.com/office/drawing/2014/main" val="2935595641"/>
                  </a:ext>
                </a:extLst>
              </a:tr>
              <a:tr h="613732">
                <a:tc>
                  <a:txBody>
                    <a:bodyPr vert="horz" wrap="square"/>
                    <a:lstStyle/>
                    <a:p>
                      <a:pPr algn="ctr"/>
                      <a:r>
                        <a:rPr lang="vi-VN" sz="1400">
                          <a:latin typeface="+mj-lt"/>
                        </a:rPr>
                        <a:t>4</a:t>
                      </a:r>
                    </a:p>
                  </a:txBody>
                  <a:tcPr marL="44468" marR="44468" marT="22234" marB="22234" anchor="ctr"/>
                </a:tc>
                <a:tc>
                  <a:txBody>
                    <a:bodyPr vert="horz" wrap="square"/>
                    <a:lstStyle/>
                    <a:p>
                      <a:pPr algn="ctr"/>
                      <a:r>
                        <a:rPr lang="vi-VN" sz="1400">
                          <a:latin typeface="+mj-lt"/>
                        </a:rPr>
                        <a:t>Access Point Ubiquiti AP AC LR</a:t>
                      </a:r>
                    </a:p>
                  </a:txBody>
                  <a:tcPr marL="44468" marR="44468" marT="22234" marB="22234" anchor="ctr"/>
                </a:tc>
                <a:tc>
                  <a:txBody>
                    <a:bodyPr vert="horz" wrap="square"/>
                    <a:lstStyle/>
                    <a:p>
                      <a:pPr algn="ctr"/>
                      <a:r>
                        <a:rPr lang="vi-VN" sz="1400">
                          <a:latin typeface="+mj-lt"/>
                        </a:rPr>
                        <a:t>3,465,000</a:t>
                      </a:r>
                    </a:p>
                  </a:txBody>
                  <a:tcPr marL="44468" marR="44468" marT="22234" marB="22234" anchor="ctr"/>
                </a:tc>
                <a:tc>
                  <a:txBody>
                    <a:bodyPr vert="horz" wrap="square"/>
                    <a:lstStyle/>
                    <a:p>
                      <a:pPr algn="ctr"/>
                      <a:r>
                        <a:rPr lang="vi-VN" sz="1400">
                          <a:latin typeface="+mj-lt"/>
                        </a:rPr>
                        <a:t>118</a:t>
                      </a:r>
                    </a:p>
                  </a:txBody>
                  <a:tcPr marL="44468" marR="44468" marT="22234" marB="22234" anchor="ctr"/>
                </a:tc>
                <a:tc>
                  <a:txBody>
                    <a:bodyPr vert="horz" wrap="square"/>
                    <a:lstStyle/>
                    <a:p>
                      <a:pPr algn="ctr"/>
                      <a:r>
                        <a:rPr lang="vi-VN" sz="1400">
                          <a:latin typeface="+mj-lt"/>
                        </a:rPr>
                        <a:t>408,870,000</a:t>
                      </a:r>
                    </a:p>
                  </a:txBody>
                  <a:tcPr marL="44468" marR="44468" marT="22234" marB="22234" anchor="ctr"/>
                </a:tc>
                <a:tc>
                  <a:txBody>
                    <a:bodyPr vert="horz" wrap="square"/>
                    <a:lstStyle/>
                    <a:p>
                      <a:pPr algn="ctr"/>
                      <a:r>
                        <a:rPr lang="vi-VN" sz="1400">
                          <a:latin typeface="+mj-lt"/>
                        </a:rPr>
                        <a:t>Phân bổ theo CS1(27), CS2(41), CS3(50)</a:t>
                      </a:r>
                    </a:p>
                  </a:txBody>
                  <a:tcPr marL="44468" marR="44468" marT="22234" marB="22234" anchor="ctr"/>
                </a:tc>
                <a:extLst>
                  <a:ext uri="{0D108BD9-81ED-4DB2-BD59-A6C34878D82A}">
                    <a16:rowId xmlns:a16="http://schemas.microsoft.com/office/drawing/2014/main" val="2294177039"/>
                  </a:ext>
                </a:extLst>
              </a:tr>
              <a:tr h="613732">
                <a:tc>
                  <a:txBody>
                    <a:bodyPr vert="horz" wrap="square"/>
                    <a:lstStyle/>
                    <a:p>
                      <a:pPr algn="ctr"/>
                      <a:r>
                        <a:rPr lang="vi-VN" sz="1400">
                          <a:latin typeface="+mj-lt"/>
                        </a:rPr>
                        <a:t>5</a:t>
                      </a:r>
                    </a:p>
                  </a:txBody>
                  <a:tcPr marL="44468" marR="44468" marT="22234" marB="22234" anchor="ctr"/>
                </a:tc>
                <a:tc>
                  <a:txBody>
                    <a:bodyPr vert="horz" wrap="square"/>
                    <a:lstStyle/>
                    <a:p>
                      <a:pPr algn="ctr"/>
                      <a:r>
                        <a:rPr lang="vi-VN" sz="1400">
                          <a:latin typeface="+mj-lt"/>
                        </a:rPr>
                        <a:t>Tường lửa Cisco FPR2110-NGFW</a:t>
                      </a:r>
                    </a:p>
                  </a:txBody>
                  <a:tcPr marL="44468" marR="44468" marT="22234" marB="22234" anchor="ctr"/>
                </a:tc>
                <a:tc>
                  <a:txBody>
                    <a:bodyPr vert="horz" wrap="square"/>
                    <a:lstStyle/>
                    <a:p>
                      <a:pPr algn="ctr"/>
                      <a:r>
                        <a:rPr lang="vi-VN" sz="1400">
                          <a:latin typeface="+mj-lt"/>
                        </a:rPr>
                        <a:t>106,220,000</a:t>
                      </a:r>
                    </a:p>
                  </a:txBody>
                  <a:tcPr marL="44468" marR="44468" marT="22234" marB="22234" anchor="ctr"/>
                </a:tc>
                <a:tc>
                  <a:txBody>
                    <a:bodyPr vert="horz" wrap="square"/>
                    <a:lstStyle/>
                    <a:p>
                      <a:pPr algn="ctr"/>
                      <a:r>
                        <a:rPr lang="vi-VN" sz="1400">
                          <a:latin typeface="+mj-lt"/>
                        </a:rPr>
                        <a:t>3</a:t>
                      </a:r>
                    </a:p>
                  </a:txBody>
                  <a:tcPr marL="44468" marR="44468" marT="22234" marB="22234" anchor="ctr"/>
                </a:tc>
                <a:tc>
                  <a:txBody>
                    <a:bodyPr vert="horz" wrap="square"/>
                    <a:lstStyle/>
                    <a:p>
                      <a:pPr algn="ctr"/>
                      <a:r>
                        <a:rPr lang="vi-VN" sz="1400">
                          <a:latin typeface="+mj-lt"/>
                        </a:rPr>
                        <a:t>318,660,000</a:t>
                      </a:r>
                    </a:p>
                  </a:txBody>
                  <a:tcPr marL="44468" marR="44468" marT="22234" marB="22234" anchor="ctr"/>
                </a:tc>
                <a:tc>
                  <a:txBody>
                    <a:bodyPr vert="horz" wrap="square"/>
                    <a:lstStyle/>
                    <a:p>
                      <a:pPr algn="ctr"/>
                      <a:r>
                        <a:rPr lang="vi-VN" sz="1400">
                          <a:latin typeface="+mj-lt"/>
                        </a:rPr>
                        <a:t>1 cho mỗi cơ sở</a:t>
                      </a:r>
                    </a:p>
                  </a:txBody>
                  <a:tcPr marL="44468" marR="44468" marT="22234" marB="22234" anchor="ctr"/>
                </a:tc>
                <a:extLst>
                  <a:ext uri="{0D108BD9-81ED-4DB2-BD59-A6C34878D82A}">
                    <a16:rowId xmlns:a16="http://schemas.microsoft.com/office/drawing/2014/main" val="1733374443"/>
                  </a:ext>
                </a:extLst>
              </a:tr>
              <a:tr h="613732">
                <a:tc>
                  <a:txBody>
                    <a:bodyPr vert="horz" wrap="square"/>
                    <a:lstStyle/>
                    <a:p>
                      <a:pPr algn="ctr"/>
                      <a:r>
                        <a:rPr lang="vi-VN" sz="1400">
                          <a:latin typeface="+mj-lt"/>
                        </a:rPr>
                        <a:t>6</a:t>
                      </a:r>
                    </a:p>
                  </a:txBody>
                  <a:tcPr marL="44468" marR="44468" marT="22234" marB="22234" anchor="ctr"/>
                </a:tc>
                <a:tc>
                  <a:txBody>
                    <a:bodyPr vert="horz" wrap="square"/>
                    <a:lstStyle/>
                    <a:p>
                      <a:pPr algn="ctr"/>
                      <a:r>
                        <a:rPr lang="vi-VN" sz="1400">
                          <a:latin typeface="+mj-lt"/>
                        </a:rPr>
                        <a:t>Cáp quang Single-Mode 12Fo</a:t>
                      </a:r>
                    </a:p>
                  </a:txBody>
                  <a:tcPr marL="44468" marR="44468" marT="22234" marB="22234" anchor="ctr"/>
                </a:tc>
                <a:tc>
                  <a:txBody>
                    <a:bodyPr vert="horz" wrap="square"/>
                    <a:lstStyle/>
                    <a:p>
                      <a:pPr algn="ctr"/>
                      <a:r>
                        <a:rPr lang="vi-VN" sz="1400">
                          <a:latin typeface="+mj-lt"/>
                        </a:rPr>
                        <a:t>9,500 /mét</a:t>
                      </a:r>
                    </a:p>
                  </a:txBody>
                  <a:tcPr marL="44468" marR="44468" marT="22234" marB="22234" anchor="ctr"/>
                </a:tc>
                <a:tc>
                  <a:txBody>
                    <a:bodyPr vert="horz" wrap="square"/>
                    <a:lstStyle/>
                    <a:p>
                      <a:pPr algn="ctr"/>
                      <a:r>
                        <a:rPr lang="vi-VN" sz="1400">
                          <a:latin typeface="+mj-lt"/>
                        </a:rPr>
                        <a:t>334 mét</a:t>
                      </a:r>
                    </a:p>
                  </a:txBody>
                  <a:tcPr marL="44468" marR="44468" marT="22234" marB="22234" anchor="ctr"/>
                </a:tc>
                <a:tc>
                  <a:txBody>
                    <a:bodyPr vert="horz" wrap="square"/>
                    <a:lstStyle/>
                    <a:p>
                      <a:pPr algn="ctr"/>
                      <a:r>
                        <a:rPr lang="vi-VN" sz="1400">
                          <a:latin typeface="+mj-lt"/>
                        </a:rPr>
                        <a:t>3,173,000</a:t>
                      </a:r>
                    </a:p>
                  </a:txBody>
                  <a:tcPr marL="44468" marR="44468" marT="22234" marB="22234" anchor="ctr"/>
                </a:tc>
                <a:tc>
                  <a:txBody>
                    <a:bodyPr vert="horz" wrap="square"/>
                    <a:lstStyle/>
                    <a:p>
                      <a:pPr algn="ctr"/>
                      <a:r>
                        <a:rPr lang="vi-VN" sz="1400">
                          <a:latin typeface="+mj-lt"/>
                        </a:rPr>
                        <a:t>Số lượng rất thấp, chi phí thực tế cao hơn</a:t>
                      </a:r>
                    </a:p>
                  </a:txBody>
                  <a:tcPr marL="44468" marR="44468" marT="22234" marB="22234" anchor="ctr"/>
                </a:tc>
                <a:extLst>
                  <a:ext uri="{0D108BD9-81ED-4DB2-BD59-A6C34878D82A}">
                    <a16:rowId xmlns:a16="http://schemas.microsoft.com/office/drawing/2014/main" val="462246358"/>
                  </a:ext>
                </a:extLst>
              </a:tr>
              <a:tr h="722379">
                <a:tc>
                  <a:txBody>
                    <a:bodyPr vert="horz" wrap="square"/>
                    <a:lstStyle/>
                    <a:p>
                      <a:pPr algn="ctr"/>
                      <a:r>
                        <a:rPr lang="vi-VN" sz="1400">
                          <a:latin typeface="+mj-lt"/>
                        </a:rPr>
                        <a:t>7</a:t>
                      </a:r>
                    </a:p>
                  </a:txBody>
                  <a:tcPr marL="44468" marR="44468" marT="22234" marB="22234" anchor="ctr"/>
                </a:tc>
                <a:tc>
                  <a:txBody>
                    <a:bodyPr vert="horz" wrap="square"/>
                    <a:lstStyle/>
                    <a:p>
                      <a:pPr algn="ctr"/>
                      <a:r>
                        <a:rPr lang="vi-VN" sz="1400">
                          <a:latin typeface="+mj-lt"/>
                        </a:rPr>
                        <a:t>Cáp đồng Cat6A FTP</a:t>
                      </a:r>
                    </a:p>
                  </a:txBody>
                  <a:tcPr marL="44468" marR="44468" marT="22234" marB="22234" anchor="ctr"/>
                </a:tc>
                <a:tc>
                  <a:txBody>
                    <a:bodyPr vert="horz" wrap="square"/>
                    <a:lstStyle/>
                    <a:p>
                      <a:pPr algn="ctr"/>
                      <a:r>
                        <a:rPr lang="vi-VN" sz="1400">
                          <a:latin typeface="+mj-lt"/>
                        </a:rPr>
                        <a:t>12,800 /mét</a:t>
                      </a:r>
                    </a:p>
                  </a:txBody>
                  <a:tcPr marL="44468" marR="44468" marT="22234" marB="22234" anchor="ctr"/>
                </a:tc>
                <a:tc>
                  <a:txBody>
                    <a:bodyPr vert="horz" wrap="square"/>
                    <a:lstStyle/>
                    <a:p>
                      <a:pPr algn="ctr"/>
                      <a:r>
                        <a:rPr lang="vi-VN" sz="1400">
                          <a:latin typeface="+mj-lt"/>
                        </a:rPr>
                        <a:t>413 mét</a:t>
                      </a:r>
                    </a:p>
                  </a:txBody>
                  <a:tcPr marL="44468" marR="44468" marT="22234" marB="22234" anchor="ctr"/>
                </a:tc>
                <a:tc>
                  <a:txBody>
                    <a:bodyPr vert="horz" wrap="square"/>
                    <a:lstStyle/>
                    <a:p>
                      <a:pPr algn="ctr"/>
                      <a:r>
                        <a:rPr lang="vi-VN" sz="1400">
                          <a:latin typeface="+mj-lt"/>
                        </a:rPr>
                        <a:t>5,286,400</a:t>
                      </a:r>
                    </a:p>
                  </a:txBody>
                  <a:tcPr marL="44468" marR="44468" marT="22234" marB="22234" anchor="ctr"/>
                </a:tc>
                <a:tc>
                  <a:txBody>
                    <a:bodyPr vert="horz" wrap="square"/>
                    <a:lstStyle/>
                    <a:p>
                      <a:pPr algn="ctr"/>
                      <a:r>
                        <a:rPr lang="vi-VN" sz="1400">
                          <a:latin typeface="+mj-lt"/>
                        </a:rPr>
                        <a:t>Số lượng rất thấp, chi phí thực tế cao hơn</a:t>
                      </a:r>
                    </a:p>
                  </a:txBody>
                  <a:tcPr marL="44468" marR="44468" marT="22234" marB="22234" anchor="ctr"/>
                </a:tc>
                <a:extLst>
                  <a:ext uri="{0D108BD9-81ED-4DB2-BD59-A6C34878D82A}">
                    <a16:rowId xmlns:a16="http://schemas.microsoft.com/office/drawing/2014/main" val="1546069673"/>
                  </a:ext>
                </a:extLst>
              </a:tr>
              <a:tr h="236209">
                <a:tc gridSpan="3">
                  <a:txBody>
                    <a:bodyPr vert="horz" wrap="square"/>
                    <a:lstStyle/>
                    <a:p>
                      <a:pPr algn="ctr"/>
                      <a:r>
                        <a:rPr lang="vi-VN" sz="1400" b="1">
                          <a:latin typeface="+mj-lt"/>
                        </a:rPr>
                        <a:t>Tổng cộng</a:t>
                      </a:r>
                      <a:endParaRPr lang="vi-VN" sz="1400">
                        <a:latin typeface="+mj-lt"/>
                      </a:endParaRPr>
                    </a:p>
                  </a:txBody>
                  <a:tcPr marL="44468" marR="44468" marT="22234" marB="22234" anchor="ctr"/>
                </a:tc>
                <a:tc hMerge="1">
                  <a:txBody>
                    <a:bodyPr vert="horz" wrap="square"/>
                    <a:lstStyle/>
                    <a:p>
                      <a:pPr algn="ctr"/>
                      <a:endParaRPr lang="vi-VN" sz="1400">
                        <a:latin typeface="+mj-lt"/>
                      </a:endParaRPr>
                    </a:p>
                  </a:txBody>
                  <a:tcPr marL="44468" marR="44468" marT="22234" marB="22234" anchor="ctr"/>
                </a:tc>
                <a:tc hMerge="1">
                  <a:txBody>
                    <a:bodyPr vert="horz" wrap="square"/>
                    <a:lstStyle/>
                    <a:p>
                      <a:pPr algn="ctr"/>
                      <a:endParaRPr lang="vi-VN" sz="1400">
                        <a:latin typeface="+mj-lt"/>
                      </a:endParaRPr>
                    </a:p>
                  </a:txBody>
                  <a:tcPr marL="44468" marR="44468" marT="22234" marB="22234" anchor="ctr"/>
                </a:tc>
                <a:tc gridSpan="3">
                  <a:txBody>
                    <a:bodyPr vert="horz" wrap="square"/>
                    <a:lstStyle/>
                    <a:p>
                      <a:pPr algn="ctr"/>
                      <a:r>
                        <a:rPr lang="vi-VN" sz="1400" b="1">
                          <a:latin typeface="+mj-lt"/>
                        </a:rPr>
                        <a:t>1,376,763,400</a:t>
                      </a:r>
                      <a:endParaRPr lang="vi-VN" sz="1400">
                        <a:latin typeface="+mj-lt"/>
                      </a:endParaRPr>
                    </a:p>
                  </a:txBody>
                  <a:tcPr marL="44468" marR="44468" marT="22234" marB="22234" anchor="ctr"/>
                </a:tc>
                <a:tc hMerge="1">
                  <a:txBody>
                    <a:bodyPr vert="horz" wrap="square"/>
                    <a:lstStyle/>
                    <a:p>
                      <a:pPr algn="ctr"/>
                      <a:endParaRPr lang="vi-VN" sz="1400">
                        <a:latin typeface="+mj-lt"/>
                      </a:endParaRPr>
                    </a:p>
                  </a:txBody>
                  <a:tcPr marL="44468" marR="44468" marT="22234" marB="22234" anchor="ctr"/>
                </a:tc>
                <a:tc hMerge="1">
                  <a:txBody>
                    <a:bodyPr vert="horz" wrap="square"/>
                    <a:lstStyle/>
                    <a:p>
                      <a:pPr algn="ctr"/>
                      <a:endParaRPr lang="vi-VN" sz="1400">
                        <a:latin typeface="+mj-lt"/>
                      </a:endParaRPr>
                    </a:p>
                  </a:txBody>
                  <a:tcPr marL="44468" marR="44468" marT="22234" marB="22234" anchor="ctr"/>
                </a:tc>
                <a:extLst>
                  <a:ext uri="{0D108BD9-81ED-4DB2-BD59-A6C34878D82A}">
                    <a16:rowId xmlns:a16="http://schemas.microsoft.com/office/drawing/2014/main" val="2788363387"/>
                  </a:ext>
                </a:extLst>
              </a:tr>
            </a:tbl>
          </a:graphicData>
        </a:graphic>
      </p:graphicFrame>
    </p:spTree>
    <p:extLst>
      <p:ext uri="{BB962C8B-B14F-4D97-AF65-F5344CB8AC3E}">
        <p14:creationId xmlns:p14="http://schemas.microsoft.com/office/powerpoint/2010/main" val="2580952870"/>
      </p:ext>
    </p:extLst>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AE1A6C3B-EFE1-D9F4-6C9B-DCEE01A455CB}"/>
              </a:ext>
            </a:extLst>
          </p:cNvPr>
          <p:cNvSpPr>
            <a:spLocks noGrp="1"/>
          </p:cNvSpPr>
          <p:nvPr>
            <p:ph type="title"/>
          </p:nvPr>
        </p:nvSpPr>
        <p:spPr>
          <a:xfrm>
            <a:off x="899652" y="2661590"/>
            <a:ext cx="10515600" cy="767410"/>
          </a:xfrm>
        </p:spPr>
        <p:txBody>
          <a:bodyPr>
            <a:noAutofit/>
          </a:bodyPr>
          <a:lstStyle/>
          <a:p>
            <a:r>
              <a:rPr lang="en-US" sz="1800" b="1"/>
              <a:t>VII. </a:t>
            </a:r>
            <a:r>
              <a:rPr lang="vi-VN" sz="1800" b="1"/>
              <a:t>CÁC PHƯƠNG PHÁP TÍCH HỢP BẢO MẬT &amp; TỐI ƯU HÓA MẠNG</a:t>
            </a:r>
            <a:br>
              <a:rPr lang="vi-VN" sz="1800" b="1"/>
            </a:br>
            <a:br>
              <a:rPr lang="vi-VN" sz="1800" b="1"/>
            </a:br>
            <a:r>
              <a:rPr lang="en-US" sz="1800" b="1"/>
              <a:t>- </a:t>
            </a:r>
            <a:r>
              <a:rPr lang="vi-VN" sz="1800"/>
              <a:t>Firewall thế hệ mới (NGFW) tại mỗi cơ sở</a:t>
            </a:r>
            <a:br>
              <a:rPr lang="vi-VN" sz="1800"/>
            </a:br>
            <a:br>
              <a:rPr lang="vi-VN" sz="1800"/>
            </a:br>
            <a:r>
              <a:rPr lang="en-US" sz="1800"/>
              <a:t>- </a:t>
            </a:r>
            <a:r>
              <a:rPr lang="vi-VN" sz="1800"/>
              <a:t>IDS/IPS phát hiện &amp; ngăn chặn xâm nhập</a:t>
            </a:r>
            <a:br>
              <a:rPr lang="vi-VN" sz="1800"/>
            </a:br>
            <a:br>
              <a:rPr lang="vi-VN" sz="1800"/>
            </a:br>
            <a:r>
              <a:rPr lang="en-US" sz="1800"/>
              <a:t>- </a:t>
            </a:r>
            <a:r>
              <a:rPr lang="vi-VN" sz="1800"/>
              <a:t>MFA bảo vệ truy cập từ xa &amp; hệ thống quan trọng</a:t>
            </a:r>
            <a:br>
              <a:rPr lang="vi-VN" sz="1800"/>
            </a:br>
            <a:br>
              <a:rPr lang="vi-VN" sz="1800"/>
            </a:br>
            <a:r>
              <a:rPr lang="en-US" sz="1800"/>
              <a:t>- </a:t>
            </a:r>
            <a:r>
              <a:rPr lang="vi-VN" sz="1800"/>
              <a:t>Phân VLAN &amp; ACLs theo nhóm người dùng</a:t>
            </a:r>
            <a:br>
              <a:rPr lang="vi-VN" sz="1800"/>
            </a:br>
            <a:br>
              <a:rPr lang="vi-VN" sz="1800"/>
            </a:br>
            <a:r>
              <a:rPr lang="en-US" sz="1800"/>
              <a:t>- </a:t>
            </a:r>
            <a:r>
              <a:rPr lang="vi-VN" sz="1800"/>
              <a:t>Wi-Fi bảo mật WPA3 + RADIUS</a:t>
            </a:r>
            <a:br>
              <a:rPr lang="vi-VN" sz="1800"/>
            </a:br>
            <a:br>
              <a:rPr lang="vi-VN" sz="1800"/>
            </a:br>
            <a:r>
              <a:rPr lang="en-US" sz="1800"/>
              <a:t>- </a:t>
            </a:r>
            <a:r>
              <a:rPr lang="vi-VN" sz="1800"/>
              <a:t>VPN Site-to-Site + Remote (IPSec + MFA)</a:t>
            </a:r>
            <a:br>
              <a:rPr lang="vi-VN" sz="1800"/>
            </a:br>
            <a:br>
              <a:rPr lang="vi-VN" sz="1800"/>
            </a:br>
            <a:r>
              <a:rPr lang="en-US" sz="1800"/>
              <a:t>- </a:t>
            </a:r>
            <a:r>
              <a:rPr lang="vi-VN" sz="1800"/>
              <a:t>Giám sát &amp; phân tích log tập trung (SIEM)</a:t>
            </a:r>
          </a:p>
        </p:txBody>
      </p:sp>
      <p:sp>
        <p:nvSpPr>
          <p:cNvPr id="4" name="Date Placeholder 3">
            <a:extLst>
              <a:ext uri="{FF2B5EF4-FFF2-40B4-BE49-F238E27FC236}">
                <a16:creationId xmlns:a16="http://schemas.microsoft.com/office/drawing/2014/main" id="{FEB17D2F-F8BF-0910-B755-DB0F07734DED}"/>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062F1CD8-2809-5809-A504-39672F5D06B1}"/>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0B7C2432-F9B7-9BC7-0328-92282D636911}"/>
              </a:ext>
            </a:extLst>
          </p:cNvPr>
          <p:cNvSpPr>
            <a:spLocks noGrp="1"/>
          </p:cNvSpPr>
          <p:nvPr>
            <p:ph type="sldNum" sz="quarter" idx="12"/>
          </p:nvPr>
        </p:nvSpPr>
        <p:spPr/>
        <p:txBody>
          <a:bodyPr/>
          <a:lstStyle/>
          <a:p>
            <a:fld id="{AA3D6EC1-CEF0-44B9-AC69-1554EEB371D5}" type="slidenum">
              <a:rPr lang="en-GB" smtClean="0"/>
              <a:t>22</a:t>
            </a:fld>
            <a:endParaRPr lang="en-GB"/>
          </a:p>
        </p:txBody>
      </p:sp>
    </p:spTree>
    <p:extLst>
      <p:ext uri="{BB962C8B-B14F-4D97-AF65-F5344CB8AC3E}">
        <p14:creationId xmlns:p14="http://schemas.microsoft.com/office/powerpoint/2010/main" val="78591754"/>
      </p:ext>
    </p:extLst>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4B85C6A-CD44-B40F-2AFB-FC57E8EB24C5}"/>
              </a:ext>
            </a:extLst>
          </p:cNvPr>
          <p:cNvSpPr>
            <a:spLocks noGrp="1"/>
          </p:cNvSpPr>
          <p:nvPr>
            <p:ph type="title"/>
          </p:nvPr>
        </p:nvSpPr>
        <p:spPr/>
        <p:txBody>
          <a:bodyPr>
            <a:normAutofit/>
          </a:bodyPr>
          <a:lstStyle/>
          <a:p>
            <a:r>
              <a:rPr lang="en-US" sz="2800" b="1"/>
              <a:t>VIII. Triển khai hạ tầng</a:t>
            </a:r>
            <a:endParaRPr lang="vi-VN" sz="2800" b="1"/>
          </a:p>
        </p:txBody>
      </p:sp>
      <p:sp>
        <p:nvSpPr>
          <p:cNvPr id="4" name="Date Placeholder 3">
            <a:extLst>
              <a:ext uri="{FF2B5EF4-FFF2-40B4-BE49-F238E27FC236}">
                <a16:creationId xmlns:a16="http://schemas.microsoft.com/office/drawing/2014/main" id="{52B3E4FF-37AB-3E84-24DA-35414D5FADFB}"/>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56B883E4-EE6C-9CF0-EB1E-CB1547DAFAE8}"/>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840A5CA5-9D0F-DE24-5C9C-B3E0C9A1B844}"/>
              </a:ext>
            </a:extLst>
          </p:cNvPr>
          <p:cNvSpPr>
            <a:spLocks noGrp="1"/>
          </p:cNvSpPr>
          <p:nvPr>
            <p:ph type="sldNum" sz="quarter" idx="12"/>
          </p:nvPr>
        </p:nvSpPr>
        <p:spPr/>
        <p:txBody>
          <a:bodyPr/>
          <a:lstStyle/>
          <a:p>
            <a:fld id="{AA3D6EC1-CEF0-44B9-AC69-1554EEB371D5}" type="slidenum">
              <a:rPr lang="en-GB" smtClean="0"/>
              <a:t>23</a:t>
            </a:fld>
            <a:endParaRPr lang="en-GB"/>
          </a:p>
        </p:txBody>
      </p:sp>
      <p:sp>
        <p:nvSpPr>
          <p:cNvPr id="12" name="TextBox 11">
            <a:extLst>
              <a:ext uri="{FF2B5EF4-FFF2-40B4-BE49-F238E27FC236}">
                <a16:creationId xmlns:a16="http://schemas.microsoft.com/office/drawing/2014/main" id="{852384F0-0F45-9BAE-4F00-B08C7648B685}"/>
              </a:ext>
            </a:extLst>
          </p:cNvPr>
          <p:cNvSpPr txBox="1"/>
          <p:nvPr/>
        </p:nvSpPr>
        <p:spPr>
          <a:xfrm>
            <a:off x="838200" y="1995642"/>
            <a:ext cx="8937523" cy="1329467"/>
          </a:xfrm>
          <a:prstGeom prst="rect">
            <a:avLst/>
          </a:prstGeom>
          <a:noFill/>
        </p:spPr>
        <p:txBody>
          <a:bodyPr wrap="square">
            <a:spAutoFit/>
          </a:bodyPr>
          <a:lstStyle/>
          <a:p>
            <a:pPr algn="l">
              <a:lnSpc>
                <a:spcPts val="1500"/>
              </a:lnSpc>
              <a:spcAft>
                <a:spcPts val="225"/>
              </a:spcAft>
            </a:pPr>
            <a:r>
              <a:rPr lang="en-US" b="1" i="0">
                <a:solidFill>
                  <a:srgbClr val="349A9A"/>
                </a:solidFill>
                <a:effectLst/>
                <a:latin typeface="+mj-lt"/>
              </a:rPr>
              <a:t>	</a:t>
            </a:r>
            <a:r>
              <a:rPr lang="vi-VN" b="1" i="0">
                <a:solidFill>
                  <a:srgbClr val="349A9A"/>
                </a:solidFill>
                <a:effectLst/>
                <a:latin typeface="+mj-lt"/>
              </a:rPr>
              <a:t>Mô hình hình sao (Star topology): </a:t>
            </a:r>
            <a:endParaRPr lang="en-US" b="1" i="0">
              <a:solidFill>
                <a:srgbClr val="349A9A"/>
              </a:solidFill>
              <a:effectLst/>
              <a:latin typeface="+mj-lt"/>
            </a:endParaRPr>
          </a:p>
          <a:p>
            <a:pPr algn="l">
              <a:lnSpc>
                <a:spcPts val="1500"/>
              </a:lnSpc>
              <a:spcAft>
                <a:spcPts val="225"/>
              </a:spcAft>
            </a:pPr>
            <a:r>
              <a:rPr lang="en-US" b="1">
                <a:solidFill>
                  <a:srgbClr val="349A9A"/>
                </a:solidFill>
                <a:latin typeface="+mj-lt"/>
              </a:rPr>
              <a:t>- </a:t>
            </a:r>
            <a:r>
              <a:rPr lang="vi-VN" i="0">
                <a:solidFill>
                  <a:srgbClr val="349A9A"/>
                </a:solidFill>
                <a:effectLst/>
                <a:latin typeface="+mj-lt"/>
              </a:rPr>
              <a:t>Các thiết bị như Laptop, Smartphone thường kết nối đến Switch, Access Point theo mô hình hình sao. Switch/Access Point đóng vai trò trung tâm.</a:t>
            </a:r>
          </a:p>
          <a:p>
            <a:pPr algn="l">
              <a:lnSpc>
                <a:spcPts val="1500"/>
              </a:lnSpc>
              <a:spcAft>
                <a:spcPts val="225"/>
              </a:spcAft>
            </a:pPr>
            <a:r>
              <a:rPr lang="en-US" b="1" i="0">
                <a:solidFill>
                  <a:srgbClr val="349A9A"/>
                </a:solidFill>
                <a:effectLst/>
                <a:latin typeface="+mj-lt"/>
              </a:rPr>
              <a:t>	</a:t>
            </a:r>
            <a:r>
              <a:rPr lang="vi-VN" b="1" i="0">
                <a:solidFill>
                  <a:srgbClr val="349A9A"/>
                </a:solidFill>
                <a:effectLst/>
                <a:latin typeface="+mj-lt"/>
              </a:rPr>
              <a:t>Mô hình phân cấp: </a:t>
            </a:r>
            <a:endParaRPr lang="en-US" b="1" i="0">
              <a:solidFill>
                <a:srgbClr val="349A9A"/>
              </a:solidFill>
              <a:effectLst/>
              <a:latin typeface="+mj-lt"/>
            </a:endParaRPr>
          </a:p>
          <a:p>
            <a:pPr algn="l">
              <a:lnSpc>
                <a:spcPts val="1500"/>
              </a:lnSpc>
              <a:spcAft>
                <a:spcPts val="225"/>
              </a:spcAft>
            </a:pPr>
            <a:r>
              <a:rPr lang="en-US" b="1">
                <a:solidFill>
                  <a:srgbClr val="349A9A"/>
                </a:solidFill>
                <a:latin typeface="+mj-lt"/>
              </a:rPr>
              <a:t>- </a:t>
            </a:r>
            <a:r>
              <a:rPr lang="vi-VN" i="0">
                <a:solidFill>
                  <a:srgbClr val="349A9A"/>
                </a:solidFill>
                <a:effectLst/>
                <a:latin typeface="+mj-lt"/>
              </a:rPr>
              <a:t>Các Switch được kết nối với nhau theo mô hình phân cấp, với Multi-layer Switch hoặc Router đóng vai trò trung tâm.</a:t>
            </a:r>
          </a:p>
        </p:txBody>
      </p:sp>
    </p:spTree>
    <p:extLst>
      <p:ext uri="{BB962C8B-B14F-4D97-AF65-F5344CB8AC3E}">
        <p14:creationId xmlns:p14="http://schemas.microsoft.com/office/powerpoint/2010/main" val="3442912735"/>
      </p:ext>
    </p:extLst>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8BB507FC-3F99-12A0-7F6E-EB2301B59977}"/>
            </a:ext>
          </a:extLst>
        </p:cNvPr>
        <p:cNvGrpSpPr/>
        <p:nvPr/>
      </p:nvGrpSpPr>
      <p:grpSpPr>
        <a:xfrm>
          <a:off x="0" y="0"/>
          <a:ext cx="0" cy="0"/>
        </a:xfrm>
      </p:grpSpPr>
      <p:sp>
        <p:nvSpPr>
          <p:cNvPr id="2" name="Title 1">
            <a:extLst>
              <a:ext uri="{FF2B5EF4-FFF2-40B4-BE49-F238E27FC236}">
                <a16:creationId xmlns:a16="http://schemas.microsoft.com/office/drawing/2014/main" id="{1D67A82E-32F9-62D2-1BB4-8FA166AACC28}"/>
              </a:ext>
            </a:extLst>
          </p:cNvPr>
          <p:cNvSpPr>
            <a:spLocks noGrp="1"/>
          </p:cNvSpPr>
          <p:nvPr>
            <p:ph type="title"/>
          </p:nvPr>
        </p:nvSpPr>
        <p:spPr>
          <a:xfrm>
            <a:off x="395749" y="608800"/>
            <a:ext cx="10515600" cy="767410"/>
          </a:xfrm>
        </p:spPr>
        <p:txBody>
          <a:bodyPr>
            <a:normAutofit/>
          </a:bodyPr>
          <a:lstStyle/>
          <a:p>
            <a:r>
              <a:rPr lang="en-US" sz="2800" b="1"/>
              <a:t>IX. </a:t>
            </a:r>
            <a:r>
              <a:rPr lang="vi-VN" sz="2800" b="1"/>
              <a:t>Kết quả đạt được</a:t>
            </a:r>
          </a:p>
        </p:txBody>
      </p:sp>
      <p:sp>
        <p:nvSpPr>
          <p:cNvPr id="4" name="Date Placeholder 3">
            <a:extLst>
              <a:ext uri="{FF2B5EF4-FFF2-40B4-BE49-F238E27FC236}">
                <a16:creationId xmlns:a16="http://schemas.microsoft.com/office/drawing/2014/main" id="{0BFD8F40-18F6-C3AD-6438-B4F0E5153681}"/>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AB7A1CCB-7425-123D-5DC1-067A371387E0}"/>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3D47BD4D-19A4-5A33-F857-4344C80AA5BD}"/>
              </a:ext>
            </a:extLst>
          </p:cNvPr>
          <p:cNvSpPr>
            <a:spLocks noGrp="1"/>
          </p:cNvSpPr>
          <p:nvPr>
            <p:ph type="sldNum" sz="quarter" idx="12"/>
          </p:nvPr>
        </p:nvSpPr>
        <p:spPr/>
        <p:txBody>
          <a:bodyPr/>
          <a:lstStyle/>
          <a:p>
            <a:fld id="{AA3D6EC1-CEF0-44B9-AC69-1554EEB371D5}" type="slidenum">
              <a:rPr lang="en-GB" smtClean="0"/>
              <a:t>24</a:t>
            </a:fld>
            <a:endParaRPr lang="en-GB"/>
          </a:p>
        </p:txBody>
      </p:sp>
      <p:sp>
        <p:nvSpPr>
          <p:cNvPr id="18" name="TextBox 17">
            <a:extLst>
              <a:ext uri="{FF2B5EF4-FFF2-40B4-BE49-F238E27FC236}">
                <a16:creationId xmlns:a16="http://schemas.microsoft.com/office/drawing/2014/main" id="{A59A1547-B35D-8FE4-96AE-88853879840A}"/>
              </a:ext>
            </a:extLst>
          </p:cNvPr>
          <p:cNvSpPr txBox="1"/>
          <p:nvPr/>
        </p:nvSpPr>
        <p:spPr>
          <a:xfrm>
            <a:off x="395749" y="1482790"/>
            <a:ext cx="11754464" cy="2862322"/>
          </a:xfrm>
          <a:prstGeom prst="rect">
            <a:avLst/>
          </a:prstGeom>
          <a:noFill/>
        </p:spPr>
        <p:txBody>
          <a:bodyPr wrap="square">
            <a:spAutoFit/>
          </a:bodyPr>
          <a:lstStyle/>
          <a:p>
            <a:pPr algn="l">
              <a:spcAft>
                <a:spcPts val="1350"/>
              </a:spcAft>
              <a:buNone/>
            </a:pPr>
            <a:r>
              <a:rPr lang="vi-VN" sz="2000" b="1" i="0">
                <a:solidFill>
                  <a:srgbClr val="349A9A"/>
                </a:solidFill>
                <a:effectLst/>
                <a:latin typeface="+mj-lt"/>
              </a:rPr>
              <a:t>Thành công:</a:t>
            </a:r>
            <a:endParaRPr lang="vi-VN" sz="2000" b="0" i="0">
              <a:solidFill>
                <a:srgbClr val="349A9A"/>
              </a:solidFill>
              <a:effectLst/>
              <a:latin typeface="+mj-lt"/>
            </a:endParaRPr>
          </a:p>
          <a:p>
            <a:pPr algn="l">
              <a:spcAft>
                <a:spcPts val="225"/>
              </a:spcAft>
            </a:pPr>
            <a:r>
              <a:rPr lang="en-US" sz="2000" b="1" i="0">
                <a:solidFill>
                  <a:srgbClr val="349A9A"/>
                </a:solidFill>
                <a:effectLst/>
                <a:latin typeface="+mj-lt"/>
              </a:rPr>
              <a:t>- </a:t>
            </a:r>
            <a:r>
              <a:rPr lang="vi-VN" sz="2000">
                <a:solidFill>
                  <a:srgbClr val="349A9A"/>
                </a:solidFill>
                <a:effectLst/>
                <a:latin typeface="+mj-lt"/>
              </a:rPr>
              <a:t>Mạng IP tối ưu: </a:t>
            </a:r>
            <a:r>
              <a:rPr lang="vi-VN" sz="2000" b="0" i="0">
                <a:solidFill>
                  <a:srgbClr val="349A9A"/>
                </a:solidFill>
                <a:effectLst/>
                <a:latin typeface="+mj-lt"/>
              </a:rPr>
              <a:t>Thiết kế Hub-and-Spoke/phân cấp, cấp phát IP hợp lý, định tuyến hiệu quả.</a:t>
            </a:r>
          </a:p>
          <a:p>
            <a:pPr algn="l">
              <a:spcAft>
                <a:spcPts val="225"/>
              </a:spcAft>
            </a:pPr>
            <a:r>
              <a:rPr lang="en-US" sz="2000" b="1" i="0">
                <a:solidFill>
                  <a:srgbClr val="349A9A"/>
                </a:solidFill>
                <a:effectLst/>
                <a:latin typeface="+mj-lt"/>
              </a:rPr>
              <a:t>- </a:t>
            </a:r>
            <a:r>
              <a:rPr lang="vi-VN" sz="2000" i="0">
                <a:solidFill>
                  <a:srgbClr val="349A9A"/>
                </a:solidFill>
                <a:effectLst/>
                <a:latin typeface="+mj-lt"/>
              </a:rPr>
              <a:t>VLAN hiệu quả: </a:t>
            </a:r>
            <a:r>
              <a:rPr lang="vi-VN" sz="2000" b="0" i="0">
                <a:solidFill>
                  <a:srgbClr val="349A9A"/>
                </a:solidFill>
                <a:effectLst/>
                <a:latin typeface="+mj-lt"/>
              </a:rPr>
              <a:t>Phân chia mạng logic theo khu vực/phòng ban, tăng bảo mật, giảm broadcast.</a:t>
            </a:r>
          </a:p>
          <a:p>
            <a:pPr algn="l">
              <a:spcAft>
                <a:spcPts val="225"/>
              </a:spcAft>
            </a:pPr>
            <a:r>
              <a:rPr lang="en-US" sz="2000" b="1">
                <a:solidFill>
                  <a:srgbClr val="349A9A"/>
                </a:solidFill>
                <a:latin typeface="+mj-lt"/>
              </a:rPr>
              <a:t>- </a:t>
            </a:r>
            <a:r>
              <a:rPr lang="vi-VN" sz="2000" i="0">
                <a:solidFill>
                  <a:srgbClr val="349A9A"/>
                </a:solidFill>
                <a:effectLst/>
                <a:latin typeface="+mj-lt"/>
              </a:rPr>
              <a:t>Bảo mật và hiệu suất: </a:t>
            </a:r>
            <a:r>
              <a:rPr lang="vi-VN" sz="2000" b="0" i="0">
                <a:solidFill>
                  <a:srgbClr val="349A9A"/>
                </a:solidFill>
                <a:effectLst/>
                <a:latin typeface="+mj-lt"/>
              </a:rPr>
              <a:t>Firewall, IDS/IPS, VPN, WPA3/RADIUS, QoS đảm bảo an toàn và tốc độ.</a:t>
            </a:r>
          </a:p>
          <a:p>
            <a:pPr algn="l">
              <a:spcAft>
                <a:spcPts val="1350"/>
              </a:spcAft>
              <a:buNone/>
            </a:pPr>
            <a:endParaRPr lang="en-US" sz="2000" b="1" i="0">
              <a:solidFill>
                <a:srgbClr val="349A9A"/>
              </a:solidFill>
              <a:effectLst/>
              <a:latin typeface="+mj-lt"/>
            </a:endParaRPr>
          </a:p>
          <a:p>
            <a:pPr algn="l">
              <a:spcAft>
                <a:spcPts val="1350"/>
              </a:spcAft>
              <a:buNone/>
            </a:pPr>
            <a:r>
              <a:rPr lang="vi-VN" sz="2000" b="1" i="0">
                <a:solidFill>
                  <a:srgbClr val="349A9A"/>
                </a:solidFill>
                <a:effectLst/>
                <a:latin typeface="+mj-lt"/>
              </a:rPr>
              <a:t>Thách thức:</a:t>
            </a:r>
            <a:endParaRPr lang="vi-VN" sz="2000" b="0" i="0">
              <a:solidFill>
                <a:srgbClr val="349A9A"/>
              </a:solidFill>
              <a:effectLst/>
              <a:latin typeface="+mj-lt"/>
            </a:endParaRPr>
          </a:p>
          <a:p>
            <a:pPr algn="l">
              <a:spcAft>
                <a:spcPts val="225"/>
              </a:spcAft>
            </a:pPr>
            <a:r>
              <a:rPr lang="en-US" sz="2000">
                <a:solidFill>
                  <a:srgbClr val="349A9A"/>
                </a:solidFill>
                <a:effectLst/>
                <a:latin typeface="+mj-lt"/>
              </a:rPr>
              <a:t>- </a:t>
            </a:r>
            <a:r>
              <a:rPr lang="vi-VN" sz="2000">
                <a:solidFill>
                  <a:srgbClr val="349A9A"/>
                </a:solidFill>
                <a:effectLst/>
                <a:latin typeface="+mj-lt"/>
              </a:rPr>
              <a:t>Kiểm thử thực tế: </a:t>
            </a:r>
            <a:r>
              <a:rPr lang="vi-VN" sz="2000" b="0" i="0">
                <a:solidFill>
                  <a:srgbClr val="349A9A"/>
                </a:solidFill>
                <a:effectLst/>
                <a:latin typeface="+mj-lt"/>
              </a:rPr>
              <a:t>Cần kiểm tra, theo dõi hiệu quả, tải, phục hồi và bảo mật thực tế của hệ thống.</a:t>
            </a:r>
          </a:p>
        </p:txBody>
      </p:sp>
    </p:spTree>
    <p:extLst>
      <p:ext uri="{BB962C8B-B14F-4D97-AF65-F5344CB8AC3E}">
        <p14:creationId xmlns:p14="http://schemas.microsoft.com/office/powerpoint/2010/main" val="1627975634"/>
      </p:ext>
    </p:extLst>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91CB100A-F4AB-DAE1-21B1-9AE2274A1C78}"/>
              </a:ext>
            </a:extLst>
          </p:cNvPr>
          <p:cNvSpPr>
            <a:spLocks noGrp="1"/>
          </p:cNvSpPr>
          <p:nvPr>
            <p:ph type="title"/>
          </p:nvPr>
        </p:nvSpPr>
        <p:spPr/>
        <p:txBody>
          <a:bodyPr>
            <a:normAutofit/>
          </a:bodyPr>
          <a:lstStyle/>
          <a:p>
            <a:r>
              <a:rPr lang="en-US" sz="2800" b="1"/>
              <a:t>X. Kết luận</a:t>
            </a:r>
            <a:endParaRPr lang="vi-VN" sz="2800" b="1"/>
          </a:p>
        </p:txBody>
      </p:sp>
      <p:sp>
        <p:nvSpPr>
          <p:cNvPr id="3" name="Content Placeholder 2">
            <a:extLst>
              <a:ext uri="{FF2B5EF4-FFF2-40B4-BE49-F238E27FC236}">
                <a16:creationId xmlns:a16="http://schemas.microsoft.com/office/drawing/2014/main" id="{94A325E2-697A-E7CC-6160-03DA4CD21FE8}"/>
              </a:ext>
            </a:extLst>
          </p:cNvPr>
          <p:cNvSpPr>
            <a:spLocks noGrp="1"/>
          </p:cNvSpPr>
          <p:nvPr>
            <p:ph idx="1"/>
          </p:nvPr>
        </p:nvSpPr>
        <p:spPr>
          <a:xfrm>
            <a:off x="786581" y="1870230"/>
            <a:ext cx="10515600" cy="4001934"/>
          </a:xfrm>
        </p:spPr>
        <p:txBody>
          <a:bodyPr>
            <a:normAutofit/>
          </a:bodyPr>
          <a:lstStyle/>
          <a:p>
            <a:pPr marL="0" indent="0" algn="l">
              <a:lnSpc>
                <a:spcPts val="2143"/>
              </a:lnSpc>
              <a:spcBef>
                <a:spcPts val="1029"/>
              </a:spcBef>
              <a:spcAft>
                <a:spcPts val="300"/>
              </a:spcAft>
              <a:buNone/>
            </a:pPr>
            <a:r>
              <a:rPr lang="en-US" sz="2400" i="0">
                <a:solidFill>
                  <a:srgbClr val="15848B"/>
                </a:solidFill>
                <a:effectLst/>
              </a:rPr>
              <a:t>	</a:t>
            </a:r>
            <a:r>
              <a:rPr lang="vi-VN" sz="2400" i="0">
                <a:solidFill>
                  <a:srgbClr val="15848B"/>
                </a:solidFill>
                <a:effectLst/>
              </a:rPr>
              <a:t>Dự án thiết kế mạng cho ba cơ sở của Trường Đại học Giao Thông Vận Tải TP.HCM sẽ cải thiện đáng kể sự kết nối và hiệu suất làm việc, đáp ứng nhu cầu giáo dục và nghiên cứu trong kỷ nguyên số. Việc triển khai này không chỉ tạo nền tảng vững chắc cho sự phát triển trong tương lai mà còn giúp cải thiện trải nghiệm của sinh viên và giảng viên.</a:t>
            </a:r>
            <a:endParaRPr lang="vi-VN" sz="2400">
              <a:solidFill>
                <a:srgbClr val="15848B"/>
              </a:solidFill>
            </a:endParaRPr>
          </a:p>
        </p:txBody>
      </p:sp>
      <p:sp>
        <p:nvSpPr>
          <p:cNvPr id="4" name="Date Placeholder 3">
            <a:extLst>
              <a:ext uri="{FF2B5EF4-FFF2-40B4-BE49-F238E27FC236}">
                <a16:creationId xmlns:a16="http://schemas.microsoft.com/office/drawing/2014/main" id="{7EFF8840-2393-5869-3F9F-8F8D8754E118}"/>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33AD7F13-C4E7-6E21-7A16-AD1788CEC006}"/>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0A742965-596A-ED4B-250E-756B5069B5D7}"/>
              </a:ext>
            </a:extLst>
          </p:cNvPr>
          <p:cNvSpPr>
            <a:spLocks noGrp="1"/>
          </p:cNvSpPr>
          <p:nvPr>
            <p:ph type="sldNum" sz="quarter" idx="12"/>
          </p:nvPr>
        </p:nvSpPr>
        <p:spPr/>
        <p:txBody>
          <a:bodyPr/>
          <a:lstStyle/>
          <a:p>
            <a:fld id="{AA3D6EC1-CEF0-44B9-AC69-1554EEB371D5}" type="slidenum">
              <a:rPr lang="en-GB" smtClean="0"/>
              <a:t>25</a:t>
            </a:fld>
            <a:endParaRPr lang="en-GB"/>
          </a:p>
        </p:txBody>
      </p:sp>
      <p:pic>
        <p:nvPicPr>
          <p:cNvPr id="6146" name="Picture 2" descr="Enchanted Candidate Documents 3D Flat Icon People with Smiling Faces for Magical Hiring Process | Premium AI-generated image">
            <a:extLst>
              <a:ext uri="{FF2B5EF4-FFF2-40B4-BE49-F238E27FC236}">
                <a16:creationId xmlns:a16="http://schemas.microsoft.com/office/drawing/2014/main" id="{4E3CD71F-4234-F622-A427-39A45DE8FC94}"/>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4906297" y="3143140"/>
            <a:ext cx="2164325" cy="28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015935"/>
      </p:ext>
    </p:extLst>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Date Placeholder 2">
            <a:extLst>
              <a:ext uri="{FF2B5EF4-FFF2-40B4-BE49-F238E27FC236}">
                <a16:creationId xmlns:a16="http://schemas.microsoft.com/office/drawing/2014/main" id="{1AD79496-1E88-08B3-6F1A-B183028AF21C}"/>
              </a:ext>
            </a:extLst>
          </p:cNvPr>
          <p:cNvSpPr>
            <a:spLocks noGrp="1"/>
          </p:cNvSpPr>
          <p:nvPr>
            <p:ph type="dt" sz="half" idx="10"/>
          </p:nvPr>
        </p:nvSpPr>
        <p:spPr/>
        <p:txBody>
          <a:bodyPr/>
          <a:lstStyle/>
          <a:p>
            <a:fld id="{D5231884-8841-474E-B980-3663B77BB24B}" type="datetime1">
              <a:rPr lang="en-GB" smtClean="0"/>
              <a:t>20/04/2025</a:t>
            </a:fld>
            <a:endParaRPr lang="en-GB"/>
          </a:p>
        </p:txBody>
      </p:sp>
      <p:sp>
        <p:nvSpPr>
          <p:cNvPr id="4" name="Footer Placeholder 3">
            <a:extLst>
              <a:ext uri="{FF2B5EF4-FFF2-40B4-BE49-F238E27FC236}">
                <a16:creationId xmlns:a16="http://schemas.microsoft.com/office/drawing/2014/main" id="{A18E63D0-74E2-976C-35E1-BA2984E10543}"/>
              </a:ext>
            </a:extLst>
          </p:cNvPr>
          <p:cNvSpPr>
            <a:spLocks noGrp="1"/>
          </p:cNvSpPr>
          <p:nvPr>
            <p:ph type="ftr" sz="quarter" idx="11"/>
          </p:nvPr>
        </p:nvSpPr>
        <p:spPr/>
        <p:txBody>
          <a:bodyPr/>
          <a:lstStyle/>
          <a:p>
            <a:r>
              <a:rPr lang="en-GB"/>
              <a:t>KIẾN THỨC - KỸ NĂNG - SÁNG TẠO - HỘI NHẬP</a:t>
            </a:r>
          </a:p>
        </p:txBody>
      </p:sp>
      <p:sp>
        <p:nvSpPr>
          <p:cNvPr id="5" name="Slide Number Placeholder 4">
            <a:extLst>
              <a:ext uri="{FF2B5EF4-FFF2-40B4-BE49-F238E27FC236}">
                <a16:creationId xmlns:a16="http://schemas.microsoft.com/office/drawing/2014/main" id="{CC9546DE-739C-FA8E-01F9-2C7FC016EDC2}"/>
              </a:ext>
            </a:extLst>
          </p:cNvPr>
          <p:cNvSpPr>
            <a:spLocks noGrp="1"/>
          </p:cNvSpPr>
          <p:nvPr>
            <p:ph type="sldNum" sz="quarter" idx="12"/>
          </p:nvPr>
        </p:nvSpPr>
        <p:spPr/>
        <p:txBody>
          <a:bodyPr/>
          <a:lstStyle/>
          <a:p>
            <a:fld id="{AA3D6EC1-CEF0-44B9-AC69-1554EEB371D5}" type="slidenum">
              <a:rPr lang="en-GB" smtClean="0"/>
              <a:t>26</a:t>
            </a:fld>
            <a:endParaRPr lang="en-GB"/>
          </a:p>
        </p:txBody>
      </p:sp>
      <p:pic>
        <p:nvPicPr>
          <p:cNvPr id="2052" name="Picture 4" descr="Thank You Technology Royalty-Free Images, Stock Photos &amp; Pictures |  Shutterstock">
            <a:extLst>
              <a:ext uri="{FF2B5EF4-FFF2-40B4-BE49-F238E27FC236}">
                <a16:creationId xmlns:a16="http://schemas.microsoft.com/office/drawing/2014/main" id="{8D4BCEFD-279B-35F3-7781-E81006BD86AF}"/>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3232892" y="2102230"/>
            <a:ext cx="5726215" cy="3351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12B790-89C6-DFA9-C12B-996181F1F8BB}"/>
              </a:ext>
            </a:extLst>
          </p:cNvPr>
          <p:cNvSpPr>
            <a:spLocks noGrp="1"/>
          </p:cNvSpPr>
          <p:nvPr>
            <p:ph type="title"/>
          </p:nvPr>
        </p:nvSpPr>
        <p:spPr>
          <a:xfrm>
            <a:off x="3232892" y="5089036"/>
            <a:ext cx="5726216" cy="365125"/>
          </a:xfrm>
          <a:solidFill>
            <a:schemeClr val="accent1"/>
          </a:solidFill>
        </p:spPr>
        <p:style>
          <a:lnRef idx="3">
            <a:schemeClr val="lt1"/>
          </a:lnRef>
          <a:fillRef idx="1">
            <a:schemeClr val="accent5"/>
          </a:fillRef>
          <a:effectRef idx="1">
            <a:schemeClr val="accent5"/>
          </a:effectRef>
          <a:fontRef idx="minor">
            <a:schemeClr val="lt1"/>
          </a:fontRef>
        </p:style>
        <p:txBody>
          <a:bodyPr>
            <a:noAutofit/>
          </a:bodyPr>
          <a:lstStyle/>
          <a:p>
            <a:pPr algn="ctr"/>
            <a:r>
              <a:rPr lang="en-US" sz="2400" b="1"/>
              <a:t>THANKS FOR WATCHING!</a:t>
            </a:r>
            <a:endParaRPr lang="vi-VN" sz="2400" b="1"/>
          </a:p>
        </p:txBody>
      </p:sp>
    </p:spTree>
    <p:extLst>
      <p:ext uri="{BB962C8B-B14F-4D97-AF65-F5344CB8AC3E}">
        <p14:creationId xmlns:p14="http://schemas.microsoft.com/office/powerpoint/2010/main" val="3328109165"/>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64F7A984-9522-FE8B-8C24-6CDC406E6F7E}"/>
              </a:ext>
            </a:extLst>
          </p:cNvPr>
          <p:cNvSpPr>
            <a:spLocks noGrp="1"/>
          </p:cNvSpPr>
          <p:nvPr>
            <p:ph type="title"/>
          </p:nvPr>
        </p:nvSpPr>
        <p:spPr>
          <a:xfrm>
            <a:off x="838200" y="1437909"/>
            <a:ext cx="5592097" cy="767410"/>
          </a:xfrm>
        </p:spPr>
        <p:txBody>
          <a:bodyPr anchor="ctr">
            <a:normAutofit/>
          </a:bodyPr>
          <a:lstStyle/>
          <a:p>
            <a:r>
              <a:rPr lang="en-US" sz="2800" b="1" i="0">
                <a:solidFill>
                  <a:srgbClr val="15848B"/>
                </a:solidFill>
                <a:effectLst/>
              </a:rPr>
              <a:t> </a:t>
            </a:r>
            <a:r>
              <a:rPr lang="vi-VN" sz="2800" b="1" i="0">
                <a:solidFill>
                  <a:srgbClr val="15848B"/>
                </a:solidFill>
                <a:effectLst/>
              </a:rPr>
              <a:t>Mở đầu và </a:t>
            </a:r>
            <a:r>
              <a:rPr lang="en-US" sz="2800" b="1" i="0">
                <a:solidFill>
                  <a:srgbClr val="15848B"/>
                </a:solidFill>
                <a:effectLst/>
              </a:rPr>
              <a:t>b</a:t>
            </a:r>
            <a:r>
              <a:rPr lang="vi-VN" sz="2800" b="1" i="0">
                <a:solidFill>
                  <a:srgbClr val="15848B"/>
                </a:solidFill>
                <a:effectLst/>
              </a:rPr>
              <a:t>ối cảnh</a:t>
            </a:r>
            <a:endParaRPr lang="vi-VN" sz="2800">
              <a:solidFill>
                <a:srgbClr val="15848B"/>
              </a:solidFill>
            </a:endParaRPr>
          </a:p>
        </p:txBody>
      </p:sp>
      <p:sp>
        <p:nvSpPr>
          <p:cNvPr id="3" name="Content Placeholder 2">
            <a:extLst>
              <a:ext uri="{FF2B5EF4-FFF2-40B4-BE49-F238E27FC236}">
                <a16:creationId xmlns:a16="http://schemas.microsoft.com/office/drawing/2014/main" id="{D9F65404-03AD-F563-D383-DF83E5FDF3AC}"/>
              </a:ext>
            </a:extLst>
          </p:cNvPr>
          <p:cNvSpPr>
            <a:spLocks noGrp="1"/>
          </p:cNvSpPr>
          <p:nvPr>
            <p:ph sz="half" idx="1"/>
          </p:nvPr>
        </p:nvSpPr>
        <p:spPr>
          <a:xfrm>
            <a:off x="838200" y="2095130"/>
            <a:ext cx="5181600" cy="4081832"/>
          </a:xfrm>
        </p:spPr>
        <p:txBody>
          <a:bodyPr>
            <a:normAutofit/>
          </a:bodyPr>
          <a:lstStyle/>
          <a:p>
            <a:pPr marL="0" indent="0">
              <a:spcBef>
                <a:spcPts val="1029"/>
              </a:spcBef>
              <a:spcAft>
                <a:spcPts val="300"/>
              </a:spcAft>
              <a:buNone/>
            </a:pPr>
            <a:r>
              <a:rPr lang="en-US" sz="2700" i="0">
                <a:solidFill>
                  <a:srgbClr val="15848B"/>
                </a:solidFill>
                <a:effectLst/>
              </a:rPr>
              <a:t>	</a:t>
            </a:r>
            <a:r>
              <a:rPr lang="vi-VN" sz="2700" i="0">
                <a:solidFill>
                  <a:srgbClr val="15848B"/>
                </a:solidFill>
                <a:effectLst/>
              </a:rPr>
              <a:t>Trong kỷ nguyên số hóa hiện nay, việc kết nối thông tin giữa các đơn vị trong trường học là vô cùng quan trọng, đặc biệt đối với Trường Đại học Giao Thông Vận Tải TP.HCM. Việc xây dựng một hệ thống mạng Viện Công Nghệ Thông Tin - Điện và Điện Tử giúp đáp ứng nhu cầu giảng dạy, nghiên cứu và quản lý một cách hiệu quả.</a:t>
            </a:r>
            <a:endParaRPr lang="vi-VN" sz="2700">
              <a:solidFill>
                <a:srgbClr val="15848B"/>
              </a:solidFill>
            </a:endParaRPr>
          </a:p>
        </p:txBody>
      </p:sp>
      <p:pic>
        <p:nvPicPr>
          <p:cNvPr id="4098" name="Picture 2" descr="Article Image">
            <a:extLst>
              <a:ext uri="{FF2B5EF4-FFF2-40B4-BE49-F238E27FC236}">
                <a16:creationId xmlns:a16="http://schemas.microsoft.com/office/drawing/2014/main" id="{C3ADE6C5-7D85-E765-4693-FF2926C18EF1}"/>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172200" y="2678720"/>
            <a:ext cx="5181600" cy="2914650"/>
          </a:xfrm>
          <a:prstGeom prst="rect">
            <a:avLst/>
          </a:prstGeom>
          <a:solidFill>
            <a:srgbClr val="FFFFFF"/>
          </a:solidFill>
        </p:spPr>
      </p:pic>
      <p:sp>
        <p:nvSpPr>
          <p:cNvPr id="4" name="Date Placeholder 3">
            <a:extLst>
              <a:ext uri="{FF2B5EF4-FFF2-40B4-BE49-F238E27FC236}">
                <a16:creationId xmlns:a16="http://schemas.microsoft.com/office/drawing/2014/main" id="{6F9CB3A7-5178-711E-0695-001A561056F3}"/>
              </a:ext>
            </a:extLst>
          </p:cNvPr>
          <p:cNvSpPr>
            <a:spLocks noGrp="1"/>
          </p:cNvSpPr>
          <p:nvPr>
            <p:ph type="dt" sz="half" idx="10"/>
          </p:nvPr>
        </p:nvSpPr>
        <p:spPr>
          <a:xfrm>
            <a:off x="838200" y="6356354"/>
            <a:ext cx="2743200" cy="365125"/>
          </a:xfrm>
        </p:spPr>
        <p:txBody>
          <a:bodyPr anchor="ctr">
            <a:normAutofit/>
          </a:bodyPr>
          <a:lstStyle/>
          <a:p>
            <a:pPr>
              <a:spcAft>
                <a:spcPts val="600"/>
              </a:spcAft>
            </a:pPr>
            <a:fld id="{19E0BBC2-331D-455A-8F34-6CACAAA7B272}" type="datetime1">
              <a:rPr lang="en-GB" smtClean="0"/>
              <a:pPr>
                <a:spcAft>
                  <a:spcPts val="600"/>
                </a:spcAft>
              </a:pPr>
              <a:t>20/04/2025</a:t>
            </a:fld>
            <a:endParaRPr lang="en-GB"/>
          </a:p>
        </p:txBody>
      </p:sp>
      <p:sp>
        <p:nvSpPr>
          <p:cNvPr id="5" name="Footer Placeholder 4">
            <a:extLst>
              <a:ext uri="{FF2B5EF4-FFF2-40B4-BE49-F238E27FC236}">
                <a16:creationId xmlns:a16="http://schemas.microsoft.com/office/drawing/2014/main" id="{5C307706-7BAD-A79D-71BD-4EF03757765D}"/>
              </a:ext>
            </a:extLst>
          </p:cNvPr>
          <p:cNvSpPr>
            <a:spLocks noGrp="1"/>
          </p:cNvSpPr>
          <p:nvPr>
            <p:ph type="ftr" sz="quarter" idx="11"/>
          </p:nvPr>
        </p:nvSpPr>
        <p:spPr>
          <a:xfrm>
            <a:off x="4038600" y="6356354"/>
            <a:ext cx="4114800" cy="365125"/>
          </a:xfrm>
        </p:spPr>
        <p:txBody>
          <a:bodyPr anchor="ctr">
            <a:normAutofit/>
          </a:bodyPr>
          <a:lstStyle/>
          <a:p>
            <a:pPr>
              <a:spcAft>
                <a:spcPts val="600"/>
              </a:spcAft>
            </a:pPr>
            <a:r>
              <a:rPr lang="en-GB"/>
              <a:t>KIẾN THỨC - KỸ NĂNG - SÁNG TẠO - HỘI NHẬP</a:t>
            </a:r>
          </a:p>
        </p:txBody>
      </p:sp>
      <p:sp>
        <p:nvSpPr>
          <p:cNvPr id="6" name="Slide Number Placeholder 5">
            <a:extLst>
              <a:ext uri="{FF2B5EF4-FFF2-40B4-BE49-F238E27FC236}">
                <a16:creationId xmlns:a16="http://schemas.microsoft.com/office/drawing/2014/main" id="{4D2303A2-E00C-2DAC-FA05-A8D59D4FFEBD}"/>
              </a:ext>
            </a:extLst>
          </p:cNvPr>
          <p:cNvSpPr>
            <a:spLocks noGrp="1"/>
          </p:cNvSpPr>
          <p:nvPr>
            <p:ph type="sldNum" sz="quarter" idx="12"/>
          </p:nvPr>
        </p:nvSpPr>
        <p:spPr>
          <a:xfrm>
            <a:off x="8610600" y="6356354"/>
            <a:ext cx="2743200" cy="365125"/>
          </a:xfrm>
        </p:spPr>
        <p:txBody>
          <a:bodyPr anchor="ctr">
            <a:normAutofit/>
          </a:bodyPr>
          <a:lstStyle/>
          <a:p>
            <a:pPr>
              <a:spcAft>
                <a:spcPts val="600"/>
              </a:spcAft>
            </a:pPr>
            <a:fld id="{AA3D6EC1-CEF0-44B9-AC69-1554EEB371D5}" type="slidenum">
              <a:rPr lang="en-GB" smtClean="0"/>
              <a:pPr>
                <a:spcAft>
                  <a:spcPts val="600"/>
                </a:spcAft>
              </a:pPr>
              <a:t>3</a:t>
            </a:fld>
            <a:endParaRPr lang="en-GB"/>
          </a:p>
        </p:txBody>
      </p:sp>
    </p:spTree>
    <p:extLst>
      <p:ext uri="{BB962C8B-B14F-4D97-AF65-F5344CB8AC3E}">
        <p14:creationId xmlns:p14="http://schemas.microsoft.com/office/powerpoint/2010/main" val="1191357181"/>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4E549591-23B7-35DA-39A0-F62F7494A27B}"/>
              </a:ext>
            </a:extLst>
          </p:cNvPr>
          <p:cNvSpPr>
            <a:spLocks noGrp="1"/>
          </p:cNvSpPr>
          <p:nvPr>
            <p:ph type="title"/>
          </p:nvPr>
        </p:nvSpPr>
        <p:spPr/>
        <p:txBody>
          <a:bodyPr>
            <a:normAutofit/>
          </a:bodyPr>
          <a:lstStyle/>
          <a:p>
            <a:r>
              <a:rPr lang="en-US" sz="2800" b="1"/>
              <a:t>I. Mục tiêu thiết kế mạng</a:t>
            </a:r>
            <a:endParaRPr lang="vi-VN" sz="2800" b="1"/>
          </a:p>
        </p:txBody>
      </p:sp>
      <p:sp>
        <p:nvSpPr>
          <p:cNvPr id="4" name="Date Placeholder 3">
            <a:extLst>
              <a:ext uri="{FF2B5EF4-FFF2-40B4-BE49-F238E27FC236}">
                <a16:creationId xmlns:a16="http://schemas.microsoft.com/office/drawing/2014/main" id="{B89C849B-33FA-8245-FBD4-E181278A0810}"/>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78986412-69CA-68F7-B431-729AA8F6021D}"/>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22AC424C-C177-C941-FBED-B6D302A3FC46}"/>
              </a:ext>
            </a:extLst>
          </p:cNvPr>
          <p:cNvSpPr>
            <a:spLocks noGrp="1"/>
          </p:cNvSpPr>
          <p:nvPr>
            <p:ph type="sldNum" sz="quarter" idx="12"/>
          </p:nvPr>
        </p:nvSpPr>
        <p:spPr/>
        <p:txBody>
          <a:bodyPr/>
          <a:lstStyle/>
          <a:p>
            <a:fld id="{AA3D6EC1-CEF0-44B9-AC69-1554EEB371D5}" type="slidenum">
              <a:rPr lang="en-GB" smtClean="0"/>
              <a:t>4</a:t>
            </a:fld>
            <a:endParaRPr lang="en-GB"/>
          </a:p>
        </p:txBody>
      </p:sp>
      <p:sp>
        <p:nvSpPr>
          <p:cNvPr id="10" name="Flowchart: Alternate Process 9">
            <a:extLst>
              <a:ext uri="{FF2B5EF4-FFF2-40B4-BE49-F238E27FC236}">
                <a16:creationId xmlns:a16="http://schemas.microsoft.com/office/drawing/2014/main" id="{32193D1B-A78B-606E-A618-3EC5E7F08534}"/>
              </a:ext>
            </a:extLst>
          </p:cNvPr>
          <p:cNvSpPr/>
          <p:nvPr/>
        </p:nvSpPr>
        <p:spPr>
          <a:xfrm>
            <a:off x="973395" y="1835816"/>
            <a:ext cx="3306096" cy="4228689"/>
          </a:xfrm>
          <a:prstGeom prst="flowChartAlternateProcess">
            <a:avLst/>
          </a:prstGeom>
          <a:solidFill>
            <a:schemeClr val="accent5">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err="1">
                <a:latin typeface="Times New Roman" panose="02020603050405020304" pitchFamily="18" charset="0"/>
                <a:cs typeface="Times New Roman" panose="02020603050405020304" pitchFamily="18" charset="0"/>
              </a:rPr>
              <a:t>Mục tiêu</a:t>
            </a:r>
            <a:endParaRPr lang="vi-VN" sz="4400" b="1">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B1178F94-5D1F-ACBE-19CB-FE00180EA682}"/>
              </a:ext>
            </a:extLst>
          </p:cNvPr>
          <p:cNvSpPr/>
          <p:nvPr/>
        </p:nvSpPr>
        <p:spPr>
          <a:xfrm>
            <a:off x="4385187" y="1835817"/>
            <a:ext cx="6968613" cy="13079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a:latin typeface="+mj-lt"/>
            </a:endParaRPr>
          </a:p>
        </p:txBody>
      </p:sp>
      <p:sp>
        <p:nvSpPr>
          <p:cNvPr id="12" name="Rectangle: Rounded Corners 11">
            <a:extLst>
              <a:ext uri="{FF2B5EF4-FFF2-40B4-BE49-F238E27FC236}">
                <a16:creationId xmlns:a16="http://schemas.microsoft.com/office/drawing/2014/main" id="{1401171A-AF6D-9F47-35E3-4D9C01A9E59D}"/>
              </a:ext>
            </a:extLst>
          </p:cNvPr>
          <p:cNvSpPr/>
          <p:nvPr/>
        </p:nvSpPr>
        <p:spPr>
          <a:xfrm>
            <a:off x="4385187" y="3296163"/>
            <a:ext cx="6968613" cy="13079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2BF625C6-C7C9-E11D-C112-B0839EAAC79E}"/>
              </a:ext>
            </a:extLst>
          </p:cNvPr>
          <p:cNvSpPr/>
          <p:nvPr/>
        </p:nvSpPr>
        <p:spPr>
          <a:xfrm>
            <a:off x="4385187" y="4756509"/>
            <a:ext cx="6968613" cy="13079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vi-VN"/>
          </a:p>
        </p:txBody>
      </p:sp>
      <p:sp>
        <p:nvSpPr>
          <p:cNvPr id="15" name="TextBox 14">
            <a:extLst>
              <a:ext uri="{FF2B5EF4-FFF2-40B4-BE49-F238E27FC236}">
                <a16:creationId xmlns:a16="http://schemas.microsoft.com/office/drawing/2014/main" id="{5F2AD807-3B75-617D-BC96-23CF7F40AFCA}"/>
              </a:ext>
            </a:extLst>
          </p:cNvPr>
          <p:cNvSpPr txBox="1"/>
          <p:nvPr/>
        </p:nvSpPr>
        <p:spPr>
          <a:xfrm>
            <a:off x="4748980" y="2147991"/>
            <a:ext cx="415498" cy="646331"/>
          </a:xfrm>
          <a:prstGeom prst="rect">
            <a:avLst/>
          </a:prstGeom>
          <a:noFill/>
        </p:spPr>
        <p:txBody>
          <a:bodyPr wrap="none" rtlCol="0">
            <a:spAutoFit/>
          </a:bodyPr>
          <a:lstStyle/>
          <a:p>
            <a:r>
              <a:rPr lang="en-US" sz="3600" b="1">
                <a:solidFill>
                  <a:srgbClr val="15848B"/>
                </a:solidFill>
                <a:latin typeface="Times New Roman" panose="02020603050405020304" pitchFamily="18" charset="0"/>
                <a:cs typeface="Times New Roman" panose="02020603050405020304" pitchFamily="18" charset="0"/>
              </a:rPr>
              <a:t>1</a:t>
            </a:r>
            <a:endParaRPr lang="vi-VN" b="1">
              <a:solidFill>
                <a:srgbClr val="15848B"/>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A77F2B2-46E1-D9CE-0427-56B7949266A2}"/>
              </a:ext>
            </a:extLst>
          </p:cNvPr>
          <p:cNvSpPr txBox="1"/>
          <p:nvPr/>
        </p:nvSpPr>
        <p:spPr>
          <a:xfrm>
            <a:off x="4748980" y="3626994"/>
            <a:ext cx="415498" cy="646331"/>
          </a:xfrm>
          <a:prstGeom prst="rect">
            <a:avLst/>
          </a:prstGeom>
          <a:noFill/>
        </p:spPr>
        <p:txBody>
          <a:bodyPr wrap="none" rtlCol="0">
            <a:spAutoFit/>
          </a:bodyPr>
          <a:lstStyle/>
          <a:p>
            <a:r>
              <a:rPr lang="en-US" sz="3600" b="1">
                <a:solidFill>
                  <a:srgbClr val="15848B"/>
                </a:solidFill>
                <a:latin typeface="Times New Roman" panose="02020603050405020304" pitchFamily="18" charset="0"/>
                <a:cs typeface="Times New Roman" panose="02020603050405020304" pitchFamily="18" charset="0"/>
              </a:rPr>
              <a:t>2</a:t>
            </a:r>
            <a:endParaRPr lang="vi-VN" b="1">
              <a:solidFill>
                <a:srgbClr val="15848B"/>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582F9F2-B47A-6BF8-E40B-7C2FB8D3C45C}"/>
              </a:ext>
            </a:extLst>
          </p:cNvPr>
          <p:cNvSpPr txBox="1"/>
          <p:nvPr/>
        </p:nvSpPr>
        <p:spPr>
          <a:xfrm>
            <a:off x="4748980" y="5087341"/>
            <a:ext cx="415498" cy="646331"/>
          </a:xfrm>
          <a:prstGeom prst="rect">
            <a:avLst/>
          </a:prstGeom>
          <a:noFill/>
        </p:spPr>
        <p:txBody>
          <a:bodyPr wrap="none" rtlCol="0">
            <a:spAutoFit/>
          </a:bodyPr>
          <a:lstStyle/>
          <a:p>
            <a:r>
              <a:rPr lang="en-US" sz="3600" b="1">
                <a:solidFill>
                  <a:srgbClr val="15848B"/>
                </a:solidFill>
                <a:latin typeface="Times New Roman" panose="02020603050405020304" pitchFamily="18" charset="0"/>
                <a:cs typeface="Times New Roman" panose="02020603050405020304" pitchFamily="18" charset="0"/>
              </a:rPr>
              <a:t>3</a:t>
            </a:r>
            <a:endParaRPr lang="vi-VN" b="1">
              <a:solidFill>
                <a:srgbClr val="15848B"/>
              </a:solidFill>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735D287A-06E6-96FA-23BB-B9D30168D80B}"/>
              </a:ext>
            </a:extLst>
          </p:cNvPr>
          <p:cNvGrpSpPr/>
          <p:nvPr/>
        </p:nvGrpSpPr>
        <p:grpSpPr>
          <a:xfrm>
            <a:off x="5496903" y="1883656"/>
            <a:ext cx="5311230" cy="1011958"/>
            <a:chOff x="5496903" y="1883656"/>
            <a:chExt cx="5311230" cy="1011958"/>
          </a:xfrm>
        </p:grpSpPr>
        <p:sp>
          <p:nvSpPr>
            <p:cNvPr id="18" name="TextBox 17">
              <a:extLst>
                <a:ext uri="{FF2B5EF4-FFF2-40B4-BE49-F238E27FC236}">
                  <a16:creationId xmlns:a16="http://schemas.microsoft.com/office/drawing/2014/main" id="{538BA8E1-143D-2AE1-36CF-D746980C3109}"/>
                </a:ext>
              </a:extLst>
            </p:cNvPr>
            <p:cNvSpPr txBox="1"/>
            <p:nvPr/>
          </p:nvSpPr>
          <p:spPr>
            <a:xfrm>
              <a:off x="5496903" y="1883656"/>
              <a:ext cx="2656496" cy="461665"/>
            </a:xfrm>
            <a:prstGeom prst="rect">
              <a:avLst/>
            </a:prstGeom>
            <a:noFill/>
          </p:spPr>
          <p:txBody>
            <a:bodyPr wrap="none" rtlCol="0">
              <a:spAutoFit/>
            </a:bodyPr>
            <a:lstStyle/>
            <a:p>
              <a:r>
                <a:rPr lang="en-US" sz="2400" b="1" err="1">
                  <a:solidFill>
                    <a:srgbClr val="15848B"/>
                  </a:solidFill>
                  <a:latin typeface="Times New Roman" panose="02020603050405020304" pitchFamily="18" charset="0"/>
                  <a:cs typeface="Times New Roman" panose="02020603050405020304" pitchFamily="18" charset="0"/>
                </a:rPr>
                <a:t>Cải thiện hiệu suất</a:t>
              </a:r>
              <a:endParaRPr lang="vi-VN" sz="1200" b="1">
                <a:solidFill>
                  <a:srgbClr val="15848B"/>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17849B7E-117B-9818-4C8C-B6000FAAF836}"/>
                </a:ext>
              </a:extLst>
            </p:cNvPr>
            <p:cNvSpPr txBox="1"/>
            <p:nvPr/>
          </p:nvSpPr>
          <p:spPr>
            <a:xfrm>
              <a:off x="5498666" y="2310839"/>
              <a:ext cx="5309467" cy="584775"/>
            </a:xfrm>
            <a:prstGeom prst="rect">
              <a:avLst/>
            </a:prstGeom>
            <a:noFill/>
          </p:spPr>
          <p:txBody>
            <a:bodyPr wrap="none" rtlCol="0">
              <a:spAutoFit/>
            </a:bodyPr>
            <a:lstStyle/>
            <a:p>
              <a:r>
                <a:rPr lang="vi-VN" sz="1600" b="0" i="0">
                  <a:solidFill>
                    <a:srgbClr val="15848B"/>
                  </a:solidFill>
                  <a:effectLst/>
                  <a:latin typeface="+mj-lt"/>
                </a:rPr>
                <a:t>Mạng cần được thiết kế để đảm bảo tốc độ và độ ổn định cao, </a:t>
              </a:r>
              <a:endParaRPr lang="en-US" sz="1600" b="0" i="0">
                <a:solidFill>
                  <a:srgbClr val="15848B"/>
                </a:solidFill>
                <a:effectLst/>
                <a:latin typeface="+mj-lt"/>
              </a:endParaRPr>
            </a:p>
            <a:p>
              <a:r>
                <a:rPr lang="vi-VN" sz="1600" b="0" i="0">
                  <a:solidFill>
                    <a:srgbClr val="15848B"/>
                  </a:solidFill>
                  <a:effectLst/>
                  <a:latin typeface="+mj-lt"/>
                </a:rPr>
                <a:t>đáp ứng yêu cầu của người dùng trong các ca học và làm việc.</a:t>
              </a:r>
              <a:endParaRPr lang="vi-VN" sz="1000" b="1">
                <a:solidFill>
                  <a:srgbClr val="15848B"/>
                </a:solidFill>
                <a:latin typeface="+mj-lt"/>
                <a:cs typeface="Times New Roman" panose="02020603050405020304" pitchFamily="18" charset="0"/>
              </a:endParaRPr>
            </a:p>
          </p:txBody>
        </p:sp>
      </p:grpSp>
      <p:grpSp>
        <p:nvGrpSpPr>
          <p:cNvPr id="22" name="Group 21">
            <a:extLst>
              <a:ext uri="{FF2B5EF4-FFF2-40B4-BE49-F238E27FC236}">
                <a16:creationId xmlns:a16="http://schemas.microsoft.com/office/drawing/2014/main" id="{38C998C0-3AE4-C835-0443-0EFC15E0E1AE}"/>
              </a:ext>
            </a:extLst>
          </p:cNvPr>
          <p:cNvGrpSpPr/>
          <p:nvPr/>
        </p:nvGrpSpPr>
        <p:grpSpPr>
          <a:xfrm>
            <a:off x="5496903" y="3374433"/>
            <a:ext cx="5342598" cy="1011958"/>
            <a:chOff x="5496903" y="1883656"/>
            <a:chExt cx="5342598" cy="1011958"/>
          </a:xfrm>
        </p:grpSpPr>
        <p:sp>
          <p:nvSpPr>
            <p:cNvPr id="23" name="TextBox 22">
              <a:extLst>
                <a:ext uri="{FF2B5EF4-FFF2-40B4-BE49-F238E27FC236}">
                  <a16:creationId xmlns:a16="http://schemas.microsoft.com/office/drawing/2014/main" id="{3F958D7C-9671-C0EE-C075-4F90C5E6434E}"/>
                </a:ext>
              </a:extLst>
            </p:cNvPr>
            <p:cNvSpPr txBox="1"/>
            <p:nvPr/>
          </p:nvSpPr>
          <p:spPr>
            <a:xfrm>
              <a:off x="5496903" y="1883656"/>
              <a:ext cx="1287532" cy="461665"/>
            </a:xfrm>
            <a:prstGeom prst="rect">
              <a:avLst/>
            </a:prstGeom>
            <a:noFill/>
          </p:spPr>
          <p:txBody>
            <a:bodyPr wrap="none" rtlCol="0">
              <a:spAutoFit/>
            </a:bodyPr>
            <a:lstStyle/>
            <a:p>
              <a:r>
                <a:rPr lang="en-US" sz="2400" b="1">
                  <a:solidFill>
                    <a:srgbClr val="15848B"/>
                  </a:solidFill>
                  <a:latin typeface="Times New Roman" panose="02020603050405020304" pitchFamily="18" charset="0"/>
                  <a:cs typeface="Times New Roman" panose="02020603050405020304" pitchFamily="18" charset="0"/>
                </a:rPr>
                <a:t>Bảo mật</a:t>
              </a:r>
              <a:endParaRPr lang="vi-VN" sz="1200" b="1">
                <a:solidFill>
                  <a:srgbClr val="15848B"/>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700079A-2FC2-E55D-050A-B57E858512C7}"/>
                </a:ext>
              </a:extLst>
            </p:cNvPr>
            <p:cNvSpPr txBox="1"/>
            <p:nvPr/>
          </p:nvSpPr>
          <p:spPr>
            <a:xfrm>
              <a:off x="5498666" y="2310839"/>
              <a:ext cx="5340835" cy="584775"/>
            </a:xfrm>
            <a:prstGeom prst="rect">
              <a:avLst/>
            </a:prstGeom>
            <a:noFill/>
          </p:spPr>
          <p:txBody>
            <a:bodyPr wrap="square" rtlCol="0">
              <a:spAutoFit/>
            </a:bodyPr>
            <a:lstStyle/>
            <a:p>
              <a:r>
                <a:rPr lang="vi-VN" sz="1600" b="0" i="0">
                  <a:solidFill>
                    <a:srgbClr val="15848B"/>
                  </a:solidFill>
                  <a:effectLst/>
                  <a:latin typeface="+mj-lt"/>
                </a:rPr>
                <a:t>Hệ thống cần có nhiều lớp bảo vệ để bảo đảm an toàn cho dữ liệu nhạy cảm, sử dụng các công nghệ như firewall và mã hóa.</a:t>
              </a:r>
              <a:endParaRPr lang="vi-VN" sz="1000" b="1">
                <a:solidFill>
                  <a:srgbClr val="15848B"/>
                </a:solidFill>
                <a:latin typeface="+mj-lt"/>
                <a:cs typeface="Times New Roman" panose="02020603050405020304" pitchFamily="18" charset="0"/>
              </a:endParaRPr>
            </a:p>
          </p:txBody>
        </p:sp>
      </p:grpSp>
      <p:grpSp>
        <p:nvGrpSpPr>
          <p:cNvPr id="25" name="Group 24">
            <a:extLst>
              <a:ext uri="{FF2B5EF4-FFF2-40B4-BE49-F238E27FC236}">
                <a16:creationId xmlns:a16="http://schemas.microsoft.com/office/drawing/2014/main" id="{4D428A73-90B3-8194-07B5-6CAFBA755CCE}"/>
              </a:ext>
            </a:extLst>
          </p:cNvPr>
          <p:cNvGrpSpPr/>
          <p:nvPr/>
        </p:nvGrpSpPr>
        <p:grpSpPr>
          <a:xfrm>
            <a:off x="5528271" y="4891844"/>
            <a:ext cx="4969790" cy="1011958"/>
            <a:chOff x="5496903" y="1883656"/>
            <a:chExt cx="4969790" cy="1011958"/>
          </a:xfrm>
        </p:grpSpPr>
        <p:sp>
          <p:nvSpPr>
            <p:cNvPr id="26" name="TextBox 25">
              <a:extLst>
                <a:ext uri="{FF2B5EF4-FFF2-40B4-BE49-F238E27FC236}">
                  <a16:creationId xmlns:a16="http://schemas.microsoft.com/office/drawing/2014/main" id="{3586B030-D68E-5C24-32C7-B0A9B85D8B74}"/>
                </a:ext>
              </a:extLst>
            </p:cNvPr>
            <p:cNvSpPr txBox="1"/>
            <p:nvPr/>
          </p:nvSpPr>
          <p:spPr>
            <a:xfrm>
              <a:off x="5496903" y="1883656"/>
              <a:ext cx="2656496" cy="461665"/>
            </a:xfrm>
            <a:prstGeom prst="rect">
              <a:avLst/>
            </a:prstGeom>
            <a:noFill/>
          </p:spPr>
          <p:txBody>
            <a:bodyPr wrap="none" rtlCol="0">
              <a:spAutoFit/>
            </a:bodyPr>
            <a:lstStyle/>
            <a:p>
              <a:r>
                <a:rPr lang="en-US" sz="2400" b="1" err="1">
                  <a:solidFill>
                    <a:srgbClr val="15848B"/>
                  </a:solidFill>
                  <a:latin typeface="Times New Roman" panose="02020603050405020304" pitchFamily="18" charset="0"/>
                  <a:cs typeface="Times New Roman" panose="02020603050405020304" pitchFamily="18" charset="0"/>
                </a:rPr>
                <a:t>Khả năng mở rộng</a:t>
              </a:r>
              <a:endParaRPr lang="vi-VN" sz="1200" b="1">
                <a:solidFill>
                  <a:srgbClr val="15848B"/>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A262270-BC3D-8EC6-BA11-AA91A6C37DD0}"/>
                </a:ext>
              </a:extLst>
            </p:cNvPr>
            <p:cNvSpPr txBox="1"/>
            <p:nvPr/>
          </p:nvSpPr>
          <p:spPr>
            <a:xfrm>
              <a:off x="5498666" y="2310839"/>
              <a:ext cx="4968027" cy="584775"/>
            </a:xfrm>
            <a:prstGeom prst="rect">
              <a:avLst/>
            </a:prstGeom>
            <a:noFill/>
          </p:spPr>
          <p:txBody>
            <a:bodyPr wrap="none" rtlCol="0">
              <a:spAutoFit/>
            </a:bodyPr>
            <a:lstStyle/>
            <a:p>
              <a:r>
                <a:rPr lang="vi-VN" sz="1600" b="0" i="0">
                  <a:solidFill>
                    <a:srgbClr val="15848B"/>
                  </a:solidFill>
                  <a:effectLst/>
                  <a:latin typeface="+mj-lt"/>
                </a:rPr>
                <a:t>Đảm bảo rằng hệ thống có thể dễ dàng mở rộng để hỗ trợ </a:t>
              </a:r>
              <a:endParaRPr lang="en-US" sz="1600" b="0" i="0">
                <a:solidFill>
                  <a:srgbClr val="15848B"/>
                </a:solidFill>
                <a:effectLst/>
                <a:latin typeface="+mj-lt"/>
              </a:endParaRPr>
            </a:p>
            <a:p>
              <a:r>
                <a:rPr lang="vi-VN" sz="1600" b="0" i="0">
                  <a:solidFill>
                    <a:srgbClr val="15848B"/>
                  </a:solidFill>
                  <a:effectLst/>
                  <a:latin typeface="+mj-lt"/>
                </a:rPr>
                <a:t>thêm người dùng và thiết bị mới mà không gây gián đoạn.</a:t>
              </a:r>
              <a:endParaRPr lang="vi-VN" sz="1000" b="1">
                <a:solidFill>
                  <a:srgbClr val="15848B"/>
                </a:solidFill>
                <a:latin typeface="+mj-lt"/>
                <a:cs typeface="Times New Roman" panose="02020603050405020304" pitchFamily="18" charset="0"/>
              </a:endParaRPr>
            </a:p>
          </p:txBody>
        </p:sp>
      </p:grpSp>
    </p:spTree>
    <p:extLst>
      <p:ext uri="{BB962C8B-B14F-4D97-AF65-F5344CB8AC3E}">
        <p14:creationId xmlns:p14="http://schemas.microsoft.com/office/powerpoint/2010/main" val="554767046"/>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a:extLst>
              <a:ext uri="{FF2B5EF4-FFF2-40B4-BE49-F238E27FC236}">
                <a16:creationId xmlns:a16="http://schemas.microsoft.com/office/drawing/2014/main" id="{ECC58332-7B27-FFEB-553B-7B9113B2B3A6}"/>
              </a:ext>
            </a:extLst>
          </p:cNvPr>
          <p:cNvSpPr>
            <a:spLocks noGrp="1"/>
          </p:cNvSpPr>
          <p:nvPr>
            <p:ph type="title"/>
          </p:nvPr>
        </p:nvSpPr>
        <p:spPr>
          <a:xfrm>
            <a:off x="838200" y="1228232"/>
            <a:ext cx="10515600" cy="767410"/>
          </a:xfrm>
        </p:spPr>
        <p:txBody>
          <a:bodyPr anchor="ctr">
            <a:normAutofit/>
          </a:bodyPr>
          <a:lstStyle/>
          <a:p>
            <a:r>
              <a:rPr lang="en-US" sz="2800" b="1" i="0">
                <a:effectLst/>
              </a:rPr>
              <a:t>II. </a:t>
            </a:r>
            <a:r>
              <a:rPr lang="vi-VN" sz="2800" b="1" i="0">
                <a:effectLst/>
              </a:rPr>
              <a:t>Phạm vi và yêu cầu của thiết kế</a:t>
            </a:r>
            <a:endParaRPr lang="vi-VN" sz="2800"/>
          </a:p>
        </p:txBody>
      </p:sp>
      <p:sp>
        <p:nvSpPr>
          <p:cNvPr id="3" name="Content Placeholder 2">
            <a:extLst>
              <a:ext uri="{FF2B5EF4-FFF2-40B4-BE49-F238E27FC236}">
                <a16:creationId xmlns:a16="http://schemas.microsoft.com/office/drawing/2014/main" id="{6C27769C-9FF8-6A61-5290-734F650D4201}"/>
              </a:ext>
            </a:extLst>
          </p:cNvPr>
          <p:cNvSpPr>
            <a:spLocks noGrp="1"/>
          </p:cNvSpPr>
          <p:nvPr>
            <p:ph sz="half" idx="1"/>
          </p:nvPr>
        </p:nvSpPr>
        <p:spPr>
          <a:xfrm>
            <a:off x="838200" y="2095130"/>
            <a:ext cx="5181600" cy="4081832"/>
          </a:xfrm>
        </p:spPr>
        <p:txBody>
          <a:bodyPr>
            <a:normAutofit/>
          </a:bodyPr>
          <a:lstStyle/>
          <a:p>
            <a:pPr marL="0" indent="0">
              <a:buNone/>
            </a:pPr>
            <a:r>
              <a:rPr lang="en-US" sz="2800" b="0" i="0">
                <a:solidFill>
                  <a:srgbClr val="15848B"/>
                </a:solidFill>
                <a:effectLst/>
              </a:rPr>
              <a:t>	</a:t>
            </a:r>
            <a:r>
              <a:rPr lang="vi-VN" sz="2800" b="0" i="0">
                <a:solidFill>
                  <a:srgbClr val="15848B"/>
                </a:solidFill>
                <a:effectLst/>
              </a:rPr>
              <a:t>Phạm vi thiết kế bao gồm việc xây dựng một hệ thống mạng cho ba cơ sở của trường Đại học Giao Thông Vận Tải, đảm bảo hiệu suất cao, bảo mật, khả năng mở rộng, khả năng phục hồi và quản lý giám sát hợp lý.</a:t>
            </a:r>
            <a:endParaRPr lang="vi-VN" sz="2800">
              <a:solidFill>
                <a:srgbClr val="15848B"/>
              </a:solidFill>
            </a:endParaRPr>
          </a:p>
        </p:txBody>
      </p:sp>
      <p:pic>
        <p:nvPicPr>
          <p:cNvPr id="15" name="Content Placeholder 14" descr="Blockchain outline">
            <a:extLst>
              <a:ext uri="{FF2B5EF4-FFF2-40B4-BE49-F238E27FC236}">
                <a16:creationId xmlns:a16="http://schemas.microsoft.com/office/drawing/2014/main" id="{2DDBBEB7-B9A0-3B0A-C730-E7A2F0B8A11D}"/>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6762277" y="1793679"/>
            <a:ext cx="4081833" cy="4081833"/>
          </a:xfrm>
        </p:spPr>
      </p:pic>
      <p:sp>
        <p:nvSpPr>
          <p:cNvPr id="4" name="Date Placeholder 3">
            <a:extLst>
              <a:ext uri="{FF2B5EF4-FFF2-40B4-BE49-F238E27FC236}">
                <a16:creationId xmlns:a16="http://schemas.microsoft.com/office/drawing/2014/main" id="{D1400E95-F612-A353-3BA7-94E6638E2192}"/>
              </a:ext>
            </a:extLst>
          </p:cNvPr>
          <p:cNvSpPr>
            <a:spLocks noGrp="1"/>
          </p:cNvSpPr>
          <p:nvPr>
            <p:ph type="dt" sz="half" idx="10"/>
          </p:nvPr>
        </p:nvSpPr>
        <p:spPr>
          <a:xfrm>
            <a:off x="838200" y="6356354"/>
            <a:ext cx="2743200" cy="365125"/>
          </a:xfrm>
        </p:spPr>
        <p:txBody>
          <a:bodyPr anchor="ctr">
            <a:normAutofit/>
          </a:bodyPr>
          <a:lstStyle/>
          <a:p>
            <a:pPr>
              <a:spcAft>
                <a:spcPts val="600"/>
              </a:spcAft>
            </a:pPr>
            <a:fld id="{19E0BBC2-331D-455A-8F34-6CACAAA7B272}" type="datetime1">
              <a:rPr lang="en-GB" smtClean="0"/>
              <a:pPr>
                <a:spcAft>
                  <a:spcPts val="600"/>
                </a:spcAft>
              </a:pPr>
              <a:t>20/04/2025</a:t>
            </a:fld>
            <a:endParaRPr lang="en-GB"/>
          </a:p>
        </p:txBody>
      </p:sp>
      <p:sp>
        <p:nvSpPr>
          <p:cNvPr id="5" name="Footer Placeholder 4">
            <a:extLst>
              <a:ext uri="{FF2B5EF4-FFF2-40B4-BE49-F238E27FC236}">
                <a16:creationId xmlns:a16="http://schemas.microsoft.com/office/drawing/2014/main" id="{CBAEBE15-EF63-EA36-47AB-B64675FF7D5B}"/>
              </a:ext>
            </a:extLst>
          </p:cNvPr>
          <p:cNvSpPr>
            <a:spLocks noGrp="1"/>
          </p:cNvSpPr>
          <p:nvPr>
            <p:ph type="ftr" sz="quarter" idx="11"/>
          </p:nvPr>
        </p:nvSpPr>
        <p:spPr>
          <a:xfrm>
            <a:off x="4038600" y="6356354"/>
            <a:ext cx="4114800" cy="365125"/>
          </a:xfrm>
        </p:spPr>
        <p:txBody>
          <a:bodyPr anchor="ctr">
            <a:normAutofit/>
          </a:bodyPr>
          <a:lstStyle/>
          <a:p>
            <a:pPr>
              <a:spcAft>
                <a:spcPts val="600"/>
              </a:spcAft>
            </a:pPr>
            <a:r>
              <a:rPr lang="en-GB"/>
              <a:t>KIẾN THỨC - KỸ NĂNG - SÁNG TẠO - HỘI NHẬP</a:t>
            </a:r>
          </a:p>
        </p:txBody>
      </p:sp>
      <p:sp>
        <p:nvSpPr>
          <p:cNvPr id="6" name="Slide Number Placeholder 5">
            <a:extLst>
              <a:ext uri="{FF2B5EF4-FFF2-40B4-BE49-F238E27FC236}">
                <a16:creationId xmlns:a16="http://schemas.microsoft.com/office/drawing/2014/main" id="{0C07E1E4-CE2F-28D9-49A4-37A0D5B5CB25}"/>
              </a:ext>
            </a:extLst>
          </p:cNvPr>
          <p:cNvSpPr>
            <a:spLocks noGrp="1"/>
          </p:cNvSpPr>
          <p:nvPr>
            <p:ph type="sldNum" sz="quarter" idx="12"/>
          </p:nvPr>
        </p:nvSpPr>
        <p:spPr>
          <a:xfrm>
            <a:off x="8610600" y="6356354"/>
            <a:ext cx="2743200" cy="365125"/>
          </a:xfrm>
        </p:spPr>
        <p:txBody>
          <a:bodyPr anchor="ctr">
            <a:normAutofit/>
          </a:bodyPr>
          <a:lstStyle/>
          <a:p>
            <a:pPr>
              <a:spcAft>
                <a:spcPts val="600"/>
              </a:spcAft>
            </a:pPr>
            <a:fld id="{AA3D6EC1-CEF0-44B9-AC69-1554EEB371D5}" type="slidenum">
              <a:rPr lang="en-GB" smtClean="0"/>
              <a:pPr>
                <a:spcAft>
                  <a:spcPts val="600"/>
                </a:spcAft>
              </a:pPr>
              <a:t>5</a:t>
            </a:fld>
            <a:endParaRPr lang="en-GB"/>
          </a:p>
        </p:txBody>
      </p:sp>
    </p:spTree>
    <p:extLst>
      <p:ext uri="{BB962C8B-B14F-4D97-AF65-F5344CB8AC3E}">
        <p14:creationId xmlns:p14="http://schemas.microsoft.com/office/powerpoint/2010/main" val="115296429"/>
      </p:ext>
    </p:ext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Date Placeholder 4">
            <a:extLst>
              <a:ext uri="{FF2B5EF4-FFF2-40B4-BE49-F238E27FC236}">
                <a16:creationId xmlns:a16="http://schemas.microsoft.com/office/drawing/2014/main" id="{A220CC4B-19D1-E122-9DF4-7AD8B5D6D14B}"/>
              </a:ext>
            </a:extLst>
          </p:cNvPr>
          <p:cNvSpPr>
            <a:spLocks noGrp="1"/>
          </p:cNvSpPr>
          <p:nvPr>
            <p:ph type="dt" sz="half" idx="10"/>
          </p:nvPr>
        </p:nvSpPr>
        <p:spPr/>
        <p:txBody>
          <a:bodyPr/>
          <a:lstStyle/>
          <a:p>
            <a:fld id="{9DE42CF6-A011-4145-8138-B18222BE784F}" type="datetime1">
              <a:rPr lang="en-GB" smtClean="0"/>
              <a:t>20/04/2025</a:t>
            </a:fld>
            <a:endParaRPr lang="en-GB"/>
          </a:p>
        </p:txBody>
      </p:sp>
      <p:sp>
        <p:nvSpPr>
          <p:cNvPr id="6" name="Footer Placeholder 5">
            <a:extLst>
              <a:ext uri="{FF2B5EF4-FFF2-40B4-BE49-F238E27FC236}">
                <a16:creationId xmlns:a16="http://schemas.microsoft.com/office/drawing/2014/main" id="{03CD8902-CCBC-13B0-D8D7-4BA17990AACE}"/>
              </a:ext>
            </a:extLst>
          </p:cNvPr>
          <p:cNvSpPr>
            <a:spLocks noGrp="1"/>
          </p:cNvSpPr>
          <p:nvPr>
            <p:ph type="ftr" sz="quarter" idx="11"/>
          </p:nvPr>
        </p:nvSpPr>
        <p:spPr/>
        <p:txBody>
          <a:bodyPr/>
          <a:lstStyle/>
          <a:p>
            <a:r>
              <a:rPr lang="en-GB"/>
              <a:t>KIẾN THỨC - KỸ NĂNG - SÁNG TẠO - HỘI NHẬP</a:t>
            </a:r>
          </a:p>
        </p:txBody>
      </p:sp>
      <p:sp>
        <p:nvSpPr>
          <p:cNvPr id="7" name="Slide Number Placeholder 6">
            <a:extLst>
              <a:ext uri="{FF2B5EF4-FFF2-40B4-BE49-F238E27FC236}">
                <a16:creationId xmlns:a16="http://schemas.microsoft.com/office/drawing/2014/main" id="{E08B86FA-B38E-470F-A103-9EAE0E600B08}"/>
              </a:ext>
            </a:extLst>
          </p:cNvPr>
          <p:cNvSpPr>
            <a:spLocks noGrp="1"/>
          </p:cNvSpPr>
          <p:nvPr>
            <p:ph type="sldNum" sz="quarter" idx="12"/>
          </p:nvPr>
        </p:nvSpPr>
        <p:spPr/>
        <p:txBody>
          <a:bodyPr/>
          <a:lstStyle/>
          <a:p>
            <a:fld id="{AA3D6EC1-CEF0-44B9-AC69-1554EEB371D5}" type="slidenum">
              <a:rPr lang="en-GB" smtClean="0"/>
              <a:t>6</a:t>
            </a:fld>
            <a:endParaRPr lang="en-GB"/>
          </a:p>
        </p:txBody>
      </p:sp>
      <p:sp>
        <p:nvSpPr>
          <p:cNvPr id="23" name="Rectangle: Rounded Corners 22">
            <a:extLst>
              <a:ext uri="{FF2B5EF4-FFF2-40B4-BE49-F238E27FC236}">
                <a16:creationId xmlns:a16="http://schemas.microsoft.com/office/drawing/2014/main" id="{BEAE0E37-3CF5-E26B-8B28-310BFFA0D10C}"/>
              </a:ext>
            </a:extLst>
          </p:cNvPr>
          <p:cNvSpPr/>
          <p:nvPr/>
        </p:nvSpPr>
        <p:spPr>
          <a:xfrm>
            <a:off x="581388" y="955059"/>
            <a:ext cx="11029223" cy="898273"/>
          </a:xfrm>
          <a:prstGeom prst="roundRect">
            <a:avLst/>
          </a:prstGeom>
          <a:noFill/>
          <a:ln>
            <a:solidFill>
              <a:schemeClr val="accent1"/>
            </a:solid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b="1">
                <a:solidFill>
                  <a:srgbClr val="15848B"/>
                </a:solidFill>
                <a:latin typeface="Times New Roman" panose="02020603050405020304" pitchFamily="18" charset="0"/>
                <a:cs typeface="Times New Roman" panose="02020603050405020304" pitchFamily="18" charset="0"/>
              </a:rPr>
              <a:t>III. </a:t>
            </a:r>
            <a:r>
              <a:rPr lang="vi-VN" sz="2800" b="1">
                <a:solidFill>
                  <a:srgbClr val="15848B"/>
                </a:solidFill>
                <a:latin typeface="Times New Roman" panose="02020603050405020304" pitchFamily="18" charset="0"/>
                <a:cs typeface="Times New Roman" panose="02020603050405020304" pitchFamily="18" charset="0"/>
              </a:rPr>
              <a:t>Các bước thực hiện thiết kế mạng</a:t>
            </a:r>
          </a:p>
        </p:txBody>
      </p:sp>
      <p:grpSp>
        <p:nvGrpSpPr>
          <p:cNvPr id="41" name="Group 40">
            <a:extLst>
              <a:ext uri="{FF2B5EF4-FFF2-40B4-BE49-F238E27FC236}">
                <a16:creationId xmlns:a16="http://schemas.microsoft.com/office/drawing/2014/main" id="{BB027DCD-87ED-FB11-BED1-DC3DA91EE650}"/>
              </a:ext>
            </a:extLst>
          </p:cNvPr>
          <p:cNvGrpSpPr/>
          <p:nvPr/>
        </p:nvGrpSpPr>
        <p:grpSpPr>
          <a:xfrm>
            <a:off x="654153" y="1912600"/>
            <a:ext cx="2645051" cy="3642627"/>
            <a:chOff x="4520358" y="1472023"/>
            <a:chExt cx="6968613" cy="1307997"/>
          </a:xfrm>
          <a:solidFill>
            <a:schemeClr val="accent5">
              <a:lumMod val="60000"/>
              <a:lumOff val="40000"/>
            </a:schemeClr>
          </a:solidFill>
        </p:grpSpPr>
        <p:sp>
          <p:nvSpPr>
            <p:cNvPr id="24" name="Rectangle 23">
              <a:extLst>
                <a:ext uri="{FF2B5EF4-FFF2-40B4-BE49-F238E27FC236}">
                  <a16:creationId xmlns:a16="http://schemas.microsoft.com/office/drawing/2014/main" id="{539EF46B-AD98-5DD8-0A13-900A76C1C935}"/>
                </a:ext>
              </a:extLst>
            </p:cNvPr>
            <p:cNvSpPr/>
            <p:nvPr/>
          </p:nvSpPr>
          <p:spPr>
            <a:xfrm>
              <a:off x="4520358" y="1472023"/>
              <a:ext cx="6968613" cy="1307997"/>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vi-VN">
                <a:solidFill>
                  <a:schemeClr val="accent1"/>
                </a:solidFill>
                <a:latin typeface="+mj-lt"/>
              </a:endParaRPr>
            </a:p>
          </p:txBody>
        </p:sp>
        <p:sp>
          <p:nvSpPr>
            <p:cNvPr id="26" name="TextBox 25">
              <a:extLst>
                <a:ext uri="{FF2B5EF4-FFF2-40B4-BE49-F238E27FC236}">
                  <a16:creationId xmlns:a16="http://schemas.microsoft.com/office/drawing/2014/main" id="{73089C26-241E-3677-0510-436F8BF33AAB}"/>
                </a:ext>
              </a:extLst>
            </p:cNvPr>
            <p:cNvSpPr txBox="1"/>
            <p:nvPr/>
          </p:nvSpPr>
          <p:spPr>
            <a:xfrm>
              <a:off x="7229063" y="1495712"/>
              <a:ext cx="1167786" cy="247797"/>
            </a:xfrm>
            <a:prstGeom prst="roundRect">
              <a:avLst/>
            </a:prstGeom>
            <a:grpFill/>
          </p:spPr>
          <p:txBody>
            <a:bodyPr wrap="none" rtlCol="0">
              <a:spAutoFit/>
            </a:bodyPr>
            <a:lstStyle/>
            <a:p>
              <a:r>
                <a:rPr lang="en-US" sz="3600" b="1">
                  <a:solidFill>
                    <a:schemeClr val="bg1"/>
                  </a:solidFill>
                  <a:latin typeface="Times New Roman" panose="02020603050405020304" pitchFamily="18" charset="0"/>
                  <a:cs typeface="Times New Roman" panose="02020603050405020304" pitchFamily="18" charset="0"/>
                </a:rPr>
                <a:t>1</a:t>
              </a:r>
              <a:endParaRPr lang="vi-VN" b="1">
                <a:solidFill>
                  <a:schemeClr val="bg1"/>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4F698D57-9F2F-9203-D7F2-FABD140F00BE}"/>
                </a:ext>
              </a:extLst>
            </p:cNvPr>
            <p:cNvGrpSpPr/>
            <p:nvPr/>
          </p:nvGrpSpPr>
          <p:grpSpPr>
            <a:xfrm>
              <a:off x="4583376" y="1702743"/>
              <a:ext cx="6765903" cy="757943"/>
              <a:chOff x="4639911" y="2066537"/>
              <a:chExt cx="6765903" cy="757943"/>
            </a:xfrm>
            <a:grpFill/>
          </p:grpSpPr>
          <p:sp>
            <p:nvSpPr>
              <p:cNvPr id="30" name="TextBox 29">
                <a:extLst>
                  <a:ext uri="{FF2B5EF4-FFF2-40B4-BE49-F238E27FC236}">
                    <a16:creationId xmlns:a16="http://schemas.microsoft.com/office/drawing/2014/main" id="{D4596447-AA15-75D4-D687-60ED251224C5}"/>
                  </a:ext>
                </a:extLst>
              </p:cNvPr>
              <p:cNvSpPr txBox="1"/>
              <p:nvPr/>
            </p:nvSpPr>
            <p:spPr>
              <a:xfrm>
                <a:off x="4639911" y="2066537"/>
                <a:ext cx="6765903" cy="158956"/>
              </a:xfrm>
              <a:prstGeom prst="roundRect">
                <a:avLst/>
              </a:prstGeom>
              <a:grpFill/>
            </p:spPr>
            <p:txBody>
              <a:bodyPr wrap="square" rtlCol="0">
                <a:spAutoFit/>
              </a:bodyPr>
              <a:lstStyle/>
              <a:p>
                <a:pPr algn="ctr"/>
                <a:r>
                  <a:rPr lang="en-US" sz="2000" b="1" err="1">
                    <a:solidFill>
                      <a:schemeClr val="bg1"/>
                    </a:solidFill>
                    <a:latin typeface="Times New Roman" panose="02020603050405020304" pitchFamily="18" charset="0"/>
                    <a:cs typeface="Times New Roman" panose="02020603050405020304" pitchFamily="18" charset="0"/>
                  </a:rPr>
                  <a:t>Phân tích yêu cầu</a:t>
                </a:r>
                <a:endParaRPr lang="vi-VN" sz="1100" b="1">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FAC6E010-2F03-74DC-5CF0-337CAE0F3561}"/>
                  </a:ext>
                </a:extLst>
              </p:cNvPr>
              <p:cNvSpPr txBox="1"/>
              <p:nvPr/>
            </p:nvSpPr>
            <p:spPr>
              <a:xfrm>
                <a:off x="5173296" y="2200884"/>
                <a:ext cx="5922838" cy="623596"/>
              </a:xfrm>
              <a:prstGeom prst="roundRect">
                <a:avLst/>
              </a:prstGeom>
              <a:grpFill/>
            </p:spPr>
            <p:txBody>
              <a:bodyPr wrap="square" rtlCol="0">
                <a:spAutoFit/>
              </a:bodyPr>
              <a:lstStyle/>
              <a:p>
                <a:r>
                  <a:rPr lang="vi-VN" sz="1600" b="0" i="0">
                    <a:solidFill>
                      <a:schemeClr val="bg1"/>
                    </a:solidFill>
                    <a:effectLst/>
                    <a:latin typeface="+mj-lt"/>
                  </a:rPr>
                  <a:t>Mạng cần được thiết kế để đảm bảo tốc độ và độ ổn định cao, </a:t>
                </a:r>
                <a:r>
                  <a:rPr lang="en-US" sz="1600">
                    <a:solidFill>
                      <a:schemeClr val="bg1"/>
                    </a:solidFill>
                    <a:latin typeface="+mj-lt"/>
                  </a:rPr>
                  <a:t> </a:t>
                </a:r>
                <a:r>
                  <a:rPr lang="vi-VN" sz="1600" b="0" i="0">
                    <a:solidFill>
                      <a:schemeClr val="bg1"/>
                    </a:solidFill>
                    <a:effectLst/>
                    <a:latin typeface="+mj-lt"/>
                  </a:rPr>
                  <a:t>đáp ứng yêu cầu của người dùng trong các ca học và làm việc.</a:t>
                </a:r>
                <a:endParaRPr lang="vi-VN" sz="1000" b="1">
                  <a:solidFill>
                    <a:schemeClr val="bg1"/>
                  </a:solidFill>
                  <a:latin typeface="+mj-lt"/>
                  <a:cs typeface="Times New Roman" panose="02020603050405020304" pitchFamily="18" charset="0"/>
                </a:endParaRPr>
              </a:p>
            </p:txBody>
          </p:sp>
        </p:grpSp>
      </p:grpSp>
      <p:grpSp>
        <p:nvGrpSpPr>
          <p:cNvPr id="42" name="Group 41">
            <a:extLst>
              <a:ext uri="{FF2B5EF4-FFF2-40B4-BE49-F238E27FC236}">
                <a16:creationId xmlns:a16="http://schemas.microsoft.com/office/drawing/2014/main" id="{2BE398B7-76B8-A873-331D-FE840AA2A6CB}"/>
              </a:ext>
            </a:extLst>
          </p:cNvPr>
          <p:cNvGrpSpPr/>
          <p:nvPr/>
        </p:nvGrpSpPr>
        <p:grpSpPr>
          <a:xfrm>
            <a:off x="8907310" y="1898716"/>
            <a:ext cx="2743200" cy="3642627"/>
            <a:chOff x="4328652" y="1472023"/>
            <a:chExt cx="6968613" cy="1307997"/>
          </a:xfrm>
          <a:solidFill>
            <a:schemeClr val="accent5">
              <a:lumMod val="60000"/>
              <a:lumOff val="40000"/>
            </a:schemeClr>
          </a:solidFill>
        </p:grpSpPr>
        <p:sp>
          <p:nvSpPr>
            <p:cNvPr id="43" name="Rectangle 23">
              <a:extLst>
                <a:ext uri="{FF2B5EF4-FFF2-40B4-BE49-F238E27FC236}">
                  <a16:creationId xmlns:a16="http://schemas.microsoft.com/office/drawing/2014/main" id="{4C0890C9-1B9A-EB4B-D5BA-ADA4FCD2DED0}"/>
                </a:ext>
              </a:extLst>
            </p:cNvPr>
            <p:cNvSpPr/>
            <p:nvPr/>
          </p:nvSpPr>
          <p:spPr>
            <a:xfrm>
              <a:off x="4328652" y="1472023"/>
              <a:ext cx="6968613" cy="1307997"/>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vi-VN">
                <a:solidFill>
                  <a:schemeClr val="accent1"/>
                </a:solidFill>
                <a:latin typeface="+mj-lt"/>
              </a:endParaRPr>
            </a:p>
          </p:txBody>
        </p:sp>
        <p:sp>
          <p:nvSpPr>
            <p:cNvPr id="44" name="TextBox 43">
              <a:extLst>
                <a:ext uri="{FF2B5EF4-FFF2-40B4-BE49-F238E27FC236}">
                  <a16:creationId xmlns:a16="http://schemas.microsoft.com/office/drawing/2014/main" id="{A848823E-59DC-CBDA-43D1-1CF8D339EBCC}"/>
                </a:ext>
              </a:extLst>
            </p:cNvPr>
            <p:cNvSpPr txBox="1"/>
            <p:nvPr/>
          </p:nvSpPr>
          <p:spPr>
            <a:xfrm>
              <a:off x="7229063" y="1495712"/>
              <a:ext cx="1167786" cy="247797"/>
            </a:xfrm>
            <a:prstGeom prst="roundRect">
              <a:avLst/>
            </a:prstGeom>
            <a:grpFill/>
          </p:spPr>
          <p:txBody>
            <a:bodyPr wrap="none" rtlCol="0">
              <a:spAutoFit/>
            </a:bodyPr>
            <a:lstStyle/>
            <a:p>
              <a:r>
                <a:rPr lang="en-US" sz="3600" b="1">
                  <a:solidFill>
                    <a:schemeClr val="bg1"/>
                  </a:solidFill>
                  <a:latin typeface="Times New Roman" panose="02020603050405020304" pitchFamily="18" charset="0"/>
                  <a:cs typeface="Times New Roman" panose="02020603050405020304" pitchFamily="18" charset="0"/>
                </a:rPr>
                <a:t>4</a:t>
              </a:r>
              <a:endParaRPr lang="vi-VN" b="1">
                <a:solidFill>
                  <a:schemeClr val="bg1"/>
                </a:solidFill>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FF92011D-6201-5FEB-4C1F-95CEAB7A38E2}"/>
                </a:ext>
              </a:extLst>
            </p:cNvPr>
            <p:cNvGrpSpPr/>
            <p:nvPr/>
          </p:nvGrpSpPr>
          <p:grpSpPr>
            <a:xfrm>
              <a:off x="4430006" y="1702263"/>
              <a:ext cx="6765903" cy="637737"/>
              <a:chOff x="4486541" y="2066057"/>
              <a:chExt cx="6765903" cy="637737"/>
            </a:xfrm>
            <a:grpFill/>
          </p:grpSpPr>
          <p:sp>
            <p:nvSpPr>
              <p:cNvPr id="46" name="TextBox 45">
                <a:extLst>
                  <a:ext uri="{FF2B5EF4-FFF2-40B4-BE49-F238E27FC236}">
                    <a16:creationId xmlns:a16="http://schemas.microsoft.com/office/drawing/2014/main" id="{613AB036-52D1-3375-06D8-9832C7836B6A}"/>
                  </a:ext>
                </a:extLst>
              </p:cNvPr>
              <p:cNvSpPr txBox="1"/>
              <p:nvPr/>
            </p:nvSpPr>
            <p:spPr>
              <a:xfrm>
                <a:off x="4486541" y="2066057"/>
                <a:ext cx="6765903" cy="158956"/>
              </a:xfrm>
              <a:prstGeom prst="roundRect">
                <a:avLst/>
              </a:prstGeom>
              <a:grpFill/>
            </p:spPr>
            <p:txBody>
              <a:bodyPr wrap="square" rtlCol="0">
                <a:spAutoFit/>
              </a:bodyPr>
              <a:lstStyle/>
              <a:p>
                <a:pPr algn="ctr"/>
                <a:r>
                  <a:rPr lang="en-US" sz="2000" b="1" err="1">
                    <a:solidFill>
                      <a:schemeClr val="bg1"/>
                    </a:solidFill>
                    <a:latin typeface="Times New Roman" panose="02020603050405020304" pitchFamily="18" charset="0"/>
                    <a:cs typeface="Times New Roman" panose="02020603050405020304" pitchFamily="18" charset="0"/>
                  </a:rPr>
                  <a:t>Kiểm tra và đào tạo</a:t>
                </a:r>
                <a:endParaRPr lang="vi-VN" sz="1100" b="1">
                  <a:solidFill>
                    <a:schemeClr val="bg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A52A4167-BCAC-6CC7-AE94-2C347B8BF819}"/>
                  </a:ext>
                </a:extLst>
              </p:cNvPr>
              <p:cNvSpPr txBox="1"/>
              <p:nvPr/>
            </p:nvSpPr>
            <p:spPr>
              <a:xfrm>
                <a:off x="4865811" y="2178017"/>
                <a:ext cx="5922838" cy="525777"/>
              </a:xfrm>
              <a:prstGeom prst="roundRect">
                <a:avLst/>
              </a:prstGeom>
              <a:grpFill/>
            </p:spPr>
            <p:txBody>
              <a:bodyPr wrap="square" rtlCol="0">
                <a:spAutoFit/>
              </a:bodyPr>
              <a:lstStyle/>
              <a:p>
                <a:r>
                  <a:rPr lang="vi-VN" sz="1600" b="0" i="0">
                    <a:solidFill>
                      <a:schemeClr val="bg1"/>
                    </a:solidFill>
                    <a:effectLst/>
                    <a:latin typeface="+mj-lt"/>
                  </a:rPr>
                  <a:t>Thực hiện kiểm thử hệ thống để xác định độ ổn định, đồng thời tổ chức đào tạo cho nhân viên IT.</a:t>
                </a:r>
                <a:endParaRPr lang="vi-VN" sz="1000" b="1">
                  <a:solidFill>
                    <a:schemeClr val="bg1"/>
                  </a:solidFill>
                  <a:latin typeface="+mj-lt"/>
                  <a:cs typeface="Times New Roman" panose="02020603050405020304" pitchFamily="18" charset="0"/>
                </a:endParaRPr>
              </a:p>
            </p:txBody>
          </p:sp>
        </p:grpSp>
      </p:grpSp>
      <p:grpSp>
        <p:nvGrpSpPr>
          <p:cNvPr id="48" name="Group 47">
            <a:extLst>
              <a:ext uri="{FF2B5EF4-FFF2-40B4-BE49-F238E27FC236}">
                <a16:creationId xmlns:a16="http://schemas.microsoft.com/office/drawing/2014/main" id="{B832F742-C16B-96DB-D8C6-0047588D96EC}"/>
              </a:ext>
            </a:extLst>
          </p:cNvPr>
          <p:cNvGrpSpPr/>
          <p:nvPr/>
        </p:nvGrpSpPr>
        <p:grpSpPr>
          <a:xfrm>
            <a:off x="3385908" y="1912600"/>
            <a:ext cx="2642776" cy="3642627"/>
            <a:chOff x="3911189" y="1469616"/>
            <a:chExt cx="6968613" cy="1307997"/>
          </a:xfrm>
          <a:solidFill>
            <a:schemeClr val="accent5">
              <a:lumMod val="60000"/>
              <a:lumOff val="40000"/>
            </a:schemeClr>
          </a:solidFill>
        </p:grpSpPr>
        <p:sp>
          <p:nvSpPr>
            <p:cNvPr id="49" name="Rectangle 23">
              <a:extLst>
                <a:ext uri="{FF2B5EF4-FFF2-40B4-BE49-F238E27FC236}">
                  <a16:creationId xmlns:a16="http://schemas.microsoft.com/office/drawing/2014/main" id="{DAC5758F-28E9-C6A7-E65C-2B67FFDE14BA}"/>
                </a:ext>
              </a:extLst>
            </p:cNvPr>
            <p:cNvSpPr/>
            <p:nvPr/>
          </p:nvSpPr>
          <p:spPr>
            <a:xfrm>
              <a:off x="3911189" y="1469616"/>
              <a:ext cx="6968613" cy="1307997"/>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vi-VN">
                <a:solidFill>
                  <a:schemeClr val="accent1"/>
                </a:solidFill>
                <a:latin typeface="+mj-lt"/>
              </a:endParaRPr>
            </a:p>
          </p:txBody>
        </p:sp>
        <p:sp>
          <p:nvSpPr>
            <p:cNvPr id="50" name="TextBox 49">
              <a:extLst>
                <a:ext uri="{FF2B5EF4-FFF2-40B4-BE49-F238E27FC236}">
                  <a16:creationId xmlns:a16="http://schemas.microsoft.com/office/drawing/2014/main" id="{69370754-01C7-990A-361E-1CC8F27B898C}"/>
                </a:ext>
              </a:extLst>
            </p:cNvPr>
            <p:cNvSpPr txBox="1"/>
            <p:nvPr/>
          </p:nvSpPr>
          <p:spPr>
            <a:xfrm>
              <a:off x="6832506" y="1487390"/>
              <a:ext cx="1212162" cy="247797"/>
            </a:xfrm>
            <a:prstGeom prst="roundRect">
              <a:avLst/>
            </a:prstGeom>
            <a:grpFill/>
          </p:spPr>
          <p:txBody>
            <a:bodyPr wrap="none" rtlCol="0">
              <a:spAutoFit/>
            </a:bodyPr>
            <a:lstStyle/>
            <a:p>
              <a:r>
                <a:rPr lang="en-US" sz="3600" b="1">
                  <a:solidFill>
                    <a:schemeClr val="bg1"/>
                  </a:solidFill>
                  <a:latin typeface="Times New Roman" panose="02020603050405020304" pitchFamily="18" charset="0"/>
                  <a:cs typeface="Times New Roman" panose="02020603050405020304" pitchFamily="18" charset="0"/>
                </a:rPr>
                <a:t>2</a:t>
              </a:r>
              <a:endParaRPr lang="vi-VN" b="1">
                <a:solidFill>
                  <a:schemeClr val="bg1"/>
                </a:solidFill>
                <a:latin typeface="Times New Roman" panose="02020603050405020304" pitchFamily="18" charset="0"/>
                <a:cs typeface="Times New Roman" panose="02020603050405020304" pitchFamily="18" charset="0"/>
              </a:endParaRPr>
            </a:p>
          </p:txBody>
        </p:sp>
        <p:grpSp>
          <p:nvGrpSpPr>
            <p:cNvPr id="51" name="Group 50">
              <a:extLst>
                <a:ext uri="{FF2B5EF4-FFF2-40B4-BE49-F238E27FC236}">
                  <a16:creationId xmlns:a16="http://schemas.microsoft.com/office/drawing/2014/main" id="{90396555-F39C-A24D-C911-AC30AF926D97}"/>
                </a:ext>
              </a:extLst>
            </p:cNvPr>
            <p:cNvGrpSpPr/>
            <p:nvPr/>
          </p:nvGrpSpPr>
          <p:grpSpPr>
            <a:xfrm>
              <a:off x="4033449" y="1700561"/>
              <a:ext cx="6765903" cy="562785"/>
              <a:chOff x="4089984" y="2064355"/>
              <a:chExt cx="6765903" cy="562785"/>
            </a:xfrm>
            <a:grpFill/>
          </p:grpSpPr>
          <p:sp>
            <p:nvSpPr>
              <p:cNvPr id="52" name="TextBox 51">
                <a:extLst>
                  <a:ext uri="{FF2B5EF4-FFF2-40B4-BE49-F238E27FC236}">
                    <a16:creationId xmlns:a16="http://schemas.microsoft.com/office/drawing/2014/main" id="{EB202A1B-A3B0-0E44-6B71-A584BDB8F48F}"/>
                  </a:ext>
                </a:extLst>
              </p:cNvPr>
              <p:cNvSpPr txBox="1"/>
              <p:nvPr/>
            </p:nvSpPr>
            <p:spPr>
              <a:xfrm>
                <a:off x="4089984" y="2064355"/>
                <a:ext cx="6765903" cy="158956"/>
              </a:xfrm>
              <a:prstGeom prst="roundRect">
                <a:avLst/>
              </a:prstGeom>
              <a:grpFill/>
            </p:spPr>
            <p:txBody>
              <a:bodyPr wrap="square" rtlCol="0">
                <a:spAutoFit/>
              </a:bodyPr>
              <a:lstStyle/>
              <a:p>
                <a:pPr algn="ctr"/>
                <a:r>
                  <a:rPr lang="en-US" sz="2000" b="1" err="1">
                    <a:solidFill>
                      <a:schemeClr val="bg1"/>
                    </a:solidFill>
                    <a:latin typeface="Times New Roman" panose="02020603050405020304" pitchFamily="18" charset="0"/>
                    <a:cs typeface="Times New Roman" panose="02020603050405020304" pitchFamily="18" charset="0"/>
                  </a:rPr>
                  <a:t>Khảo sát địa điểm</a:t>
                </a:r>
                <a:endParaRPr lang="vi-VN" sz="1100" b="1">
                  <a:solidFill>
                    <a:schemeClr val="bg1"/>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B4D9DA71-93F2-51AE-A9BA-4FBC262F4E3D}"/>
                  </a:ext>
                </a:extLst>
              </p:cNvPr>
              <p:cNvSpPr txBox="1"/>
              <p:nvPr/>
            </p:nvSpPr>
            <p:spPr>
              <a:xfrm>
                <a:off x="4743547" y="2199182"/>
                <a:ext cx="5922838" cy="427958"/>
              </a:xfrm>
              <a:prstGeom prst="roundRect">
                <a:avLst/>
              </a:prstGeom>
              <a:grpFill/>
            </p:spPr>
            <p:txBody>
              <a:bodyPr wrap="square" rtlCol="0">
                <a:spAutoFit/>
              </a:bodyPr>
              <a:lstStyle/>
              <a:p>
                <a:r>
                  <a:rPr lang="vi-VN" sz="1600" b="0" i="0">
                    <a:solidFill>
                      <a:schemeClr val="bg1"/>
                    </a:solidFill>
                    <a:effectLst/>
                    <a:latin typeface="+mj-lt"/>
                  </a:rPr>
                  <a:t>Đánh giá hạ tầng hiện tại và địa điểm lắp đặt thiết bị để đảm bảo tính khả thi của mạng.</a:t>
                </a:r>
                <a:endParaRPr lang="vi-VN" sz="1000" b="1">
                  <a:solidFill>
                    <a:schemeClr val="bg1"/>
                  </a:solidFill>
                  <a:latin typeface="+mj-lt"/>
                  <a:cs typeface="Times New Roman" panose="02020603050405020304" pitchFamily="18" charset="0"/>
                </a:endParaRPr>
              </a:p>
            </p:txBody>
          </p:sp>
        </p:grpSp>
      </p:grpSp>
      <p:grpSp>
        <p:nvGrpSpPr>
          <p:cNvPr id="54" name="Group 53">
            <a:extLst>
              <a:ext uri="{FF2B5EF4-FFF2-40B4-BE49-F238E27FC236}">
                <a16:creationId xmlns:a16="http://schemas.microsoft.com/office/drawing/2014/main" id="{B057822F-728B-A747-DBC8-23D5679384C3}"/>
              </a:ext>
            </a:extLst>
          </p:cNvPr>
          <p:cNvGrpSpPr/>
          <p:nvPr/>
        </p:nvGrpSpPr>
        <p:grpSpPr>
          <a:xfrm>
            <a:off x="6105065" y="1912600"/>
            <a:ext cx="2743200" cy="3642627"/>
            <a:chOff x="3704121" y="1472023"/>
            <a:chExt cx="6968613" cy="1307997"/>
          </a:xfrm>
          <a:solidFill>
            <a:schemeClr val="accent5">
              <a:lumMod val="60000"/>
              <a:lumOff val="40000"/>
            </a:schemeClr>
          </a:solidFill>
        </p:grpSpPr>
        <p:sp>
          <p:nvSpPr>
            <p:cNvPr id="55" name="Rectangle 23">
              <a:extLst>
                <a:ext uri="{FF2B5EF4-FFF2-40B4-BE49-F238E27FC236}">
                  <a16:creationId xmlns:a16="http://schemas.microsoft.com/office/drawing/2014/main" id="{AA49850A-1B61-2554-11BE-4C7F5F56817C}"/>
                </a:ext>
              </a:extLst>
            </p:cNvPr>
            <p:cNvSpPr/>
            <p:nvPr/>
          </p:nvSpPr>
          <p:spPr>
            <a:xfrm>
              <a:off x="3704121" y="1472023"/>
              <a:ext cx="6968613" cy="1307997"/>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vi-VN">
                <a:solidFill>
                  <a:schemeClr val="accent1"/>
                </a:solidFill>
                <a:latin typeface="+mj-lt"/>
              </a:endParaRPr>
            </a:p>
          </p:txBody>
        </p:sp>
        <p:sp>
          <p:nvSpPr>
            <p:cNvPr id="56" name="TextBox 55">
              <a:extLst>
                <a:ext uri="{FF2B5EF4-FFF2-40B4-BE49-F238E27FC236}">
                  <a16:creationId xmlns:a16="http://schemas.microsoft.com/office/drawing/2014/main" id="{F961BEE9-FE29-18A5-B05E-DBDF0DD13382}"/>
                </a:ext>
              </a:extLst>
            </p:cNvPr>
            <p:cNvSpPr txBox="1"/>
            <p:nvPr/>
          </p:nvSpPr>
          <p:spPr>
            <a:xfrm>
              <a:off x="6629280" y="1493305"/>
              <a:ext cx="1167786" cy="247797"/>
            </a:xfrm>
            <a:prstGeom prst="roundRect">
              <a:avLst/>
            </a:prstGeom>
            <a:grpFill/>
          </p:spPr>
          <p:txBody>
            <a:bodyPr wrap="none" rtlCol="0">
              <a:spAutoFit/>
            </a:bodyPr>
            <a:lstStyle/>
            <a:p>
              <a:r>
                <a:rPr lang="en-US" sz="3600" b="1">
                  <a:solidFill>
                    <a:schemeClr val="bg1"/>
                  </a:solidFill>
                  <a:latin typeface="Times New Roman" panose="02020603050405020304" pitchFamily="18" charset="0"/>
                  <a:cs typeface="Times New Roman" panose="02020603050405020304" pitchFamily="18" charset="0"/>
                </a:rPr>
                <a:t>3</a:t>
              </a:r>
              <a:endParaRPr lang="vi-VN" b="1">
                <a:solidFill>
                  <a:schemeClr val="bg1"/>
                </a:solidFill>
                <a:latin typeface="Times New Roman" panose="02020603050405020304" pitchFamily="18" charset="0"/>
                <a:cs typeface="Times New Roman" panose="02020603050405020304" pitchFamily="18" charset="0"/>
              </a:endParaRPr>
            </a:p>
          </p:txBody>
        </p:sp>
        <p:grpSp>
          <p:nvGrpSpPr>
            <p:cNvPr id="57" name="Group 56">
              <a:extLst>
                <a:ext uri="{FF2B5EF4-FFF2-40B4-BE49-F238E27FC236}">
                  <a16:creationId xmlns:a16="http://schemas.microsoft.com/office/drawing/2014/main" id="{167BAF67-3FEB-D37C-2085-9E2DC95AF49E}"/>
                </a:ext>
              </a:extLst>
            </p:cNvPr>
            <p:cNvGrpSpPr/>
            <p:nvPr/>
          </p:nvGrpSpPr>
          <p:grpSpPr>
            <a:xfrm>
              <a:off x="3805475" y="1702743"/>
              <a:ext cx="6765903" cy="563010"/>
              <a:chOff x="3862010" y="2066537"/>
              <a:chExt cx="6765903" cy="563010"/>
            </a:xfrm>
            <a:grpFill/>
          </p:grpSpPr>
          <p:sp>
            <p:nvSpPr>
              <p:cNvPr id="58" name="TextBox 57">
                <a:extLst>
                  <a:ext uri="{FF2B5EF4-FFF2-40B4-BE49-F238E27FC236}">
                    <a16:creationId xmlns:a16="http://schemas.microsoft.com/office/drawing/2014/main" id="{7954789E-1A80-11D7-C1B0-C7053F5A3252}"/>
                  </a:ext>
                </a:extLst>
              </p:cNvPr>
              <p:cNvSpPr txBox="1"/>
              <p:nvPr/>
            </p:nvSpPr>
            <p:spPr>
              <a:xfrm>
                <a:off x="3862010" y="2066537"/>
                <a:ext cx="6765903" cy="158956"/>
              </a:xfrm>
              <a:prstGeom prst="roundRect">
                <a:avLst/>
              </a:prstGeom>
              <a:grpFill/>
            </p:spPr>
            <p:txBody>
              <a:bodyPr wrap="square" rtlCol="0">
                <a:spAutoFit/>
              </a:bodyPr>
              <a:lstStyle/>
              <a:p>
                <a:pPr algn="ctr"/>
                <a:r>
                  <a:rPr lang="en-US" sz="2000" b="1" err="1">
                    <a:solidFill>
                      <a:schemeClr val="bg1"/>
                    </a:solidFill>
                    <a:latin typeface="Times New Roman" panose="02020603050405020304" pitchFamily="18" charset="0"/>
                    <a:cs typeface="Times New Roman" panose="02020603050405020304" pitchFamily="18" charset="0"/>
                  </a:rPr>
                  <a:t>Xây dựng sơ đồ mạng</a:t>
                </a:r>
                <a:endParaRPr lang="vi-VN" sz="1100" b="1">
                  <a:solidFill>
                    <a:schemeClr val="bg1"/>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78518828-6E05-91D4-C82D-25533C9A4A7F}"/>
                  </a:ext>
                </a:extLst>
              </p:cNvPr>
              <p:cNvSpPr txBox="1"/>
              <p:nvPr/>
            </p:nvSpPr>
            <p:spPr>
              <a:xfrm>
                <a:off x="4391274" y="2201589"/>
                <a:ext cx="5922838" cy="427958"/>
              </a:xfrm>
              <a:prstGeom prst="roundRect">
                <a:avLst/>
              </a:prstGeom>
              <a:grpFill/>
            </p:spPr>
            <p:txBody>
              <a:bodyPr wrap="square" rtlCol="0">
                <a:spAutoFit/>
              </a:bodyPr>
              <a:lstStyle/>
              <a:p>
                <a:r>
                  <a:rPr lang="vi-VN" sz="1600" b="0" i="0">
                    <a:solidFill>
                      <a:schemeClr val="bg1"/>
                    </a:solidFill>
                    <a:effectLst/>
                    <a:latin typeface="+mj-lt"/>
                  </a:rPr>
                  <a:t>Phác thảo các cấu trúc và phân vùng mạng, xác định vị trí của các thiết bị quan trọng.</a:t>
                </a:r>
                <a:endParaRPr lang="vi-VN" sz="1000" b="1">
                  <a:solidFill>
                    <a:schemeClr val="bg1"/>
                  </a:solidFill>
                  <a:latin typeface="+mj-lt"/>
                  <a:cs typeface="Times New Roman" panose="02020603050405020304" pitchFamily="18" charset="0"/>
                </a:endParaRPr>
              </a:p>
            </p:txBody>
          </p:sp>
        </p:grpSp>
      </p:grpSp>
    </p:spTree>
    <p:extLst>
      <p:ext uri="{BB962C8B-B14F-4D97-AF65-F5344CB8AC3E}">
        <p14:creationId xmlns:p14="http://schemas.microsoft.com/office/powerpoint/2010/main" val="2865807314"/>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Flowchart: Off-page Connector 6">
            <a:extLst>
              <a:ext uri="{FF2B5EF4-FFF2-40B4-BE49-F238E27FC236}">
                <a16:creationId xmlns:a16="http://schemas.microsoft.com/office/drawing/2014/main" id="{145F8C3F-CE92-D98F-44C7-028788470404}"/>
              </a:ext>
            </a:extLst>
          </p:cNvPr>
          <p:cNvSpPr/>
          <p:nvPr/>
        </p:nvSpPr>
        <p:spPr>
          <a:xfrm rot="16200000">
            <a:off x="3401961" y="-928841"/>
            <a:ext cx="3028336" cy="8554064"/>
          </a:xfrm>
          <a:prstGeom prst="flowChartOffpageConnector">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6167FAF5-B503-ACB0-ACD4-A6AA56D823C1}"/>
              </a:ext>
            </a:extLst>
          </p:cNvPr>
          <p:cNvSpPr>
            <a:spLocks noGrp="1"/>
          </p:cNvSpPr>
          <p:nvPr>
            <p:ph type="title"/>
          </p:nvPr>
        </p:nvSpPr>
        <p:spPr/>
        <p:txBody>
          <a:bodyPr>
            <a:normAutofit/>
          </a:bodyPr>
          <a:lstStyle/>
          <a:p>
            <a:r>
              <a:rPr lang="en-US" sz="2800" b="1"/>
              <a:t>IV. </a:t>
            </a:r>
            <a:r>
              <a:rPr lang="vi-VN" sz="2800" b="1"/>
              <a:t>Thiết kế kiến trúc mạng</a:t>
            </a:r>
          </a:p>
        </p:txBody>
      </p:sp>
      <p:sp>
        <p:nvSpPr>
          <p:cNvPr id="3" name="Content Placeholder 2">
            <a:extLst>
              <a:ext uri="{FF2B5EF4-FFF2-40B4-BE49-F238E27FC236}">
                <a16:creationId xmlns:a16="http://schemas.microsoft.com/office/drawing/2014/main" id="{2C28A5AB-B29D-A49B-A6C9-707A4BDA93EE}"/>
              </a:ext>
            </a:extLst>
          </p:cNvPr>
          <p:cNvSpPr>
            <a:spLocks noGrp="1"/>
          </p:cNvSpPr>
          <p:nvPr>
            <p:ph idx="1"/>
          </p:nvPr>
        </p:nvSpPr>
        <p:spPr>
          <a:xfrm>
            <a:off x="838200" y="2175030"/>
            <a:ext cx="6693310" cy="4001934"/>
          </a:xfrm>
        </p:spPr>
        <p:txBody>
          <a:bodyPr>
            <a:normAutofit/>
          </a:bodyPr>
          <a:lstStyle/>
          <a:p>
            <a:pPr marL="0" indent="0">
              <a:buNone/>
            </a:pPr>
            <a:r>
              <a:rPr lang="en-US" sz="2400">
                <a:solidFill>
                  <a:schemeClr val="bg1"/>
                </a:solidFill>
              </a:rPr>
              <a:t>	</a:t>
            </a:r>
            <a:r>
              <a:rPr lang="vi-VN" sz="2400">
                <a:solidFill>
                  <a:schemeClr val="bg1"/>
                </a:solidFill>
              </a:rPr>
              <a:t>Hệ thống mạng được thiết kế theo mô hình phân cấp 3 lớp (Core, Distribution, Access), giúp dễ dàng quản lý và mở rộng khi cần thiết. Core Layer kết nối nhiều VLAN, Distribution Layer cho phép quản lý lưu lượng giữa các VLAN và Access Layer cung cấp kết nối cho người dùng cuối.</a:t>
            </a:r>
          </a:p>
        </p:txBody>
      </p:sp>
      <p:sp>
        <p:nvSpPr>
          <p:cNvPr id="4" name="Date Placeholder 3">
            <a:extLst>
              <a:ext uri="{FF2B5EF4-FFF2-40B4-BE49-F238E27FC236}">
                <a16:creationId xmlns:a16="http://schemas.microsoft.com/office/drawing/2014/main" id="{F49AD1E4-C3AF-909C-5356-267070F1E32D}"/>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C03858F4-8398-A602-8CF6-BD108CB310AE}"/>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6AC0091C-3828-E397-6565-A54DFB9F3224}"/>
              </a:ext>
            </a:extLst>
          </p:cNvPr>
          <p:cNvSpPr>
            <a:spLocks noGrp="1"/>
          </p:cNvSpPr>
          <p:nvPr>
            <p:ph type="sldNum" sz="quarter" idx="12"/>
          </p:nvPr>
        </p:nvSpPr>
        <p:spPr/>
        <p:txBody>
          <a:bodyPr/>
          <a:lstStyle/>
          <a:p>
            <a:fld id="{AA3D6EC1-CEF0-44B9-AC69-1554EEB371D5}" type="slidenum">
              <a:rPr lang="en-GB" smtClean="0"/>
              <a:t>7</a:t>
            </a:fld>
            <a:endParaRPr lang="en-GB"/>
          </a:p>
        </p:txBody>
      </p:sp>
    </p:spTree>
    <p:extLst>
      <p:ext uri="{BB962C8B-B14F-4D97-AF65-F5344CB8AC3E}">
        <p14:creationId xmlns:p14="http://schemas.microsoft.com/office/powerpoint/2010/main" val="1592596031"/>
      </p:ext>
    </p:ext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BA15CC13-16C0-8332-802E-8DC349CF1490}"/>
            </a:ext>
          </a:extLst>
        </p:cNvPr>
        <p:cNvGrpSpPr/>
        <p:nvPr/>
      </p:nvGrpSpPr>
      <p:grpSpPr>
        <a:xfrm>
          <a:off x="0" y="0"/>
          <a:ext cx="0" cy="0"/>
        </a:xfrm>
      </p:grpSpPr>
      <p:sp>
        <p:nvSpPr>
          <p:cNvPr id="7" name="Flowchart: Off-page Connector 6">
            <a:extLst>
              <a:ext uri="{FF2B5EF4-FFF2-40B4-BE49-F238E27FC236}">
                <a16:creationId xmlns:a16="http://schemas.microsoft.com/office/drawing/2014/main" id="{63E3828A-05B9-5541-23F4-5BDA16F9EAB1}"/>
              </a:ext>
            </a:extLst>
          </p:cNvPr>
          <p:cNvSpPr/>
          <p:nvPr/>
        </p:nvSpPr>
        <p:spPr>
          <a:xfrm rot="16200000">
            <a:off x="4277032" y="-1803912"/>
            <a:ext cx="3028336" cy="10304206"/>
          </a:xfrm>
          <a:prstGeom prst="flowChartOffpageConnector">
            <a:avLst/>
          </a:prstGeom>
          <a:solidFill>
            <a:schemeClr val="bg1">
              <a:lumMod val="95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2BB5A89C-2EA0-AC35-1F3D-48B2B36FCC07}"/>
              </a:ext>
            </a:extLst>
          </p:cNvPr>
          <p:cNvSpPr>
            <a:spLocks noGrp="1"/>
          </p:cNvSpPr>
          <p:nvPr>
            <p:ph type="title"/>
          </p:nvPr>
        </p:nvSpPr>
        <p:spPr/>
        <p:txBody>
          <a:bodyPr>
            <a:normAutofit/>
          </a:bodyPr>
          <a:lstStyle/>
          <a:p>
            <a:r>
              <a:rPr lang="en-US" sz="2800" b="1"/>
              <a:t>IV. </a:t>
            </a:r>
            <a:r>
              <a:rPr lang="vi-VN" sz="2800" b="1"/>
              <a:t>Thiết kế kiến trúc mạng</a:t>
            </a:r>
          </a:p>
        </p:txBody>
      </p:sp>
      <p:sp>
        <p:nvSpPr>
          <p:cNvPr id="3" name="Content Placeholder 2">
            <a:extLst>
              <a:ext uri="{FF2B5EF4-FFF2-40B4-BE49-F238E27FC236}">
                <a16:creationId xmlns:a16="http://schemas.microsoft.com/office/drawing/2014/main" id="{A9632751-3BEB-60F2-A490-70522F85E5C9}"/>
              </a:ext>
            </a:extLst>
          </p:cNvPr>
          <p:cNvSpPr>
            <a:spLocks noGrp="1"/>
          </p:cNvSpPr>
          <p:nvPr>
            <p:ph idx="1"/>
          </p:nvPr>
        </p:nvSpPr>
        <p:spPr>
          <a:xfrm>
            <a:off x="100780" y="1919391"/>
            <a:ext cx="9407013" cy="4001934"/>
          </a:xfrm>
        </p:spPr>
        <p:txBody>
          <a:bodyPr>
            <a:normAutofit/>
          </a:bodyPr>
          <a:lstStyle/>
          <a:p>
            <a:pPr marL="914400" marR="842010" algn="just">
              <a:buNone/>
            </a:pPr>
            <a:r>
              <a:rPr lang="en-US" sz="1800" b="1" err="1">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Mô hình tập trung (Hub-and-Spoke): </a:t>
            </a:r>
            <a:r>
              <a:rPr lang="en-US" sz="1800" err="1">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Đây là mô hình chính được sử dụng trong cả 3 thiết kế. Có một hoặc vài thiết bị trung tâm (router/switch) đóng vai trò là trung tâm điều phối và kết nối tất cả các thiết bị khác. Các nhánh (spokes) từ trung tâm tỏa ra đến các phòng ban, khu vực.</a:t>
            </a:r>
            <a:endParaRPr lang="vi-VN" sz="1800">
              <a:solidFill>
                <a:srgbClr val="15848B"/>
              </a:solidFill>
              <a:effectLst/>
              <a:latin typeface="Times New Roman" panose="02020603050405020304" pitchFamily="18" charset="0"/>
              <a:ea typeface="Times New Roman" panose="02020603050405020304" pitchFamily="18" charset="0"/>
            </a:endParaRPr>
          </a:p>
          <a:p>
            <a:pPr marL="914400" marR="842010" algn="just">
              <a:buNone/>
            </a:pPr>
            <a:r>
              <a:rPr lang="en-US" sz="1800" b="1" err="1">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Phân cấp (Hierarchical)</a:t>
            </a:r>
            <a:r>
              <a:rPr lang="en-US" sz="1800">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 Mô hình này cũng được sử dụng, đặc biệt ở phần kết nối giữa các router/switch trung tâm. Có thể thấy một vài router/switch trung tâm kết nối với nhau theo một cấu trúc phân cấp.</a:t>
            </a:r>
            <a:r>
              <a:rPr lang="en-US" sz="1800" b="1">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AP treo trần (Ceiling Mount) hoặc gắn tường ở hành lang, phòng học, phòng Lab.</a:t>
            </a:r>
            <a:endParaRPr lang="vi-VN" sz="1800">
              <a:solidFill>
                <a:srgbClr val="15848B"/>
              </a:solidFill>
              <a:effectLst/>
              <a:latin typeface="Times New Roman" panose="02020603050405020304" pitchFamily="18" charset="0"/>
              <a:ea typeface="Times New Roman" panose="02020603050405020304" pitchFamily="18" charset="0"/>
            </a:endParaRPr>
          </a:p>
          <a:p>
            <a:pPr marL="685777" marR="842010" indent="0" algn="just">
              <a:buNone/>
            </a:pPr>
            <a:r>
              <a:rPr lang="vi-VN" sz="1800">
                <a:solidFill>
                  <a:srgbClr val="15848B"/>
                </a:solidFill>
                <a:effectLst/>
                <a:latin typeface="Times New Roman" panose="02020603050405020304" pitchFamily="18" charset="0"/>
                <a:ea typeface="Times New Roman" panose="02020603050405020304" pitchFamily="18" charset="0"/>
                <a:cs typeface="Times New Roman" panose="02020603050405020304" pitchFamily="18" charset="0"/>
              </a:rPr>
              <a:t>Mỗi AP hỗ trợ tối đa 250 - 300 người dùng, phân bổ hợp lý theo mật độ người dùng.</a:t>
            </a:r>
            <a:endParaRPr lang="vi-VN" sz="1800">
              <a:solidFill>
                <a:srgbClr val="15848B"/>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86C9BEAA-AF22-E01B-2A05-BE63AD89C1A6}"/>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884DE063-5D01-F9DD-A78C-862167A682DE}"/>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1B944F0B-7E0E-0B00-2AE7-302D2FB57242}"/>
              </a:ext>
            </a:extLst>
          </p:cNvPr>
          <p:cNvSpPr>
            <a:spLocks noGrp="1"/>
          </p:cNvSpPr>
          <p:nvPr>
            <p:ph type="sldNum" sz="quarter" idx="12"/>
          </p:nvPr>
        </p:nvSpPr>
        <p:spPr/>
        <p:txBody>
          <a:bodyPr/>
          <a:lstStyle/>
          <a:p>
            <a:fld id="{AA3D6EC1-CEF0-44B9-AC69-1554EEB371D5}" type="slidenum">
              <a:rPr lang="en-GB" smtClean="0"/>
              <a:t>8</a:t>
            </a:fld>
            <a:endParaRPr lang="en-GB"/>
          </a:p>
        </p:txBody>
      </p:sp>
    </p:spTree>
    <p:extLst>
      <p:ext uri="{BB962C8B-B14F-4D97-AF65-F5344CB8AC3E}">
        <p14:creationId xmlns:p14="http://schemas.microsoft.com/office/powerpoint/2010/main" val="2648775287"/>
      </p:ext>
    </p:extLst>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8E2BCC2E-7297-3894-92DE-AA250935F475}"/>
            </a:ext>
          </a:extLst>
        </p:cNvPr>
        <p:cNvGrpSpPr/>
        <p:nvPr/>
      </p:nvGrpSpPr>
      <p:grpSpPr>
        <a:xfrm>
          <a:off x="0" y="0"/>
          <a:ext cx="0" cy="0"/>
        </a:xfrm>
      </p:grpSpPr>
      <p:sp>
        <p:nvSpPr>
          <p:cNvPr id="2" name="Title 1">
            <a:extLst>
              <a:ext uri="{FF2B5EF4-FFF2-40B4-BE49-F238E27FC236}">
                <a16:creationId xmlns:a16="http://schemas.microsoft.com/office/drawing/2014/main" id="{B0C8F3C4-5F47-22C8-E97E-31741B847670}"/>
              </a:ext>
            </a:extLst>
          </p:cNvPr>
          <p:cNvSpPr>
            <a:spLocks noGrp="1"/>
          </p:cNvSpPr>
          <p:nvPr>
            <p:ph type="title"/>
          </p:nvPr>
        </p:nvSpPr>
        <p:spPr>
          <a:xfrm>
            <a:off x="639096" y="649543"/>
            <a:ext cx="10515600" cy="767410"/>
          </a:xfrm>
        </p:spPr>
        <p:txBody>
          <a:bodyPr>
            <a:normAutofit/>
          </a:bodyPr>
          <a:lstStyle/>
          <a:p>
            <a:r>
              <a:rPr lang="en-US" sz="2800" b="1"/>
              <a:t>IV. </a:t>
            </a:r>
            <a:r>
              <a:rPr lang="vi-VN" sz="2800" b="1"/>
              <a:t>Thiết kế kiến trúc mạng</a:t>
            </a:r>
          </a:p>
        </p:txBody>
      </p:sp>
      <p:sp>
        <p:nvSpPr>
          <p:cNvPr id="4" name="Date Placeholder 3">
            <a:extLst>
              <a:ext uri="{FF2B5EF4-FFF2-40B4-BE49-F238E27FC236}">
                <a16:creationId xmlns:a16="http://schemas.microsoft.com/office/drawing/2014/main" id="{239D9A98-F301-926F-12AF-ACB3AA69CFFE}"/>
              </a:ext>
            </a:extLst>
          </p:cNvPr>
          <p:cNvSpPr>
            <a:spLocks noGrp="1"/>
          </p:cNvSpPr>
          <p:nvPr>
            <p:ph type="dt" sz="half" idx="10"/>
          </p:nvPr>
        </p:nvSpPr>
        <p:spPr/>
        <p:txBody>
          <a:bodyPr/>
          <a:lstStyle/>
          <a:p>
            <a:fld id="{19E0BBC2-331D-455A-8F34-6CACAAA7B272}" type="datetime1">
              <a:rPr lang="en-GB" smtClean="0"/>
              <a:t>20/04/2025</a:t>
            </a:fld>
            <a:endParaRPr lang="en-GB"/>
          </a:p>
        </p:txBody>
      </p:sp>
      <p:sp>
        <p:nvSpPr>
          <p:cNvPr id="5" name="Footer Placeholder 4">
            <a:extLst>
              <a:ext uri="{FF2B5EF4-FFF2-40B4-BE49-F238E27FC236}">
                <a16:creationId xmlns:a16="http://schemas.microsoft.com/office/drawing/2014/main" id="{57CC12AC-3A4C-3902-12F2-D31F1E3FE3A5}"/>
              </a:ext>
            </a:extLst>
          </p:cNvPr>
          <p:cNvSpPr>
            <a:spLocks noGrp="1"/>
          </p:cNvSpPr>
          <p:nvPr>
            <p:ph type="ftr" sz="quarter" idx="11"/>
          </p:nvPr>
        </p:nvSpPr>
        <p:spPr/>
        <p:txBody>
          <a:bodyPr/>
          <a:lstStyle/>
          <a:p>
            <a:r>
              <a:rPr lang="en-GB"/>
              <a:t>KIẾN THỨC - KỸ NĂNG - SÁNG TẠO - HỘI NHẬP</a:t>
            </a:r>
          </a:p>
        </p:txBody>
      </p:sp>
      <p:sp>
        <p:nvSpPr>
          <p:cNvPr id="6" name="Slide Number Placeholder 5">
            <a:extLst>
              <a:ext uri="{FF2B5EF4-FFF2-40B4-BE49-F238E27FC236}">
                <a16:creationId xmlns:a16="http://schemas.microsoft.com/office/drawing/2014/main" id="{91017521-610F-050B-1C67-B95CBF0446DB}"/>
              </a:ext>
            </a:extLst>
          </p:cNvPr>
          <p:cNvSpPr>
            <a:spLocks noGrp="1"/>
          </p:cNvSpPr>
          <p:nvPr>
            <p:ph type="sldNum" sz="quarter" idx="12"/>
          </p:nvPr>
        </p:nvSpPr>
        <p:spPr/>
        <p:txBody>
          <a:bodyPr/>
          <a:lstStyle/>
          <a:p>
            <a:fld id="{AA3D6EC1-CEF0-44B9-AC69-1554EEB371D5}" type="slidenum">
              <a:rPr lang="en-GB" smtClean="0"/>
              <a:t>9</a:t>
            </a:fld>
            <a:endParaRPr lang="en-GB"/>
          </a:p>
        </p:txBody>
      </p:sp>
      <p:sp>
        <p:nvSpPr>
          <p:cNvPr id="10" name="TextBox 9">
            <a:extLst>
              <a:ext uri="{FF2B5EF4-FFF2-40B4-BE49-F238E27FC236}">
                <a16:creationId xmlns:a16="http://schemas.microsoft.com/office/drawing/2014/main" id="{D5560B6D-E05A-60AD-FB2B-BABCD71D1F7D}"/>
              </a:ext>
            </a:extLst>
          </p:cNvPr>
          <p:cNvSpPr txBox="1"/>
          <p:nvPr/>
        </p:nvSpPr>
        <p:spPr>
          <a:xfrm>
            <a:off x="1869155" y="5912607"/>
            <a:ext cx="154120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Logical CS1</a:t>
            </a:r>
            <a:endParaRPr lang="vi-VN" b="1">
              <a:latin typeface="Times New Roman" panose="02020603050405020304" pitchFamily="18" charset="0"/>
              <a:cs typeface="Times New Roman" panose="02020603050405020304" pitchFamily="18" charset="0"/>
            </a:endParaRPr>
          </a:p>
        </p:txBody>
      </p:sp>
      <p:pic>
        <p:nvPicPr>
          <p:cNvPr id="11" name="Picture 10" descr="A computer screen shot of a computer screen&#10;&#10;AI-generated content may be incorrect.">
            <a:extLst>
              <a:ext uri="{FF2B5EF4-FFF2-40B4-BE49-F238E27FC236}">
                <a16:creationId xmlns:a16="http://schemas.microsoft.com/office/drawing/2014/main" id="{6941010B-9525-292B-8BA8-DBDC48E47BD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bwMode="auto">
          <a:xfrm>
            <a:off x="646443" y="1343812"/>
            <a:ext cx="3986630" cy="4494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2" name="Rectangle 3">
            <a:extLst>
              <a:ext uri="{FF2B5EF4-FFF2-40B4-BE49-F238E27FC236}">
                <a16:creationId xmlns:a16="http://schemas.microsoft.com/office/drawing/2014/main" id="{6BBFE9B4-C03B-F00A-2BC0-D8FE833867E8}"/>
              </a:ext>
            </a:extLst>
          </p:cNvPr>
          <p:cNvSpPr>
            <a:spLocks noChangeArrowheads="1"/>
          </p:cNvSpPr>
          <p:nvPr/>
        </p:nvSpPr>
        <p:spPr bwMode="auto">
          <a:xfrm>
            <a:off x="6253317" y="1714314"/>
            <a:ext cx="52922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vi-VN" altLang="vi-VN" sz="1800" b="0" i="0" u="none" strike="noStrike" cap="none" normalizeH="0" baseline="0">
                <a:ln>
                  <a:noFill/>
                </a:ln>
                <a:solidFill>
                  <a:srgbClr val="15848B"/>
                </a:solidFill>
                <a:effectLst/>
                <a:latin typeface="+mj-lt"/>
              </a:rPr>
              <a:t>Mạng được phân chia thành </a:t>
            </a:r>
            <a:r>
              <a:rPr kumimoji="0" lang="vi-VN" altLang="vi-VN" sz="1800" b="1" i="0" u="none" strike="noStrike" cap="none" normalizeH="0" baseline="0">
                <a:ln>
                  <a:noFill/>
                </a:ln>
                <a:solidFill>
                  <a:srgbClr val="15848B"/>
                </a:solidFill>
                <a:effectLst/>
                <a:latin typeface="+mj-lt"/>
              </a:rPr>
              <a:t>3 khu vực chính</a:t>
            </a:r>
            <a:r>
              <a:rPr kumimoji="0" lang="vi-VN" altLang="vi-VN" sz="1800" b="0" i="0" u="none" strike="noStrike" cap="none" normalizeH="0" baseline="0">
                <a:ln>
                  <a:noFill/>
                </a:ln>
                <a:solidFill>
                  <a:srgbClr val="15848B"/>
                </a:solidFill>
                <a:effectLst/>
                <a:latin typeface="+mj-lt"/>
              </a:rPr>
              <a:t>, là các cơ sở </a:t>
            </a:r>
            <a:r>
              <a:rPr kumimoji="0" lang="en-US" altLang="vi-VN" sz="1800" b="0" i="0" u="none" strike="noStrike" cap="none" normalizeH="0" baseline="0" err="1">
                <a:ln>
                  <a:noFill/>
                </a:ln>
                <a:solidFill>
                  <a:srgbClr val="15848B"/>
                </a:solidFill>
                <a:effectLst/>
                <a:latin typeface="Times New Roman" panose="02020603050405020304" pitchFamily="18" charset="0"/>
                <a:cs typeface="Times New Roman" panose="02020603050405020304" pitchFamily="18" charset="0"/>
              </a:rPr>
              <a:t>và</a:t>
            </a:r>
            <a:r>
              <a:rPr kumimoji="0" lang="vi-VN" altLang="vi-VN" sz="1800" b="0" i="0" u="none" strike="noStrike" cap="none" normalizeH="0" baseline="0">
                <a:ln>
                  <a:noFill/>
                </a:ln>
                <a:solidFill>
                  <a:srgbClr val="15848B"/>
                </a:solidFill>
                <a:effectLst/>
                <a:latin typeface="+mj-lt"/>
              </a:rPr>
              <a:t> tòa nhà khác nhau:</a:t>
            </a: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 </a:t>
            </a:r>
            <a:r>
              <a:rPr kumimoji="0" lang="vi-VN" altLang="vi-VN" sz="1800" b="1" i="0" u="none" strike="noStrike" cap="none" normalizeH="0" baseline="0">
                <a:ln>
                  <a:noFill/>
                </a:ln>
                <a:solidFill>
                  <a:srgbClr val="15848B"/>
                </a:solidFill>
                <a:effectLst/>
                <a:latin typeface="+mj-lt"/>
              </a:rPr>
              <a:t>Cơ sở Bình Thạnh (BT)</a:t>
            </a:r>
            <a:endParaRPr kumimoji="0" lang="vi-VN" altLang="vi-VN" sz="1800" b="0" i="0" u="none" strike="noStrike" cap="none" normalizeH="0" baseline="0">
              <a:ln>
                <a:noFill/>
              </a:ln>
              <a:solidFill>
                <a:srgbClr val="15848B"/>
              </a:solidFill>
              <a:effectLst/>
              <a:latin typeface="+mj-lt"/>
            </a:endParaRP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 </a:t>
            </a:r>
            <a:r>
              <a:rPr kumimoji="0" lang="vi-VN" altLang="vi-VN" sz="1800" b="1" i="0" u="none" strike="noStrike" cap="none" normalizeH="0" baseline="0">
                <a:ln>
                  <a:noFill/>
                </a:ln>
                <a:solidFill>
                  <a:srgbClr val="15848B"/>
                </a:solidFill>
                <a:effectLst/>
                <a:latin typeface="+mj-lt"/>
              </a:rPr>
              <a:t>Cơ sở Thủ Đức (TD)</a:t>
            </a:r>
            <a:endParaRPr kumimoji="0" lang="vi-VN" altLang="vi-VN" sz="1800" b="0" i="0" u="none" strike="noStrike" cap="none" normalizeH="0" baseline="0">
              <a:ln>
                <a:noFill/>
              </a:ln>
              <a:solidFill>
                <a:srgbClr val="15848B"/>
              </a:solidFill>
              <a:effectLst/>
              <a:latin typeface="+mj-lt"/>
            </a:endParaRPr>
          </a:p>
          <a:p>
            <a:pPr marL="0" marR="0" lvl="0" indent="0" algn="l" defTabSz="914400" rtl="0" eaLnBrk="0" fontAlgn="base" latinLnBrk="0" hangingPunct="0">
              <a:lnSpc>
                <a:spcPct val="100000"/>
              </a:lnSpc>
              <a:spcBef>
                <a:spcPct val="0"/>
              </a:spcBef>
              <a:spcAft>
                <a:spcPct val="0"/>
              </a:spcAft>
              <a:buClrTx/>
              <a:buSzTx/>
            </a:pPr>
            <a:r>
              <a:rPr kumimoji="0" lang="en-US" altLang="vi-VN" sz="1800" b="1" i="0" u="none" strike="noStrike" cap="none" normalizeH="0" baseline="0">
                <a:ln>
                  <a:noFill/>
                </a:ln>
                <a:solidFill>
                  <a:srgbClr val="15848B"/>
                </a:solidFill>
                <a:effectLst/>
                <a:latin typeface="+mj-lt"/>
              </a:rPr>
              <a:t>	+</a:t>
            </a:r>
            <a:r>
              <a:rPr kumimoji="0" lang="vi-VN" altLang="vi-VN" sz="1800" b="1" i="0" u="none" strike="noStrike" cap="none" normalizeH="0" baseline="0">
                <a:ln>
                  <a:noFill/>
                </a:ln>
                <a:solidFill>
                  <a:srgbClr val="15848B"/>
                </a:solidFill>
                <a:effectLst/>
                <a:latin typeface="+mj-lt"/>
              </a:rPr>
              <a:t>Cơ sở Quận 12 (Q12)</a:t>
            </a:r>
            <a:endParaRPr kumimoji="0" lang="vi-VN" altLang="vi-VN" sz="1800" b="0" i="0" u="none" strike="noStrike" cap="none" normalizeH="0" baseline="0">
              <a:ln>
                <a:noFill/>
              </a:ln>
              <a:solidFill>
                <a:srgbClr val="15848B"/>
              </a:solidFill>
              <a:effectLst/>
              <a:latin typeface="+mj-lt"/>
            </a:endParaRPr>
          </a:p>
          <a:p>
            <a:pPr marL="0" marR="0" lvl="0" indent="0" algn="l" defTabSz="914400" rtl="0" eaLnBrk="0" fontAlgn="base" latinLnBrk="0" hangingPunct="0">
              <a:lnSpc>
                <a:spcPct val="100000"/>
              </a:lnSpc>
              <a:spcBef>
                <a:spcPct val="0"/>
              </a:spcBef>
              <a:spcAft>
                <a:spcPct val="0"/>
              </a:spcAft>
              <a:buClrTx/>
              <a:buSzTx/>
            </a:pPr>
            <a:r>
              <a:rPr kumimoji="0" lang="vi-VN" altLang="vi-VN" sz="1800" b="0" i="0" u="none" strike="noStrike" cap="none" normalizeH="0" baseline="0">
                <a:ln>
                  <a:noFill/>
                </a:ln>
                <a:solidFill>
                  <a:srgbClr val="15848B"/>
                </a:solidFill>
                <a:effectLst/>
                <a:latin typeface="+mj-lt"/>
              </a:rPr>
              <a:t>Mỗi khu vực có nhiều </a:t>
            </a:r>
            <a:r>
              <a:rPr kumimoji="0" lang="vi-VN" altLang="vi-VN" sz="1800" b="1" i="0" u="none" strike="noStrike" cap="none" normalizeH="0" baseline="0">
                <a:ln>
                  <a:noFill/>
                </a:ln>
                <a:solidFill>
                  <a:srgbClr val="15848B"/>
                </a:solidFill>
                <a:effectLst/>
                <a:latin typeface="+mj-lt"/>
              </a:rPr>
              <a:t>phòng chức năng</a:t>
            </a:r>
            <a:r>
              <a:rPr kumimoji="0" lang="vi-VN" altLang="vi-VN" sz="1800" b="0" i="0" u="none" strike="noStrike" cap="none" normalizeH="0" baseline="0">
                <a:ln>
                  <a:noFill/>
                </a:ln>
                <a:solidFill>
                  <a:srgbClr val="15848B"/>
                </a:solidFill>
                <a:effectLst/>
                <a:latin typeface="+mj-lt"/>
              </a:rPr>
              <a:t> như: Phòng học, phòng thực hành, phòng giáo viên,...</a:t>
            </a:r>
          </a:p>
          <a:p>
            <a:pPr marL="0" marR="0" lvl="0" indent="0" algn="l" defTabSz="914400" rtl="0" eaLnBrk="0" fontAlgn="base" latinLnBrk="0" hangingPunct="0">
              <a:lnSpc>
                <a:spcPct val="100000"/>
              </a:lnSpc>
              <a:spcBef>
                <a:spcPct val="0"/>
              </a:spcBef>
              <a:spcAft>
                <a:spcPct val="0"/>
              </a:spcAft>
              <a:buClrTx/>
              <a:buSzTx/>
            </a:pPr>
            <a:r>
              <a:rPr kumimoji="0" lang="vi-VN" altLang="vi-VN" sz="1800" b="0" i="0" u="none" strike="noStrike" cap="none" normalizeH="0" baseline="0">
                <a:ln>
                  <a:noFill/>
                </a:ln>
                <a:solidFill>
                  <a:srgbClr val="15848B"/>
                </a:solidFill>
                <a:effectLst/>
                <a:latin typeface="+mj-lt"/>
              </a:rPr>
              <a:t>Trung tâm mạng là </a:t>
            </a:r>
            <a:r>
              <a:rPr kumimoji="0" lang="vi-VN" altLang="vi-VN" sz="1800" b="1" i="0" u="none" strike="noStrike" cap="none" normalizeH="0" baseline="0">
                <a:ln>
                  <a:noFill/>
                </a:ln>
                <a:solidFill>
                  <a:srgbClr val="15848B"/>
                </a:solidFill>
                <a:effectLst/>
                <a:latin typeface="+mj-lt"/>
              </a:rPr>
              <a:t>Core Switch (Switch L3)</a:t>
            </a:r>
            <a:r>
              <a:rPr kumimoji="0" lang="vi-VN" altLang="vi-VN" sz="1800" b="0" i="0" u="none" strike="noStrike" cap="none" normalizeH="0" baseline="0">
                <a:ln>
                  <a:noFill/>
                </a:ln>
                <a:solidFill>
                  <a:srgbClr val="15848B"/>
                </a:solidFill>
                <a:effectLst/>
                <a:latin typeface="+mj-lt"/>
              </a:rPr>
              <a:t> nằm ở giữa để định tuyến giữa các VLAN hoặc mạng con.</a:t>
            </a:r>
          </a:p>
          <a:p>
            <a:pPr marL="0" marR="0" lvl="0" indent="0" algn="l" defTabSz="914400" rtl="0" eaLnBrk="0" fontAlgn="base" latinLnBrk="0" hangingPunct="0">
              <a:lnSpc>
                <a:spcPct val="100000"/>
              </a:lnSpc>
              <a:spcBef>
                <a:spcPct val="0"/>
              </a:spcBef>
              <a:spcAft>
                <a:spcPct val="0"/>
              </a:spcAft>
              <a:buClrTx/>
              <a:buSzTx/>
            </a:pPr>
            <a:r>
              <a:rPr kumimoji="0" lang="vi-VN" altLang="vi-VN" sz="1800" b="0" i="0" u="none" strike="noStrike" cap="none" normalizeH="0" baseline="0">
                <a:ln>
                  <a:noFill/>
                </a:ln>
                <a:solidFill>
                  <a:srgbClr val="15848B"/>
                </a:solidFill>
                <a:effectLst/>
                <a:latin typeface="+mj-lt"/>
              </a:rPr>
              <a:t>Có </a:t>
            </a:r>
            <a:r>
              <a:rPr kumimoji="0" lang="vi-VN" altLang="vi-VN" sz="1800" b="1" i="0" u="none" strike="noStrike" cap="none" normalizeH="0" baseline="0">
                <a:ln>
                  <a:noFill/>
                </a:ln>
                <a:solidFill>
                  <a:srgbClr val="15848B"/>
                </a:solidFill>
                <a:effectLst/>
                <a:latin typeface="+mj-lt"/>
              </a:rPr>
              <a:t>Router kết nối đến Internet</a:t>
            </a:r>
            <a:r>
              <a:rPr kumimoji="0" lang="vi-VN" altLang="vi-VN" sz="1800" b="0" i="0" u="none" strike="noStrike" cap="none" normalizeH="0" baseline="0">
                <a:ln>
                  <a:noFill/>
                </a:ln>
                <a:solidFill>
                  <a:srgbClr val="15848B"/>
                </a:solidFill>
                <a:effectLst/>
                <a:latin typeface="+mj-lt"/>
              </a:rPr>
              <a:t> và </a:t>
            </a:r>
            <a:r>
              <a:rPr kumimoji="0" lang="vi-VN" altLang="vi-VN" sz="1800" b="1" i="0" u="none" strike="noStrike" cap="none" normalizeH="0" baseline="0">
                <a:ln>
                  <a:noFill/>
                </a:ln>
                <a:solidFill>
                  <a:srgbClr val="15848B"/>
                </a:solidFill>
                <a:effectLst/>
                <a:latin typeface="+mj-lt"/>
              </a:rPr>
              <a:t>Firewall bảo mật mạng nội bộ</a:t>
            </a:r>
            <a:r>
              <a:rPr kumimoji="0" lang="vi-VN" altLang="vi-VN" sz="1800" b="0" i="0" u="none" strike="noStrike" cap="none" normalizeH="0" baseline="0">
                <a:ln>
                  <a:noFill/>
                </a:ln>
                <a:solidFill>
                  <a:srgbClr val="15848B"/>
                </a:solidFill>
                <a:effectLst/>
                <a:latin typeface="+mj-lt"/>
              </a:rPr>
              <a:t>.</a:t>
            </a:r>
          </a:p>
        </p:txBody>
      </p:sp>
    </p:spTree>
    <p:extLst>
      <p:ext uri="{BB962C8B-B14F-4D97-AF65-F5344CB8AC3E}">
        <p14:creationId xmlns:p14="http://schemas.microsoft.com/office/powerpoint/2010/main" val="3741498307"/>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UTH-Slide-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UTH-Slide-Theme" id="{2763F190-FCB6-4FC7-BA38-A1E39173AA87}" vid="{E1D9DFA4-F8AD-4E2F-9982-D367BC00A6B9}"/>
    </a:ext>
  </a:extLst>
</a:theme>
</file>

<file path=docProps/app.xml><?xml version="1.0" encoding="utf-8"?>
<Properties xmlns:vt="http://schemas.openxmlformats.org/officeDocument/2006/docPropsVTypes" xmlns="http://schemas.openxmlformats.org/officeDocument/2006/extended-properties">
  <Template>UTH-Slide-Theme (3)</Template>
  <Company/>
  <PresentationFormat>Widescreen</PresentationFormat>
  <Paragraphs>201</Paragraphs>
  <Slides>26</Slides>
  <Notes>0</Notes>
  <TotalTime>963</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26</vt:i4>
      </vt:variant>
    </vt:vector>
  </HeadingPairs>
  <TitlesOfParts>
    <vt:vector baseType="lpstr" size="32">
      <vt:lpstr>Arial</vt:lpstr>
      <vt:lpstr>Calibri Light</vt:lpstr>
      <vt:lpstr>Calibri</vt:lpstr>
      <vt:lpstr>Times New Roman</vt:lpstr>
      <vt:lpstr>Segoe UI Black</vt:lpstr>
      <vt:lpstr>UTH-Slide-Theme</vt:lpstr>
      <vt:lpstr>THIẾT KẾ MẠNG CHO 3 CƠ SỞ TRƯỜNG ĐẠI HỌC GIAO THÔNG VẬN TẢI TP.HCM</vt:lpstr>
      <vt:lpstr>PowerPoint Presentation</vt:lpstr>
      <vt:lpstr> Mở đầu và bối cảnh</vt:lpstr>
      <vt:lpstr>I. Mục tiêu thiết kế mạng</vt:lpstr>
      <vt:lpstr>II. Phạm vi và yêu cầu của thiết kế</vt:lpstr>
      <vt:lpstr>PowerPoint Presentation</vt:lpstr>
      <vt:lpstr>IV. Thiết kế kiến trúc mạng</vt:lpstr>
      <vt:lpstr>IV. Thiết kế kiến trúc mạng</vt:lpstr>
      <vt:lpstr>IV. Thiết kế kiến trúc mạng</vt:lpstr>
      <vt:lpstr>IV. Thiết kế kiến trúc mạng</vt:lpstr>
      <vt:lpstr>IV. Thiết kế kiến trúc mạng</vt:lpstr>
      <vt:lpstr>IV. Thiết kế kiến trúc mạng</vt:lpstr>
      <vt:lpstr>IV. Thiết kế kiến trúc mạng</vt:lpstr>
      <vt:lpstr>IV. Thiết kế kiến trúc mạng</vt:lpstr>
      <vt:lpstr>PowerPoint Presentation</vt:lpstr>
      <vt:lpstr>VI. Chi phí và ngân sách</vt:lpstr>
      <vt:lpstr>PowerPoint Presentation</vt:lpstr>
      <vt:lpstr>PowerPoint Presentation</vt:lpstr>
      <vt:lpstr>PowerPoint Presentation</vt:lpstr>
      <vt:lpstr>PowerPoint Presentation</vt:lpstr>
      <vt:lpstr>PowerPoint Presentation</vt:lpstr>
      <vt:lpstr>VII. CÁC PHƯƠNG PHÁP TÍCH HỢP BẢO MẬT &amp; TỐI ƯU HÓA MẠNG- Firewall thế hệ mới (NGFW) tại mỗi cơ sở- IDS/IPS phát hiện &amp; ngăn chặn xâm nhập- MFA bảo vệ truy cập từ xa &amp; hệ thống quan trọng- Phân VLAN &amp; ACLs theo nhóm người dùng- Wi-Fi bảo mật WPA3 + RADIUS- VPN Site-to-Site + Remote (IPSec + MFA)- Giám sát &amp; phân tích log tập trung (SIEM)</vt:lpstr>
      <vt:lpstr>VIII. Triển khai hạ tầng</vt:lpstr>
      <vt:lpstr>IX. Kết quả đạt được</vt:lpstr>
      <vt:lpstr>X. Kết luận</vt:lpstr>
      <vt:lpstr>THANKS FOR WATCHING!</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hao tran the</dc:creator>
  <cp:lastModifiedBy>hao tran the</cp:lastModifiedBy>
  <cp:revision>83</cp:revision>
  <cp:lastPrinted>2025-04-17T15:17:14.000</cp:lastPrinted>
  <dcterms:created xsi:type="dcterms:W3CDTF">2025-04-09T07:44:14Z</dcterms:created>
  <dcterms:modified xsi:type="dcterms:W3CDTF">2025-04-20T15:09:51Z</dcterms:modified>
</cp:coreProperties>
</file>