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tif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tif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t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jpe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ft Voting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Voting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Voting Classifier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Voting Classifier</a:t>
            </a:r>
          </a:p>
        </p:txBody>
      </p:sp>
      <p:pic>
        <p:nvPicPr>
          <p:cNvPr id="16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更合理的投票，应该有权值"/>
          <p:cNvSpPr txBox="1"/>
          <p:nvPr/>
        </p:nvSpPr>
        <p:spPr>
          <a:xfrm>
            <a:off x="8096250" y="6354415"/>
            <a:ext cx="819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更合理的投票，应该有权值</a:t>
            </a:r>
          </a:p>
        </p:txBody>
      </p:sp>
      <p:sp>
        <p:nvSpPr>
          <p:cNvPr id="171" name="唱歌比赛的投票？"/>
          <p:cNvSpPr txBox="1"/>
          <p:nvPr/>
        </p:nvSpPr>
        <p:spPr>
          <a:xfrm>
            <a:off x="8136983" y="8402984"/>
            <a:ext cx="565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唱歌比赛的投票？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whole" bldLvl="1" animBg="1" rev="0" advAuto="0" spid="17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oting Classifier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Voting Classifier</a:t>
            </a:r>
          </a:p>
        </p:txBody>
      </p:sp>
      <p:pic>
        <p:nvPicPr>
          <p:cNvPr id="17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模型3 A-40%；B-60%"/>
          <p:cNvSpPr txBox="1"/>
          <p:nvPr/>
        </p:nvSpPr>
        <p:spPr>
          <a:xfrm>
            <a:off x="2679131" y="7466767"/>
            <a:ext cx="67832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模型3 A-40%；B-60%</a:t>
            </a:r>
          </a:p>
        </p:txBody>
      </p:sp>
      <p:sp>
        <p:nvSpPr>
          <p:cNvPr id="176" name="模型2 A-49%；B-51%"/>
          <p:cNvSpPr txBox="1"/>
          <p:nvPr/>
        </p:nvSpPr>
        <p:spPr>
          <a:xfrm>
            <a:off x="2679131" y="5938314"/>
            <a:ext cx="67832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模型2 A-49%；B-51%</a:t>
            </a:r>
          </a:p>
        </p:txBody>
      </p:sp>
      <p:sp>
        <p:nvSpPr>
          <p:cNvPr id="177" name="模型1 A-99%；B-1%"/>
          <p:cNvSpPr txBox="1"/>
          <p:nvPr/>
        </p:nvSpPr>
        <p:spPr>
          <a:xfrm>
            <a:off x="2679751" y="4233727"/>
            <a:ext cx="6430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模型1 A-99%；B-1%</a:t>
            </a:r>
          </a:p>
        </p:txBody>
      </p:sp>
      <p:sp>
        <p:nvSpPr>
          <p:cNvPr id="178" name="模型4 A-90%；B-10%"/>
          <p:cNvSpPr txBox="1"/>
          <p:nvPr/>
        </p:nvSpPr>
        <p:spPr>
          <a:xfrm>
            <a:off x="2679131" y="8995219"/>
            <a:ext cx="67832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模型4 A-90%；B-10%</a:t>
            </a:r>
          </a:p>
        </p:txBody>
      </p:sp>
      <p:sp>
        <p:nvSpPr>
          <p:cNvPr id="179" name="模型5 A-30%；B-70%"/>
          <p:cNvSpPr txBox="1"/>
          <p:nvPr/>
        </p:nvSpPr>
        <p:spPr>
          <a:xfrm>
            <a:off x="2679131" y="10523672"/>
            <a:ext cx="67832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模型5 A-30%；B-70%</a:t>
            </a:r>
          </a:p>
        </p:txBody>
      </p:sp>
      <p:sp>
        <p:nvSpPr>
          <p:cNvPr id="180" name="Arrow"/>
          <p:cNvSpPr/>
          <p:nvPr/>
        </p:nvSpPr>
        <p:spPr>
          <a:xfrm>
            <a:off x="10785128" y="7327067"/>
            <a:ext cx="1806154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1" name="A-两票；B-三票"/>
          <p:cNvSpPr txBox="1"/>
          <p:nvPr/>
        </p:nvSpPr>
        <p:spPr>
          <a:xfrm>
            <a:off x="14420558" y="6140239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A-两票；B-三票</a:t>
            </a:r>
          </a:p>
        </p:txBody>
      </p:sp>
      <p:sp>
        <p:nvSpPr>
          <p:cNvPr id="182" name="最终结果为B"/>
          <p:cNvSpPr txBox="1"/>
          <p:nvPr/>
        </p:nvSpPr>
        <p:spPr>
          <a:xfrm>
            <a:off x="14420558" y="7666123"/>
            <a:ext cx="417004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最终结果为B</a:t>
            </a:r>
          </a:p>
        </p:txBody>
      </p:sp>
      <p:sp>
        <p:nvSpPr>
          <p:cNvPr id="183" name="Hard Voting"/>
          <p:cNvSpPr txBox="1"/>
          <p:nvPr/>
        </p:nvSpPr>
        <p:spPr>
          <a:xfrm>
            <a:off x="14420558" y="9258075"/>
            <a:ext cx="38900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Hard Voting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3"/>
      <p:bldP build="whole" bldLvl="1" animBg="1" rev="0" advAuto="0" spid="180" grpId="1"/>
      <p:bldP build="whole" bldLvl="1" animBg="1" rev="0" advAuto="0" spid="181" grpId="2"/>
      <p:bldP build="whole" bldLvl="1" animBg="1" rev="0" advAuto="0" spid="183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oft Vo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Voting</a:t>
            </a:r>
          </a:p>
        </p:txBody>
      </p:sp>
      <p:pic>
        <p:nvPicPr>
          <p:cNvPr id="18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模型3 A-40%；B-60%"/>
          <p:cNvSpPr txBox="1"/>
          <p:nvPr/>
        </p:nvSpPr>
        <p:spPr>
          <a:xfrm>
            <a:off x="2679131" y="7554835"/>
            <a:ext cx="67832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模型3 A-40%；B-60%</a:t>
            </a:r>
          </a:p>
        </p:txBody>
      </p:sp>
      <p:sp>
        <p:nvSpPr>
          <p:cNvPr id="188" name="模型2 A-49%；B-51%"/>
          <p:cNvSpPr txBox="1"/>
          <p:nvPr/>
        </p:nvSpPr>
        <p:spPr>
          <a:xfrm>
            <a:off x="2679131" y="6026382"/>
            <a:ext cx="67832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模型2 A-49%；B-51%</a:t>
            </a:r>
          </a:p>
        </p:txBody>
      </p:sp>
      <p:sp>
        <p:nvSpPr>
          <p:cNvPr id="189" name="模型1 A-99%；B-1%"/>
          <p:cNvSpPr txBox="1"/>
          <p:nvPr/>
        </p:nvSpPr>
        <p:spPr>
          <a:xfrm>
            <a:off x="2679751" y="4321795"/>
            <a:ext cx="6430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模型1 A-99%；B-1%</a:t>
            </a:r>
          </a:p>
        </p:txBody>
      </p:sp>
      <p:sp>
        <p:nvSpPr>
          <p:cNvPr id="190" name="模型4 A-90%；B-10%"/>
          <p:cNvSpPr txBox="1"/>
          <p:nvPr/>
        </p:nvSpPr>
        <p:spPr>
          <a:xfrm>
            <a:off x="2679131" y="9083287"/>
            <a:ext cx="67832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模型4 A-90%；B-10%</a:t>
            </a:r>
          </a:p>
        </p:txBody>
      </p:sp>
      <p:sp>
        <p:nvSpPr>
          <p:cNvPr id="191" name="模型5 A-30%；B-70%"/>
          <p:cNvSpPr txBox="1"/>
          <p:nvPr/>
        </p:nvSpPr>
        <p:spPr>
          <a:xfrm>
            <a:off x="2679131" y="10611739"/>
            <a:ext cx="67832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模型5 A-30%；B-70%</a:t>
            </a:r>
          </a:p>
        </p:txBody>
      </p:sp>
      <p:sp>
        <p:nvSpPr>
          <p:cNvPr id="192" name="Arrow"/>
          <p:cNvSpPr/>
          <p:nvPr/>
        </p:nvSpPr>
        <p:spPr>
          <a:xfrm>
            <a:off x="10809247" y="7415134"/>
            <a:ext cx="1806154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3" name="A - (0.99 + 0.49 + 0.4 + 0.9 + 0.3) / 5"/>
          <p:cNvSpPr txBox="1"/>
          <p:nvPr/>
        </p:nvSpPr>
        <p:spPr>
          <a:xfrm>
            <a:off x="13166387" y="4321711"/>
            <a:ext cx="1084467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 - (0.99 + 0.49 + 0.4 + 0.9 + 0.3) / 5</a:t>
            </a:r>
          </a:p>
        </p:txBody>
      </p:sp>
      <p:sp>
        <p:nvSpPr>
          <p:cNvPr id="194" name="= 0.616"/>
          <p:cNvSpPr txBox="1"/>
          <p:nvPr/>
        </p:nvSpPr>
        <p:spPr>
          <a:xfrm>
            <a:off x="13149022" y="5512502"/>
            <a:ext cx="27078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 0.616</a:t>
            </a:r>
          </a:p>
        </p:txBody>
      </p:sp>
      <p:sp>
        <p:nvSpPr>
          <p:cNvPr id="195" name="B - (0.01 + 0.51 + 0.6 + 0.1 + 0.7) / 5"/>
          <p:cNvSpPr txBox="1"/>
          <p:nvPr/>
        </p:nvSpPr>
        <p:spPr>
          <a:xfrm>
            <a:off x="13149023" y="7490116"/>
            <a:ext cx="108793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 - (0.01 + 0.51 + 0.6 + 0.1 + 0.7) / 5</a:t>
            </a:r>
          </a:p>
        </p:txBody>
      </p:sp>
      <p:sp>
        <p:nvSpPr>
          <p:cNvPr id="196" name="= 0.384"/>
          <p:cNvSpPr txBox="1"/>
          <p:nvPr/>
        </p:nvSpPr>
        <p:spPr>
          <a:xfrm>
            <a:off x="13149022" y="8634126"/>
            <a:ext cx="27078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 0.384</a:t>
            </a:r>
          </a:p>
        </p:txBody>
      </p:sp>
      <p:sp>
        <p:nvSpPr>
          <p:cNvPr id="197" name="最终结果为A"/>
          <p:cNvSpPr txBox="1"/>
          <p:nvPr/>
        </p:nvSpPr>
        <p:spPr>
          <a:xfrm>
            <a:off x="13118149" y="10611739"/>
            <a:ext cx="417004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最终结果为A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2"/>
      <p:bldP build="whole" bldLvl="1" animBg="1" rev="0" advAuto="0" spid="192" grpId="1"/>
      <p:bldP build="whole" bldLvl="1" animBg="1" rev="0" advAuto="0" spid="195" grpId="4"/>
      <p:bldP build="whole" bldLvl="1" animBg="1" rev="0" advAuto="0" spid="197" grpId="6"/>
      <p:bldP build="whole" bldLvl="1" animBg="1" rev="0" advAuto="0" spid="194" grpId="3"/>
      <p:bldP build="whole" bldLvl="1" animBg="1" rev="0" advAuto="0" spid="196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oft Vo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Voting</a:t>
            </a:r>
          </a:p>
        </p:txBody>
      </p:sp>
      <p:pic>
        <p:nvPicPr>
          <p:cNvPr id="20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要求集合的每一个模型都能估计概率"/>
          <p:cNvSpPr txBox="1"/>
          <p:nvPr/>
        </p:nvSpPr>
        <p:spPr>
          <a:xfrm>
            <a:off x="6826250" y="6124527"/>
            <a:ext cx="1073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要求集合的每一个模型都能估计概率</a:t>
            </a:r>
          </a:p>
        </p:txBody>
      </p:sp>
      <p:sp>
        <p:nvSpPr>
          <p:cNvPr id="202" name="predict_proba"/>
          <p:cNvSpPr txBox="1"/>
          <p:nvPr/>
        </p:nvSpPr>
        <p:spPr>
          <a:xfrm>
            <a:off x="9964663" y="8879738"/>
            <a:ext cx="445467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predict_proba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oft Vo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Voting</a:t>
            </a:r>
          </a:p>
        </p:txBody>
      </p:sp>
      <p:pic>
        <p:nvPicPr>
          <p:cNvPr id="20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逻辑回归 本身就是基于概率模型的"/>
          <p:cNvSpPr txBox="1"/>
          <p:nvPr/>
        </p:nvSpPr>
        <p:spPr>
          <a:xfrm>
            <a:off x="7055538" y="4331901"/>
            <a:ext cx="1027292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逻辑回归 本身就是基于概率模型的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5538" y="6468310"/>
            <a:ext cx="10272924" cy="690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oft Vo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Voting</a:t>
            </a:r>
          </a:p>
        </p:txBody>
      </p:sp>
      <p:pic>
        <p:nvPicPr>
          <p:cNvPr id="2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kNN"/>
          <p:cNvSpPr txBox="1"/>
          <p:nvPr/>
        </p:nvSpPr>
        <p:spPr>
          <a:xfrm>
            <a:off x="10854787" y="4190999"/>
            <a:ext cx="180615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kNN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6925244" y="6059508"/>
            <a:ext cx="11413836" cy="7093450"/>
            <a:chOff x="2012643" y="133126"/>
            <a:chExt cx="11413835" cy="7093449"/>
          </a:xfrm>
        </p:grpSpPr>
        <p:grpSp>
          <p:nvGrpSpPr>
            <p:cNvPr id="215" name="Group"/>
            <p:cNvGrpSpPr/>
            <p:nvPr/>
          </p:nvGrpSpPr>
          <p:grpSpPr>
            <a:xfrm>
              <a:off x="3445325" y="2677236"/>
              <a:ext cx="3745933" cy="2893751"/>
              <a:chOff x="0" y="0"/>
              <a:chExt cx="3745932" cy="2893750"/>
            </a:xfrm>
          </p:grpSpPr>
          <p:sp>
            <p:nvSpPr>
              <p:cNvPr id="212" name="Line"/>
              <p:cNvSpPr/>
              <p:nvPr/>
            </p:nvSpPr>
            <p:spPr>
              <a:xfrm flipH="1">
                <a:off x="0" y="1175120"/>
                <a:ext cx="1985055" cy="46069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2312682" y="-1"/>
                <a:ext cx="1433251" cy="1106172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214" name="Line"/>
              <p:cNvSpPr/>
              <p:nvPr/>
            </p:nvSpPr>
            <p:spPr>
              <a:xfrm flipH="1" flipV="1">
                <a:off x="2120981" y="1209543"/>
                <a:ext cx="180311" cy="1684208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216" name="Line"/>
            <p:cNvSpPr/>
            <p:nvPr/>
          </p:nvSpPr>
          <p:spPr>
            <a:xfrm>
              <a:off x="2012643" y="7131808"/>
              <a:ext cx="1141383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2017423" y="133126"/>
              <a:ext cx="1" cy="709345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8" name="Circle"/>
            <p:cNvSpPr/>
            <p:nvPr/>
          </p:nvSpPr>
          <p:spPr>
            <a:xfrm>
              <a:off x="10111442" y="586966"/>
              <a:ext cx="947673" cy="94767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Circle"/>
            <p:cNvSpPr/>
            <p:nvPr/>
          </p:nvSpPr>
          <p:spPr>
            <a:xfrm>
              <a:off x="10818120" y="3795271"/>
              <a:ext cx="947673" cy="94767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Circle"/>
            <p:cNvSpPr/>
            <p:nvPr/>
          </p:nvSpPr>
          <p:spPr>
            <a:xfrm>
              <a:off x="12406665" y="2018316"/>
              <a:ext cx="947673" cy="94767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Circle"/>
            <p:cNvSpPr/>
            <p:nvPr/>
          </p:nvSpPr>
          <p:spPr>
            <a:xfrm>
              <a:off x="2917290" y="3795271"/>
              <a:ext cx="947673" cy="947673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Circle"/>
            <p:cNvSpPr/>
            <p:nvPr/>
          </p:nvSpPr>
          <p:spPr>
            <a:xfrm>
              <a:off x="3048052" y="5815753"/>
              <a:ext cx="947673" cy="947673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Circle"/>
            <p:cNvSpPr/>
            <p:nvPr/>
          </p:nvSpPr>
          <p:spPr>
            <a:xfrm>
              <a:off x="5248507" y="4938664"/>
              <a:ext cx="947673" cy="947673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Circle"/>
            <p:cNvSpPr/>
            <p:nvPr/>
          </p:nvSpPr>
          <p:spPr>
            <a:xfrm>
              <a:off x="8996733" y="4511509"/>
              <a:ext cx="947673" cy="947673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Circle"/>
            <p:cNvSpPr/>
            <p:nvPr/>
          </p:nvSpPr>
          <p:spPr>
            <a:xfrm>
              <a:off x="6691949" y="2167919"/>
              <a:ext cx="947673" cy="947673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Circle"/>
            <p:cNvSpPr/>
            <p:nvPr/>
          </p:nvSpPr>
          <p:spPr>
            <a:xfrm>
              <a:off x="5117746" y="3378520"/>
              <a:ext cx="947673" cy="94767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oft Vo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Voting</a:t>
            </a:r>
          </a:p>
        </p:txBody>
      </p:sp>
      <p:pic>
        <p:nvPicPr>
          <p:cNvPr id="23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决策树"/>
          <p:cNvSpPr txBox="1"/>
          <p:nvPr/>
        </p:nvSpPr>
        <p:spPr>
          <a:xfrm>
            <a:off x="10854787" y="4127500"/>
            <a:ext cx="247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决策树</a:t>
            </a:r>
          </a:p>
        </p:txBody>
      </p:sp>
      <p:sp>
        <p:nvSpPr>
          <p:cNvPr id="232" name="x&lt;2.4"/>
          <p:cNvSpPr/>
          <p:nvPr/>
        </p:nvSpPr>
        <p:spPr>
          <a:xfrm>
            <a:off x="10061641" y="6230838"/>
            <a:ext cx="459838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x&lt;2.4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7095041" y="7545005"/>
            <a:ext cx="3883111" cy="2739734"/>
            <a:chOff x="0" y="0"/>
            <a:chExt cx="3883109" cy="2739733"/>
          </a:xfrm>
        </p:grpSpPr>
        <p:sp>
          <p:nvSpPr>
            <p:cNvPr id="233" name="Line"/>
            <p:cNvSpPr/>
            <p:nvPr/>
          </p:nvSpPr>
          <p:spPr>
            <a:xfrm flipH="1">
              <a:off x="2281100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4" name="A"/>
            <p:cNvSpPr/>
            <p:nvPr/>
          </p:nvSpPr>
          <p:spPr>
            <a:xfrm>
              <a:off x="0" y="1117750"/>
              <a:ext cx="2909318" cy="162198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5" name="Y"/>
            <p:cNvSpPr txBox="1"/>
            <p:nvPr/>
          </p:nvSpPr>
          <p:spPr>
            <a:xfrm>
              <a:off x="1825578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13058765" y="7545327"/>
            <a:ext cx="4598381" cy="2563421"/>
            <a:chOff x="0" y="0"/>
            <a:chExt cx="4598379" cy="2563419"/>
          </a:xfrm>
        </p:grpSpPr>
        <p:sp>
          <p:nvSpPr>
            <p:cNvPr id="237" name="Line"/>
            <p:cNvSpPr/>
            <p:nvPr/>
          </p:nvSpPr>
          <p:spPr>
            <a:xfrm>
              <a:off x="310324" y="-1"/>
              <a:ext cx="1978487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8" name="y&lt;1.8"/>
            <p:cNvSpPr/>
            <p:nvPr/>
          </p:nvSpPr>
          <p:spPr>
            <a:xfrm>
              <a:off x="0" y="1293419"/>
              <a:ext cx="4598380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y&lt;1.8</a:t>
              </a:r>
            </a:p>
          </p:txBody>
        </p:sp>
        <p:sp>
          <p:nvSpPr>
            <p:cNvPr id="239" name="N"/>
            <p:cNvSpPr txBox="1"/>
            <p:nvPr/>
          </p:nvSpPr>
          <p:spPr>
            <a:xfrm>
              <a:off x="1294966" y="7882"/>
              <a:ext cx="103007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11249266" y="10165750"/>
            <a:ext cx="3566952" cy="2915725"/>
            <a:chOff x="0" y="0"/>
            <a:chExt cx="3566950" cy="2915723"/>
          </a:xfrm>
        </p:grpSpPr>
        <p:sp>
          <p:nvSpPr>
            <p:cNvPr id="241" name="Line"/>
            <p:cNvSpPr/>
            <p:nvPr/>
          </p:nvSpPr>
          <p:spPr>
            <a:xfrm flipH="1">
              <a:off x="1964941" y="0"/>
              <a:ext cx="1602010" cy="125996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2" name="Y"/>
            <p:cNvSpPr txBox="1"/>
            <p:nvPr/>
          </p:nvSpPr>
          <p:spPr>
            <a:xfrm>
              <a:off x="1509419" y="8204"/>
              <a:ext cx="99504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243" name="B"/>
            <p:cNvSpPr/>
            <p:nvPr/>
          </p:nvSpPr>
          <p:spPr>
            <a:xfrm>
              <a:off x="0" y="1293741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16290644" y="10166072"/>
            <a:ext cx="3629665" cy="2915403"/>
            <a:chOff x="0" y="0"/>
            <a:chExt cx="3629663" cy="2915402"/>
          </a:xfrm>
        </p:grpSpPr>
        <p:sp>
          <p:nvSpPr>
            <p:cNvPr id="245" name="Line"/>
            <p:cNvSpPr/>
            <p:nvPr/>
          </p:nvSpPr>
          <p:spPr>
            <a:xfrm>
              <a:off x="-1" y="-1"/>
              <a:ext cx="1978488" cy="126114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6" name="N"/>
            <p:cNvSpPr txBox="1"/>
            <p:nvPr/>
          </p:nvSpPr>
          <p:spPr>
            <a:xfrm>
              <a:off x="984643" y="7882"/>
              <a:ext cx="103007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47" name="C"/>
            <p:cNvSpPr/>
            <p:nvPr/>
          </p:nvSpPr>
          <p:spPr>
            <a:xfrm>
              <a:off x="720346" y="1293420"/>
              <a:ext cx="2909318" cy="1621983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oft Vo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Voting</a:t>
            </a:r>
          </a:p>
        </p:txBody>
      </p:sp>
      <p:pic>
        <p:nvPicPr>
          <p:cNvPr id="25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VC"/>
          <p:cNvSpPr txBox="1"/>
          <p:nvPr/>
        </p:nvSpPr>
        <p:spPr>
          <a:xfrm>
            <a:off x="10854787" y="4190999"/>
            <a:ext cx="18771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SVC</a:t>
            </a:r>
          </a:p>
        </p:txBody>
      </p:sp>
      <p:pic>
        <p:nvPicPr>
          <p:cNvPr id="253" name="Screen Shot 2018-01-29 at 3.26.40 PM.png" descr="Screen Shot 2018-01-29 at 3.26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2997" y="7105913"/>
            <a:ext cx="18278006" cy="2624299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http://scikit-learn.org/stable/modules/generated/sklearn.svm.SVC.html"/>
          <p:cNvSpPr txBox="1"/>
          <p:nvPr/>
        </p:nvSpPr>
        <p:spPr>
          <a:xfrm>
            <a:off x="2225675" y="11301945"/>
            <a:ext cx="199326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http://scikit-learn.org/stable/modules/generated/sklearn.svm.SVC.html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实践：Soft Voting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实践：Soft Voting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集成学习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集成学习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Bagging和Pasting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Bagging和Pasting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集成学习</a:t>
            </a:r>
          </a:p>
        </p:txBody>
      </p:sp>
      <p:pic>
        <p:nvPicPr>
          <p:cNvPr id="26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虽然有很多机器学习方法，…"/>
          <p:cNvSpPr txBox="1"/>
          <p:nvPr/>
        </p:nvSpPr>
        <p:spPr>
          <a:xfrm>
            <a:off x="6667034" y="5068863"/>
            <a:ext cx="10096501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虽然有很多机器学习方法，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但是从投票的角度看，仍然不够多</a:t>
            </a:r>
          </a:p>
        </p:txBody>
      </p:sp>
      <p:sp>
        <p:nvSpPr>
          <p:cNvPr id="263" name="创建更多的子模型！集成更多的子模型的意见。"/>
          <p:cNvSpPr txBox="1"/>
          <p:nvPr/>
        </p:nvSpPr>
        <p:spPr>
          <a:xfrm>
            <a:off x="6668006" y="9275736"/>
            <a:ext cx="1390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创建更多的子模型！集成更多的子模型的意见。</a:t>
            </a:r>
          </a:p>
        </p:txBody>
      </p:sp>
      <p:sp>
        <p:nvSpPr>
          <p:cNvPr id="264" name="子模型之间不能一致！子模型之间要有差异性。"/>
          <p:cNvSpPr txBox="1"/>
          <p:nvPr/>
        </p:nvSpPr>
        <p:spPr>
          <a:xfrm>
            <a:off x="6668006" y="10922213"/>
            <a:ext cx="1390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子模型之间不能一致！子模型之间要有差异性。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2"/>
      <p:bldP build="whole" bldLvl="1" animBg="1" rev="0" advAuto="0" spid="262" grpId="1"/>
      <p:bldP build="whole" bldLvl="1" animBg="1" rev="0" advAuto="0" spid="264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集成学习</a:t>
            </a:r>
          </a:p>
        </p:txBody>
      </p:sp>
      <p:pic>
        <p:nvPicPr>
          <p:cNvPr id="26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创建更多的子模型！集成更多的子模型的意见。"/>
          <p:cNvSpPr txBox="1"/>
          <p:nvPr/>
        </p:nvSpPr>
        <p:spPr>
          <a:xfrm>
            <a:off x="5238750" y="4597136"/>
            <a:ext cx="1390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创建更多的子模型！集成更多的子模型的意见。</a:t>
            </a:r>
          </a:p>
        </p:txBody>
      </p:sp>
      <p:sp>
        <p:nvSpPr>
          <p:cNvPr id="269" name="子模型之间不能一致！子模型之间要有差异性。"/>
          <p:cNvSpPr txBox="1"/>
          <p:nvPr/>
        </p:nvSpPr>
        <p:spPr>
          <a:xfrm>
            <a:off x="5238750" y="6243614"/>
            <a:ext cx="1390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子模型之间不能一致！子模型之间要有差异性。</a:t>
            </a:r>
          </a:p>
        </p:txBody>
      </p:sp>
      <p:sp>
        <p:nvSpPr>
          <p:cNvPr id="270" name="如何创建差异性？"/>
          <p:cNvSpPr txBox="1"/>
          <p:nvPr/>
        </p:nvSpPr>
        <p:spPr>
          <a:xfrm>
            <a:off x="5214631" y="9202137"/>
            <a:ext cx="565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如何创建差异性？</a:t>
            </a:r>
          </a:p>
        </p:txBody>
      </p:sp>
      <p:sp>
        <p:nvSpPr>
          <p:cNvPr id="271" name="每个子模型只看样本数据的一部分。"/>
          <p:cNvSpPr txBox="1"/>
          <p:nvPr/>
        </p:nvSpPr>
        <p:spPr>
          <a:xfrm>
            <a:off x="5166393" y="10583309"/>
            <a:ext cx="1073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每个子模型只看样本数据的一部分。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2"/>
      <p:bldP build="whole" bldLvl="1" animBg="1" rev="0" advAuto="0" spid="27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集成学习</a:t>
            </a:r>
          </a:p>
        </p:txBody>
      </p:sp>
      <p:pic>
        <p:nvPicPr>
          <p:cNvPr id="27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如何创建差异性？"/>
          <p:cNvSpPr txBox="1"/>
          <p:nvPr/>
        </p:nvSpPr>
        <p:spPr>
          <a:xfrm>
            <a:off x="5311106" y="4402517"/>
            <a:ext cx="565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如何创建差异性？</a:t>
            </a:r>
          </a:p>
        </p:txBody>
      </p:sp>
      <p:sp>
        <p:nvSpPr>
          <p:cNvPr id="276" name="每个子模型只看样本数据的一部分。"/>
          <p:cNvSpPr txBox="1"/>
          <p:nvPr/>
        </p:nvSpPr>
        <p:spPr>
          <a:xfrm>
            <a:off x="5311106" y="6169588"/>
            <a:ext cx="1073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每个子模型只看样本数据的一部分。</a:t>
            </a:r>
          </a:p>
        </p:txBody>
      </p:sp>
      <p:sp>
        <p:nvSpPr>
          <p:cNvPr id="277" name="例如：一共有500个样本数据；每个子模型只看100个样本数据"/>
          <p:cNvSpPr txBox="1"/>
          <p:nvPr/>
        </p:nvSpPr>
        <p:spPr>
          <a:xfrm>
            <a:off x="5311106" y="9094357"/>
            <a:ext cx="1793044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例如：一共有500个样本数据；每个子模型只看100个样本数据</a:t>
            </a:r>
          </a:p>
        </p:txBody>
      </p:sp>
      <p:sp>
        <p:nvSpPr>
          <p:cNvPr id="278" name="每个子模型不需要太高的准确率"/>
          <p:cNvSpPr txBox="1"/>
          <p:nvPr/>
        </p:nvSpPr>
        <p:spPr>
          <a:xfrm>
            <a:off x="5311106" y="10668479"/>
            <a:ext cx="946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每个子模型不需要太高的准确率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"/>
      <p:bldP build="whole" bldLvl="1" animBg="1" rev="0" advAuto="0" spid="27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集成学习</a:t>
            </a:r>
          </a:p>
        </p:txBody>
      </p:sp>
      <p:pic>
        <p:nvPicPr>
          <p:cNvPr id="28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每个子模型不需要太高的准确率"/>
          <p:cNvSpPr txBox="1"/>
          <p:nvPr/>
        </p:nvSpPr>
        <p:spPr>
          <a:xfrm>
            <a:off x="1267695" y="4433285"/>
            <a:ext cx="946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每个子模型不需要太高的准确率</a:t>
            </a:r>
          </a:p>
        </p:txBody>
      </p:sp>
      <p:sp>
        <p:nvSpPr>
          <p:cNvPr id="283" name="如果每个子模型只有51%的准确率"/>
          <p:cNvSpPr txBox="1"/>
          <p:nvPr/>
        </p:nvSpPr>
        <p:spPr>
          <a:xfrm>
            <a:off x="1291813" y="5778686"/>
            <a:ext cx="1009743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如果每个子模型只有51%的准确率</a:t>
            </a:r>
          </a:p>
        </p:txBody>
      </p:sp>
      <p:sp>
        <p:nvSpPr>
          <p:cNvPr id="284" name="如果我们只有1个子模型，整体准确率：51%"/>
          <p:cNvSpPr txBox="1"/>
          <p:nvPr/>
        </p:nvSpPr>
        <p:spPr>
          <a:xfrm>
            <a:off x="1291813" y="8005785"/>
            <a:ext cx="1299058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如果我们只有1个子模型，整体准确率：51%</a:t>
            </a:r>
          </a:p>
        </p:txBody>
      </p:sp>
      <p:sp>
        <p:nvSpPr>
          <p:cNvPr id="285" name="如果我们只有3个子模型，整体准确率："/>
          <p:cNvSpPr txBox="1"/>
          <p:nvPr/>
        </p:nvSpPr>
        <p:spPr>
          <a:xfrm>
            <a:off x="1267695" y="9127361"/>
            <a:ext cx="1171965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如果我们只有3个子模型，整体准确率：</a:t>
            </a:r>
          </a:p>
        </p:txBody>
      </p:sp>
      <p:pic>
        <p:nvPicPr>
          <p:cNvPr id="28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823254" y="9089261"/>
            <a:ext cx="6578883" cy="1066847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51.5%"/>
          <p:cNvSpPr txBox="1"/>
          <p:nvPr/>
        </p:nvSpPr>
        <p:spPr>
          <a:xfrm>
            <a:off x="19483716" y="9190861"/>
            <a:ext cx="23720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51.5%</a:t>
            </a:r>
          </a:p>
        </p:txBody>
      </p:sp>
      <p:sp>
        <p:nvSpPr>
          <p:cNvPr id="288" name="如果我们只有500个子模型，整体准确率："/>
          <p:cNvSpPr txBox="1"/>
          <p:nvPr/>
        </p:nvSpPr>
        <p:spPr>
          <a:xfrm>
            <a:off x="1195338" y="11026017"/>
            <a:ext cx="124259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如果我们只有500个子模型，整体准确率：</a:t>
            </a:r>
          </a:p>
        </p:txBody>
      </p:sp>
      <p:pic>
        <p:nvPicPr>
          <p:cNvPr id="28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3432628" y="10431102"/>
            <a:ext cx="7163629" cy="2180235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65.6%"/>
          <p:cNvSpPr txBox="1"/>
          <p:nvPr/>
        </p:nvSpPr>
        <p:spPr>
          <a:xfrm>
            <a:off x="20816650" y="11089517"/>
            <a:ext cx="23720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65.6%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3"/>
      <p:bldP build="whole" bldLvl="1" animBg="1" rev="0" advAuto="0" spid="287" grpId="4"/>
      <p:bldP build="whole" bldLvl="1" animBg="1" rev="0" advAuto="0" spid="285" grpId="2"/>
      <p:bldP build="whole" bldLvl="1" animBg="1" rev="0" advAuto="0" spid="289" grpId="6"/>
      <p:bldP build="whole" bldLvl="1" animBg="1" rev="0" advAuto="0" spid="284" grpId="1"/>
      <p:bldP build="whole" bldLvl="1" animBg="1" rev="0" advAuto="0" spid="290" grpId="7"/>
      <p:bldP build="whole" bldLvl="1" animBg="1" rev="0" advAuto="0" spid="288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集成学习</a:t>
            </a:r>
          </a:p>
        </p:txBody>
      </p:sp>
      <p:pic>
        <p:nvPicPr>
          <p:cNvPr id="29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每个子模型不需要太高的准确率"/>
          <p:cNvSpPr txBox="1"/>
          <p:nvPr/>
        </p:nvSpPr>
        <p:spPr>
          <a:xfrm>
            <a:off x="2503168" y="4974301"/>
            <a:ext cx="946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每个子模型不需要太高的准确率</a:t>
            </a:r>
          </a:p>
        </p:txBody>
      </p:sp>
      <p:sp>
        <p:nvSpPr>
          <p:cNvPr id="295" name="如果每个子模型只有60%的准确率"/>
          <p:cNvSpPr txBox="1"/>
          <p:nvPr/>
        </p:nvSpPr>
        <p:spPr>
          <a:xfrm>
            <a:off x="2527287" y="6319703"/>
            <a:ext cx="1009743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如果每个子模型只有60%的准确率</a:t>
            </a:r>
          </a:p>
        </p:txBody>
      </p:sp>
      <p:sp>
        <p:nvSpPr>
          <p:cNvPr id="296" name="如果每个模型的准确率是60%："/>
          <p:cNvSpPr txBox="1"/>
          <p:nvPr/>
        </p:nvSpPr>
        <p:spPr>
          <a:xfrm>
            <a:off x="2370515" y="9511470"/>
            <a:ext cx="946243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如果每个模型的准确率是60%：</a:t>
            </a:r>
          </a:p>
        </p:txBody>
      </p:sp>
      <p:pic>
        <p:nvPicPr>
          <p:cNvPr id="29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1768205" y="8736732"/>
            <a:ext cx="6478412" cy="218023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99.999%"/>
          <p:cNvSpPr txBox="1"/>
          <p:nvPr/>
        </p:nvSpPr>
        <p:spPr>
          <a:xfrm>
            <a:off x="18935160" y="9574970"/>
            <a:ext cx="307832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99.999%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2"/>
      <p:bldP build="whole" bldLvl="1" animBg="1" rev="0" advAuto="0" spid="296" grpId="1"/>
      <p:bldP build="whole" bldLvl="1" animBg="1" rev="0" advAuto="0" spid="298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Bagging 和 Pas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Bagging 和 Pasting</a:t>
            </a:r>
          </a:p>
        </p:txBody>
      </p:sp>
      <p:pic>
        <p:nvPicPr>
          <p:cNvPr id="30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如何创建差异性？"/>
          <p:cNvSpPr txBox="1"/>
          <p:nvPr/>
        </p:nvSpPr>
        <p:spPr>
          <a:xfrm>
            <a:off x="5335224" y="4179042"/>
            <a:ext cx="565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如何创建差异性？</a:t>
            </a:r>
          </a:p>
        </p:txBody>
      </p:sp>
      <p:sp>
        <p:nvSpPr>
          <p:cNvPr id="303" name="每个子模型只看样本数据的一部分。"/>
          <p:cNvSpPr txBox="1"/>
          <p:nvPr/>
        </p:nvSpPr>
        <p:spPr>
          <a:xfrm>
            <a:off x="5335224" y="5946113"/>
            <a:ext cx="1073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每个子模型只看样本数据的一部分。</a:t>
            </a:r>
          </a:p>
        </p:txBody>
      </p:sp>
      <p:sp>
        <p:nvSpPr>
          <p:cNvPr id="304" name="取样：放回取样，不放回取样"/>
          <p:cNvSpPr txBox="1"/>
          <p:nvPr/>
        </p:nvSpPr>
        <p:spPr>
          <a:xfrm>
            <a:off x="5335224" y="8515508"/>
            <a:ext cx="882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取样：放回取样，不放回取样</a:t>
            </a:r>
          </a:p>
        </p:txBody>
      </p:sp>
      <p:sp>
        <p:nvSpPr>
          <p:cNvPr id="305" name="放回取样：Bagging"/>
          <p:cNvSpPr txBox="1"/>
          <p:nvPr/>
        </p:nvSpPr>
        <p:spPr>
          <a:xfrm>
            <a:off x="5335224" y="10089630"/>
            <a:ext cx="60769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放回取样：Bagging</a:t>
            </a:r>
          </a:p>
        </p:txBody>
      </p:sp>
      <p:sp>
        <p:nvSpPr>
          <p:cNvPr id="306" name="不放回取样：Pasting"/>
          <p:cNvSpPr txBox="1"/>
          <p:nvPr/>
        </p:nvSpPr>
        <p:spPr>
          <a:xfrm>
            <a:off x="12987257" y="10089630"/>
            <a:ext cx="649951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不放回取样：Pasting</a:t>
            </a:r>
          </a:p>
        </p:txBody>
      </p:sp>
      <p:sp>
        <p:nvSpPr>
          <p:cNvPr id="307" name="Bagging 更常用"/>
          <p:cNvSpPr txBox="1"/>
          <p:nvPr/>
        </p:nvSpPr>
        <p:spPr>
          <a:xfrm>
            <a:off x="5335224" y="11663752"/>
            <a:ext cx="498332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Bagging 更常用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2"/>
      <p:bldP build="whole" bldLvl="1" animBg="1" rev="0" advAuto="0" spid="306" grpId="3"/>
      <p:bldP build="whole" bldLvl="1" animBg="1" rev="0" advAuto="0" spid="307" grpId="4"/>
      <p:bldP build="whole" bldLvl="1" animBg="1" rev="0" advAuto="0" spid="30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Bagging 和 Pas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Bagging 和 Pasting</a:t>
            </a:r>
          </a:p>
        </p:txBody>
      </p:sp>
      <p:pic>
        <p:nvPicPr>
          <p:cNvPr id="3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统计学中，放回取样：bootstrap"/>
          <p:cNvSpPr txBox="1"/>
          <p:nvPr/>
        </p:nvSpPr>
        <p:spPr>
          <a:xfrm>
            <a:off x="7407454" y="7378700"/>
            <a:ext cx="956909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统计学中，放回取样：bootstrap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实践：Bagging 和 Pasting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实践：Bagging 和 Pasting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更多和Bagging相关的讨论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更多和Bagging相关的讨论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什么是集成学习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什么是集成学习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OB Out-of-Ba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OOB Out-of-Bag</a:t>
            </a:r>
          </a:p>
        </p:txBody>
      </p:sp>
      <p:pic>
        <p:nvPicPr>
          <p:cNvPr id="31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放回取样导致一部分样本很有可能没有取到"/>
          <p:cNvSpPr txBox="1"/>
          <p:nvPr/>
        </p:nvSpPr>
        <p:spPr>
          <a:xfrm>
            <a:off x="2751615" y="5507522"/>
            <a:ext cx="1263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放回取样导致一部分样本很有可能没有取到</a:t>
            </a:r>
          </a:p>
        </p:txBody>
      </p:sp>
      <p:sp>
        <p:nvSpPr>
          <p:cNvPr id="320" name="平均大约有37%的样本没有取到。"/>
          <p:cNvSpPr txBox="1"/>
          <p:nvPr/>
        </p:nvSpPr>
        <p:spPr>
          <a:xfrm>
            <a:off x="2751615" y="7274593"/>
            <a:ext cx="1009743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平均大约有37%的样本没有取到。</a:t>
            </a:r>
          </a:p>
        </p:txBody>
      </p:sp>
      <p:sp>
        <p:nvSpPr>
          <p:cNvPr id="321" name="不使用测试数据集，而使用这部分没有取到的样本做测试 / 验证。"/>
          <p:cNvSpPr txBox="1"/>
          <p:nvPr/>
        </p:nvSpPr>
        <p:spPr>
          <a:xfrm>
            <a:off x="2751615" y="9249877"/>
            <a:ext cx="1888077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不使用测试数据集，而使用这部分没有取到的样本做测试 / 验证。</a:t>
            </a:r>
          </a:p>
        </p:txBody>
      </p:sp>
      <p:sp>
        <p:nvSpPr>
          <p:cNvPr id="322" name="oob_score_"/>
          <p:cNvSpPr txBox="1"/>
          <p:nvPr/>
        </p:nvSpPr>
        <p:spPr>
          <a:xfrm>
            <a:off x="2751615" y="11288661"/>
            <a:ext cx="38900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oob_score_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2"/>
      <p:bldP build="whole" bldLvl="1" animBg="1" rev="0" advAuto="0" spid="32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实践：oob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实践：oob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Bagging的更多探讨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Bagging的更多探讨</a:t>
            </a:r>
          </a:p>
        </p:txBody>
      </p:sp>
      <p:pic>
        <p:nvPicPr>
          <p:cNvPr id="3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Bagging的思路极易并行化处理"/>
          <p:cNvSpPr txBox="1"/>
          <p:nvPr/>
        </p:nvSpPr>
        <p:spPr>
          <a:xfrm>
            <a:off x="7566049" y="6514855"/>
            <a:ext cx="92519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Bagging的思路极易并行化处理</a:t>
            </a:r>
          </a:p>
        </p:txBody>
      </p:sp>
      <p:sp>
        <p:nvSpPr>
          <p:cNvPr id="329" name="n_jobs"/>
          <p:cNvSpPr txBox="1"/>
          <p:nvPr/>
        </p:nvSpPr>
        <p:spPr>
          <a:xfrm>
            <a:off x="7566049" y="8369544"/>
            <a:ext cx="24427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n_jobs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实践：bagging并行化处理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实践：bagging并行化处理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Bagging的更多探讨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Bagging的更多探讨</a:t>
            </a:r>
          </a:p>
        </p:txBody>
      </p:sp>
      <p:pic>
        <p:nvPicPr>
          <p:cNvPr id="33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针对特征进行随机采样"/>
          <p:cNvSpPr txBox="1"/>
          <p:nvPr/>
        </p:nvSpPr>
        <p:spPr>
          <a:xfrm>
            <a:off x="6532868" y="4993526"/>
            <a:ext cx="692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针对特征进行随机采样</a:t>
            </a:r>
          </a:p>
        </p:txBody>
      </p:sp>
      <p:sp>
        <p:nvSpPr>
          <p:cNvPr id="336" name="Random Subspaces"/>
          <p:cNvSpPr txBox="1"/>
          <p:nvPr/>
        </p:nvSpPr>
        <p:spPr>
          <a:xfrm>
            <a:off x="6556987" y="6262961"/>
            <a:ext cx="628991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Random Subspaces</a:t>
            </a:r>
          </a:p>
        </p:txBody>
      </p:sp>
      <p:sp>
        <p:nvSpPr>
          <p:cNvPr id="337" name="既针对样本，又针对特征进行随机采样"/>
          <p:cNvSpPr txBox="1"/>
          <p:nvPr/>
        </p:nvSpPr>
        <p:spPr>
          <a:xfrm>
            <a:off x="6508750" y="8452607"/>
            <a:ext cx="1136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既针对样本，又针对特征进行随机采样</a:t>
            </a:r>
          </a:p>
        </p:txBody>
      </p:sp>
      <p:sp>
        <p:nvSpPr>
          <p:cNvPr id="338" name="Random Patches"/>
          <p:cNvSpPr txBox="1"/>
          <p:nvPr/>
        </p:nvSpPr>
        <p:spPr>
          <a:xfrm>
            <a:off x="6532869" y="9890873"/>
            <a:ext cx="54425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Random Patches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andom Patche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Random Patches</a:t>
            </a:r>
          </a:p>
        </p:txBody>
      </p:sp>
      <p:pic>
        <p:nvPicPr>
          <p:cNvPr id="34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42" name="Table"/>
          <p:cNvGraphicFramePr/>
          <p:nvPr/>
        </p:nvGraphicFramePr>
        <p:xfrm>
          <a:off x="6891163" y="3485669"/>
          <a:ext cx="11526570" cy="9982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52657"/>
                <a:gridCol w="1152657"/>
                <a:gridCol w="1152657"/>
                <a:gridCol w="1152657"/>
                <a:gridCol w="1152657"/>
                <a:gridCol w="1152657"/>
                <a:gridCol w="1152657"/>
                <a:gridCol w="1152657"/>
                <a:gridCol w="1152657"/>
                <a:gridCol w="1152657"/>
              </a:tblGrid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1F6EB6"/>
                    </a:solidFill>
                  </a:tcPr>
                </a:tc>
              </a:tr>
              <a:tr h="99825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BA302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1F6EB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T w="12700">
                      <a:solidFill>
                        <a:srgbClr val="3797C6"/>
                      </a:solidFill>
                      <a:miter lim="400000"/>
                    </a:lnT>
                    <a:solidFill>
                      <a:srgbClr val="BA302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实践：random subspaces和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实践：random subspaces和</a:t>
            </a:r>
          </a:p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random patches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随机森林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随机森林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随机森林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随机森林</a:t>
            </a:r>
          </a:p>
        </p:txBody>
      </p:sp>
      <p:pic>
        <p:nvPicPr>
          <p:cNvPr id="34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Bagging"/>
          <p:cNvSpPr txBox="1"/>
          <p:nvPr/>
        </p:nvSpPr>
        <p:spPr>
          <a:xfrm>
            <a:off x="4603373" y="4689516"/>
            <a:ext cx="2901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Bagging</a:t>
            </a:r>
          </a:p>
        </p:txBody>
      </p:sp>
      <p:sp>
        <p:nvSpPr>
          <p:cNvPr id="351" name="Base Estimator: Decision Tree"/>
          <p:cNvSpPr txBox="1"/>
          <p:nvPr/>
        </p:nvSpPr>
        <p:spPr>
          <a:xfrm>
            <a:off x="4555135" y="6439972"/>
            <a:ext cx="9112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Base Estimator: Decision Tree</a:t>
            </a:r>
          </a:p>
        </p:txBody>
      </p:sp>
      <p:sp>
        <p:nvSpPr>
          <p:cNvPr id="352" name="决策树在节点划分上，在随机的特征子集上寻找最优划分特征"/>
          <p:cNvSpPr txBox="1"/>
          <p:nvPr/>
        </p:nvSpPr>
        <p:spPr>
          <a:xfrm>
            <a:off x="4506898" y="8190427"/>
            <a:ext cx="177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决策树在节点划分上，在随机的特征子集上寻找最优划分特征</a:t>
            </a:r>
          </a:p>
        </p:txBody>
      </p:sp>
      <p:sp>
        <p:nvSpPr>
          <p:cNvPr id="353" name="提供额外的随机性，抑制过拟合"/>
          <p:cNvSpPr txBox="1"/>
          <p:nvPr/>
        </p:nvSpPr>
        <p:spPr>
          <a:xfrm>
            <a:off x="4579255" y="10067883"/>
            <a:ext cx="946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提供额外的随机性，抑制过拟合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实践：随机森林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实践：随机森林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什么是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什么是集成学习</a:t>
            </a:r>
          </a:p>
        </p:txBody>
      </p:sp>
      <p:pic>
        <p:nvPicPr>
          <p:cNvPr id="1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27075" y="3676936"/>
            <a:ext cx="6929850" cy="9438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随机森林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随机森林</a:t>
            </a:r>
          </a:p>
        </p:txBody>
      </p:sp>
      <p:pic>
        <p:nvPicPr>
          <p:cNvPr id="35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Bagging"/>
          <p:cNvSpPr txBox="1"/>
          <p:nvPr/>
        </p:nvSpPr>
        <p:spPr>
          <a:xfrm>
            <a:off x="4675729" y="5628244"/>
            <a:ext cx="2901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Bagging</a:t>
            </a:r>
          </a:p>
        </p:txBody>
      </p:sp>
      <p:sp>
        <p:nvSpPr>
          <p:cNvPr id="360" name="Base Estimator: Decision Tree"/>
          <p:cNvSpPr txBox="1"/>
          <p:nvPr/>
        </p:nvSpPr>
        <p:spPr>
          <a:xfrm>
            <a:off x="4627491" y="7378699"/>
            <a:ext cx="9112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Base Estimator: Decision Tree</a:t>
            </a:r>
          </a:p>
        </p:txBody>
      </p:sp>
      <p:sp>
        <p:nvSpPr>
          <p:cNvPr id="361" name="决策树在节点划分上，在随机的特征子集上寻找最优划分特征"/>
          <p:cNvSpPr txBox="1"/>
          <p:nvPr/>
        </p:nvSpPr>
        <p:spPr>
          <a:xfrm>
            <a:off x="4579254" y="9129155"/>
            <a:ext cx="177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决策树在节点划分上，在随机的特征子集上寻找最优划分特征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实践：随机森林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实践：随机森林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Extra-Trees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Extra-Trees</a:t>
            </a:r>
          </a:p>
        </p:txBody>
      </p:sp>
      <p:pic>
        <p:nvPicPr>
          <p:cNvPr id="36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Bagging"/>
          <p:cNvSpPr txBox="1"/>
          <p:nvPr/>
        </p:nvSpPr>
        <p:spPr>
          <a:xfrm>
            <a:off x="4700224" y="4612244"/>
            <a:ext cx="290190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Bagging</a:t>
            </a:r>
          </a:p>
        </p:txBody>
      </p:sp>
      <p:sp>
        <p:nvSpPr>
          <p:cNvPr id="368" name="Base Estimator: Decision Tree"/>
          <p:cNvSpPr txBox="1"/>
          <p:nvPr/>
        </p:nvSpPr>
        <p:spPr>
          <a:xfrm>
            <a:off x="4651987" y="6362699"/>
            <a:ext cx="911268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Base Estimator: Decision Tree</a:t>
            </a:r>
          </a:p>
        </p:txBody>
      </p:sp>
      <p:sp>
        <p:nvSpPr>
          <p:cNvPr id="369" name="决策树在节点划分上，使用随机的特征和随机的阈值"/>
          <p:cNvSpPr txBox="1"/>
          <p:nvPr/>
        </p:nvSpPr>
        <p:spPr>
          <a:xfrm>
            <a:off x="4603750" y="8113155"/>
            <a:ext cx="1517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决策树在节点划分上，使用随机的特征和随机的阈值</a:t>
            </a:r>
          </a:p>
        </p:txBody>
      </p:sp>
      <p:sp>
        <p:nvSpPr>
          <p:cNvPr id="370" name="提供额外的随机性，抑制过拟合，但增大了bias"/>
          <p:cNvSpPr txBox="1"/>
          <p:nvPr/>
        </p:nvSpPr>
        <p:spPr>
          <a:xfrm>
            <a:off x="4651611" y="9990611"/>
            <a:ext cx="1380139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提供额外的随机性，抑制过拟合，但增大了bias</a:t>
            </a:r>
          </a:p>
        </p:txBody>
      </p:sp>
      <p:sp>
        <p:nvSpPr>
          <p:cNvPr id="371" name="更快的训练速度"/>
          <p:cNvSpPr txBox="1"/>
          <p:nvPr/>
        </p:nvSpPr>
        <p:spPr>
          <a:xfrm>
            <a:off x="4651611" y="11741067"/>
            <a:ext cx="501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更快的训练速度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2"/>
      <p:bldP build="whole" bldLvl="1" animBg="1" rev="0" advAuto="0" spid="37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实践：Extra-Trees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实践：Extra-Trees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Boosting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Boosting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Boos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Boosting</a:t>
            </a:r>
          </a:p>
        </p:txBody>
      </p:sp>
      <p:pic>
        <p:nvPicPr>
          <p:cNvPr id="37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集成多个模型"/>
          <p:cNvSpPr txBox="1"/>
          <p:nvPr/>
        </p:nvSpPr>
        <p:spPr>
          <a:xfrm>
            <a:off x="5744943" y="6503472"/>
            <a:ext cx="438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集成多个模型</a:t>
            </a:r>
          </a:p>
        </p:txBody>
      </p:sp>
      <p:sp>
        <p:nvSpPr>
          <p:cNvPr id="380" name="每个模型都在尝试增强(Boosting)整体的效果"/>
          <p:cNvSpPr txBox="1"/>
          <p:nvPr/>
        </p:nvSpPr>
        <p:spPr>
          <a:xfrm>
            <a:off x="5696706" y="8253927"/>
            <a:ext cx="1299058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每个模型都在尝试增强(Boosting)整体的效果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Ada Boos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Ada Boosting</a:t>
            </a:r>
          </a:p>
        </p:txBody>
      </p:sp>
      <p:pic>
        <p:nvPicPr>
          <p:cNvPr id="38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8460" y="3981290"/>
            <a:ext cx="15595127" cy="9118817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Rectangle"/>
          <p:cNvSpPr/>
          <p:nvPr/>
        </p:nvSpPr>
        <p:spPr>
          <a:xfrm>
            <a:off x="9362199" y="3501356"/>
            <a:ext cx="12405866" cy="99000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Ada Boos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Ada Boosting</a:t>
            </a:r>
          </a:p>
        </p:txBody>
      </p:sp>
      <p:pic>
        <p:nvPicPr>
          <p:cNvPr id="3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8460" y="3981290"/>
            <a:ext cx="15595127" cy="9118817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Rectangle"/>
          <p:cNvSpPr/>
          <p:nvPr/>
        </p:nvSpPr>
        <p:spPr>
          <a:xfrm>
            <a:off x="13367692" y="3501356"/>
            <a:ext cx="8400373" cy="99000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Ada Boos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Ada Boosting</a:t>
            </a:r>
          </a:p>
        </p:txBody>
      </p:sp>
      <p:pic>
        <p:nvPicPr>
          <p:cNvPr id="39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8460" y="3981290"/>
            <a:ext cx="15595127" cy="9118817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ectangle"/>
          <p:cNvSpPr/>
          <p:nvPr/>
        </p:nvSpPr>
        <p:spPr>
          <a:xfrm>
            <a:off x="17333050" y="3501356"/>
            <a:ext cx="4435014" cy="99000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Ada Boos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Ada Boosting</a:t>
            </a:r>
          </a:p>
        </p:txBody>
      </p:sp>
      <p:pic>
        <p:nvPicPr>
          <p:cNvPr id="3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8460" y="3981290"/>
            <a:ext cx="15595127" cy="9118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什么是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什么是集成学习</a:t>
            </a:r>
          </a:p>
        </p:txBody>
      </p:sp>
      <p:pic>
        <p:nvPicPr>
          <p:cNvPr id="13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5621" y="3676936"/>
            <a:ext cx="6929850" cy="943804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新世纪福音战士（EVA）"/>
          <p:cNvSpPr txBox="1"/>
          <p:nvPr/>
        </p:nvSpPr>
        <p:spPr>
          <a:xfrm>
            <a:off x="11337239" y="4511024"/>
            <a:ext cx="751030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新世纪福音战士（EVA）</a:t>
            </a:r>
          </a:p>
        </p:txBody>
      </p:sp>
      <p:sp>
        <p:nvSpPr>
          <p:cNvPr id="134" name="超级电脑 MAGI"/>
          <p:cNvSpPr txBox="1"/>
          <p:nvPr/>
        </p:nvSpPr>
        <p:spPr>
          <a:xfrm>
            <a:off x="11337239" y="6422807"/>
            <a:ext cx="508719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超级电脑 MAGI </a:t>
            </a:r>
          </a:p>
        </p:txBody>
      </p:sp>
      <p:sp>
        <p:nvSpPr>
          <p:cNvPr id="135" name="三贤者"/>
          <p:cNvSpPr txBox="1"/>
          <p:nvPr/>
        </p:nvSpPr>
        <p:spPr>
          <a:xfrm>
            <a:off x="11337239" y="8334592"/>
            <a:ext cx="265292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三贤者 </a:t>
            </a:r>
          </a:p>
        </p:txBody>
      </p:sp>
      <p:sp>
        <p:nvSpPr>
          <p:cNvPr id="136" name="母亲的身份；科学家的身份；女性的身份"/>
          <p:cNvSpPr txBox="1"/>
          <p:nvPr/>
        </p:nvSpPr>
        <p:spPr>
          <a:xfrm>
            <a:off x="11337239" y="10246375"/>
            <a:ext cx="1200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母亲的身份；科学家的身份；女性的身份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3"/>
      <p:bldP build="whole" bldLvl="1" animBg="1" rev="0" advAuto="0" spid="133" grpId="1"/>
      <p:bldP build="whole" bldLvl="1" animBg="1" rev="0" advAuto="0" spid="134" grpId="2"/>
      <p:bldP build="whole" bldLvl="1" animBg="1" rev="0" advAuto="0" spid="136" grpId="4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实践：Ada Boosting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实践：Ada Boosting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radient Boosting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Gradient Boosting</a:t>
            </a:r>
          </a:p>
        </p:txBody>
      </p:sp>
      <p:pic>
        <p:nvPicPr>
          <p:cNvPr id="40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训练一个模型m1, 产生错误e1"/>
          <p:cNvSpPr txBox="1"/>
          <p:nvPr/>
        </p:nvSpPr>
        <p:spPr>
          <a:xfrm>
            <a:off x="6301818" y="4525267"/>
            <a:ext cx="886277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训练一个模型m1, 产生错误e1</a:t>
            </a:r>
          </a:p>
        </p:txBody>
      </p:sp>
      <p:sp>
        <p:nvSpPr>
          <p:cNvPr id="406" name="针对e1训练第二个模型m2，产生错误e2"/>
          <p:cNvSpPr txBox="1"/>
          <p:nvPr/>
        </p:nvSpPr>
        <p:spPr>
          <a:xfrm>
            <a:off x="6325937" y="6679258"/>
            <a:ext cx="1175624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针对e1训练第二个模型m2，产生错误e2</a:t>
            </a:r>
          </a:p>
        </p:txBody>
      </p:sp>
      <p:sp>
        <p:nvSpPr>
          <p:cNvPr id="407" name="针对e2训练第三个模型m3，产生错误e3..."/>
          <p:cNvSpPr txBox="1"/>
          <p:nvPr/>
        </p:nvSpPr>
        <p:spPr>
          <a:xfrm>
            <a:off x="6325937" y="8833247"/>
            <a:ext cx="122855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针对e2训练第三个模型m3，产生错误e3...</a:t>
            </a:r>
          </a:p>
        </p:txBody>
      </p:sp>
      <p:sp>
        <p:nvSpPr>
          <p:cNvPr id="408" name="最终预测结果是: m1 + m2 + m3 + …"/>
          <p:cNvSpPr txBox="1"/>
          <p:nvPr/>
        </p:nvSpPr>
        <p:spPr>
          <a:xfrm>
            <a:off x="6301818" y="11163024"/>
            <a:ext cx="108217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最终预测结果是: m1 + m2 + m3 +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radient…"/>
          <p:cNvSpPr txBox="1"/>
          <p:nvPr>
            <p:ph type="ctrTitle"/>
          </p:nvPr>
        </p:nvSpPr>
        <p:spPr>
          <a:xfrm>
            <a:off x="-5505846" y="5209207"/>
            <a:ext cx="20828001" cy="415155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Gradient 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Boosting</a:t>
            </a:r>
          </a:p>
        </p:txBody>
      </p:sp>
      <p:pic>
        <p:nvPicPr>
          <p:cNvPr id="41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2654" y="168830"/>
            <a:ext cx="13696977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实践：Gradient Boosting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实践：Gradient Boosting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tacking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Stacking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2268" y="295642"/>
            <a:ext cx="14913045" cy="1312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Rectangle"/>
          <p:cNvSpPr/>
          <p:nvPr/>
        </p:nvSpPr>
        <p:spPr>
          <a:xfrm>
            <a:off x="5237901" y="269451"/>
            <a:ext cx="13450790" cy="62107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" dur="1000" fill="hold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882" y="405368"/>
            <a:ext cx="7471227" cy="6575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0451" y="2944177"/>
            <a:ext cx="15332494" cy="9859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6672" y="747882"/>
            <a:ext cx="12721011" cy="12684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4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29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432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什么是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什么是集成学习</a:t>
            </a:r>
          </a:p>
        </p:txBody>
      </p:sp>
      <p:pic>
        <p:nvPicPr>
          <p:cNvPr id="13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新世纪福音战士（EVA）"/>
          <p:cNvSpPr txBox="1"/>
          <p:nvPr/>
        </p:nvSpPr>
        <p:spPr>
          <a:xfrm>
            <a:off x="556183" y="5196478"/>
            <a:ext cx="75103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新世纪福音战士（EVA）</a:t>
            </a:r>
          </a:p>
        </p:txBody>
      </p:sp>
      <p:sp>
        <p:nvSpPr>
          <p:cNvPr id="141" name="超级电脑 MAGI"/>
          <p:cNvSpPr txBox="1"/>
          <p:nvPr/>
        </p:nvSpPr>
        <p:spPr>
          <a:xfrm>
            <a:off x="556183" y="7108261"/>
            <a:ext cx="508719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超级电脑 MAGI </a:t>
            </a:r>
          </a:p>
        </p:txBody>
      </p:sp>
      <p:sp>
        <p:nvSpPr>
          <p:cNvPr id="142" name="三贤者"/>
          <p:cNvSpPr txBox="1"/>
          <p:nvPr/>
        </p:nvSpPr>
        <p:spPr>
          <a:xfrm>
            <a:off x="556183" y="9020045"/>
            <a:ext cx="265292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三贤者 </a:t>
            </a:r>
          </a:p>
        </p:txBody>
      </p:sp>
      <p:sp>
        <p:nvSpPr>
          <p:cNvPr id="143" name="母亲的身份；科学家的身份；女性的身份"/>
          <p:cNvSpPr txBox="1"/>
          <p:nvPr/>
        </p:nvSpPr>
        <p:spPr>
          <a:xfrm>
            <a:off x="556183" y="10931828"/>
            <a:ext cx="1200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母亲的身份；科学家的身份；女性的身份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25780" y="4360777"/>
            <a:ext cx="10617623" cy="7963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什么是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什么是集成学习</a:t>
            </a:r>
          </a:p>
        </p:txBody>
      </p:sp>
      <p:pic>
        <p:nvPicPr>
          <p:cNvPr id="14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生活中的集成学习："/>
          <p:cNvSpPr txBox="1"/>
          <p:nvPr/>
        </p:nvSpPr>
        <p:spPr>
          <a:xfrm>
            <a:off x="9024631" y="5261907"/>
            <a:ext cx="628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生活中的集成学习：</a:t>
            </a:r>
          </a:p>
        </p:txBody>
      </p:sp>
      <p:sp>
        <p:nvSpPr>
          <p:cNvPr id="149" name="买东西找别人推荐？"/>
          <p:cNvSpPr txBox="1"/>
          <p:nvPr/>
        </p:nvSpPr>
        <p:spPr>
          <a:xfrm>
            <a:off x="9072868" y="7463115"/>
            <a:ext cx="628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买东西找别人推荐？</a:t>
            </a:r>
          </a:p>
        </p:txBody>
      </p:sp>
      <p:sp>
        <p:nvSpPr>
          <p:cNvPr id="150" name="病情确诊？"/>
          <p:cNvSpPr txBox="1"/>
          <p:nvPr/>
        </p:nvSpPr>
        <p:spPr>
          <a:xfrm>
            <a:off x="9048750" y="9495492"/>
            <a:ext cx="374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病情确诊？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2"/>
      <p:bldP build="whole" bldLvl="1" animBg="1" rev="0" advAuto="0" spid="1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什么是集成学习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什么是集成学习</a:t>
            </a:r>
          </a:p>
        </p:txBody>
      </p:sp>
      <p:pic>
        <p:nvPicPr>
          <p:cNvPr id="15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VM"/>
          <p:cNvSpPr txBox="1"/>
          <p:nvPr/>
        </p:nvSpPr>
        <p:spPr>
          <a:xfrm>
            <a:off x="7770459" y="7424042"/>
            <a:ext cx="1947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SVM</a:t>
            </a:r>
          </a:p>
        </p:txBody>
      </p:sp>
      <p:sp>
        <p:nvSpPr>
          <p:cNvPr id="155" name="逻辑回归"/>
          <p:cNvSpPr txBox="1"/>
          <p:nvPr/>
        </p:nvSpPr>
        <p:spPr>
          <a:xfrm>
            <a:off x="7722221" y="6009327"/>
            <a:ext cx="311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逻辑回归</a:t>
            </a:r>
          </a:p>
        </p:txBody>
      </p:sp>
      <p:sp>
        <p:nvSpPr>
          <p:cNvPr id="156" name="kNN"/>
          <p:cNvSpPr txBox="1"/>
          <p:nvPr/>
        </p:nvSpPr>
        <p:spPr>
          <a:xfrm>
            <a:off x="7841152" y="4721611"/>
            <a:ext cx="180615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kNN</a:t>
            </a:r>
          </a:p>
        </p:txBody>
      </p:sp>
      <p:sp>
        <p:nvSpPr>
          <p:cNvPr id="157" name="决策树"/>
          <p:cNvSpPr txBox="1"/>
          <p:nvPr/>
        </p:nvSpPr>
        <p:spPr>
          <a:xfrm>
            <a:off x="7768796" y="8711757"/>
            <a:ext cx="247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决策树</a:t>
            </a:r>
          </a:p>
        </p:txBody>
      </p:sp>
      <p:sp>
        <p:nvSpPr>
          <p:cNvPr id="158" name="神经网络"/>
          <p:cNvSpPr txBox="1"/>
          <p:nvPr/>
        </p:nvSpPr>
        <p:spPr>
          <a:xfrm>
            <a:off x="7722221" y="10126473"/>
            <a:ext cx="311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神经网络</a:t>
            </a:r>
          </a:p>
        </p:txBody>
      </p:sp>
      <p:sp>
        <p:nvSpPr>
          <p:cNvPr id="159" name="贝叶斯"/>
          <p:cNvSpPr txBox="1"/>
          <p:nvPr/>
        </p:nvSpPr>
        <p:spPr>
          <a:xfrm>
            <a:off x="7768796" y="11541188"/>
            <a:ext cx="247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贝叶斯</a:t>
            </a:r>
          </a:p>
        </p:txBody>
      </p:sp>
      <p:sp>
        <p:nvSpPr>
          <p:cNvPr id="160" name="Arrow"/>
          <p:cNvSpPr/>
          <p:nvPr/>
        </p:nvSpPr>
        <p:spPr>
          <a:xfrm>
            <a:off x="12111729" y="8011552"/>
            <a:ext cx="1806155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1" name="投票；少数服从多数"/>
          <p:cNvSpPr txBox="1"/>
          <p:nvPr/>
        </p:nvSpPr>
        <p:spPr>
          <a:xfrm>
            <a:off x="15179642" y="7114147"/>
            <a:ext cx="628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投票；少数服从多数</a:t>
            </a:r>
          </a:p>
        </p:txBody>
      </p:sp>
      <p:sp>
        <p:nvSpPr>
          <p:cNvPr id="162" name="Voting Classifier"/>
          <p:cNvSpPr txBox="1"/>
          <p:nvPr/>
        </p:nvSpPr>
        <p:spPr>
          <a:xfrm>
            <a:off x="15179642" y="8879738"/>
            <a:ext cx="51247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Voting Classifier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1" grpId="2"/>
      <p:bldP build="whole" bldLvl="1" animBg="1" rev="0" advAuto="0" spid="16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实践：scikit-learn中的Voting Classifier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实践：scikit-learn中的Voting Classifier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