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gif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jpeg"/><Relationship Id="rId4" Type="http://schemas.openxmlformats.org/officeDocument/2006/relationships/image" Target="../media/image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6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数字识别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数字识别</a:t>
            </a:r>
          </a:p>
        </p:txBody>
      </p:sp>
      <p:pic>
        <p:nvPicPr>
          <p:cNvPr id="16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5626" y="3521900"/>
            <a:ext cx="15532748" cy="8704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MNIST数据集"/>
          <p:cNvSpPr txBox="1"/>
          <p:nvPr/>
        </p:nvSpPr>
        <p:spPr>
          <a:xfrm>
            <a:off x="9246551" y="12561907"/>
            <a:ext cx="589089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MNIST数据集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人类怎么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人类怎么学习</a:t>
            </a:r>
          </a:p>
        </p:txBody>
      </p:sp>
      <p:pic>
        <p:nvPicPr>
          <p:cNvPr id="17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学习，归纳…"/>
          <p:cNvSpPr/>
          <p:nvPr/>
        </p:nvSpPr>
        <p:spPr>
          <a:xfrm>
            <a:off x="6540311" y="7406538"/>
            <a:ext cx="3810001" cy="381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学习，归纳</a:t>
            </a:r>
          </a:p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整理，总结</a:t>
            </a:r>
          </a:p>
        </p:txBody>
      </p:sp>
      <p:grpSp>
        <p:nvGrpSpPr>
          <p:cNvPr id="178" name="Group"/>
          <p:cNvGrpSpPr/>
          <p:nvPr/>
        </p:nvGrpSpPr>
        <p:grpSpPr>
          <a:xfrm>
            <a:off x="595608" y="8149488"/>
            <a:ext cx="5197539" cy="2324101"/>
            <a:chOff x="0" y="0"/>
            <a:chExt cx="5197537" cy="2324100"/>
          </a:xfrm>
        </p:grpSpPr>
        <p:sp>
          <p:nvSpPr>
            <p:cNvPr id="176" name="Line"/>
            <p:cNvSpPr/>
            <p:nvPr/>
          </p:nvSpPr>
          <p:spPr>
            <a:xfrm>
              <a:off x="3555964" y="116205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7" name="一定的…"/>
            <p:cNvSpPr txBox="1"/>
            <p:nvPr/>
          </p:nvSpPr>
          <p:spPr>
            <a:xfrm>
              <a:off x="0" y="-1"/>
              <a:ext cx="3111877" cy="2324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一定的</a:t>
              </a:r>
            </a:p>
            <a:p>
              <a: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样本资料</a:t>
              </a:r>
            </a:p>
          </p:txBody>
        </p:sp>
      </p:grpSp>
      <p:grpSp>
        <p:nvGrpSpPr>
          <p:cNvPr id="181" name="Group"/>
          <p:cNvGrpSpPr/>
          <p:nvPr/>
        </p:nvGrpSpPr>
        <p:grpSpPr>
          <a:xfrm>
            <a:off x="18043380" y="8816238"/>
            <a:ext cx="5749483" cy="990601"/>
            <a:chOff x="0" y="0"/>
            <a:chExt cx="5749481" cy="990600"/>
          </a:xfrm>
        </p:grpSpPr>
        <p:sp>
          <p:nvSpPr>
            <p:cNvPr id="179" name="反应"/>
            <p:cNvSpPr txBox="1"/>
            <p:nvPr/>
          </p:nvSpPr>
          <p:spPr>
            <a:xfrm>
              <a:off x="2637604" y="0"/>
              <a:ext cx="311187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反应</a:t>
              </a:r>
            </a:p>
          </p:txBody>
        </p:sp>
        <p:sp>
          <p:nvSpPr>
            <p:cNvPr id="180" name="Line"/>
            <p:cNvSpPr/>
            <p:nvPr/>
          </p:nvSpPr>
          <p:spPr>
            <a:xfrm>
              <a:off x="0" y="49530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11097476" y="7406538"/>
            <a:ext cx="6323173" cy="3810001"/>
            <a:chOff x="0" y="0"/>
            <a:chExt cx="6323171" cy="3810000"/>
          </a:xfrm>
        </p:grpSpPr>
        <p:grpSp>
          <p:nvGrpSpPr>
            <p:cNvPr id="184" name="Group"/>
            <p:cNvGrpSpPr/>
            <p:nvPr/>
          </p:nvGrpSpPr>
          <p:grpSpPr>
            <a:xfrm>
              <a:off x="0" y="0"/>
              <a:ext cx="6323172" cy="3810000"/>
              <a:chOff x="0" y="0"/>
              <a:chExt cx="6323171" cy="3810000"/>
            </a:xfrm>
          </p:grpSpPr>
          <p:sp>
            <p:nvSpPr>
              <p:cNvPr id="182" name="Line"/>
              <p:cNvSpPr/>
              <p:nvPr/>
            </p:nvSpPr>
            <p:spPr>
              <a:xfrm>
                <a:off x="0" y="1905000"/>
                <a:ext cx="1641574" cy="0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183" name="学习得到执行任务的算法"/>
              <p:cNvSpPr/>
              <p:nvPr/>
            </p:nvSpPr>
            <p:spPr>
              <a:xfrm>
                <a:off x="2513171" y="0"/>
                <a:ext cx="3810001" cy="3810000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学习得到执行任务的算法</a:t>
                </a:r>
              </a:p>
            </p:txBody>
          </p:sp>
        </p:grpSp>
        <p:sp>
          <p:nvSpPr>
            <p:cNvPr id="185" name="知识，经验"/>
            <p:cNvSpPr/>
            <p:nvPr/>
          </p:nvSpPr>
          <p:spPr>
            <a:xfrm>
              <a:off x="2513171" y="0"/>
              <a:ext cx="3810001" cy="381000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知识，经验</a:t>
              </a:r>
            </a:p>
          </p:txBody>
        </p:sp>
      </p:grpSp>
      <p:grpSp>
        <p:nvGrpSpPr>
          <p:cNvPr id="189" name="Group"/>
          <p:cNvGrpSpPr/>
          <p:nvPr/>
        </p:nvGrpSpPr>
        <p:grpSpPr>
          <a:xfrm>
            <a:off x="13800723" y="3558773"/>
            <a:ext cx="3429849" cy="3475085"/>
            <a:chOff x="0" y="-666750"/>
            <a:chExt cx="3429848" cy="3475084"/>
          </a:xfrm>
        </p:grpSpPr>
        <p:sp>
          <p:nvSpPr>
            <p:cNvPr id="187" name="Line"/>
            <p:cNvSpPr/>
            <p:nvPr/>
          </p:nvSpPr>
          <p:spPr>
            <a:xfrm flipH="1">
              <a:off x="1632589" y="1461304"/>
              <a:ext cx="1" cy="134703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8" name="类似的任务"/>
            <p:cNvSpPr txBox="1"/>
            <p:nvPr/>
          </p:nvSpPr>
          <p:spPr>
            <a:xfrm>
              <a:off x="0" y="-666751"/>
              <a:ext cx="3429849" cy="2324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类似的任务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5"/>
      <p:bldP build="whole" bldLvl="1" animBg="1" rev="0" advAuto="0" spid="186" grpId="3"/>
      <p:bldP build="whole" bldLvl="1" animBg="1" rev="0" advAuto="0" spid="189" grpId="4"/>
      <p:bldP build="whole" bldLvl="1" animBg="1" rev="0" advAuto="0" spid="178" grpId="1"/>
      <p:bldP build="whole" bldLvl="1" animBg="1" rev="0" advAuto="0" spid="175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什么是机器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什么是机器学习</a:t>
            </a:r>
          </a:p>
        </p:txBody>
      </p:sp>
      <p:pic>
        <p:nvPicPr>
          <p:cNvPr id="19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机器学习算法"/>
          <p:cNvSpPr/>
          <p:nvPr/>
        </p:nvSpPr>
        <p:spPr>
          <a:xfrm>
            <a:off x="6540311" y="7406538"/>
            <a:ext cx="3810001" cy="381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机器学习算法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595608" y="8149488"/>
            <a:ext cx="5197539" cy="2324101"/>
            <a:chOff x="0" y="0"/>
            <a:chExt cx="5197537" cy="2324100"/>
          </a:xfrm>
        </p:grpSpPr>
        <p:sp>
          <p:nvSpPr>
            <p:cNvPr id="194" name="Line"/>
            <p:cNvSpPr/>
            <p:nvPr/>
          </p:nvSpPr>
          <p:spPr>
            <a:xfrm>
              <a:off x="3555964" y="116205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5" name="输入大量学习资料"/>
            <p:cNvSpPr txBox="1"/>
            <p:nvPr/>
          </p:nvSpPr>
          <p:spPr>
            <a:xfrm>
              <a:off x="0" y="-1"/>
              <a:ext cx="3111877" cy="2324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输入大量学习资料</a:t>
              </a:r>
            </a:p>
          </p:txBody>
        </p:sp>
      </p:grpSp>
      <p:grpSp>
        <p:nvGrpSpPr>
          <p:cNvPr id="199" name="Group"/>
          <p:cNvGrpSpPr/>
          <p:nvPr/>
        </p:nvGrpSpPr>
        <p:grpSpPr>
          <a:xfrm>
            <a:off x="11097476" y="7406538"/>
            <a:ext cx="6323173" cy="3810001"/>
            <a:chOff x="0" y="0"/>
            <a:chExt cx="6323171" cy="3810000"/>
          </a:xfrm>
        </p:grpSpPr>
        <p:sp>
          <p:nvSpPr>
            <p:cNvPr id="197" name="Line"/>
            <p:cNvSpPr/>
            <p:nvPr/>
          </p:nvSpPr>
          <p:spPr>
            <a:xfrm>
              <a:off x="0" y="190500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8" name="学习得到执行任务的算法"/>
            <p:cNvSpPr/>
            <p:nvPr/>
          </p:nvSpPr>
          <p:spPr>
            <a:xfrm>
              <a:off x="2513171" y="0"/>
              <a:ext cx="3810001" cy="381000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学习得到执行任务的算法</a:t>
              </a:r>
            </a:p>
          </p:txBody>
        </p:sp>
      </p:grpSp>
      <p:grpSp>
        <p:nvGrpSpPr>
          <p:cNvPr id="202" name="Group"/>
          <p:cNvGrpSpPr/>
          <p:nvPr/>
        </p:nvGrpSpPr>
        <p:grpSpPr>
          <a:xfrm>
            <a:off x="18043380" y="8816238"/>
            <a:ext cx="5749483" cy="990601"/>
            <a:chOff x="0" y="0"/>
            <a:chExt cx="5749481" cy="990600"/>
          </a:xfrm>
        </p:grpSpPr>
        <p:sp>
          <p:nvSpPr>
            <p:cNvPr id="200" name="输出结果"/>
            <p:cNvSpPr txBox="1"/>
            <p:nvPr/>
          </p:nvSpPr>
          <p:spPr>
            <a:xfrm>
              <a:off x="2637604" y="0"/>
              <a:ext cx="311187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输出结果</a:t>
              </a:r>
            </a:p>
          </p:txBody>
        </p:sp>
        <p:sp>
          <p:nvSpPr>
            <p:cNvPr id="201" name="Line"/>
            <p:cNvSpPr/>
            <p:nvPr/>
          </p:nvSpPr>
          <p:spPr>
            <a:xfrm>
              <a:off x="0" y="49530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03" name="模型"/>
          <p:cNvSpPr/>
          <p:nvPr/>
        </p:nvSpPr>
        <p:spPr>
          <a:xfrm>
            <a:off x="13610648" y="7406538"/>
            <a:ext cx="3810001" cy="381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模型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3959710" y="4127500"/>
            <a:ext cx="3111878" cy="2808335"/>
            <a:chOff x="0" y="0"/>
            <a:chExt cx="3111876" cy="2808334"/>
          </a:xfrm>
        </p:grpSpPr>
        <p:sp>
          <p:nvSpPr>
            <p:cNvPr id="204" name="Line"/>
            <p:cNvSpPr/>
            <p:nvPr/>
          </p:nvSpPr>
          <p:spPr>
            <a:xfrm flipH="1">
              <a:off x="1481236" y="1461304"/>
              <a:ext cx="1" cy="134703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5" name="输入样例"/>
            <p:cNvSpPr txBox="1"/>
            <p:nvPr/>
          </p:nvSpPr>
          <p:spPr>
            <a:xfrm>
              <a:off x="0" y="0"/>
              <a:ext cx="3111877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输入样例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4"/>
      <p:bldP build="whole" bldLvl="1" animBg="1" rev="0" advAuto="0" spid="202" grpId="6"/>
      <p:bldP build="whole" bldLvl="1" animBg="1" rev="0" advAuto="0" spid="193" grpId="1"/>
      <p:bldP build="whole" bldLvl="1" animBg="1" rev="0" advAuto="0" spid="196" grpId="2"/>
      <p:bldP build="whole" bldLvl="1" animBg="1" rev="0" advAuto="0" spid="199" grpId="3"/>
      <p:bldP build="whole" bldLvl="1" animBg="1" rev="0" advAuto="0" spid="206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我们的生活中已经大量运用了机器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我们的生活中已经大量运用了机器学习</a:t>
            </a:r>
          </a:p>
        </p:txBody>
      </p:sp>
      <p:pic>
        <p:nvPicPr>
          <p:cNvPr id="20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判断信用卡发放是否有风险？…"/>
          <p:cNvSpPr txBox="1"/>
          <p:nvPr/>
        </p:nvSpPr>
        <p:spPr>
          <a:xfrm>
            <a:off x="2067424" y="4599679"/>
            <a:ext cx="20828001" cy="765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判断信用卡发放是否有风险？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在使用Google搜索时根据你输入的部分关键字，判断你真正想搜索的内容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浏览商品时，你最有可能购买的商品？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你有可能喜欢的音乐，图书，文章？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语音识别；人脸识别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金融预测；医疗诊断；市场分析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未来将有更多领域需要运用机器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未来将有更多领域需要运用机器学习</a:t>
            </a:r>
          </a:p>
        </p:txBody>
      </p:sp>
      <p:pic>
        <p:nvPicPr>
          <p:cNvPr id="21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无人驾驶…"/>
          <p:cNvSpPr txBox="1"/>
          <p:nvPr/>
        </p:nvSpPr>
        <p:spPr>
          <a:xfrm>
            <a:off x="3461503" y="4044949"/>
            <a:ext cx="17460994" cy="765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无人驾驶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安全领域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医疗领域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金融领域；市场领域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自然语言处理 - 智能翻译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各种专有领域：矿产勘查，宇宙探索，药物研发，…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课程主要内容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课程主要内容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"/>
          <p:cNvGrpSpPr/>
          <p:nvPr/>
        </p:nvGrpSpPr>
        <p:grpSpPr>
          <a:xfrm>
            <a:off x="2566332" y="4028811"/>
            <a:ext cx="19251336" cy="8714386"/>
            <a:chOff x="0" y="0"/>
            <a:chExt cx="19251334" cy="8714385"/>
          </a:xfrm>
        </p:grpSpPr>
        <p:sp>
          <p:nvSpPr>
            <p:cNvPr id="218" name="Oval"/>
            <p:cNvSpPr/>
            <p:nvPr/>
          </p:nvSpPr>
          <p:spPr>
            <a:xfrm>
              <a:off x="-1" y="0"/>
              <a:ext cx="19251336" cy="871438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" name="人工智能"/>
            <p:cNvSpPr txBox="1"/>
            <p:nvPr/>
          </p:nvSpPr>
          <p:spPr>
            <a:xfrm>
              <a:off x="626426" y="3795941"/>
              <a:ext cx="5890898" cy="1122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ct val="150000"/>
                </a:lnSpc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人工智能</a:t>
              </a:r>
            </a:p>
          </p:txBody>
        </p:sp>
      </p:grpSp>
      <p:sp>
        <p:nvSpPr>
          <p:cNvPr id="221" name="Python 3 玩儿转机器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pic>
        <p:nvPicPr>
          <p:cNvPr id="222" name="pasted-image.gif" descr="pasted-image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机器学习算法"/>
          <p:cNvSpPr/>
          <p:nvPr/>
        </p:nvSpPr>
        <p:spPr>
          <a:xfrm>
            <a:off x="8269320" y="4699000"/>
            <a:ext cx="7620001" cy="76200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机器学习算法</a:t>
            </a:r>
          </a:p>
        </p:txBody>
      </p:sp>
      <p:sp>
        <p:nvSpPr>
          <p:cNvPr id="224" name="深度学习"/>
          <p:cNvSpPr/>
          <p:nvPr/>
        </p:nvSpPr>
        <p:spPr>
          <a:xfrm>
            <a:off x="10189536" y="9645968"/>
            <a:ext cx="3779570" cy="2353675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深度学习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  <p:bldP build="whole" bldLvl="1" animBg="1" rev="0" advAuto="0" spid="224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ython 3 玩儿转机器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pic>
        <p:nvPicPr>
          <p:cNvPr id="22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机器学习算法"/>
          <p:cNvSpPr/>
          <p:nvPr/>
        </p:nvSpPr>
        <p:spPr>
          <a:xfrm>
            <a:off x="1805510" y="4650762"/>
            <a:ext cx="7620001" cy="762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机器学习算法</a:t>
            </a:r>
          </a:p>
        </p:txBody>
      </p:sp>
      <p:sp>
        <p:nvSpPr>
          <p:cNvPr id="229" name="成体系的介绍机器学习算法"/>
          <p:cNvSpPr txBox="1"/>
          <p:nvPr/>
        </p:nvSpPr>
        <p:spPr>
          <a:xfrm>
            <a:off x="11039578" y="4127500"/>
            <a:ext cx="1234896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成体系的介绍机器学习算法</a:t>
            </a:r>
          </a:p>
        </p:txBody>
      </p:sp>
      <p:grpSp>
        <p:nvGrpSpPr>
          <p:cNvPr id="232" name="Group"/>
          <p:cNvGrpSpPr/>
          <p:nvPr/>
        </p:nvGrpSpPr>
        <p:grpSpPr>
          <a:xfrm>
            <a:off x="11160172" y="5577738"/>
            <a:ext cx="11052205" cy="7467601"/>
            <a:chOff x="0" y="-762000"/>
            <a:chExt cx="11052204" cy="7467600"/>
          </a:xfrm>
        </p:grpSpPr>
        <p:sp>
          <p:nvSpPr>
            <p:cNvPr id="230" name="kNN…"/>
            <p:cNvSpPr txBox="1"/>
            <p:nvPr/>
          </p:nvSpPr>
          <p:spPr>
            <a:xfrm>
              <a:off x="0" y="-698501"/>
              <a:ext cx="4719068" cy="734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kNN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线性回归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多项式回归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逻辑回归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模型正则化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PCA</a:t>
              </a:r>
            </a:p>
          </p:txBody>
        </p:sp>
        <p:sp>
          <p:nvSpPr>
            <p:cNvPr id="231" name="SVM…"/>
            <p:cNvSpPr txBox="1"/>
            <p:nvPr/>
          </p:nvSpPr>
          <p:spPr>
            <a:xfrm>
              <a:off x="6333136" y="-762001"/>
              <a:ext cx="4719069" cy="746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SVM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决策树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随机森林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集成学习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模型选择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模型调试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2"/>
      <p:bldP build="p" bldLvl="1" animBg="1" rev="0" advAuto="0" spid="22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ython 3 玩儿转机器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pic>
        <p:nvPicPr>
          <p:cNvPr id="23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成体系地系统介绍机器学习算法"/>
          <p:cNvSpPr txBox="1"/>
          <p:nvPr/>
        </p:nvSpPr>
        <p:spPr>
          <a:xfrm>
            <a:off x="1152647" y="4123656"/>
            <a:ext cx="1119691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成体系地系统介绍机器学习算法</a:t>
            </a:r>
          </a:p>
        </p:txBody>
      </p:sp>
      <p:sp>
        <p:nvSpPr>
          <p:cNvPr id="237" name="深入理解算法基本原理…"/>
          <p:cNvSpPr txBox="1"/>
          <p:nvPr/>
        </p:nvSpPr>
        <p:spPr>
          <a:xfrm>
            <a:off x="12832501" y="6149238"/>
            <a:ext cx="11196919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10576" indent="-610576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深入理解算法基本原理</a:t>
            </a:r>
          </a:p>
          <a:p>
            <a:pPr marL="610576" indent="-610576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实际使用算法解决真实场景的问题</a:t>
            </a:r>
          </a:p>
          <a:p>
            <a:pPr marL="610576" indent="-610576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对不同算法进行对比试验</a:t>
            </a:r>
          </a:p>
          <a:p>
            <a:pPr marL="610576" indent="-610576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对同一算法的不同参数进行对比试验</a:t>
            </a:r>
          </a:p>
          <a:p>
            <a:pPr marL="610576" indent="-610576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对部分算法底层编写</a:t>
            </a:r>
          </a:p>
        </p:txBody>
      </p:sp>
      <p:sp>
        <p:nvSpPr>
          <p:cNvPr id="238" name="Line"/>
          <p:cNvSpPr/>
          <p:nvPr/>
        </p:nvSpPr>
        <p:spPr>
          <a:xfrm flipV="1">
            <a:off x="11774068" y="3790490"/>
            <a:ext cx="1" cy="8877290"/>
          </a:xfrm>
          <a:prstGeom prst="line">
            <a:avLst/>
          </a:prstGeom>
          <a:ln w="254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241" name="Group"/>
          <p:cNvGrpSpPr/>
          <p:nvPr/>
        </p:nvGrpSpPr>
        <p:grpSpPr>
          <a:xfrm>
            <a:off x="1225004" y="5746569"/>
            <a:ext cx="11052205" cy="7467601"/>
            <a:chOff x="0" y="-762000"/>
            <a:chExt cx="11052204" cy="7467600"/>
          </a:xfrm>
        </p:grpSpPr>
        <p:sp>
          <p:nvSpPr>
            <p:cNvPr id="239" name="kNN…"/>
            <p:cNvSpPr txBox="1"/>
            <p:nvPr/>
          </p:nvSpPr>
          <p:spPr>
            <a:xfrm>
              <a:off x="0" y="-698501"/>
              <a:ext cx="4719068" cy="734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kNN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线性回归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多项式回归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逻辑回归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模型正则化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PCA</a:t>
              </a:r>
            </a:p>
          </p:txBody>
        </p:sp>
        <p:sp>
          <p:nvSpPr>
            <p:cNvPr id="240" name="SVM…"/>
            <p:cNvSpPr txBox="1"/>
            <p:nvPr/>
          </p:nvSpPr>
          <p:spPr>
            <a:xfrm>
              <a:off x="6333136" y="-762001"/>
              <a:ext cx="4719069" cy="746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SVM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决策树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随机森林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集成学习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模型选择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模型调试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10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10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7" grpId="2"/>
      <p:bldP build="whole" bldLvl="1" animBg="1" rev="0" advAuto="0" spid="23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ython 3 玩儿转机器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pic>
        <p:nvPicPr>
          <p:cNvPr id="24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成体系地系统介绍机器学习算法"/>
          <p:cNvSpPr txBox="1"/>
          <p:nvPr/>
        </p:nvSpPr>
        <p:spPr>
          <a:xfrm>
            <a:off x="1152647" y="4123656"/>
            <a:ext cx="1119691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成体系地系统介绍机器学习算法</a:t>
            </a:r>
          </a:p>
        </p:txBody>
      </p:sp>
      <p:sp>
        <p:nvSpPr>
          <p:cNvPr id="246" name="深入理解算法基本原理…"/>
          <p:cNvSpPr txBox="1"/>
          <p:nvPr/>
        </p:nvSpPr>
        <p:spPr>
          <a:xfrm>
            <a:off x="1152647" y="6146799"/>
            <a:ext cx="11196918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10576" indent="-610576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深入理解算法基本原理</a:t>
            </a:r>
          </a:p>
          <a:p>
            <a:pPr marL="610576" indent="-610576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实际使用算法解决真实场景的问题</a:t>
            </a:r>
          </a:p>
          <a:p>
            <a:pPr marL="610576" indent="-610576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对不同算法进行对比试验</a:t>
            </a:r>
          </a:p>
          <a:p>
            <a:pPr marL="610576" indent="-610576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对同一算法的不同参数进行对比试验</a:t>
            </a:r>
          </a:p>
          <a:p>
            <a:pPr marL="610576" indent="-610576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对部分算法底层编写</a:t>
            </a:r>
          </a:p>
        </p:txBody>
      </p:sp>
      <p:sp>
        <p:nvSpPr>
          <p:cNvPr id="247" name="Line"/>
          <p:cNvSpPr/>
          <p:nvPr/>
        </p:nvSpPr>
        <p:spPr>
          <a:xfrm flipV="1">
            <a:off x="12618223" y="3766372"/>
            <a:ext cx="1" cy="8877289"/>
          </a:xfrm>
          <a:prstGeom prst="line">
            <a:avLst/>
          </a:prstGeom>
          <a:ln w="254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8" name="介绍如何使用算法"/>
          <p:cNvSpPr txBox="1"/>
          <p:nvPr/>
        </p:nvSpPr>
        <p:spPr>
          <a:xfrm>
            <a:off x="13363113" y="4123656"/>
            <a:ext cx="1119691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介绍如何使用算法</a:t>
            </a:r>
          </a:p>
        </p:txBody>
      </p:sp>
      <p:sp>
        <p:nvSpPr>
          <p:cNvPr id="249" name="如何评价算法的好坏…"/>
          <p:cNvSpPr txBox="1"/>
          <p:nvPr/>
        </p:nvSpPr>
        <p:spPr>
          <a:xfrm>
            <a:off x="13363113" y="6815988"/>
            <a:ext cx="11196918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10576" indent="-610576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如何评价算法的好坏</a:t>
            </a:r>
          </a:p>
          <a:p>
            <a:pPr marL="610576" indent="-610576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如何解决过拟合和欠拟合</a:t>
            </a:r>
          </a:p>
          <a:p>
            <a:pPr marL="610576" indent="-610576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如何调节算法的参数</a:t>
            </a:r>
          </a:p>
          <a:p>
            <a:pPr marL="610576" indent="-610576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如何验证算法的正确性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机器"/>
          <p:cNvSpPr txBox="1"/>
          <p:nvPr>
            <p:ph type="ctrTitle"/>
          </p:nvPr>
        </p:nvSpPr>
        <p:spPr>
          <a:xfrm>
            <a:off x="13676289" y="5440593"/>
            <a:ext cx="4080394" cy="2187435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机器</a:t>
            </a:r>
          </a:p>
        </p:txBody>
      </p:sp>
      <p:sp>
        <p:nvSpPr>
          <p:cNvPr id="123" name="Python 3 玩儿转"/>
          <p:cNvSpPr txBox="1"/>
          <p:nvPr/>
        </p:nvSpPr>
        <p:spPr>
          <a:xfrm>
            <a:off x="3962861" y="5440593"/>
            <a:ext cx="10312816" cy="2187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</a:t>
            </a:r>
          </a:p>
        </p:txBody>
      </p:sp>
      <p:sp>
        <p:nvSpPr>
          <p:cNvPr id="124" name="liuyubobobo"/>
          <p:cNvSpPr txBox="1"/>
          <p:nvPr>
            <p:ph type="subTitle" sz="quarter" idx="1"/>
          </p:nvPr>
        </p:nvSpPr>
        <p:spPr>
          <a:xfrm>
            <a:off x="1778000" y="9931093"/>
            <a:ext cx="20828000" cy="104615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  <p:sp>
        <p:nvSpPr>
          <p:cNvPr id="125" name="学习"/>
          <p:cNvSpPr txBox="1"/>
          <p:nvPr/>
        </p:nvSpPr>
        <p:spPr>
          <a:xfrm>
            <a:off x="16986956" y="5440593"/>
            <a:ext cx="3434183" cy="2187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学习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不仅仅是调库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不仅仅是调库</a:t>
            </a:r>
          </a:p>
        </p:txBody>
      </p:sp>
      <p:pic>
        <p:nvPicPr>
          <p:cNvPr id="25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不反对调库。但在调库的时候应该对概念原理了解。"/>
          <p:cNvSpPr txBox="1"/>
          <p:nvPr/>
        </p:nvSpPr>
        <p:spPr>
          <a:xfrm>
            <a:off x="4191564" y="4486453"/>
            <a:ext cx="1600087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不反对调库。但在调库的时候应该对概念原理了解。</a:t>
            </a:r>
          </a:p>
        </p:txBody>
      </p:sp>
      <p:sp>
        <p:nvSpPr>
          <p:cNvPr id="254" name="深入代码内部，可以帮助我们更好的理解算法。"/>
          <p:cNvSpPr txBox="1"/>
          <p:nvPr/>
        </p:nvSpPr>
        <p:spPr>
          <a:xfrm>
            <a:off x="4191564" y="6414617"/>
            <a:ext cx="1600087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深入代码内部，可以帮助我们更好的理解算法。</a:t>
            </a:r>
          </a:p>
        </p:txBody>
      </p:sp>
      <p:sp>
        <p:nvSpPr>
          <p:cNvPr id="255" name="更好的理解算法，可以帮助我们更好的选择算法。"/>
          <p:cNvSpPr txBox="1"/>
          <p:nvPr/>
        </p:nvSpPr>
        <p:spPr>
          <a:xfrm>
            <a:off x="4191564" y="8342782"/>
            <a:ext cx="1600087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更好的理解算法，可以帮助我们更好的选择算法。</a:t>
            </a:r>
          </a:p>
        </p:txBody>
      </p:sp>
      <p:sp>
        <p:nvSpPr>
          <p:cNvPr id="256" name="甚至在将来创造新的算法。"/>
          <p:cNvSpPr txBox="1"/>
          <p:nvPr/>
        </p:nvSpPr>
        <p:spPr>
          <a:xfrm>
            <a:off x="4191564" y="10270945"/>
            <a:ext cx="1600087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甚至在将来创造新的算法。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不仅仅是调库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不仅仅是调库</a:t>
            </a:r>
          </a:p>
        </p:txBody>
      </p:sp>
      <p:pic>
        <p:nvPicPr>
          <p:cNvPr id="25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这门课程希望兼顾：…"/>
          <p:cNvSpPr txBox="1"/>
          <p:nvPr/>
        </p:nvSpPr>
        <p:spPr>
          <a:xfrm>
            <a:off x="6078663" y="5378449"/>
            <a:ext cx="12226674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这门课程希望兼顾：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算法原理的学习；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部分算法底层的编写；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scikit-learn 机器学习库的使用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课程使用的主要技术栈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课程使用的主要技术栈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课程环境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课程环境</a:t>
            </a:r>
          </a:p>
        </p:txBody>
      </p:sp>
      <p:pic>
        <p:nvPicPr>
          <p:cNvPr id="26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语言：Python 3"/>
          <p:cNvSpPr txBox="1"/>
          <p:nvPr/>
        </p:nvSpPr>
        <p:spPr>
          <a:xfrm>
            <a:off x="1600971" y="4168991"/>
            <a:ext cx="1119691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语言：Python 3 </a:t>
            </a:r>
          </a:p>
        </p:txBody>
      </p:sp>
      <p:sp>
        <p:nvSpPr>
          <p:cNvPr id="267" name="框架：Scikit-learn"/>
          <p:cNvSpPr txBox="1"/>
          <p:nvPr/>
        </p:nvSpPr>
        <p:spPr>
          <a:xfrm>
            <a:off x="1600971" y="5631463"/>
            <a:ext cx="1119691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框架：Scikit-learn</a:t>
            </a:r>
          </a:p>
        </p:txBody>
      </p:sp>
      <p:sp>
        <p:nvSpPr>
          <p:cNvPr id="268" name="其他：numpy, matplotlib, …"/>
          <p:cNvSpPr txBox="1"/>
          <p:nvPr/>
        </p:nvSpPr>
        <p:spPr>
          <a:xfrm>
            <a:off x="1600971" y="7093936"/>
            <a:ext cx="1119691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其他：numpy, matplotlib, …</a:t>
            </a:r>
          </a:p>
        </p:txBody>
      </p:sp>
      <p:sp>
        <p:nvSpPr>
          <p:cNvPr id="269" name="IDE：Jupyter Notebook"/>
          <p:cNvSpPr txBox="1"/>
          <p:nvPr/>
        </p:nvSpPr>
        <p:spPr>
          <a:xfrm>
            <a:off x="1600971" y="8556408"/>
            <a:ext cx="1119691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IDE：Jupyter Notebook</a:t>
            </a:r>
          </a:p>
        </p:txBody>
      </p:sp>
      <p:pic>
        <p:nvPicPr>
          <p:cNvPr id="2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40013" y="9516709"/>
            <a:ext cx="8312701" cy="3463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32187" b="0"/>
          <a:stretch>
            <a:fillRect/>
          </a:stretch>
        </p:blipFill>
        <p:spPr>
          <a:xfrm>
            <a:off x="13025809" y="5688806"/>
            <a:ext cx="10013091" cy="23383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6" name="Group"/>
          <p:cNvGrpSpPr/>
          <p:nvPr/>
        </p:nvGrpSpPr>
        <p:grpSpPr>
          <a:xfrm>
            <a:off x="10992460" y="4231764"/>
            <a:ext cx="1260466" cy="5371895"/>
            <a:chOff x="0" y="0"/>
            <a:chExt cx="1260465" cy="5371894"/>
          </a:xfrm>
        </p:grpSpPr>
        <p:sp>
          <p:nvSpPr>
            <p:cNvPr id="272" name="Line"/>
            <p:cNvSpPr/>
            <p:nvPr/>
          </p:nvSpPr>
          <p:spPr>
            <a:xfrm flipV="1">
              <a:off x="564539" y="13967"/>
              <a:ext cx="1" cy="535792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0" y="0"/>
              <a:ext cx="573521" cy="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0" y="5360756"/>
              <a:ext cx="57352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516302" y="2626235"/>
              <a:ext cx="744164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2"/>
      <p:bldP build="whole" bldLvl="1" animBg="1" rev="0" advAuto="0" spid="270" grpId="4"/>
      <p:bldP build="whole" bldLvl="1" animBg="1" rev="0" advAuto="0" spid="269" grpId="3"/>
      <p:bldP build="whole" bldLvl="1" animBg="1" rev="0" advAuto="0" spid="276" grpId="5"/>
      <p:bldP build="whole" bldLvl="1" animBg="1" rev="0" advAuto="0" spid="267" grpId="1"/>
      <p:bldP build="whole" bldLvl="1" animBg="1" rev="0" advAuto="0" spid="271" grpId="6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课程学习基础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课程学习基础</a:t>
            </a:r>
          </a:p>
        </p:txBody>
      </p:sp>
      <p:pic>
        <p:nvPicPr>
          <p:cNvPr id="27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语言：Python 3"/>
          <p:cNvSpPr txBox="1"/>
          <p:nvPr/>
        </p:nvSpPr>
        <p:spPr>
          <a:xfrm>
            <a:off x="6593541" y="4900227"/>
            <a:ext cx="1119691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语言：Python 3 </a:t>
            </a:r>
          </a:p>
        </p:txBody>
      </p:sp>
      <p:sp>
        <p:nvSpPr>
          <p:cNvPr id="281" name="数学：…"/>
          <p:cNvSpPr txBox="1"/>
          <p:nvPr/>
        </p:nvSpPr>
        <p:spPr>
          <a:xfrm>
            <a:off x="6641779" y="7190171"/>
            <a:ext cx="15702402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数学：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基本高中数学水平：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本科高等数学，线性代数，概率论 </a:t>
            </a:r>
            <a:r>
              <a:rPr>
                <a:solidFill>
                  <a:srgbClr val="CA495A"/>
                </a:solidFill>
              </a:rPr>
              <a:t>及格水平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课程所使用的数据集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课程所使用的数据集</a:t>
            </a:r>
          </a:p>
        </p:txBody>
      </p:sp>
      <p:pic>
        <p:nvPicPr>
          <p:cNvPr id="28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内置数据集或通过scikit-learn可以直接下载的数据集"/>
          <p:cNvSpPr txBox="1"/>
          <p:nvPr/>
        </p:nvSpPr>
        <p:spPr>
          <a:xfrm>
            <a:off x="8209494" y="4127500"/>
            <a:ext cx="1523095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内置数据集或通过scikit-learn可以直接下载的数据集</a:t>
            </a:r>
          </a:p>
        </p:txBody>
      </p:sp>
      <p:sp>
        <p:nvSpPr>
          <p:cNvPr id="286" name="框架：Scikit-learn"/>
          <p:cNvSpPr txBox="1"/>
          <p:nvPr/>
        </p:nvSpPr>
        <p:spPr>
          <a:xfrm>
            <a:off x="1552734" y="4127500"/>
            <a:ext cx="581854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框架：Scikit-learn</a:t>
            </a:r>
          </a:p>
        </p:txBody>
      </p:sp>
      <p:pic>
        <p:nvPicPr>
          <p:cNvPr id="287" name="Screen Shot 2017-11-22 at 10.15.34 PM.png" descr="Screen Shot 2017-11-22 at 10.15.3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2367" y="5756776"/>
            <a:ext cx="19539266" cy="7109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课程所使用的数据集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课程所使用的数据集</a:t>
            </a:r>
          </a:p>
        </p:txBody>
      </p:sp>
      <p:pic>
        <p:nvPicPr>
          <p:cNvPr id="29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5626" y="3521900"/>
            <a:ext cx="15532748" cy="8704200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MNIST数据集"/>
          <p:cNvSpPr txBox="1"/>
          <p:nvPr/>
        </p:nvSpPr>
        <p:spPr>
          <a:xfrm>
            <a:off x="9246551" y="12561907"/>
            <a:ext cx="589089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MNIST数据集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9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这门课程不涵盖的内容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这门课程不涵盖的内容</a:t>
            </a:r>
          </a:p>
        </p:txBody>
      </p:sp>
      <p:pic>
        <p:nvPicPr>
          <p:cNvPr id="29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本课程不包括专门领域的机器学习任务。但课程介绍的算法是这些领域的基础：- · 视觉领域              · 推荐系统…"/>
          <p:cNvSpPr txBox="1"/>
          <p:nvPr/>
        </p:nvSpPr>
        <p:spPr>
          <a:xfrm>
            <a:off x="1866277" y="8549475"/>
            <a:ext cx="21004747" cy="3598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本课程不包括专门领域的机器学习任务。但课程介绍的算法是这些领域的基础：- </a:t>
            </a:r>
            <a:r>
              <a:t>· </a:t>
            </a:r>
            <a:r>
              <a:t>视觉领域              </a:t>
            </a:r>
            <a:r>
              <a:rPr b="1"/>
              <a:t>· </a:t>
            </a:r>
            <a:r>
              <a:t>推荐系统</a:t>
            </a:r>
          </a:p>
          <a:p>
            <a:pPr algn="l">
              <a:lnSpc>
                <a:spcPct val="150000"/>
              </a:lnSpc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· </a:t>
            </a:r>
            <a:r>
              <a:t>自然语言处理       </a:t>
            </a:r>
            <a:r>
              <a:t>· 量化分析</a:t>
            </a:r>
          </a:p>
        </p:txBody>
      </p:sp>
      <p:sp>
        <p:nvSpPr>
          <p:cNvPr id="297" name="本课程更专注于机器学习的算法学习。…"/>
          <p:cNvSpPr txBox="1"/>
          <p:nvPr/>
        </p:nvSpPr>
        <p:spPr>
          <a:xfrm>
            <a:off x="1865382" y="4600555"/>
            <a:ext cx="21196660" cy="2165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本课程更</a:t>
            </a:r>
            <a:r>
              <a:rPr>
                <a:solidFill>
                  <a:srgbClr val="BA3027"/>
                </a:solidFill>
              </a:rPr>
              <a:t>专注于机器学习的算法学习</a:t>
            </a:r>
            <a:r>
              <a:t>。</a:t>
            </a:r>
          </a:p>
          <a:p>
            <a:pPr algn="l">
              <a:lnSpc>
                <a:spcPct val="150000"/>
              </a:lnSpc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但根据使用场景的不同，机器学习从数据准备到实际应用是一个庞大繁琐的过程。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" grpId="1"/>
      <p:bldP build="whole" bldLvl="1" animBg="1" rev="0" advAuto="0" spid="296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这门课程不涵盖的内容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这门课程不涵盖的内容</a:t>
            </a:r>
          </a:p>
        </p:txBody>
      </p:sp>
      <p:pic>
        <p:nvPicPr>
          <p:cNvPr id="30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不包括对真实世界的数据进行预处理的过程"/>
          <p:cNvSpPr txBox="1"/>
          <p:nvPr/>
        </p:nvSpPr>
        <p:spPr>
          <a:xfrm>
            <a:off x="4576521" y="12012130"/>
            <a:ext cx="1523095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不包括对真实世界的数据进行预处理的过程</a:t>
            </a:r>
          </a:p>
        </p:txBody>
      </p:sp>
      <p:pic>
        <p:nvPicPr>
          <p:cNvPr id="302" name="Screen Shot 2017-11-22 at 10.15.34 PM.png" descr="Screen Shot 2017-11-22 at 10.15.3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2367" y="4044348"/>
            <a:ext cx="19539266" cy="7109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这门课程不涵盖的内容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这门课程不涵盖的内容</a:t>
            </a:r>
          </a:p>
        </p:txBody>
      </p:sp>
      <p:pic>
        <p:nvPicPr>
          <p:cNvPr id="30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只包含经典基础的机器学习算法，不涵盖所有机器学习算法。"/>
          <p:cNvSpPr txBox="1"/>
          <p:nvPr/>
        </p:nvSpPr>
        <p:spPr>
          <a:xfrm>
            <a:off x="1961339" y="6633348"/>
            <a:ext cx="2100474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只包含经典基础的机器学习算法，不涵盖所有机器学习算法。</a:t>
            </a:r>
          </a:p>
        </p:txBody>
      </p:sp>
      <p:sp>
        <p:nvSpPr>
          <p:cNvPr id="307" name="不涵盖神经网络和深度学习。"/>
          <p:cNvSpPr txBox="1"/>
          <p:nvPr/>
        </p:nvSpPr>
        <p:spPr>
          <a:xfrm>
            <a:off x="1865382" y="4442579"/>
            <a:ext cx="2119666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不涵盖神经网络和深度学习。</a:t>
            </a:r>
          </a:p>
        </p:txBody>
      </p:sp>
      <p:sp>
        <p:nvSpPr>
          <p:cNvPr id="308" name="希望同学们对于课程的学习，能够进门机器学习领域，进而进一步深入学习机器学习的其他算法。"/>
          <p:cNvSpPr txBox="1"/>
          <p:nvPr/>
        </p:nvSpPr>
        <p:spPr>
          <a:xfrm>
            <a:off x="1961339" y="7934135"/>
            <a:ext cx="21004747" cy="2165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希望同学们对于课程的学习，能够进门机器学习领域，进而进一步深入学习机器学习的其他算法。</a:t>
            </a:r>
          </a:p>
        </p:txBody>
      </p:sp>
      <p:sp>
        <p:nvSpPr>
          <p:cNvPr id="309" name="关注于监督学习。"/>
          <p:cNvSpPr txBox="1"/>
          <p:nvPr/>
        </p:nvSpPr>
        <p:spPr>
          <a:xfrm>
            <a:off x="1865382" y="11610671"/>
            <a:ext cx="2119666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关注于监督学习。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3"/>
      <p:bldP build="whole" bldLvl="1" animBg="1" rev="0" advAuto="0" spid="306" grpId="2"/>
      <p:bldP build="whole" bldLvl="1" animBg="1" rev="0" advAuto="0" spid="309" grpId="4"/>
      <p:bldP build="whole" bldLvl="1" animBg="1" rev="0" advAuto="0" spid="3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机器"/>
          <p:cNvSpPr txBox="1"/>
          <p:nvPr>
            <p:ph type="ctrTitle"/>
          </p:nvPr>
        </p:nvSpPr>
        <p:spPr>
          <a:xfrm>
            <a:off x="8819575" y="5488830"/>
            <a:ext cx="4080394" cy="2187435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机器</a:t>
            </a:r>
          </a:p>
        </p:txBody>
      </p:sp>
      <p:sp>
        <p:nvSpPr>
          <p:cNvPr id="128" name="学习"/>
          <p:cNvSpPr txBox="1"/>
          <p:nvPr/>
        </p:nvSpPr>
        <p:spPr>
          <a:xfrm>
            <a:off x="12130242" y="5488830"/>
            <a:ext cx="3434183" cy="2187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学习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312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机器"/>
          <p:cNvSpPr txBox="1"/>
          <p:nvPr>
            <p:ph type="ctrTitle"/>
          </p:nvPr>
        </p:nvSpPr>
        <p:spPr>
          <a:xfrm>
            <a:off x="8268048" y="4889500"/>
            <a:ext cx="4080395" cy="2187434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机器</a:t>
            </a:r>
          </a:p>
        </p:txBody>
      </p:sp>
      <p:sp>
        <p:nvSpPr>
          <p:cNvPr id="131" name="学习"/>
          <p:cNvSpPr txBox="1"/>
          <p:nvPr/>
        </p:nvSpPr>
        <p:spPr>
          <a:xfrm>
            <a:off x="13869992" y="4889500"/>
            <a:ext cx="3434183" cy="2187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学习</a:t>
            </a:r>
          </a:p>
        </p:txBody>
      </p:sp>
      <p:sp>
        <p:nvSpPr>
          <p:cNvPr id="132" name="让"/>
          <p:cNvSpPr txBox="1"/>
          <p:nvPr/>
        </p:nvSpPr>
        <p:spPr>
          <a:xfrm>
            <a:off x="7079826" y="4889500"/>
            <a:ext cx="2043118" cy="2187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让</a:t>
            </a:r>
          </a:p>
        </p:txBody>
      </p:sp>
      <p:sp>
        <p:nvSpPr>
          <p:cNvPr id="133" name="去"/>
          <p:cNvSpPr txBox="1"/>
          <p:nvPr/>
        </p:nvSpPr>
        <p:spPr>
          <a:xfrm>
            <a:off x="12319989" y="4889500"/>
            <a:ext cx="2043119" cy="2187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机器"/>
          <p:cNvSpPr txBox="1"/>
          <p:nvPr>
            <p:ph type="ctrTitle"/>
          </p:nvPr>
        </p:nvSpPr>
        <p:spPr>
          <a:xfrm>
            <a:off x="8268048" y="4883652"/>
            <a:ext cx="4080395" cy="2187435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机器</a:t>
            </a:r>
          </a:p>
        </p:txBody>
      </p:sp>
      <p:sp>
        <p:nvSpPr>
          <p:cNvPr id="136" name="学习"/>
          <p:cNvSpPr txBox="1"/>
          <p:nvPr/>
        </p:nvSpPr>
        <p:spPr>
          <a:xfrm>
            <a:off x="13869992" y="4883652"/>
            <a:ext cx="3434183" cy="2187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1200">
                <a:solidFill>
                  <a:srgbClr val="2E7CA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学习</a:t>
            </a:r>
          </a:p>
        </p:txBody>
      </p:sp>
      <p:sp>
        <p:nvSpPr>
          <p:cNvPr id="137" name="让"/>
          <p:cNvSpPr txBox="1"/>
          <p:nvPr/>
        </p:nvSpPr>
        <p:spPr>
          <a:xfrm>
            <a:off x="7079826" y="4883652"/>
            <a:ext cx="2043118" cy="2187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让</a:t>
            </a:r>
          </a:p>
        </p:txBody>
      </p:sp>
      <p:sp>
        <p:nvSpPr>
          <p:cNvPr id="138" name="去"/>
          <p:cNvSpPr txBox="1"/>
          <p:nvPr/>
        </p:nvSpPr>
        <p:spPr>
          <a:xfrm>
            <a:off x="12319989" y="4883652"/>
            <a:ext cx="2043119" cy="2187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去</a:t>
            </a:r>
          </a:p>
        </p:txBody>
      </p:sp>
      <p:grpSp>
        <p:nvGrpSpPr>
          <p:cNvPr id="143" name="Group"/>
          <p:cNvGrpSpPr/>
          <p:nvPr/>
        </p:nvGrpSpPr>
        <p:grpSpPr>
          <a:xfrm>
            <a:off x="7079825" y="7904895"/>
            <a:ext cx="10224350" cy="2187435"/>
            <a:chOff x="0" y="0"/>
            <a:chExt cx="10224348" cy="2187433"/>
          </a:xfrm>
        </p:grpSpPr>
        <p:sp>
          <p:nvSpPr>
            <p:cNvPr id="139" name="执行"/>
            <p:cNvSpPr txBox="1"/>
            <p:nvPr/>
          </p:nvSpPr>
          <p:spPr>
            <a:xfrm>
              <a:off x="6790166" y="0"/>
              <a:ext cx="3434183" cy="2187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11200">
                  <a:solidFill>
                    <a:srgbClr val="2E7CAC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执行</a:t>
              </a:r>
            </a:p>
          </p:txBody>
        </p:sp>
        <p:sp>
          <p:nvSpPr>
            <p:cNvPr id="140" name="让"/>
            <p:cNvSpPr txBox="1"/>
            <p:nvPr/>
          </p:nvSpPr>
          <p:spPr>
            <a:xfrm>
              <a:off x="0" y="0"/>
              <a:ext cx="2043118" cy="2187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112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让</a:t>
              </a:r>
            </a:p>
          </p:txBody>
        </p:sp>
        <p:sp>
          <p:nvSpPr>
            <p:cNvPr id="141" name="去"/>
            <p:cNvSpPr txBox="1"/>
            <p:nvPr/>
          </p:nvSpPr>
          <p:spPr>
            <a:xfrm>
              <a:off x="5240163" y="0"/>
              <a:ext cx="2043118" cy="2187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112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去</a:t>
              </a:r>
            </a:p>
          </p:txBody>
        </p:sp>
        <p:sp>
          <p:nvSpPr>
            <p:cNvPr id="142" name="机器"/>
            <p:cNvSpPr txBox="1"/>
            <p:nvPr/>
          </p:nvSpPr>
          <p:spPr>
            <a:xfrm>
              <a:off x="1188222" y="0"/>
              <a:ext cx="4080394" cy="2187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112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机器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什么是机器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什么是机器学习</a:t>
            </a:r>
          </a:p>
        </p:txBody>
      </p:sp>
      <p:pic>
        <p:nvPicPr>
          <p:cNvPr id="14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最早的机器学习应用 - 垃圾邮件分辨…"/>
          <p:cNvSpPr txBox="1"/>
          <p:nvPr/>
        </p:nvSpPr>
        <p:spPr>
          <a:xfrm>
            <a:off x="1778000" y="4140200"/>
            <a:ext cx="20828001" cy="480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最早的机器学习应用 - </a:t>
            </a:r>
            <a:r>
              <a:rPr>
                <a:solidFill>
                  <a:srgbClr val="BA3027"/>
                </a:solidFill>
              </a:rPr>
              <a:t>垃圾邮件分辨</a:t>
            </a:r>
            <a:endParaRPr>
              <a:solidFill>
                <a:srgbClr val="BA3027"/>
              </a:solidFill>
            </a:endParaRP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传统的计算机解决问题思路：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编写规则，定义“垃圾邮件”，让计算机执行</a:t>
            </a:r>
          </a:p>
        </p:txBody>
      </p:sp>
      <p:sp>
        <p:nvSpPr>
          <p:cNvPr id="148" name="编写一个…"/>
          <p:cNvSpPr/>
          <p:nvPr/>
        </p:nvSpPr>
        <p:spPr>
          <a:xfrm>
            <a:off x="9434555" y="9458673"/>
            <a:ext cx="3810001" cy="381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编写一个</a:t>
            </a:r>
          </a:p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传统算法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2862766" y="10868373"/>
            <a:ext cx="5869188" cy="990601"/>
            <a:chOff x="0" y="0"/>
            <a:chExt cx="5869187" cy="990600"/>
          </a:xfrm>
        </p:grpSpPr>
        <p:sp>
          <p:nvSpPr>
            <p:cNvPr id="149" name="Line"/>
            <p:cNvSpPr/>
            <p:nvPr/>
          </p:nvSpPr>
          <p:spPr>
            <a:xfrm>
              <a:off x="3555964" y="495300"/>
              <a:ext cx="231322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0" name="输入样例"/>
            <p:cNvSpPr txBox="1"/>
            <p:nvPr/>
          </p:nvSpPr>
          <p:spPr>
            <a:xfrm>
              <a:off x="0" y="0"/>
              <a:ext cx="3111877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输入样例</a:t>
              </a:r>
            </a:p>
          </p:txBody>
        </p:sp>
      </p:grpSp>
      <p:grpSp>
        <p:nvGrpSpPr>
          <p:cNvPr id="154" name="Group"/>
          <p:cNvGrpSpPr/>
          <p:nvPr/>
        </p:nvGrpSpPr>
        <p:grpSpPr>
          <a:xfrm>
            <a:off x="13947156" y="10868373"/>
            <a:ext cx="6127703" cy="990601"/>
            <a:chOff x="0" y="0"/>
            <a:chExt cx="6127702" cy="990600"/>
          </a:xfrm>
        </p:grpSpPr>
        <p:sp>
          <p:nvSpPr>
            <p:cNvPr id="152" name="Line"/>
            <p:cNvSpPr/>
            <p:nvPr/>
          </p:nvSpPr>
          <p:spPr>
            <a:xfrm>
              <a:off x="0" y="495300"/>
              <a:ext cx="2313223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3" name="输出结果"/>
            <p:cNvSpPr txBox="1"/>
            <p:nvPr/>
          </p:nvSpPr>
          <p:spPr>
            <a:xfrm>
              <a:off x="3015825" y="0"/>
              <a:ext cx="311187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输出结果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2"/>
      <p:bldP build="p" bldLvl="1" animBg="1" rev="0" advAuto="0" spid="147" grpId="1"/>
      <p:bldP build="whole" bldLvl="1" animBg="1" rev="0" advAuto="0" spid="151" grpId="3"/>
      <p:bldP build="whole" bldLvl="1" animBg="1" rev="0" advAuto="0" spid="154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什么是机器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什么是机器学习</a:t>
            </a:r>
          </a:p>
        </p:txBody>
      </p:sp>
      <p:pic>
        <p:nvPicPr>
          <p:cNvPr id="15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最早的机器学习应用 - 垃圾邮件分辨…"/>
          <p:cNvSpPr txBox="1"/>
          <p:nvPr/>
        </p:nvSpPr>
        <p:spPr>
          <a:xfrm>
            <a:off x="1778000" y="4140199"/>
            <a:ext cx="20828001" cy="746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最早的机器学习应用 - </a:t>
            </a:r>
            <a:r>
              <a:rPr>
                <a:solidFill>
                  <a:srgbClr val="BA3027"/>
                </a:solidFill>
              </a:rPr>
              <a:t>垃圾邮件分辨</a:t>
            </a:r>
            <a:endParaRPr>
              <a:solidFill>
                <a:srgbClr val="BA3027"/>
              </a:solidFill>
            </a:endParaRP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传统的计算机解决问题思路：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编写规则，定义“垃圾邮件”，让计算机执行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对于很多问题，规则很难定义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规则在不断变化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图像识别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图像识别</a:t>
            </a:r>
          </a:p>
        </p:txBody>
      </p:sp>
      <p:pic>
        <p:nvPicPr>
          <p:cNvPr id="16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1499" y="4265353"/>
            <a:ext cx="16841002" cy="8806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人脸识别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人脸识别</a:t>
            </a:r>
          </a:p>
        </p:txBody>
      </p:sp>
      <p:pic>
        <p:nvPicPr>
          <p:cNvPr id="16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81024" y="3646394"/>
            <a:ext cx="15021951" cy="8455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