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jpeg"/><Relationship Id="rId4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hyperlink" Target="https://en.wikipedia.org/wiki/Iris_flower_data_set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1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4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3.jpe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特征可以很抽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特征可以很抽象</a:t>
            </a:r>
          </a:p>
        </p:txBody>
      </p:sp>
      <p:pic>
        <p:nvPicPr>
          <p:cNvPr id="18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0893" y="4288115"/>
            <a:ext cx="9410701" cy="848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图像，每一个像素点都是特征"/>
          <p:cNvSpPr txBox="1"/>
          <p:nvPr/>
        </p:nvSpPr>
        <p:spPr>
          <a:xfrm>
            <a:off x="14741233" y="4533730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图像，每一个像素点都是特征</a:t>
            </a:r>
          </a:p>
        </p:txBody>
      </p:sp>
      <p:sp>
        <p:nvSpPr>
          <p:cNvPr id="192" name="28*28的图像有28*28=784个特征"/>
          <p:cNvSpPr txBox="1"/>
          <p:nvPr/>
        </p:nvSpPr>
        <p:spPr>
          <a:xfrm>
            <a:off x="14741233" y="6407150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28*28的图像有28*28=784个特征</a:t>
            </a:r>
          </a:p>
        </p:txBody>
      </p:sp>
      <p:sp>
        <p:nvSpPr>
          <p:cNvPr id="193" name="如果是彩色图像特征更多"/>
          <p:cNvSpPr txBox="1"/>
          <p:nvPr/>
        </p:nvSpPr>
        <p:spPr>
          <a:xfrm>
            <a:off x="14741233" y="8280569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如果是彩色图像特征更多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2"/>
      <p:bldP build="p" bldLvl="1" animBg="1" rev="0" advAuto="0" spid="191" grpId="1"/>
      <p:bldP build="p" bldLvl="1" animBg="1" rev="0" advAuto="0" spid="19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机器学习的基本任务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机器学习的基本任务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机器学习的基本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机器学习的基本任务</a:t>
            </a:r>
          </a:p>
        </p:txBody>
      </p:sp>
      <p:pic>
        <p:nvPicPr>
          <p:cNvPr id="1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分类"/>
          <p:cNvSpPr txBox="1"/>
          <p:nvPr/>
        </p:nvSpPr>
        <p:spPr>
          <a:xfrm>
            <a:off x="10832968" y="6098455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分类</a:t>
            </a:r>
          </a:p>
        </p:txBody>
      </p:sp>
      <p:sp>
        <p:nvSpPr>
          <p:cNvPr id="200" name="回归"/>
          <p:cNvSpPr txBox="1"/>
          <p:nvPr/>
        </p:nvSpPr>
        <p:spPr>
          <a:xfrm>
            <a:off x="10832968" y="8481144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2"/>
      <p:bldP build="p" bldLvl="1" animBg="1" rev="0" advAuto="0" spid="1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499" y="4908529"/>
            <a:ext cx="16841002" cy="8806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0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5626" y="3931918"/>
            <a:ext cx="15532748" cy="870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二分类"/>
          <p:cNvSpPr txBox="1"/>
          <p:nvPr/>
        </p:nvSpPr>
        <p:spPr>
          <a:xfrm>
            <a:off x="2824195" y="4988995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二分类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7522" y="3793646"/>
            <a:ext cx="7802656" cy="407994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判断邮件是垃圾邮件；不是垃圾邮件…"/>
          <p:cNvSpPr txBox="1"/>
          <p:nvPr/>
        </p:nvSpPr>
        <p:spPr>
          <a:xfrm>
            <a:off x="2775958" y="8234178"/>
            <a:ext cx="18365444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判断邮件是垃圾邮件；不是垃圾邮件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判断发放给客户信用卡有风险；没有风险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判断病患良性肿瘤；恶性肿瘤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判断某支股票涨；跌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2" grpId="1"/>
      <p:bldP build="p" bldLvl="1" animBg="1" rev="0" advAuto="0" spid="214" grpId="3"/>
      <p:bldP build="whole" bldLvl="1" animBg="1" rev="0" advAuto="0" spid="21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多分类"/>
          <p:cNvSpPr txBox="1"/>
          <p:nvPr/>
        </p:nvSpPr>
        <p:spPr>
          <a:xfrm>
            <a:off x="2824195" y="4988995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5751" y="4293698"/>
            <a:ext cx="15532748" cy="870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2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多分类"/>
          <p:cNvSpPr txBox="1"/>
          <p:nvPr/>
        </p:nvSpPr>
        <p:spPr>
          <a:xfrm>
            <a:off x="2824195" y="4988995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sp>
        <p:nvSpPr>
          <p:cNvPr id="224" name="数字识别…"/>
          <p:cNvSpPr txBox="1"/>
          <p:nvPr/>
        </p:nvSpPr>
        <p:spPr>
          <a:xfrm>
            <a:off x="3330688" y="6879771"/>
            <a:ext cx="1836544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数字识别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图像识别 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判断发放给客户信用卡的风险评级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  <p:bldP build="p" bldLvl="1" animBg="1" rev="0" advAuto="0" spid="224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多分类"/>
          <p:cNvSpPr txBox="1"/>
          <p:nvPr/>
        </p:nvSpPr>
        <p:spPr>
          <a:xfrm>
            <a:off x="1980041" y="4578977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sp>
        <p:nvSpPr>
          <p:cNvPr id="229" name="很多复杂的问题也可以转换成多分类问题"/>
          <p:cNvSpPr txBox="1"/>
          <p:nvPr/>
        </p:nvSpPr>
        <p:spPr>
          <a:xfrm>
            <a:off x="2052397" y="6748598"/>
            <a:ext cx="1836544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很多复杂的问题也可以转换成多分类问题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5091" y="3400947"/>
            <a:ext cx="7952745" cy="10052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8" grpId="1"/>
      <p:bldP build="p" bldLvl="1" animBg="1" rev="0" advAuto="0" spid="22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3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多分类"/>
          <p:cNvSpPr txBox="1"/>
          <p:nvPr/>
        </p:nvSpPr>
        <p:spPr>
          <a:xfrm>
            <a:off x="1980041" y="4578977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582" y="3617118"/>
            <a:ext cx="17086778" cy="977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机器学习基础概念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机器学习基础概念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多分类"/>
          <p:cNvSpPr txBox="1"/>
          <p:nvPr/>
        </p:nvSpPr>
        <p:spPr>
          <a:xfrm>
            <a:off x="1980041" y="4578977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8867" y="3748290"/>
            <a:ext cx="14546353" cy="9574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4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多分类"/>
          <p:cNvSpPr txBox="1"/>
          <p:nvPr/>
        </p:nvSpPr>
        <p:spPr>
          <a:xfrm>
            <a:off x="2824195" y="4988995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多分类</a:t>
            </a:r>
          </a:p>
        </p:txBody>
      </p:sp>
      <p:sp>
        <p:nvSpPr>
          <p:cNvPr id="245" name="一些算法只支持完成二分类的任务…"/>
          <p:cNvSpPr txBox="1"/>
          <p:nvPr/>
        </p:nvSpPr>
        <p:spPr>
          <a:xfrm>
            <a:off x="3330688" y="6879771"/>
            <a:ext cx="1836544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一些算法只支持完成二分类的任务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但是多分类的任务可以转换成二分类的任务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有一些算法天然可以完成多分类任务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" grpId="1"/>
      <p:bldP build="p" bldLvl="1" animBg="1" rev="0" advAuto="0" spid="24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分类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分类任务</a:t>
            </a:r>
          </a:p>
        </p:txBody>
      </p:sp>
      <p:pic>
        <p:nvPicPr>
          <p:cNvPr id="2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多标签分类"/>
          <p:cNvSpPr txBox="1"/>
          <p:nvPr/>
        </p:nvSpPr>
        <p:spPr>
          <a:xfrm>
            <a:off x="1425311" y="4038599"/>
            <a:ext cx="9088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多标签分类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5873" y="3794040"/>
            <a:ext cx="11112436" cy="963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8461" y="5844506"/>
            <a:ext cx="7121989" cy="760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另一类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另一类数据</a:t>
            </a:r>
          </a:p>
        </p:txBody>
      </p:sp>
      <p:pic>
        <p:nvPicPr>
          <p:cNvPr id="25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5" name="Table"/>
          <p:cNvGraphicFramePr/>
          <p:nvPr/>
        </p:nvGraphicFramePr>
        <p:xfrm>
          <a:off x="1778000" y="3442189"/>
          <a:ext cx="20828000" cy="101473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53682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房屋面积
（平方米）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房屋年龄
（年）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卧室数量
（间）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最近地铁站距离
(千米)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价格
（万元）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回归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回归任务</a:t>
            </a:r>
          </a:p>
        </p:txBody>
      </p:sp>
      <p:pic>
        <p:nvPicPr>
          <p:cNvPr id="2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结果是一个连续数字的值，而非一个类别"/>
          <p:cNvSpPr txBox="1"/>
          <p:nvPr/>
        </p:nvSpPr>
        <p:spPr>
          <a:xfrm>
            <a:off x="2824195" y="4988995"/>
            <a:ext cx="17937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结果是一个连续数字的值，而非一个类别</a:t>
            </a:r>
          </a:p>
        </p:txBody>
      </p:sp>
      <p:sp>
        <p:nvSpPr>
          <p:cNvPr id="260" name="房屋价格…"/>
          <p:cNvSpPr txBox="1"/>
          <p:nvPr/>
        </p:nvSpPr>
        <p:spPr>
          <a:xfrm>
            <a:off x="3378925" y="6815988"/>
            <a:ext cx="18365444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房屋价格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市场分析 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学生成绩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股票价格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  <p:bldP build="p" bldLvl="1" animBg="1" rev="0" advAuto="0" spid="260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回归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回归任务</a:t>
            </a:r>
          </a:p>
        </p:txBody>
      </p:sp>
      <p:pic>
        <p:nvPicPr>
          <p:cNvPr id="2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结果是一个连续数字的值，而非一个类别"/>
          <p:cNvSpPr txBox="1"/>
          <p:nvPr/>
        </p:nvSpPr>
        <p:spPr>
          <a:xfrm>
            <a:off x="2824195" y="4988995"/>
            <a:ext cx="17937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结果是一个连续数字的值，而非一个类别</a:t>
            </a:r>
          </a:p>
        </p:txBody>
      </p:sp>
      <p:sp>
        <p:nvSpPr>
          <p:cNvPr id="265" name="有一些算法只能解决回归问题…"/>
          <p:cNvSpPr txBox="1"/>
          <p:nvPr/>
        </p:nvSpPr>
        <p:spPr>
          <a:xfrm>
            <a:off x="3330688" y="7048602"/>
            <a:ext cx="1836544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有一些算法只能解决回归问题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有一些算法只能解决分类问题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有一些算法的思路既能解决回归问题，又能解决分类问题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5" grpId="2"/>
      <p:bldP build="p" bldLvl="1" animBg="1" rev="0" advAuto="0" spid="26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回归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回归任务</a:t>
            </a:r>
          </a:p>
        </p:txBody>
      </p:sp>
      <p:pic>
        <p:nvPicPr>
          <p:cNvPr id="26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一些情况下，回归任务可以简化成分类任务"/>
          <p:cNvSpPr txBox="1"/>
          <p:nvPr/>
        </p:nvSpPr>
        <p:spPr>
          <a:xfrm>
            <a:off x="2824195" y="4198613"/>
            <a:ext cx="17937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一些情况下，回归任务可以简化成分类任务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3522" y="6041872"/>
            <a:ext cx="10658812" cy="7015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机器学习的基本任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机器学习的基本任务</a:t>
            </a:r>
          </a:p>
        </p:txBody>
      </p:sp>
      <p:pic>
        <p:nvPicPr>
          <p:cNvPr id="27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分类"/>
          <p:cNvSpPr txBox="1"/>
          <p:nvPr/>
        </p:nvSpPr>
        <p:spPr>
          <a:xfrm>
            <a:off x="10832968" y="6098455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分类</a:t>
            </a:r>
          </a:p>
        </p:txBody>
      </p:sp>
      <p:sp>
        <p:nvSpPr>
          <p:cNvPr id="275" name="回归"/>
          <p:cNvSpPr txBox="1"/>
          <p:nvPr/>
        </p:nvSpPr>
        <p:spPr>
          <a:xfrm>
            <a:off x="10832968" y="8481144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什么是机器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什么是机器学习</a:t>
            </a:r>
          </a:p>
        </p:txBody>
      </p:sp>
      <p:pic>
        <p:nvPicPr>
          <p:cNvPr id="2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595608" y="8149488"/>
            <a:ext cx="5197539" cy="2324101"/>
            <a:chOff x="0" y="0"/>
            <a:chExt cx="5197537" cy="2324100"/>
          </a:xfrm>
        </p:grpSpPr>
        <p:sp>
          <p:nvSpPr>
            <p:cNvPr id="280" name="Line"/>
            <p:cNvSpPr/>
            <p:nvPr/>
          </p:nvSpPr>
          <p:spPr>
            <a:xfrm>
              <a:off x="3555964" y="116205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1" name="输入大量学习资料"/>
            <p:cNvSpPr txBox="1"/>
            <p:nvPr/>
          </p:nvSpPr>
          <p:spPr>
            <a:xfrm>
              <a:off x="0" y="-1"/>
              <a:ext cx="3111877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输入大量学习资料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283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4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286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287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89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290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  <p:pic>
        <p:nvPicPr>
          <p:cNvPr id="29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607002" y="11687242"/>
            <a:ext cx="1817465" cy="111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2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分类"/>
          <p:cNvSpPr txBox="1"/>
          <p:nvPr/>
        </p:nvSpPr>
        <p:spPr>
          <a:xfrm>
            <a:off x="10832968" y="6098455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分类</a:t>
            </a:r>
          </a:p>
        </p:txBody>
      </p:sp>
      <p:sp>
        <p:nvSpPr>
          <p:cNvPr id="298" name="回归"/>
          <p:cNvSpPr txBox="1"/>
          <p:nvPr/>
        </p:nvSpPr>
        <p:spPr>
          <a:xfrm>
            <a:off x="10832968" y="8481144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回归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7" grpId="1"/>
      <p:bldP build="p" bldLvl="1" animBg="1" rev="0" advAuto="0" spid="29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关于数据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监督学习，非监督学习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监督学习，非监督学习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半监督学习 和 增强学习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机器学习方法的分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机器学习方法的分类</a:t>
            </a:r>
          </a:p>
        </p:txBody>
      </p:sp>
      <p:pic>
        <p:nvPicPr>
          <p:cNvPr id="3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监督学习…"/>
          <p:cNvSpPr txBox="1"/>
          <p:nvPr/>
        </p:nvSpPr>
        <p:spPr>
          <a:xfrm>
            <a:off x="8566847" y="5378449"/>
            <a:ext cx="7250307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非监督学习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半监督学习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增强学习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30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给机器的训练数据拥有“标记”或者“答案”"/>
          <p:cNvSpPr txBox="1"/>
          <p:nvPr/>
        </p:nvSpPr>
        <p:spPr>
          <a:xfrm>
            <a:off x="5178971" y="4255467"/>
            <a:ext cx="14026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给机器的训练数据拥有“标记”或者“答案”</a:t>
            </a:r>
          </a:p>
        </p:txBody>
      </p:sp>
      <p:pic>
        <p:nvPicPr>
          <p:cNvPr id="3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499" y="6315442"/>
            <a:ext cx="16841002" cy="8806019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猫"/>
          <p:cNvSpPr txBox="1"/>
          <p:nvPr/>
        </p:nvSpPr>
        <p:spPr>
          <a:xfrm>
            <a:off x="19360528" y="8549002"/>
            <a:ext cx="2152783" cy="212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猫</a:t>
            </a:r>
          </a:p>
        </p:txBody>
      </p:sp>
      <p:sp>
        <p:nvSpPr>
          <p:cNvPr id="311" name="狗"/>
          <p:cNvSpPr txBox="1"/>
          <p:nvPr/>
        </p:nvSpPr>
        <p:spPr>
          <a:xfrm>
            <a:off x="2387374" y="8549002"/>
            <a:ext cx="2152783" cy="212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狗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8" grpId="1"/>
      <p:bldP build="whole" bldLvl="1" animBg="1" rev="0" advAuto="0" spid="311" grpId="3"/>
      <p:bldP build="whole" bldLvl="1" animBg="1" rev="0" advAuto="0" spid="309" grpId="2"/>
      <p:bldP build="whole" bldLvl="1" animBg="1" rev="0" advAuto="0" spid="310" grpId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3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5626" y="3521900"/>
            <a:ext cx="15532748" cy="870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NIST数据集"/>
          <p:cNvSpPr txBox="1"/>
          <p:nvPr/>
        </p:nvSpPr>
        <p:spPr>
          <a:xfrm>
            <a:off x="9246551" y="12561907"/>
            <a:ext cx="58908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MNIST数据集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19961657" y="3521900"/>
            <a:ext cx="1953050" cy="8663361"/>
            <a:chOff x="0" y="0"/>
            <a:chExt cx="1953049" cy="8663360"/>
          </a:xfrm>
        </p:grpSpPr>
        <p:sp>
          <p:nvSpPr>
            <p:cNvPr id="317" name="0"/>
            <p:cNvSpPr txBox="1"/>
            <p:nvPr/>
          </p:nvSpPr>
          <p:spPr>
            <a:xfrm>
              <a:off x="0" y="-1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8" name="1"/>
            <p:cNvSpPr txBox="1"/>
            <p:nvPr/>
          </p:nvSpPr>
          <p:spPr>
            <a:xfrm>
              <a:off x="0" y="922916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9" name="2"/>
            <p:cNvSpPr txBox="1"/>
            <p:nvPr/>
          </p:nvSpPr>
          <p:spPr>
            <a:xfrm>
              <a:off x="0" y="1749359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0" name="3"/>
            <p:cNvSpPr txBox="1"/>
            <p:nvPr/>
          </p:nvSpPr>
          <p:spPr>
            <a:xfrm>
              <a:off x="0" y="2599919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1" name="4"/>
            <p:cNvSpPr txBox="1"/>
            <p:nvPr/>
          </p:nvSpPr>
          <p:spPr>
            <a:xfrm>
              <a:off x="0" y="3498717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2" name="5"/>
            <p:cNvSpPr txBox="1"/>
            <p:nvPr/>
          </p:nvSpPr>
          <p:spPr>
            <a:xfrm>
              <a:off x="0" y="4276923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3" name="6"/>
            <p:cNvSpPr txBox="1"/>
            <p:nvPr/>
          </p:nvSpPr>
          <p:spPr>
            <a:xfrm>
              <a:off x="0" y="5199839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4" name="7"/>
            <p:cNvSpPr txBox="1"/>
            <p:nvPr/>
          </p:nvSpPr>
          <p:spPr>
            <a:xfrm>
              <a:off x="0" y="6122757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5" name="8"/>
            <p:cNvSpPr txBox="1"/>
            <p:nvPr/>
          </p:nvSpPr>
          <p:spPr>
            <a:xfrm>
              <a:off x="0" y="6997436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6" name="9"/>
            <p:cNvSpPr txBox="1"/>
            <p:nvPr/>
          </p:nvSpPr>
          <p:spPr>
            <a:xfrm>
              <a:off x="0" y="7799760"/>
              <a:ext cx="1953050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3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图像已经拥有了标定信息…"/>
          <p:cNvSpPr txBox="1"/>
          <p:nvPr/>
        </p:nvSpPr>
        <p:spPr>
          <a:xfrm>
            <a:off x="2542779" y="4775199"/>
            <a:ext cx="19298442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图像已经拥有了标定信息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银行已经积累了一定的客户信息和他们信用卡的信用情况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医院已经积累了一定的病人信息和他们最终确诊是否患病的情况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市场积累了房屋的基本信息和最终成交的金额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3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分类"/>
          <p:cNvSpPr txBox="1"/>
          <p:nvPr/>
        </p:nvSpPr>
        <p:spPr>
          <a:xfrm>
            <a:off x="10832968" y="6098455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分类</a:t>
            </a:r>
          </a:p>
        </p:txBody>
      </p:sp>
      <p:sp>
        <p:nvSpPr>
          <p:cNvPr id="336" name="回归"/>
          <p:cNvSpPr txBox="1"/>
          <p:nvPr/>
        </p:nvSpPr>
        <p:spPr>
          <a:xfrm>
            <a:off x="10832968" y="8481144"/>
            <a:ext cx="27180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5" grpId="1"/>
      <p:bldP build="p" bldLvl="1" animBg="1" rev="0" advAuto="0" spid="336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监督学习</a:t>
            </a:r>
          </a:p>
        </p:txBody>
      </p:sp>
      <p:pic>
        <p:nvPicPr>
          <p:cNvPr id="33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我们在这个课程中学习的大部分算法，属于监督学习算法…"/>
          <p:cNvSpPr txBox="1"/>
          <p:nvPr/>
        </p:nvSpPr>
        <p:spPr>
          <a:xfrm>
            <a:off x="2542779" y="4140199"/>
            <a:ext cx="19298442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我们在这个课程中学习的大部分算法，属于监督学习算法 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k近邻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线性回归和多项式回归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逻辑回归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SVM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决策树和随机森林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非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非监督学习</a:t>
            </a:r>
          </a:p>
        </p:txBody>
      </p:sp>
      <p:pic>
        <p:nvPicPr>
          <p:cNvPr id="34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给机器的训练数据没有任何“标记”或者“答案”"/>
          <p:cNvSpPr txBox="1"/>
          <p:nvPr/>
        </p:nvSpPr>
        <p:spPr>
          <a:xfrm>
            <a:off x="5178971" y="3917805"/>
            <a:ext cx="14026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给机器的训练数据没有任何“标记”或者“答案”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689" y="5472154"/>
            <a:ext cx="9600623" cy="7599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非监督学习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非监督学习的意义</a:t>
            </a:r>
          </a:p>
        </p:txBody>
      </p:sp>
      <p:pic>
        <p:nvPicPr>
          <p:cNvPr id="3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对没有“标记”的数据进行分类 - 聚类分析"/>
          <p:cNvSpPr txBox="1"/>
          <p:nvPr/>
        </p:nvSpPr>
        <p:spPr>
          <a:xfrm>
            <a:off x="5178971" y="4255467"/>
            <a:ext cx="14026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对没有“标记”的数据进行分类 - 聚类分析</a:t>
            </a:r>
          </a:p>
        </p:txBody>
      </p:sp>
      <p:pic>
        <p:nvPicPr>
          <p:cNvPr id="3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0620" y="5881117"/>
            <a:ext cx="11422760" cy="768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非监督学习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非监督学习的意义</a:t>
            </a:r>
          </a:p>
        </p:txBody>
      </p:sp>
      <p:pic>
        <p:nvPicPr>
          <p:cNvPr id="35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对数据进行降维处理…"/>
          <p:cNvSpPr txBox="1"/>
          <p:nvPr/>
        </p:nvSpPr>
        <p:spPr>
          <a:xfrm>
            <a:off x="5036567" y="3778042"/>
            <a:ext cx="14310866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对数据进行降维处理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特征提取：信用卡的信用评级和人的胖瘦无关？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特征压缩：PCA</a:t>
            </a:r>
          </a:p>
        </p:txBody>
      </p:sp>
      <p:pic>
        <p:nvPicPr>
          <p:cNvPr id="3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48735" y="6516752"/>
            <a:ext cx="10410561" cy="703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著名的鸢尾花数据 https://en.wikipedia.org/wiki/Iris_flower_data_set"/>
          <p:cNvSpPr txBox="1"/>
          <p:nvPr/>
        </p:nvSpPr>
        <p:spPr>
          <a:xfrm>
            <a:off x="2711610" y="3929726"/>
            <a:ext cx="212851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著名的鸢尾花数据 </a:t>
            </a:r>
            <a:r>
              <a:rPr u="sng">
                <a:hlinkClick r:id="rId3" invalidUrl="" action="" tgtFrame="" tooltip="" history="1" highlightClick="0" endSnd="0"/>
              </a:rPr>
              <a:t>https://en.wikipedia.org/wiki/Iris_flower_data_set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5534" y="5663961"/>
            <a:ext cx="4879876" cy="65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5510" y="6387244"/>
            <a:ext cx="6732979" cy="5059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79285" y="6442985"/>
            <a:ext cx="6207356" cy="505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Iris setosa"/>
          <p:cNvSpPr txBox="1"/>
          <p:nvPr/>
        </p:nvSpPr>
        <p:spPr>
          <a:xfrm>
            <a:off x="3284610" y="12489413"/>
            <a:ext cx="3861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Iris setosa</a:t>
            </a:r>
          </a:p>
        </p:txBody>
      </p:sp>
      <p:sp>
        <p:nvSpPr>
          <p:cNvPr id="133" name="Iris versicolor"/>
          <p:cNvSpPr txBox="1"/>
          <p:nvPr/>
        </p:nvSpPr>
        <p:spPr>
          <a:xfrm>
            <a:off x="10261138" y="12489413"/>
            <a:ext cx="3861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Iris versicolor</a:t>
            </a:r>
          </a:p>
        </p:txBody>
      </p:sp>
      <p:sp>
        <p:nvSpPr>
          <p:cNvPr id="134" name="Iris verginica"/>
          <p:cNvSpPr txBox="1"/>
          <p:nvPr/>
        </p:nvSpPr>
        <p:spPr>
          <a:xfrm>
            <a:off x="17652102" y="12489413"/>
            <a:ext cx="38617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Iris verginica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2"/>
      <p:bldP build="p" bldLvl="1" animBg="1" rev="0" advAuto="0" spid="134" grpId="4"/>
      <p:bldP build="p" bldLvl="1" animBg="1" rev="0" advAuto="0" spid="128" grpId="1"/>
      <p:bldP build="p" bldLvl="1" animBg="1" rev="0" advAuto="0" spid="133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非监督学习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非监督学习的意义</a:t>
            </a:r>
          </a:p>
        </p:txBody>
      </p:sp>
      <p:pic>
        <p:nvPicPr>
          <p:cNvPr id="3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降维处理的意义：方便可视化"/>
          <p:cNvSpPr txBox="1"/>
          <p:nvPr/>
        </p:nvSpPr>
        <p:spPr>
          <a:xfrm>
            <a:off x="7422433" y="4127500"/>
            <a:ext cx="953913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降维处理的意义：方便可视化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097" y="5815526"/>
            <a:ext cx="10723806" cy="8042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非监督学习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非监督学习的意义</a:t>
            </a:r>
          </a:p>
        </p:txBody>
      </p:sp>
      <p:pic>
        <p:nvPicPr>
          <p:cNvPr id="3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异常检测"/>
          <p:cNvSpPr txBox="1"/>
          <p:nvPr/>
        </p:nvSpPr>
        <p:spPr>
          <a:xfrm>
            <a:off x="5036567" y="3857370"/>
            <a:ext cx="143108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异常检测</a:t>
            </a:r>
          </a:p>
        </p:txBody>
      </p:sp>
      <p:pic>
        <p:nvPicPr>
          <p:cNvPr id="365" name="20170403_Data_Map_zps57pknaan.jpg" descr="20170403_Data_Map_zps57pknaa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2753" y="5519249"/>
            <a:ext cx="14438494" cy="7680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半监督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半监督学习</a:t>
            </a:r>
          </a:p>
        </p:txBody>
      </p:sp>
      <p:pic>
        <p:nvPicPr>
          <p:cNvPr id="36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一部分数据有“标记”或者“答案”，另一部分数据没有"/>
          <p:cNvSpPr txBox="1"/>
          <p:nvPr/>
        </p:nvSpPr>
        <p:spPr>
          <a:xfrm>
            <a:off x="4534644" y="4267055"/>
            <a:ext cx="153147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一部分数据有“标记”或者“答案”，另一部分数据没有</a:t>
            </a:r>
          </a:p>
        </p:txBody>
      </p:sp>
      <p:sp>
        <p:nvSpPr>
          <p:cNvPr id="370" name="更常见：各种原因产生的标记缺失"/>
          <p:cNvSpPr txBox="1"/>
          <p:nvPr/>
        </p:nvSpPr>
        <p:spPr>
          <a:xfrm>
            <a:off x="4534644" y="6711950"/>
            <a:ext cx="153147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更常见：各种原因产生的标记缺失</a:t>
            </a:r>
          </a:p>
        </p:txBody>
      </p:sp>
      <p:sp>
        <p:nvSpPr>
          <p:cNvPr id="371" name="通常都先使用无监督学习手段对数据做处理，之后使用监督学习手段做模型的训练和预测"/>
          <p:cNvSpPr txBox="1"/>
          <p:nvPr/>
        </p:nvSpPr>
        <p:spPr>
          <a:xfrm>
            <a:off x="4534644" y="9156844"/>
            <a:ext cx="1531471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通常都先使用无监督学习手段对数据做处理，之后使用监督学习手段做模型的训练和预测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69" grpId="1"/>
      <p:bldP build="p" bldLvl="1" animBg="1" rev="0" advAuto="0" spid="370" grpId="2"/>
      <p:bldP build="p" bldLvl="1" animBg="1" rev="0" advAuto="0" spid="371" grpId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增强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增强学习</a:t>
            </a:r>
          </a:p>
        </p:txBody>
      </p:sp>
      <p:pic>
        <p:nvPicPr>
          <p:cNvPr id="3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根据周围环境的情况，采取行动，根据采取行动的结果，学习行动方式。"/>
          <p:cNvSpPr txBox="1"/>
          <p:nvPr/>
        </p:nvSpPr>
        <p:spPr>
          <a:xfrm>
            <a:off x="1926386" y="4127500"/>
            <a:ext cx="205312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根据周围环境的情况，采取行动，根据采取行动的结果，学习行动方式。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535" y="5812516"/>
            <a:ext cx="18154930" cy="699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增强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增强学习</a:t>
            </a:r>
          </a:p>
        </p:txBody>
      </p:sp>
      <p:pic>
        <p:nvPicPr>
          <p:cNvPr id="37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0" y="3748855"/>
            <a:ext cx="16256000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增强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增强学习</a:t>
            </a:r>
          </a:p>
        </p:txBody>
      </p:sp>
      <p:pic>
        <p:nvPicPr>
          <p:cNvPr id="3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无人驾驶"/>
          <p:cNvSpPr txBox="1"/>
          <p:nvPr/>
        </p:nvSpPr>
        <p:spPr>
          <a:xfrm>
            <a:off x="1447451" y="4291174"/>
            <a:ext cx="153147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无人驾驶</a:t>
            </a:r>
          </a:p>
        </p:txBody>
      </p:sp>
      <p:sp>
        <p:nvSpPr>
          <p:cNvPr id="385" name="机器人"/>
          <p:cNvSpPr txBox="1"/>
          <p:nvPr/>
        </p:nvSpPr>
        <p:spPr>
          <a:xfrm>
            <a:off x="1447451" y="6362700"/>
            <a:ext cx="153147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机器人</a:t>
            </a:r>
          </a:p>
        </p:txBody>
      </p:sp>
      <p:sp>
        <p:nvSpPr>
          <p:cNvPr id="386" name="监督学习和半监督学习是基础"/>
          <p:cNvSpPr txBox="1"/>
          <p:nvPr/>
        </p:nvSpPr>
        <p:spPr>
          <a:xfrm>
            <a:off x="1447451" y="9847712"/>
            <a:ext cx="153147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监督学习和半监督学习是基础</a:t>
            </a:r>
          </a:p>
        </p:txBody>
      </p:sp>
      <p:pic>
        <p:nvPicPr>
          <p:cNvPr id="387" name="nintchdbpict000342700330.jpg" descr="nintchdbpict00034270033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1436" y="3844915"/>
            <a:ext cx="12192001" cy="871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机器学习方法的分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机器学习方法的分类</a:t>
            </a:r>
          </a:p>
        </p:txBody>
      </p:sp>
      <p:pic>
        <p:nvPicPr>
          <p:cNvPr id="39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监督学习…"/>
          <p:cNvSpPr txBox="1"/>
          <p:nvPr/>
        </p:nvSpPr>
        <p:spPr>
          <a:xfrm>
            <a:off x="8566847" y="5378449"/>
            <a:ext cx="7250307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非监督学习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半监督学习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增强学习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机器学习的其他分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机器学习的其他分类</a:t>
            </a:r>
          </a:p>
        </p:txBody>
      </p:sp>
      <p:sp>
        <p:nvSpPr>
          <p:cNvPr id="394" name="在线学习和批量学习（离线学习）"/>
          <p:cNvSpPr txBox="1"/>
          <p:nvPr/>
        </p:nvSpPr>
        <p:spPr>
          <a:xfrm>
            <a:off x="7404768" y="8270758"/>
            <a:ext cx="108616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在线学习和批量学习（离线学习）</a:t>
            </a:r>
          </a:p>
        </p:txBody>
      </p:sp>
      <p:sp>
        <p:nvSpPr>
          <p:cNvPr id="395" name="参数学习和非参数学习"/>
          <p:cNvSpPr txBox="1"/>
          <p:nvPr/>
        </p:nvSpPr>
        <p:spPr>
          <a:xfrm>
            <a:off x="7404768" y="10342284"/>
            <a:ext cx="108616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参数学习和非参数学习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批量学习和在线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批量学习和在线学习</a:t>
            </a:r>
          </a:p>
        </p:txBody>
      </p:sp>
      <p:pic>
        <p:nvPicPr>
          <p:cNvPr id="3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批量学习 Batch Learning"/>
          <p:cNvSpPr txBox="1"/>
          <p:nvPr/>
        </p:nvSpPr>
        <p:spPr>
          <a:xfrm>
            <a:off x="7551835" y="6098455"/>
            <a:ext cx="90392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批量学习 Batch Learning</a:t>
            </a:r>
          </a:p>
        </p:txBody>
      </p:sp>
      <p:sp>
        <p:nvSpPr>
          <p:cNvPr id="400" name="在线学习 Online Learning"/>
          <p:cNvSpPr txBox="1"/>
          <p:nvPr/>
        </p:nvSpPr>
        <p:spPr>
          <a:xfrm>
            <a:off x="7551835" y="8481144"/>
            <a:ext cx="92803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在线学习 Online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99" grpId="1"/>
      <p:bldP build="p" bldLvl="1" animBg="1" rev="0" advAuto="0" spid="400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批量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批量学习</a:t>
            </a:r>
          </a:p>
        </p:txBody>
      </p:sp>
      <p:pic>
        <p:nvPicPr>
          <p:cNvPr id="4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595608" y="8149488"/>
            <a:ext cx="5197539" cy="2324101"/>
            <a:chOff x="0" y="0"/>
            <a:chExt cx="5197537" cy="2324100"/>
          </a:xfrm>
        </p:grpSpPr>
        <p:sp>
          <p:nvSpPr>
            <p:cNvPr id="405" name="Line"/>
            <p:cNvSpPr/>
            <p:nvPr/>
          </p:nvSpPr>
          <p:spPr>
            <a:xfrm>
              <a:off x="3555964" y="116205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6" name="输入大量学习资料"/>
            <p:cNvSpPr txBox="1"/>
            <p:nvPr/>
          </p:nvSpPr>
          <p:spPr>
            <a:xfrm>
              <a:off x="0" y="-1"/>
              <a:ext cx="3111877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输入大量学习资料</a:t>
              </a: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408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9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411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412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14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3959710" y="4127500"/>
            <a:ext cx="3111878" cy="2808335"/>
            <a:chOff x="0" y="0"/>
            <a:chExt cx="3111876" cy="2808334"/>
          </a:xfrm>
        </p:grpSpPr>
        <p:sp>
          <p:nvSpPr>
            <p:cNvPr id="415" name="Line"/>
            <p:cNvSpPr/>
            <p:nvPr/>
          </p:nvSpPr>
          <p:spPr>
            <a:xfrm flipH="1">
              <a:off x="1481236" y="1461304"/>
              <a:ext cx="1" cy="134703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6" name="输入样例"/>
            <p:cNvSpPr txBox="1"/>
            <p:nvPr/>
          </p:nvSpPr>
          <p:spPr>
            <a:xfrm>
              <a:off x="0" y="0"/>
              <a:ext cx="311187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输入样例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数据"/>
          <p:cNvSpPr txBox="1"/>
          <p:nvPr>
            <p:ph type="ctrTitle"/>
          </p:nvPr>
        </p:nvSpPr>
        <p:spPr>
          <a:xfrm>
            <a:off x="1778000" y="1012554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3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7-11-23 at 12.40.07 PM.png" descr="Screen Shot 2017-11-23 at 12.4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785" y="2718949"/>
            <a:ext cx="21569365" cy="9680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274" y="7448738"/>
            <a:ext cx="6529301" cy="6032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批量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批量学习</a:t>
            </a:r>
          </a:p>
        </p:txBody>
      </p:sp>
      <p:pic>
        <p:nvPicPr>
          <p:cNvPr id="42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优点：简单"/>
          <p:cNvSpPr txBox="1"/>
          <p:nvPr/>
        </p:nvSpPr>
        <p:spPr>
          <a:xfrm>
            <a:off x="2511028" y="4038599"/>
            <a:ext cx="90392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优点：简单</a:t>
            </a:r>
          </a:p>
        </p:txBody>
      </p:sp>
      <p:sp>
        <p:nvSpPr>
          <p:cNvPr id="422" name="问题：如何适应环境变化？"/>
          <p:cNvSpPr txBox="1"/>
          <p:nvPr/>
        </p:nvSpPr>
        <p:spPr>
          <a:xfrm>
            <a:off x="2486957" y="6059508"/>
            <a:ext cx="122993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问题：如何适应环境变化？</a:t>
            </a:r>
          </a:p>
        </p:txBody>
      </p:sp>
      <p:sp>
        <p:nvSpPr>
          <p:cNvPr id="423" name="解决方案：定时重新批量学习"/>
          <p:cNvSpPr txBox="1"/>
          <p:nvPr/>
        </p:nvSpPr>
        <p:spPr>
          <a:xfrm>
            <a:off x="2752262" y="7497101"/>
            <a:ext cx="122993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解决方案：定时重新批量学习</a:t>
            </a:r>
          </a:p>
        </p:txBody>
      </p:sp>
      <p:sp>
        <p:nvSpPr>
          <p:cNvPr id="424" name="缺点：每次重新批量学习，运算量巨大；…"/>
          <p:cNvSpPr txBox="1"/>
          <p:nvPr/>
        </p:nvSpPr>
        <p:spPr>
          <a:xfrm>
            <a:off x="2559266" y="9686721"/>
            <a:ext cx="19776387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缺点：每次重新批量学习，运算量巨大；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在某些环境变化非常快的情况下，甚至不可能的。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4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22" grpId="2"/>
      <p:bldP build="p" bldLvl="1" animBg="1" rev="0" advAuto="0" spid="423" grpId="3"/>
      <p:bldP build="p" bldLvl="1" animBg="1" rev="0" advAuto="0" spid="421" grpId="1"/>
      <p:bldP build="p" bldLvl="1" animBg="1" rev="0" advAuto="0" spid="424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在线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在线学习</a:t>
            </a:r>
          </a:p>
        </p:txBody>
      </p:sp>
      <p:pic>
        <p:nvPicPr>
          <p:cNvPr id="4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机器学习算法"/>
          <p:cNvSpPr/>
          <p:nvPr/>
        </p:nvSpPr>
        <p:spPr>
          <a:xfrm>
            <a:off x="6540311" y="7406538"/>
            <a:ext cx="3810001" cy="381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机器学习算法</a:t>
            </a:r>
          </a:p>
        </p:txBody>
      </p:sp>
      <p:grpSp>
        <p:nvGrpSpPr>
          <p:cNvPr id="431" name="Group"/>
          <p:cNvGrpSpPr/>
          <p:nvPr/>
        </p:nvGrpSpPr>
        <p:grpSpPr>
          <a:xfrm>
            <a:off x="595608" y="8149488"/>
            <a:ext cx="5197539" cy="2324101"/>
            <a:chOff x="0" y="0"/>
            <a:chExt cx="5197537" cy="2324100"/>
          </a:xfrm>
        </p:grpSpPr>
        <p:sp>
          <p:nvSpPr>
            <p:cNvPr id="429" name="Line"/>
            <p:cNvSpPr/>
            <p:nvPr/>
          </p:nvSpPr>
          <p:spPr>
            <a:xfrm>
              <a:off x="3555964" y="116205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0" name="输入大量学习资料"/>
            <p:cNvSpPr txBox="1"/>
            <p:nvPr/>
          </p:nvSpPr>
          <p:spPr>
            <a:xfrm>
              <a:off x="0" y="-1"/>
              <a:ext cx="3111877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输入大量学习资料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11097476" y="7406538"/>
            <a:ext cx="6323173" cy="3810001"/>
            <a:chOff x="0" y="0"/>
            <a:chExt cx="6323171" cy="3810000"/>
          </a:xfrm>
        </p:grpSpPr>
        <p:sp>
          <p:nvSpPr>
            <p:cNvPr id="432" name="Line"/>
            <p:cNvSpPr/>
            <p:nvPr/>
          </p:nvSpPr>
          <p:spPr>
            <a:xfrm>
              <a:off x="0" y="19050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3" name="学习得到执行任务的算法"/>
            <p:cNvSpPr/>
            <p:nvPr/>
          </p:nvSpPr>
          <p:spPr>
            <a:xfrm>
              <a:off x="2513171" y="0"/>
              <a:ext cx="3810001" cy="38100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学习得到执行任务的算法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18043380" y="8816238"/>
            <a:ext cx="5749483" cy="990601"/>
            <a:chOff x="0" y="0"/>
            <a:chExt cx="5749481" cy="990600"/>
          </a:xfrm>
        </p:grpSpPr>
        <p:sp>
          <p:nvSpPr>
            <p:cNvPr id="435" name="输出结果"/>
            <p:cNvSpPr txBox="1"/>
            <p:nvPr/>
          </p:nvSpPr>
          <p:spPr>
            <a:xfrm>
              <a:off x="2637604" y="0"/>
              <a:ext cx="311187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输出结果</a:t>
              </a:r>
            </a:p>
          </p:txBody>
        </p:sp>
        <p:sp>
          <p:nvSpPr>
            <p:cNvPr id="436" name="Line"/>
            <p:cNvSpPr/>
            <p:nvPr/>
          </p:nvSpPr>
          <p:spPr>
            <a:xfrm>
              <a:off x="0" y="495300"/>
              <a:ext cx="1641574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38" name="模型"/>
          <p:cNvSpPr/>
          <p:nvPr/>
        </p:nvSpPr>
        <p:spPr>
          <a:xfrm>
            <a:off x="13610648" y="7406538"/>
            <a:ext cx="3810001" cy="381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</a:t>
            </a:r>
          </a:p>
        </p:txBody>
      </p:sp>
      <p:sp>
        <p:nvSpPr>
          <p:cNvPr id="439" name="Line"/>
          <p:cNvSpPr/>
          <p:nvPr/>
        </p:nvSpPr>
        <p:spPr>
          <a:xfrm>
            <a:off x="15440947" y="5588804"/>
            <a:ext cx="1" cy="134703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" name="输入样例"/>
          <p:cNvSpPr txBox="1"/>
          <p:nvPr/>
        </p:nvSpPr>
        <p:spPr>
          <a:xfrm>
            <a:off x="13959710" y="4127500"/>
            <a:ext cx="311187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输入样例</a:t>
            </a:r>
          </a:p>
        </p:txBody>
      </p:sp>
      <p:grpSp>
        <p:nvGrpSpPr>
          <p:cNvPr id="443" name="Group"/>
          <p:cNvGrpSpPr/>
          <p:nvPr/>
        </p:nvGrpSpPr>
        <p:grpSpPr>
          <a:xfrm>
            <a:off x="17224892" y="4606343"/>
            <a:ext cx="4872278" cy="3810000"/>
            <a:chOff x="0" y="0"/>
            <a:chExt cx="4872277" cy="3809999"/>
          </a:xfrm>
        </p:grpSpPr>
        <p:sp>
          <p:nvSpPr>
            <p:cNvPr id="441" name="Line"/>
            <p:cNvSpPr/>
            <p:nvPr/>
          </p:nvSpPr>
          <p:spPr>
            <a:xfrm flipH="1">
              <a:off x="4855101" y="0"/>
              <a:ext cx="1" cy="38100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0" y="44418"/>
              <a:ext cx="487227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44" name="Line"/>
          <p:cNvSpPr/>
          <p:nvPr/>
        </p:nvSpPr>
        <p:spPr>
          <a:xfrm>
            <a:off x="22079994" y="10033050"/>
            <a:ext cx="1" cy="134703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" name="正确结果"/>
          <p:cNvSpPr txBox="1"/>
          <p:nvPr/>
        </p:nvSpPr>
        <p:spPr>
          <a:xfrm>
            <a:off x="21018820" y="1181729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正确结果</a:t>
            </a:r>
          </a:p>
        </p:txBody>
      </p:sp>
      <p:grpSp>
        <p:nvGrpSpPr>
          <p:cNvPr id="448" name="Group"/>
          <p:cNvGrpSpPr/>
          <p:nvPr/>
        </p:nvGrpSpPr>
        <p:grpSpPr>
          <a:xfrm>
            <a:off x="8392263" y="11256774"/>
            <a:ext cx="12349213" cy="1073960"/>
            <a:chOff x="0" y="0"/>
            <a:chExt cx="12349212" cy="1073959"/>
          </a:xfrm>
        </p:grpSpPr>
        <p:sp>
          <p:nvSpPr>
            <p:cNvPr id="446" name="Line"/>
            <p:cNvSpPr/>
            <p:nvPr/>
          </p:nvSpPr>
          <p:spPr>
            <a:xfrm>
              <a:off x="0" y="1055819"/>
              <a:ext cx="12349213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7" name="Line"/>
            <p:cNvSpPr/>
            <p:nvPr/>
          </p:nvSpPr>
          <p:spPr>
            <a:xfrm flipV="1">
              <a:off x="53047" y="-1"/>
              <a:ext cx="1" cy="107396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2"/>
      <p:bldP build="whole" bldLvl="1" animBg="1" rev="0" advAuto="0" spid="445" grpId="3"/>
      <p:bldP build="whole" bldLvl="1" animBg="1" rev="0" advAuto="0" spid="448" grpId="4"/>
      <p:bldP build="whole" bldLvl="1" animBg="1" rev="0" advAuto="0" spid="44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在线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在线学习</a:t>
            </a:r>
          </a:p>
        </p:txBody>
      </p:sp>
      <p:pic>
        <p:nvPicPr>
          <p:cNvPr id="45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优点：及时反映新的环境变化"/>
          <p:cNvSpPr txBox="1"/>
          <p:nvPr/>
        </p:nvSpPr>
        <p:spPr>
          <a:xfrm>
            <a:off x="2511028" y="4038599"/>
            <a:ext cx="140634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优点：及时反映新的环境变化</a:t>
            </a:r>
          </a:p>
        </p:txBody>
      </p:sp>
      <p:sp>
        <p:nvSpPr>
          <p:cNvPr id="453" name="问题：新的数据带来不好的变化？"/>
          <p:cNvSpPr txBox="1"/>
          <p:nvPr/>
        </p:nvSpPr>
        <p:spPr>
          <a:xfrm>
            <a:off x="2486957" y="6059508"/>
            <a:ext cx="122993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问题：新的数据带来不好的变化？</a:t>
            </a:r>
          </a:p>
        </p:txBody>
      </p:sp>
      <p:sp>
        <p:nvSpPr>
          <p:cNvPr id="454" name="解决方案：需要加强对数据进行监控"/>
          <p:cNvSpPr txBox="1"/>
          <p:nvPr/>
        </p:nvSpPr>
        <p:spPr>
          <a:xfrm>
            <a:off x="2752262" y="7497101"/>
            <a:ext cx="13580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解决方案：需要加强对数据进行监控</a:t>
            </a:r>
          </a:p>
        </p:txBody>
      </p:sp>
      <p:sp>
        <p:nvSpPr>
          <p:cNvPr id="455" name="其他：也适用于数据量巨大，完全无法批量学习的环境。"/>
          <p:cNvSpPr txBox="1"/>
          <p:nvPr/>
        </p:nvSpPr>
        <p:spPr>
          <a:xfrm>
            <a:off x="2607503" y="10101325"/>
            <a:ext cx="196545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其他：也适用于数据量巨大，完全无法批量学习的环境。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4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4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54" grpId="3"/>
      <p:bldP build="p" bldLvl="1" animBg="1" rev="0" advAuto="0" spid="455" grpId="4"/>
      <p:bldP build="p" bldLvl="1" animBg="1" rev="0" advAuto="0" spid="452" grpId="1"/>
      <p:bldP build="p" bldLvl="1" animBg="1" rev="0" advAuto="0" spid="453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参数学习和非参数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参数学习和非参数学习</a:t>
            </a:r>
          </a:p>
        </p:txBody>
      </p:sp>
      <p:pic>
        <p:nvPicPr>
          <p:cNvPr id="4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参数学习 Parametric Learning"/>
          <p:cNvSpPr txBox="1"/>
          <p:nvPr/>
        </p:nvSpPr>
        <p:spPr>
          <a:xfrm>
            <a:off x="6442376" y="6098455"/>
            <a:ext cx="111948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参数学习 Parametric Learning</a:t>
            </a:r>
          </a:p>
        </p:txBody>
      </p:sp>
      <p:sp>
        <p:nvSpPr>
          <p:cNvPr id="460" name="非参数学习 Nonparametric Learning"/>
          <p:cNvSpPr txBox="1"/>
          <p:nvPr/>
        </p:nvSpPr>
        <p:spPr>
          <a:xfrm>
            <a:off x="6442376" y="8481144"/>
            <a:ext cx="142511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非参数学习 Nonparametric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60" grpId="2"/>
      <p:bldP build="p" bldLvl="1" animBg="1" rev="0" advAuto="0" spid="45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参数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参数学习</a:t>
            </a:r>
          </a:p>
        </p:txBody>
      </p:sp>
      <p:pic>
        <p:nvPicPr>
          <p:cNvPr id="4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511" y="3018605"/>
            <a:ext cx="15100761" cy="1132557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Line"/>
          <p:cNvSpPr/>
          <p:nvPr/>
        </p:nvSpPr>
        <p:spPr>
          <a:xfrm flipV="1">
            <a:off x="5631149" y="4463424"/>
            <a:ext cx="13121702" cy="9159493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6" name="f(x) = a*x + b"/>
          <p:cNvSpPr txBox="1"/>
          <p:nvPr/>
        </p:nvSpPr>
        <p:spPr>
          <a:xfrm>
            <a:off x="19032334" y="4114799"/>
            <a:ext cx="1119484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f(x) = a*x +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66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参数学习的特点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参数学习的特点</a:t>
            </a:r>
          </a:p>
        </p:txBody>
      </p:sp>
      <p:pic>
        <p:nvPicPr>
          <p:cNvPr id="46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一旦学到了参数，就不再需要原有的数据集"/>
          <p:cNvSpPr txBox="1"/>
          <p:nvPr/>
        </p:nvSpPr>
        <p:spPr>
          <a:xfrm>
            <a:off x="4571010" y="3831298"/>
            <a:ext cx="152419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一旦学到了参数，就不再需要原有的数据集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6178108" y="5033914"/>
            <a:ext cx="12027784" cy="9020837"/>
            <a:chOff x="0" y="0"/>
            <a:chExt cx="12027782" cy="9020836"/>
          </a:xfrm>
        </p:grpSpPr>
        <p:pic>
          <p:nvPicPr>
            <p:cNvPr id="47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27783" cy="90208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Line"/>
            <p:cNvSpPr/>
            <p:nvPr/>
          </p:nvSpPr>
          <p:spPr>
            <a:xfrm flipV="1">
              <a:off x="968258" y="1150801"/>
              <a:ext cx="10451458" cy="729555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7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非参数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非参数学习</a:t>
            </a:r>
          </a:p>
        </p:txBody>
      </p:sp>
      <p:pic>
        <p:nvPicPr>
          <p:cNvPr id="47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不对模型进行过多假设"/>
          <p:cNvSpPr txBox="1"/>
          <p:nvPr/>
        </p:nvSpPr>
        <p:spPr>
          <a:xfrm>
            <a:off x="8106566" y="6098455"/>
            <a:ext cx="111948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不对模型进行过多假设</a:t>
            </a:r>
          </a:p>
        </p:txBody>
      </p:sp>
      <p:sp>
        <p:nvSpPr>
          <p:cNvPr id="478" name="非参数不等于没参数！"/>
          <p:cNvSpPr txBox="1"/>
          <p:nvPr/>
        </p:nvSpPr>
        <p:spPr>
          <a:xfrm>
            <a:off x="8106566" y="8481144"/>
            <a:ext cx="142511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非参数不等于没参数！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78" grpId="2"/>
      <p:bldP build="p" bldLvl="1" animBg="1" rev="0" advAuto="0" spid="47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和机器学习相关的“哲学”思考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和机器学习相关的“哲学”思考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数据即算法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数据即算法？</a:t>
            </a:r>
          </a:p>
        </p:txBody>
      </p:sp>
      <p:pic>
        <p:nvPicPr>
          <p:cNvPr id="4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1855" y="484069"/>
            <a:ext cx="1433312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2001年，…"/>
          <p:cNvSpPr txBox="1"/>
          <p:nvPr/>
        </p:nvSpPr>
        <p:spPr>
          <a:xfrm>
            <a:off x="774483" y="6489699"/>
            <a:ext cx="1119484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2001年，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微软的论文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数据即算法？"/>
          <p:cNvSpPr txBox="1"/>
          <p:nvPr>
            <p:ph type="ctrTitle"/>
          </p:nvPr>
        </p:nvSpPr>
        <p:spPr>
          <a:xfrm>
            <a:off x="1778000" y="5843587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数据即算法？</a:t>
            </a:r>
          </a:p>
        </p:txBody>
      </p:sp>
      <p:pic>
        <p:nvPicPr>
          <p:cNvPr id="4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4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3" name="Table"/>
          <p:cNvGraphicFramePr/>
          <p:nvPr/>
        </p:nvGraphicFramePr>
        <p:xfrm>
          <a:off x="1778000" y="3442189"/>
          <a:ext cx="20828000" cy="101473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53682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萼片宽度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花瓣宽度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种类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 (0)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 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68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 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数据即算法？"/>
          <p:cNvSpPr txBox="1"/>
          <p:nvPr>
            <p:ph type="ctrTitle"/>
          </p:nvPr>
        </p:nvSpPr>
        <p:spPr>
          <a:xfrm>
            <a:off x="1778000" y="995729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数据即算法？</a:t>
            </a:r>
          </a:p>
        </p:txBody>
      </p:sp>
      <p:pic>
        <p:nvPicPr>
          <p:cNvPr id="49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数据确实非常重要…"/>
          <p:cNvSpPr txBox="1"/>
          <p:nvPr/>
        </p:nvSpPr>
        <p:spPr>
          <a:xfrm>
            <a:off x="2412283" y="5232513"/>
            <a:ext cx="858154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数据确实非常重要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数据驱动</a:t>
            </a:r>
          </a:p>
        </p:txBody>
      </p:sp>
      <p:sp>
        <p:nvSpPr>
          <p:cNvPr id="493" name="收集更多的数据…"/>
          <p:cNvSpPr txBox="1"/>
          <p:nvPr/>
        </p:nvSpPr>
        <p:spPr>
          <a:xfrm>
            <a:off x="14003256" y="5144145"/>
            <a:ext cx="858154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收集更多的数据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提高数据质量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提高数据的代表性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研究更重要的特征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4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92" grpId="1"/>
      <p:bldP build="p" bldLvl="1" animBg="1" rev="0" advAuto="0" spid="493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算法为王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算法为王？</a:t>
            </a:r>
          </a:p>
        </p:txBody>
      </p:sp>
      <p:pic>
        <p:nvPicPr>
          <p:cNvPr id="4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0" y="3810000"/>
            <a:ext cx="16256000" cy="81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如何选择机器学习算法？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如何选择机器学习算法？</a:t>
            </a:r>
          </a:p>
        </p:txBody>
      </p:sp>
      <p:pic>
        <p:nvPicPr>
          <p:cNvPr id="5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3" name="Group"/>
          <p:cNvGrpSpPr/>
          <p:nvPr/>
        </p:nvGrpSpPr>
        <p:grpSpPr>
          <a:xfrm>
            <a:off x="7954119" y="4733584"/>
            <a:ext cx="11052206" cy="7467601"/>
            <a:chOff x="0" y="-762000"/>
            <a:chExt cx="11052204" cy="7467600"/>
          </a:xfrm>
        </p:grpSpPr>
        <p:sp>
          <p:nvSpPr>
            <p:cNvPr id="501" name="kNN…"/>
            <p:cNvSpPr txBox="1"/>
            <p:nvPr/>
          </p:nvSpPr>
          <p:spPr>
            <a:xfrm>
              <a:off x="0" y="-698501"/>
              <a:ext cx="4719068" cy="734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kNN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线性回归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多项式回归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逻辑回归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模型正则化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PCA</a:t>
              </a:r>
            </a:p>
          </p:txBody>
        </p:sp>
        <p:sp>
          <p:nvSpPr>
            <p:cNvPr id="502" name="SVM…"/>
            <p:cNvSpPr txBox="1"/>
            <p:nvPr/>
          </p:nvSpPr>
          <p:spPr>
            <a:xfrm>
              <a:off x="6333136" y="-762001"/>
              <a:ext cx="4719069" cy="746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SVM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决策树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随机森林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集成学习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模型选择</a:t>
              </a:r>
            </a:p>
            <a:p>
              <a: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模型调试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奥卡姆的剃刀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奥卡姆的剃刀</a:t>
            </a:r>
          </a:p>
        </p:txBody>
      </p:sp>
      <p:pic>
        <p:nvPicPr>
          <p:cNvPr id="50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简单的就是好的"/>
          <p:cNvSpPr txBox="1"/>
          <p:nvPr/>
        </p:nvSpPr>
        <p:spPr>
          <a:xfrm>
            <a:off x="6415986" y="6177136"/>
            <a:ext cx="85815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简单的就是好的</a:t>
            </a:r>
          </a:p>
        </p:txBody>
      </p:sp>
      <p:sp>
        <p:nvSpPr>
          <p:cNvPr id="508" name="到底在机器学习领域，什么叫“简单”？"/>
          <p:cNvSpPr txBox="1"/>
          <p:nvPr/>
        </p:nvSpPr>
        <p:spPr>
          <a:xfrm>
            <a:off x="6391867" y="8402463"/>
            <a:ext cx="139928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到底在机器学习领域，什么叫“简单”？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07" grpId="1"/>
      <p:bldP build="p" bldLvl="1" animBg="1" rev="0" advAuto="0" spid="508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没有免费的午餐定理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没有免费的午餐定理</a:t>
            </a:r>
          </a:p>
        </p:txBody>
      </p:sp>
      <p:pic>
        <p:nvPicPr>
          <p:cNvPr id="5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可以严格地数学推导出：任意两个算法，他们的期望性能是相同的！"/>
          <p:cNvSpPr txBox="1"/>
          <p:nvPr/>
        </p:nvSpPr>
        <p:spPr>
          <a:xfrm>
            <a:off x="5672735" y="4267576"/>
            <a:ext cx="1471155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可以严格地数学推导出：任意两个算法，他们的期望性能是相同的！</a:t>
            </a:r>
          </a:p>
        </p:txBody>
      </p:sp>
      <p:sp>
        <p:nvSpPr>
          <p:cNvPr id="513" name="具体到某个特定问题，有些算法可能更好"/>
          <p:cNvSpPr txBox="1"/>
          <p:nvPr/>
        </p:nvSpPr>
        <p:spPr>
          <a:xfrm>
            <a:off x="5672735" y="8389677"/>
            <a:ext cx="147115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具体到某个特定问题，有些算法可能更好</a:t>
            </a:r>
          </a:p>
        </p:txBody>
      </p:sp>
      <p:sp>
        <p:nvSpPr>
          <p:cNvPr id="514" name="但没有一种算法，绝对比另一种算法好"/>
          <p:cNvSpPr txBox="1"/>
          <p:nvPr/>
        </p:nvSpPr>
        <p:spPr>
          <a:xfrm>
            <a:off x="5672735" y="10687359"/>
            <a:ext cx="147115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但没有一种算法，绝对比另一种算法好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5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13" grpId="2"/>
      <p:bldP build="p" bldLvl="1" animBg="1" rev="0" advAuto="0" spid="514" grpId="3"/>
      <p:bldP build="p" bldLvl="1" animBg="1" rev="0" advAuto="0" spid="51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没有免费的午餐定理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没有免费的午餐定理</a:t>
            </a:r>
          </a:p>
        </p:txBody>
      </p:sp>
      <p:pic>
        <p:nvPicPr>
          <p:cNvPr id="5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脱离具体问题，谈那个算法好是没有意义的。"/>
          <p:cNvSpPr txBox="1"/>
          <p:nvPr/>
        </p:nvSpPr>
        <p:spPr>
          <a:xfrm>
            <a:off x="5045649" y="5228749"/>
            <a:ext cx="160720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脱离具体问题，谈那个算法好是没有意义的。</a:t>
            </a:r>
          </a:p>
        </p:txBody>
      </p:sp>
      <p:sp>
        <p:nvSpPr>
          <p:cNvPr id="519" name="在面对一个具体问题的时候，尝试使用多种算法进行对比试验，是必要的。"/>
          <p:cNvSpPr txBox="1"/>
          <p:nvPr/>
        </p:nvSpPr>
        <p:spPr>
          <a:xfrm>
            <a:off x="5045649" y="7750650"/>
            <a:ext cx="1471155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在面对一个具体问题的时候，尝试使用多种算法进行对比试验，是必要的。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18" grpId="1"/>
      <p:bldP build="p" bldLvl="1" animBg="1" rev="0" advAuto="0" spid="519" grpId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其他思考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其他思考</a:t>
            </a:r>
          </a:p>
        </p:txBody>
      </p:sp>
      <p:pic>
        <p:nvPicPr>
          <p:cNvPr id="52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面对不确定的世界，怎么看待使用机器学习进行预测的结果？"/>
          <p:cNvSpPr txBox="1"/>
          <p:nvPr/>
        </p:nvSpPr>
        <p:spPr>
          <a:xfrm>
            <a:off x="1907826" y="7289799"/>
            <a:ext cx="205683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面对不确定的世界，怎么看待使用机器学习进行预测的结果？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23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课程环境搭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课程环境搭建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6542" y="2880271"/>
            <a:ext cx="15910916" cy="7955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9077" y="2835077"/>
            <a:ext cx="8045846" cy="804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7" name="Table"/>
          <p:cNvGraphicFramePr/>
          <p:nvPr/>
        </p:nvGraphicFramePr>
        <p:xfrm>
          <a:off x="1295626" y="3852207"/>
          <a:ext cx="12120775" cy="56570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24154"/>
                <a:gridCol w="2424154"/>
                <a:gridCol w="2424154"/>
                <a:gridCol w="2424154"/>
                <a:gridCol w="2424154"/>
              </a:tblGrid>
              <a:tr h="14142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萼片宽度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花瓣宽度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种类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 (0)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 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 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" name="数据整体叫数据集 (data set)"/>
          <p:cNvSpPr txBox="1"/>
          <p:nvPr/>
        </p:nvSpPr>
        <p:spPr>
          <a:xfrm>
            <a:off x="14138265" y="4171950"/>
            <a:ext cx="908813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数据整体叫数据集 (data set)</a:t>
            </a:r>
          </a:p>
        </p:txBody>
      </p:sp>
      <p:sp>
        <p:nvSpPr>
          <p:cNvPr id="149" name="每一行数据称为一个样本(sample)"/>
          <p:cNvSpPr txBox="1"/>
          <p:nvPr/>
        </p:nvSpPr>
        <p:spPr>
          <a:xfrm>
            <a:off x="14138265" y="5504884"/>
            <a:ext cx="1010413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每一行数据称为一个样本(sample)</a:t>
            </a:r>
          </a:p>
        </p:txBody>
      </p:sp>
      <p:sp>
        <p:nvSpPr>
          <p:cNvPr id="150" name="除最后一列，每一列表达样本的一个特征(feature)"/>
          <p:cNvSpPr txBox="1"/>
          <p:nvPr/>
        </p:nvSpPr>
        <p:spPr>
          <a:xfrm>
            <a:off x="14138265" y="6823075"/>
            <a:ext cx="10104133" cy="210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除最后一列，每一列表达样本的一个特征(feature)</a:t>
            </a:r>
          </a:p>
        </p:txBody>
      </p:sp>
      <p:sp>
        <p:nvSpPr>
          <p:cNvPr id="151" name="Oval"/>
          <p:cNvSpPr/>
          <p:nvPr/>
        </p:nvSpPr>
        <p:spPr>
          <a:xfrm>
            <a:off x="679468" y="5117308"/>
            <a:ext cx="10691460" cy="4694667"/>
          </a:xfrm>
          <a:prstGeom prst="ellipse">
            <a:avLst/>
          </a:prstGeom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X"/>
          <p:cNvSpPr txBox="1"/>
          <p:nvPr/>
        </p:nvSpPr>
        <p:spPr>
          <a:xfrm>
            <a:off x="5326839" y="10447075"/>
            <a:ext cx="139671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pic>
        <p:nvPicPr>
          <p:cNvPr id="153" name="MathTypeEquation.pdf" descr="MathTypeEqu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4850" y="6779218"/>
            <a:ext cx="114300" cy="165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Group"/>
          <p:cNvGrpSpPr/>
          <p:nvPr/>
        </p:nvGrpSpPr>
        <p:grpSpPr>
          <a:xfrm>
            <a:off x="1094149" y="12066426"/>
            <a:ext cx="13400116" cy="1561272"/>
            <a:chOff x="0" y="0"/>
            <a:chExt cx="13400115" cy="1561270"/>
          </a:xfrm>
        </p:grpSpPr>
        <p:sp>
          <p:nvSpPr>
            <p:cNvPr id="154" name="第i个样本行写作           第i个样本第j个特征值"/>
            <p:cNvSpPr txBox="1"/>
            <p:nvPr/>
          </p:nvSpPr>
          <p:spPr>
            <a:xfrm>
              <a:off x="0" y="334458"/>
              <a:ext cx="12644885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4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第i个样本行写作           第i个样本第j个特征值</a:t>
              </a:r>
            </a:p>
          </p:txBody>
        </p:sp>
        <p:pic>
          <p:nvPicPr>
            <p:cNvPr id="155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583296" y="0"/>
              <a:ext cx="1629692" cy="11640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1770461" y="9219"/>
              <a:ext cx="1629655" cy="1552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8" name="Oval"/>
          <p:cNvSpPr/>
          <p:nvPr/>
        </p:nvSpPr>
        <p:spPr>
          <a:xfrm>
            <a:off x="11392503" y="5278925"/>
            <a:ext cx="1598994" cy="4475809"/>
          </a:xfrm>
          <a:prstGeom prst="ellipse">
            <a:avLst/>
          </a:prstGeom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最后一列，称为标记(label)"/>
          <p:cNvSpPr txBox="1"/>
          <p:nvPr/>
        </p:nvSpPr>
        <p:spPr>
          <a:xfrm>
            <a:off x="14138265" y="9341415"/>
            <a:ext cx="1010413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最后一列，称为标记(label)</a:t>
            </a:r>
          </a:p>
        </p:txBody>
      </p:sp>
      <p:sp>
        <p:nvSpPr>
          <p:cNvPr id="160" name="y"/>
          <p:cNvSpPr txBox="1"/>
          <p:nvPr/>
        </p:nvSpPr>
        <p:spPr>
          <a:xfrm>
            <a:off x="11493641" y="10537445"/>
            <a:ext cx="139671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4775856" y="12135924"/>
            <a:ext cx="12644885" cy="1396878"/>
            <a:chOff x="0" y="86808"/>
            <a:chExt cx="12644884" cy="1396877"/>
          </a:xfrm>
        </p:grpSpPr>
        <p:sp>
          <p:nvSpPr>
            <p:cNvPr id="161" name="第i个样本的标记写作"/>
            <p:cNvSpPr txBox="1"/>
            <p:nvPr/>
          </p:nvSpPr>
          <p:spPr>
            <a:xfrm>
              <a:off x="0" y="334458"/>
              <a:ext cx="12644885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4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第i个样本的标记写作          </a:t>
              </a:r>
            </a:p>
          </p:txBody>
        </p:sp>
        <p:pic>
          <p:nvPicPr>
            <p:cNvPr id="162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5789231" y="86808"/>
              <a:ext cx="1396878" cy="1396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Class="entr" nodeType="with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Class="entr" nodeType="with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5"/>
      <p:bldP build="whole" bldLvl="1" animBg="1" rev="0" advAuto="0" spid="163" grpId="10"/>
      <p:bldP build="p" bldLvl="1" animBg="1" rev="0" advAuto="0" spid="148" grpId="1"/>
      <p:bldP build="whole" bldLvl="1" animBg="1" rev="0" advAuto="0" spid="157" grpId="6"/>
      <p:bldP build="p" bldLvl="1" animBg="1" rev="0" advAuto="0" spid="150" grpId="3"/>
      <p:bldP build="whole" bldLvl="1" animBg="1" rev="0" advAuto="0" spid="158" grpId="8"/>
      <p:bldP build="p" bldLvl="1" animBg="1" rev="0" advAuto="0" spid="159" grpId="7"/>
      <p:bldP build="p" bldLvl="1" animBg="1" rev="0" advAuto="0" spid="160" grpId="9"/>
      <p:bldP build="whole" bldLvl="1" animBg="1" rev="0" advAuto="0" spid="151" grpId="4"/>
      <p:bldP build="p" bldLvl="1" animBg="1" rev="0" advAuto="0" spid="149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课程github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课程github</a:t>
            </a:r>
          </a:p>
        </p:txBody>
      </p:sp>
      <p:pic>
        <p:nvPicPr>
          <p:cNvPr id="53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github.com/liuyubobobo/Play-with-Machine-Learning-Algorithms"/>
          <p:cNvSpPr txBox="1"/>
          <p:nvPr/>
        </p:nvSpPr>
        <p:spPr>
          <a:xfrm>
            <a:off x="908031" y="7365999"/>
            <a:ext cx="22898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github.com/liuyubobobo/Play-with-Machine-Learning-Algorithms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3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53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请大家善于使用慕课网的课程问答区"/>
          <p:cNvSpPr txBox="1"/>
          <p:nvPr/>
        </p:nvSpPr>
        <p:spPr>
          <a:xfrm>
            <a:off x="742921" y="72897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请大家善于使用慕课网的课程问答区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7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5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42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545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7" name="Table"/>
          <p:cNvGraphicFramePr/>
          <p:nvPr/>
        </p:nvGraphicFramePr>
        <p:xfrm>
          <a:off x="1295626" y="3852207"/>
          <a:ext cx="12120775" cy="56570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30193"/>
                <a:gridCol w="3030193"/>
                <a:gridCol w="3030193"/>
                <a:gridCol w="3030193"/>
              </a:tblGrid>
              <a:tr h="14142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萼片宽度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花瓣长度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花瓣宽度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42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68" name="MathTypeEquation.pdf" descr="MathTypeEqu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4850" y="6779218"/>
            <a:ext cx="114300" cy="165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"/>
          <p:cNvGrpSpPr/>
          <p:nvPr/>
        </p:nvGrpSpPr>
        <p:grpSpPr>
          <a:xfrm>
            <a:off x="13854683" y="4171950"/>
            <a:ext cx="10542414" cy="901701"/>
            <a:chOff x="0" y="0"/>
            <a:chExt cx="10542413" cy="901700"/>
          </a:xfrm>
        </p:grpSpPr>
        <p:sp>
          <p:nvSpPr>
            <p:cNvPr id="169" name="特征"/>
            <p:cNvSpPr txBox="1"/>
            <p:nvPr/>
          </p:nvSpPr>
          <p:spPr>
            <a:xfrm>
              <a:off x="1454281" y="0"/>
              <a:ext cx="9088133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4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特征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0" y="450850"/>
              <a:ext cx="1016001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3854683" y="5211503"/>
            <a:ext cx="10542414" cy="1195082"/>
            <a:chOff x="0" y="0"/>
            <a:chExt cx="10542413" cy="1195080"/>
          </a:xfrm>
        </p:grpSpPr>
        <p:pic>
          <p:nvPicPr>
            <p:cNvPr id="172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316246" y="0"/>
              <a:ext cx="1629692" cy="11640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5" name="Group"/>
            <p:cNvGrpSpPr/>
            <p:nvPr/>
          </p:nvGrpSpPr>
          <p:grpSpPr>
            <a:xfrm>
              <a:off x="0" y="293380"/>
              <a:ext cx="10542414" cy="901701"/>
              <a:chOff x="0" y="0"/>
              <a:chExt cx="10542413" cy="901700"/>
            </a:xfrm>
          </p:grpSpPr>
          <p:sp>
            <p:nvSpPr>
              <p:cNvPr id="173" name="Line"/>
              <p:cNvSpPr/>
              <p:nvPr/>
            </p:nvSpPr>
            <p:spPr>
              <a:xfrm>
                <a:off x="0" y="450850"/>
                <a:ext cx="1016001" cy="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74" name="特征向量"/>
              <p:cNvSpPr txBox="1"/>
              <p:nvPr/>
            </p:nvSpPr>
            <p:spPr>
              <a:xfrm>
                <a:off x="1454281" y="0"/>
                <a:ext cx="9088133" cy="901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lnSpc>
                    <a:spcPct val="150000"/>
                  </a:lnSpc>
                  <a:defRPr sz="45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特征向量</a:t>
                </a:r>
              </a:p>
            </p:txBody>
          </p:sp>
        </p:grpSp>
      </p:grpSp>
      <p:pic>
        <p:nvPicPr>
          <p:cNvPr id="17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86324" y="4001830"/>
            <a:ext cx="3367798" cy="5357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149514" y="7346655"/>
            <a:ext cx="4745533" cy="6199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3"/>
      <p:bldP build="whole" bldLvl="1" animBg="1" rev="0" advAuto="0" spid="176" grpId="2"/>
      <p:bldP build="whole" bldLvl="1" animBg="1" rev="0" advAuto="0" spid="171" grpId="1"/>
      <p:bldP build="whole" bldLvl="1" animBg="1" rev="0" advAuto="0" spid="17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数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</a:t>
            </a:r>
          </a:p>
        </p:txBody>
      </p:sp>
      <p:pic>
        <p:nvPicPr>
          <p:cNvPr id="1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169" y="3971500"/>
            <a:ext cx="13148672" cy="8835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特征空间 (feature space)"/>
          <p:cNvSpPr txBox="1"/>
          <p:nvPr/>
        </p:nvSpPr>
        <p:spPr>
          <a:xfrm>
            <a:off x="14741233" y="4533730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特征空间 (feature space)</a:t>
            </a:r>
          </a:p>
        </p:txBody>
      </p:sp>
      <p:sp>
        <p:nvSpPr>
          <p:cNvPr id="184" name="分类任务本质就是在特征空间切分"/>
          <p:cNvSpPr txBox="1"/>
          <p:nvPr/>
        </p:nvSpPr>
        <p:spPr>
          <a:xfrm>
            <a:off x="14741233" y="6407150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分类任务本质就是在特征空间切分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2416014" y="3282780"/>
            <a:ext cx="11026983" cy="9182440"/>
          </a:xfrm>
          <a:prstGeom prst="line">
            <a:avLst/>
          </a:prstGeom>
          <a:ln w="63500">
            <a:solidFill>
              <a:srgbClr val="BA302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" name="在高维空间同理"/>
          <p:cNvSpPr txBox="1"/>
          <p:nvPr/>
        </p:nvSpPr>
        <p:spPr>
          <a:xfrm>
            <a:off x="14741233" y="8280569"/>
            <a:ext cx="908813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100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在高维空间同理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3" grpId="1"/>
      <p:bldP build="whole" bldLvl="1" animBg="1" rev="0" advAuto="0" spid="185" grpId="3"/>
      <p:bldP build="p" bldLvl="1" animBg="1" rev="0" advAuto="0" spid="184" grpId="2"/>
      <p:bldP build="p" bldLvl="1" animBg="1" rev="0" advAuto="0" spid="186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