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7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5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6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6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7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jpeg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欧拉距离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欧拉距离</a:t>
            </a:r>
          </a:p>
        </p:txBody>
      </p:sp>
      <p:pic>
        <p:nvPicPr>
          <p:cNvPr id="22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2818407" y="5086696"/>
            <a:ext cx="18747372" cy="2028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8661598" y="9016125"/>
            <a:ext cx="7060699" cy="3165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演示：kNN基础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演示：kNN基础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cikit-learn中的…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scikit-learn中的</a:t>
            </a:r>
          </a:p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kNN算法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什么是机器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什么是机器学习</a:t>
            </a:r>
          </a:p>
        </p:txBody>
      </p:sp>
      <p:pic>
        <p:nvPicPr>
          <p:cNvPr id="23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机器学习算法"/>
          <p:cNvSpPr/>
          <p:nvPr/>
        </p:nvSpPr>
        <p:spPr>
          <a:xfrm>
            <a:off x="6540311" y="7406538"/>
            <a:ext cx="3810001" cy="381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机器学习算法</a:t>
            </a:r>
          </a:p>
        </p:txBody>
      </p:sp>
      <p:sp>
        <p:nvSpPr>
          <p:cNvPr id="237" name="Line"/>
          <p:cNvSpPr/>
          <p:nvPr/>
        </p:nvSpPr>
        <p:spPr>
          <a:xfrm>
            <a:off x="4151573" y="9311538"/>
            <a:ext cx="1641574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8" name="输入大量学习资料"/>
          <p:cNvSpPr txBox="1"/>
          <p:nvPr/>
        </p:nvSpPr>
        <p:spPr>
          <a:xfrm>
            <a:off x="595608" y="8149488"/>
            <a:ext cx="3111878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输入大量学习资料</a:t>
            </a:r>
          </a:p>
        </p:txBody>
      </p:sp>
      <p:grpSp>
        <p:nvGrpSpPr>
          <p:cNvPr id="241" name="Group"/>
          <p:cNvGrpSpPr/>
          <p:nvPr/>
        </p:nvGrpSpPr>
        <p:grpSpPr>
          <a:xfrm>
            <a:off x="11097476" y="7406538"/>
            <a:ext cx="6323173" cy="3810001"/>
            <a:chOff x="0" y="0"/>
            <a:chExt cx="6323171" cy="3810000"/>
          </a:xfrm>
        </p:grpSpPr>
        <p:sp>
          <p:nvSpPr>
            <p:cNvPr id="239" name="Line"/>
            <p:cNvSpPr/>
            <p:nvPr/>
          </p:nvSpPr>
          <p:spPr>
            <a:xfrm>
              <a:off x="0" y="1905000"/>
              <a:ext cx="1641574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40" name="学习得到执行任务的算法"/>
            <p:cNvSpPr/>
            <p:nvPr/>
          </p:nvSpPr>
          <p:spPr>
            <a:xfrm>
              <a:off x="2513171" y="0"/>
              <a:ext cx="3810001" cy="381000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学习得到执行任务的算法</a:t>
              </a:r>
            </a:p>
          </p:txBody>
        </p:sp>
      </p:grpSp>
      <p:grpSp>
        <p:nvGrpSpPr>
          <p:cNvPr id="244" name="Group"/>
          <p:cNvGrpSpPr/>
          <p:nvPr/>
        </p:nvGrpSpPr>
        <p:grpSpPr>
          <a:xfrm>
            <a:off x="18043380" y="8816238"/>
            <a:ext cx="5749483" cy="990601"/>
            <a:chOff x="0" y="0"/>
            <a:chExt cx="5749481" cy="990600"/>
          </a:xfrm>
        </p:grpSpPr>
        <p:sp>
          <p:nvSpPr>
            <p:cNvPr id="242" name="输出结果"/>
            <p:cNvSpPr txBox="1"/>
            <p:nvPr/>
          </p:nvSpPr>
          <p:spPr>
            <a:xfrm>
              <a:off x="2637604" y="0"/>
              <a:ext cx="311187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输出结果</a:t>
              </a:r>
            </a:p>
          </p:txBody>
        </p:sp>
        <p:sp>
          <p:nvSpPr>
            <p:cNvPr id="243" name="Line"/>
            <p:cNvSpPr/>
            <p:nvPr/>
          </p:nvSpPr>
          <p:spPr>
            <a:xfrm>
              <a:off x="0" y="495300"/>
              <a:ext cx="1641574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245" name="模型"/>
          <p:cNvSpPr/>
          <p:nvPr/>
        </p:nvSpPr>
        <p:spPr>
          <a:xfrm>
            <a:off x="13610648" y="7406538"/>
            <a:ext cx="3810001" cy="3810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模型</a:t>
            </a:r>
          </a:p>
        </p:txBody>
      </p:sp>
      <p:grpSp>
        <p:nvGrpSpPr>
          <p:cNvPr id="248" name="Group"/>
          <p:cNvGrpSpPr/>
          <p:nvPr/>
        </p:nvGrpSpPr>
        <p:grpSpPr>
          <a:xfrm>
            <a:off x="13959710" y="4127500"/>
            <a:ext cx="3111878" cy="2808335"/>
            <a:chOff x="0" y="0"/>
            <a:chExt cx="3111876" cy="2808334"/>
          </a:xfrm>
        </p:grpSpPr>
        <p:sp>
          <p:nvSpPr>
            <p:cNvPr id="246" name="Line"/>
            <p:cNvSpPr/>
            <p:nvPr/>
          </p:nvSpPr>
          <p:spPr>
            <a:xfrm flipH="1">
              <a:off x="1481236" y="1461304"/>
              <a:ext cx="1" cy="134703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47" name="输入样例"/>
            <p:cNvSpPr txBox="1"/>
            <p:nvPr/>
          </p:nvSpPr>
          <p:spPr>
            <a:xfrm>
              <a:off x="0" y="0"/>
              <a:ext cx="3111877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输入样例</a:t>
              </a:r>
            </a:p>
          </p:txBody>
        </p:sp>
      </p:grpSp>
      <p:sp>
        <p:nvSpPr>
          <p:cNvPr id="249" name="fit"/>
          <p:cNvSpPr txBox="1"/>
          <p:nvPr/>
        </p:nvSpPr>
        <p:spPr>
          <a:xfrm>
            <a:off x="11363438" y="8077709"/>
            <a:ext cx="11096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fit</a:t>
            </a:r>
          </a:p>
        </p:txBody>
      </p:sp>
      <p:sp>
        <p:nvSpPr>
          <p:cNvPr id="250" name="predict"/>
          <p:cNvSpPr txBox="1"/>
          <p:nvPr/>
        </p:nvSpPr>
        <p:spPr>
          <a:xfrm>
            <a:off x="17709557" y="8077709"/>
            <a:ext cx="243439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predict</a:t>
            </a:r>
          </a:p>
        </p:txBody>
      </p:sp>
      <p:sp>
        <p:nvSpPr>
          <p:cNvPr id="251" name="可以说kNN是一个不需要训练过程的算法"/>
          <p:cNvSpPr txBox="1"/>
          <p:nvPr/>
        </p:nvSpPr>
        <p:spPr>
          <a:xfrm>
            <a:off x="791985" y="12169030"/>
            <a:ext cx="22910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可以说kNN是一个不需要训练过程的算法</a:t>
            </a:r>
          </a:p>
        </p:txBody>
      </p:sp>
      <p:sp>
        <p:nvSpPr>
          <p:cNvPr id="252" name="训练数据集"/>
          <p:cNvSpPr txBox="1"/>
          <p:nvPr/>
        </p:nvSpPr>
        <p:spPr>
          <a:xfrm>
            <a:off x="-30913" y="7543792"/>
            <a:ext cx="436492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训练数据集</a:t>
            </a:r>
          </a:p>
        </p:txBody>
      </p:sp>
      <p:sp>
        <p:nvSpPr>
          <p:cNvPr id="253" name="X_train"/>
          <p:cNvSpPr txBox="1"/>
          <p:nvPr/>
        </p:nvSpPr>
        <p:spPr>
          <a:xfrm>
            <a:off x="-30913" y="8943238"/>
            <a:ext cx="43649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X_train</a:t>
            </a:r>
          </a:p>
        </p:txBody>
      </p:sp>
      <p:sp>
        <p:nvSpPr>
          <p:cNvPr id="254" name="y_train"/>
          <p:cNvSpPr txBox="1"/>
          <p:nvPr/>
        </p:nvSpPr>
        <p:spPr>
          <a:xfrm>
            <a:off x="-30913" y="10215684"/>
            <a:ext cx="43649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y_train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4" grpId="4"/>
      <p:bldP build="whole" bldLvl="1" animBg="1" rev="0" advAuto="0" spid="253" grpId="3"/>
      <p:bldP build="whole" bldLvl="1" animBg="1" rev="0" advAuto="0" spid="251" grpId="7"/>
      <p:bldP build="whole" bldLvl="1" animBg="1" rev="0" advAuto="0" spid="252" grpId="2"/>
      <p:bldP build="whole" bldLvl="1" animBg="1" rev="0" advAuto="0" spid="238" grpId="1"/>
      <p:bldP build="whole" bldLvl="1" animBg="1" rev="0" advAuto="0" spid="250" grpId="6"/>
      <p:bldP build="whole" bldLvl="1" animBg="1" rev="0" advAuto="0" spid="249" grpId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k近邻算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k近邻算法</a:t>
            </a:r>
          </a:p>
        </p:txBody>
      </p:sp>
      <p:pic>
        <p:nvPicPr>
          <p:cNvPr id="25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k近邻算法是非常特殊的，可以被认为是没有模型的算法…"/>
          <p:cNvSpPr txBox="1"/>
          <p:nvPr/>
        </p:nvSpPr>
        <p:spPr>
          <a:xfrm>
            <a:off x="3909914" y="6140449"/>
            <a:ext cx="16564172" cy="346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k近邻算法是非常特殊的，可以被认为是没有模型的算法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为了和其他算法统一，可以认为训练数据集就是模型本身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什么是机器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什么是机器学习</a:t>
            </a:r>
          </a:p>
        </p:txBody>
      </p:sp>
      <p:pic>
        <p:nvPicPr>
          <p:cNvPr id="26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机器学习算法"/>
          <p:cNvSpPr/>
          <p:nvPr/>
        </p:nvSpPr>
        <p:spPr>
          <a:xfrm>
            <a:off x="6540311" y="7406538"/>
            <a:ext cx="3810001" cy="381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机器学习算法</a:t>
            </a:r>
          </a:p>
        </p:txBody>
      </p:sp>
      <p:sp>
        <p:nvSpPr>
          <p:cNvPr id="263" name="Line"/>
          <p:cNvSpPr/>
          <p:nvPr/>
        </p:nvSpPr>
        <p:spPr>
          <a:xfrm>
            <a:off x="4151573" y="9311538"/>
            <a:ext cx="1641574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266" name="Group"/>
          <p:cNvGrpSpPr/>
          <p:nvPr/>
        </p:nvGrpSpPr>
        <p:grpSpPr>
          <a:xfrm>
            <a:off x="11097476" y="7406538"/>
            <a:ext cx="6323173" cy="3810001"/>
            <a:chOff x="0" y="0"/>
            <a:chExt cx="6323171" cy="3810000"/>
          </a:xfrm>
        </p:grpSpPr>
        <p:sp>
          <p:nvSpPr>
            <p:cNvPr id="264" name="Line"/>
            <p:cNvSpPr/>
            <p:nvPr/>
          </p:nvSpPr>
          <p:spPr>
            <a:xfrm>
              <a:off x="0" y="1905000"/>
              <a:ext cx="1641574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5" name="学习得到执行任务的算法"/>
            <p:cNvSpPr/>
            <p:nvPr/>
          </p:nvSpPr>
          <p:spPr>
            <a:xfrm>
              <a:off x="2513171" y="0"/>
              <a:ext cx="3810001" cy="381000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学习得到执行任务的算法</a:t>
              </a:r>
            </a:p>
          </p:txBody>
        </p:sp>
      </p:grpSp>
      <p:grpSp>
        <p:nvGrpSpPr>
          <p:cNvPr id="269" name="Group"/>
          <p:cNvGrpSpPr/>
          <p:nvPr/>
        </p:nvGrpSpPr>
        <p:grpSpPr>
          <a:xfrm>
            <a:off x="18043380" y="8816238"/>
            <a:ext cx="5749483" cy="990601"/>
            <a:chOff x="0" y="0"/>
            <a:chExt cx="5749481" cy="990600"/>
          </a:xfrm>
        </p:grpSpPr>
        <p:sp>
          <p:nvSpPr>
            <p:cNvPr id="267" name="输出结果"/>
            <p:cNvSpPr txBox="1"/>
            <p:nvPr/>
          </p:nvSpPr>
          <p:spPr>
            <a:xfrm>
              <a:off x="2637604" y="0"/>
              <a:ext cx="311187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输出结果</a:t>
              </a:r>
            </a:p>
          </p:txBody>
        </p:sp>
        <p:sp>
          <p:nvSpPr>
            <p:cNvPr id="268" name="Line"/>
            <p:cNvSpPr/>
            <p:nvPr/>
          </p:nvSpPr>
          <p:spPr>
            <a:xfrm>
              <a:off x="0" y="495300"/>
              <a:ext cx="1641574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270" name="模型"/>
          <p:cNvSpPr/>
          <p:nvPr/>
        </p:nvSpPr>
        <p:spPr>
          <a:xfrm>
            <a:off x="13610648" y="7406538"/>
            <a:ext cx="3810001" cy="3810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模型</a:t>
            </a:r>
          </a:p>
        </p:txBody>
      </p:sp>
      <p:grpSp>
        <p:nvGrpSpPr>
          <p:cNvPr id="273" name="Group"/>
          <p:cNvGrpSpPr/>
          <p:nvPr/>
        </p:nvGrpSpPr>
        <p:grpSpPr>
          <a:xfrm>
            <a:off x="13959710" y="4127500"/>
            <a:ext cx="3111878" cy="2808335"/>
            <a:chOff x="0" y="0"/>
            <a:chExt cx="3111876" cy="2808334"/>
          </a:xfrm>
        </p:grpSpPr>
        <p:sp>
          <p:nvSpPr>
            <p:cNvPr id="271" name="Line"/>
            <p:cNvSpPr/>
            <p:nvPr/>
          </p:nvSpPr>
          <p:spPr>
            <a:xfrm flipH="1">
              <a:off x="1481236" y="1461304"/>
              <a:ext cx="1" cy="134703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2" name="输入样例"/>
            <p:cNvSpPr txBox="1"/>
            <p:nvPr/>
          </p:nvSpPr>
          <p:spPr>
            <a:xfrm>
              <a:off x="0" y="0"/>
              <a:ext cx="3111877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输入样例</a:t>
              </a:r>
            </a:p>
          </p:txBody>
        </p:sp>
      </p:grpSp>
      <p:sp>
        <p:nvSpPr>
          <p:cNvPr id="274" name="fit"/>
          <p:cNvSpPr txBox="1"/>
          <p:nvPr/>
        </p:nvSpPr>
        <p:spPr>
          <a:xfrm>
            <a:off x="11363438" y="8077709"/>
            <a:ext cx="11096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fit</a:t>
            </a:r>
          </a:p>
        </p:txBody>
      </p:sp>
      <p:sp>
        <p:nvSpPr>
          <p:cNvPr id="275" name="predict"/>
          <p:cNvSpPr txBox="1"/>
          <p:nvPr/>
        </p:nvSpPr>
        <p:spPr>
          <a:xfrm>
            <a:off x="17709557" y="8077709"/>
            <a:ext cx="243439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predict</a:t>
            </a:r>
          </a:p>
        </p:txBody>
      </p:sp>
      <p:sp>
        <p:nvSpPr>
          <p:cNvPr id="276" name="对于kNN来说，训练集就是模型"/>
          <p:cNvSpPr txBox="1"/>
          <p:nvPr/>
        </p:nvSpPr>
        <p:spPr>
          <a:xfrm>
            <a:off x="10848491" y="12096674"/>
            <a:ext cx="933431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对于kNN来说，训练集就是模型</a:t>
            </a:r>
          </a:p>
        </p:txBody>
      </p:sp>
      <p:sp>
        <p:nvSpPr>
          <p:cNvPr id="277" name="训练数据集"/>
          <p:cNvSpPr txBox="1"/>
          <p:nvPr/>
        </p:nvSpPr>
        <p:spPr>
          <a:xfrm>
            <a:off x="-30913" y="7543792"/>
            <a:ext cx="436492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训练数据集</a:t>
            </a:r>
          </a:p>
        </p:txBody>
      </p:sp>
      <p:sp>
        <p:nvSpPr>
          <p:cNvPr id="278" name="X_train"/>
          <p:cNvSpPr txBox="1"/>
          <p:nvPr/>
        </p:nvSpPr>
        <p:spPr>
          <a:xfrm>
            <a:off x="-30913" y="8943238"/>
            <a:ext cx="43649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X_train</a:t>
            </a:r>
          </a:p>
        </p:txBody>
      </p:sp>
      <p:sp>
        <p:nvSpPr>
          <p:cNvPr id="279" name="y_train"/>
          <p:cNvSpPr txBox="1"/>
          <p:nvPr/>
        </p:nvSpPr>
        <p:spPr>
          <a:xfrm>
            <a:off x="-30913" y="10215684"/>
            <a:ext cx="43649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y_train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演示：scikit-learn中kNN的使用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演示：scikit-learn中kNN的使用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演示：我们自己的kNN算法封装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演示：我们自己的kNN算法封装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判断机器学习算法的性能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判断机器学习算法的性能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判断机器学习算法的性能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判断机器学习算法的性能</a:t>
            </a:r>
          </a:p>
        </p:txBody>
      </p:sp>
      <p:pic>
        <p:nvPicPr>
          <p:cNvPr id="28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Rectangle"/>
          <p:cNvSpPr/>
          <p:nvPr/>
        </p:nvSpPr>
        <p:spPr>
          <a:xfrm>
            <a:off x="5768513" y="3814898"/>
            <a:ext cx="3775990" cy="906523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0" name="训练数据"/>
          <p:cNvSpPr/>
          <p:nvPr/>
        </p:nvSpPr>
        <p:spPr>
          <a:xfrm>
            <a:off x="5768513" y="3814898"/>
            <a:ext cx="3775990" cy="9065239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</a:t>
            </a:r>
          </a:p>
        </p:txBody>
      </p:sp>
      <p:sp>
        <p:nvSpPr>
          <p:cNvPr id="291" name="Square"/>
          <p:cNvSpPr/>
          <p:nvPr/>
        </p:nvSpPr>
        <p:spPr>
          <a:xfrm>
            <a:off x="15271278" y="3987800"/>
            <a:ext cx="1270001" cy="1270000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2" name="训练得到的模型直接在真实环境中使用。…"/>
          <p:cNvSpPr txBox="1"/>
          <p:nvPr/>
        </p:nvSpPr>
        <p:spPr>
          <a:xfrm>
            <a:off x="11539053" y="6654506"/>
            <a:ext cx="11506125" cy="613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训练得到的模型直接在真实环境中使用。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问题：</a:t>
            </a:r>
          </a:p>
          <a:p>
            <a:pPr marL="610576" indent="-610576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模型很差怎么办？真实损失。</a:t>
            </a:r>
          </a:p>
          <a:p>
            <a:pPr marL="610576" indent="-610576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真实环境难以拿到真实label?</a:t>
            </a:r>
          </a:p>
        </p:txBody>
      </p:sp>
      <p:grpSp>
        <p:nvGrpSpPr>
          <p:cNvPr id="295" name="Group"/>
          <p:cNvGrpSpPr/>
          <p:nvPr/>
        </p:nvGrpSpPr>
        <p:grpSpPr>
          <a:xfrm>
            <a:off x="9603385" y="3987800"/>
            <a:ext cx="4280127" cy="1270000"/>
            <a:chOff x="0" y="0"/>
            <a:chExt cx="4280125" cy="1270000"/>
          </a:xfrm>
        </p:grpSpPr>
        <p:sp>
          <p:nvSpPr>
            <p:cNvPr id="293" name="Line"/>
            <p:cNvSpPr/>
            <p:nvPr/>
          </p:nvSpPr>
          <p:spPr>
            <a:xfrm>
              <a:off x="0" y="635000"/>
              <a:ext cx="12700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4" name="模型"/>
            <p:cNvSpPr/>
            <p:nvPr/>
          </p:nvSpPr>
          <p:spPr>
            <a:xfrm>
              <a:off x="1328883" y="0"/>
              <a:ext cx="2951243" cy="1270000"/>
            </a:xfrm>
            <a:prstGeom prst="rect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</a:t>
              </a:r>
            </a:p>
          </p:txBody>
        </p:sp>
      </p:grpSp>
      <p:sp>
        <p:nvSpPr>
          <p:cNvPr id="296" name="Line"/>
          <p:cNvSpPr/>
          <p:nvPr/>
        </p:nvSpPr>
        <p:spPr>
          <a:xfrm>
            <a:off x="13942395" y="4622800"/>
            <a:ext cx="1270001" cy="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1" grpId="3"/>
      <p:bldP build="whole" bldLvl="1" animBg="1" rev="0" advAuto="0" spid="295" grpId="2"/>
      <p:bldP build="whole" bldLvl="1" animBg="1" rev="0" advAuto="0" spid="296" grpId="4"/>
      <p:bldP build="whole" bldLvl="1" animBg="1" rev="0" advAuto="0" spid="290" grpId="1"/>
      <p:bldP build="whole" bldLvl="1" animBg="1" rev="0" advAuto="0" spid="292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kNN - k近邻算法…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kNN - k近邻算法</a:t>
            </a:r>
          </a:p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k-Nearest Neighbors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判断机器学习算法的性能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判断机器学习算法的性能</a:t>
            </a:r>
          </a:p>
        </p:txBody>
      </p:sp>
      <p:pic>
        <p:nvPicPr>
          <p:cNvPr id="29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Rectangle"/>
          <p:cNvSpPr/>
          <p:nvPr/>
        </p:nvSpPr>
        <p:spPr>
          <a:xfrm>
            <a:off x="5765800" y="3810000"/>
            <a:ext cx="3775989" cy="906523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1" name="训练数据"/>
          <p:cNvSpPr/>
          <p:nvPr/>
        </p:nvSpPr>
        <p:spPr>
          <a:xfrm>
            <a:off x="5765800" y="3768663"/>
            <a:ext cx="3775989" cy="708995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</a:t>
            </a:r>
          </a:p>
        </p:txBody>
      </p:sp>
      <p:sp>
        <p:nvSpPr>
          <p:cNvPr id="302" name="测试数据"/>
          <p:cNvSpPr/>
          <p:nvPr/>
        </p:nvSpPr>
        <p:spPr>
          <a:xfrm>
            <a:off x="5765800" y="10887748"/>
            <a:ext cx="3775989" cy="202882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测试数据</a:t>
            </a:r>
          </a:p>
        </p:txBody>
      </p:sp>
      <p:sp>
        <p:nvSpPr>
          <p:cNvPr id="303" name="通过测试数据直接判断模型好坏…"/>
          <p:cNvSpPr txBox="1"/>
          <p:nvPr/>
        </p:nvSpPr>
        <p:spPr>
          <a:xfrm>
            <a:off x="14481533" y="6711949"/>
            <a:ext cx="9333087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通过测试数据直接判断模型好坏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在模型进入真实环境前改进模型</a:t>
            </a:r>
          </a:p>
        </p:txBody>
      </p:sp>
      <p:grpSp>
        <p:nvGrpSpPr>
          <p:cNvPr id="306" name="Group"/>
          <p:cNvGrpSpPr/>
          <p:nvPr/>
        </p:nvGrpSpPr>
        <p:grpSpPr>
          <a:xfrm>
            <a:off x="9579267" y="7239000"/>
            <a:ext cx="4280127" cy="1270000"/>
            <a:chOff x="0" y="0"/>
            <a:chExt cx="4280125" cy="1270000"/>
          </a:xfrm>
        </p:grpSpPr>
        <p:sp>
          <p:nvSpPr>
            <p:cNvPr id="304" name="Line"/>
            <p:cNvSpPr/>
            <p:nvPr/>
          </p:nvSpPr>
          <p:spPr>
            <a:xfrm>
              <a:off x="0" y="635000"/>
              <a:ext cx="12700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5" name="模型"/>
            <p:cNvSpPr/>
            <p:nvPr/>
          </p:nvSpPr>
          <p:spPr>
            <a:xfrm>
              <a:off x="1328883" y="0"/>
              <a:ext cx="2951243" cy="1270000"/>
            </a:xfrm>
            <a:prstGeom prst="rect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</a:t>
              </a:r>
            </a:p>
          </p:txBody>
        </p:sp>
      </p:grpSp>
      <p:sp>
        <p:nvSpPr>
          <p:cNvPr id="307" name="Line"/>
          <p:cNvSpPr/>
          <p:nvPr/>
        </p:nvSpPr>
        <p:spPr>
          <a:xfrm flipV="1">
            <a:off x="9576912" y="8384466"/>
            <a:ext cx="2760366" cy="351769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7" grpId="4"/>
      <p:bldP build="whole" bldLvl="1" animBg="1" rev="0" advAuto="0" spid="306" grpId="3"/>
      <p:bldP build="whole" bldLvl="1" animBg="1" rev="0" advAuto="0" spid="303" grpId="5"/>
      <p:bldP build="whole" bldLvl="1" animBg="1" rev="0" advAuto="0" spid="301" grpId="1"/>
      <p:bldP build="whole" bldLvl="1" animBg="1" rev="0" advAuto="0" spid="302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判断机器学习算法的性能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判断机器学习算法的性能</a:t>
            </a:r>
          </a:p>
        </p:txBody>
      </p:sp>
      <p:pic>
        <p:nvPicPr>
          <p:cNvPr id="31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Rectangle"/>
          <p:cNvSpPr/>
          <p:nvPr/>
        </p:nvSpPr>
        <p:spPr>
          <a:xfrm>
            <a:off x="8177669" y="3858237"/>
            <a:ext cx="3775989" cy="906523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12" name="训练数据"/>
          <p:cNvSpPr/>
          <p:nvPr/>
        </p:nvSpPr>
        <p:spPr>
          <a:xfrm>
            <a:off x="8177669" y="3816901"/>
            <a:ext cx="3775989" cy="708995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</a:t>
            </a:r>
          </a:p>
        </p:txBody>
      </p:sp>
      <p:sp>
        <p:nvSpPr>
          <p:cNvPr id="313" name="测试数据"/>
          <p:cNvSpPr/>
          <p:nvPr/>
        </p:nvSpPr>
        <p:spPr>
          <a:xfrm>
            <a:off x="8177669" y="10935985"/>
            <a:ext cx="3775989" cy="202882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测试数据</a:t>
            </a:r>
          </a:p>
        </p:txBody>
      </p:sp>
      <p:sp>
        <p:nvSpPr>
          <p:cNvPr id="314" name="train test split…"/>
          <p:cNvSpPr txBox="1"/>
          <p:nvPr/>
        </p:nvSpPr>
        <p:spPr>
          <a:xfrm>
            <a:off x="13589141" y="6235700"/>
            <a:ext cx="6229124" cy="327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train test split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问题？后续分解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实践：自己编写train_test_split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实践：自己编写train_test_split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实践：使用scikit-learn的train_test_split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9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实践：使用scikit-learn的train_test_split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分类准确度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分类准确度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判断机器学习算法的性能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判断机器学习算法的性能</a:t>
            </a:r>
          </a:p>
        </p:txBody>
      </p:sp>
      <p:pic>
        <p:nvPicPr>
          <p:cNvPr id="32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Rectangle"/>
          <p:cNvSpPr/>
          <p:nvPr/>
        </p:nvSpPr>
        <p:spPr>
          <a:xfrm>
            <a:off x="7140565" y="3834118"/>
            <a:ext cx="3775990" cy="906523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5" name="训练数据"/>
          <p:cNvSpPr/>
          <p:nvPr/>
        </p:nvSpPr>
        <p:spPr>
          <a:xfrm>
            <a:off x="7140565" y="3792782"/>
            <a:ext cx="3775990" cy="708995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</a:t>
            </a:r>
          </a:p>
        </p:txBody>
      </p:sp>
      <p:sp>
        <p:nvSpPr>
          <p:cNvPr id="326" name="测试数据"/>
          <p:cNvSpPr/>
          <p:nvPr/>
        </p:nvSpPr>
        <p:spPr>
          <a:xfrm>
            <a:off x="7140565" y="10911867"/>
            <a:ext cx="3775990" cy="202882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测试数据</a:t>
            </a:r>
          </a:p>
        </p:txBody>
      </p:sp>
      <p:sp>
        <p:nvSpPr>
          <p:cNvPr id="327" name="分类的准确度：accuracy"/>
          <p:cNvSpPr txBox="1"/>
          <p:nvPr/>
        </p:nvSpPr>
        <p:spPr>
          <a:xfrm>
            <a:off x="12913817" y="10321180"/>
            <a:ext cx="933308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分类的准确度：accuracy</a:t>
            </a:r>
          </a:p>
        </p:txBody>
      </p:sp>
      <p:grpSp>
        <p:nvGrpSpPr>
          <p:cNvPr id="330" name="Group"/>
          <p:cNvGrpSpPr/>
          <p:nvPr/>
        </p:nvGrpSpPr>
        <p:grpSpPr>
          <a:xfrm>
            <a:off x="10954032" y="7263118"/>
            <a:ext cx="4280127" cy="1270001"/>
            <a:chOff x="0" y="0"/>
            <a:chExt cx="4280125" cy="1270000"/>
          </a:xfrm>
        </p:grpSpPr>
        <p:sp>
          <p:nvSpPr>
            <p:cNvPr id="328" name="Line"/>
            <p:cNvSpPr/>
            <p:nvPr/>
          </p:nvSpPr>
          <p:spPr>
            <a:xfrm>
              <a:off x="0" y="635000"/>
              <a:ext cx="12700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29" name="模型"/>
            <p:cNvSpPr/>
            <p:nvPr/>
          </p:nvSpPr>
          <p:spPr>
            <a:xfrm>
              <a:off x="1328883" y="0"/>
              <a:ext cx="2951243" cy="1270000"/>
            </a:xfrm>
            <a:prstGeom prst="rect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</a:t>
              </a:r>
            </a:p>
          </p:txBody>
        </p:sp>
      </p:grpSp>
      <p:sp>
        <p:nvSpPr>
          <p:cNvPr id="331" name="Line"/>
          <p:cNvSpPr/>
          <p:nvPr/>
        </p:nvSpPr>
        <p:spPr>
          <a:xfrm flipV="1">
            <a:off x="10951677" y="8408584"/>
            <a:ext cx="2760367" cy="351769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超参数"/>
          <p:cNvSpPr txBox="1"/>
          <p:nvPr>
            <p:ph type="ctrTitle"/>
          </p:nvPr>
        </p:nvSpPr>
        <p:spPr>
          <a:xfrm>
            <a:off x="1778000" y="3196895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超参数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超参数和模型参数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超参数和模型参数</a:t>
            </a:r>
          </a:p>
        </p:txBody>
      </p:sp>
      <p:pic>
        <p:nvPicPr>
          <p:cNvPr id="33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超参数：在算法运行前需要决定的参数…"/>
          <p:cNvSpPr txBox="1"/>
          <p:nvPr/>
        </p:nvSpPr>
        <p:spPr>
          <a:xfrm>
            <a:off x="5846475" y="4806950"/>
            <a:ext cx="12691050" cy="613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超参数：在算法运行前需要决定的参数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模型参数：算法过程中学习的参数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  kNN算法没有模型参数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  kNN算法中的k是典型的超参数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寻找好的超参数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寻找好的超参数</a:t>
            </a:r>
          </a:p>
        </p:txBody>
      </p:sp>
      <p:pic>
        <p:nvPicPr>
          <p:cNvPr id="34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领域知识…"/>
          <p:cNvSpPr txBox="1"/>
          <p:nvPr/>
        </p:nvSpPr>
        <p:spPr>
          <a:xfrm>
            <a:off x="9754975" y="6045199"/>
            <a:ext cx="487405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领域知识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经验数值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实验搜索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1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kNN中的另一个超参数 - 距离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kNN中的另一个超参数 - 距离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k近邻算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k近邻算法</a:t>
            </a:r>
          </a:p>
        </p:txBody>
      </p:sp>
      <p:pic>
        <p:nvPicPr>
          <p:cNvPr id="12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思想极度简单…"/>
          <p:cNvSpPr txBox="1"/>
          <p:nvPr/>
        </p:nvSpPr>
        <p:spPr>
          <a:xfrm>
            <a:off x="4453102" y="4711699"/>
            <a:ext cx="15477796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思想极度简单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应用数学知识少（近乎为零）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效果好（缺点？）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可以解释机器学习算法使用过程中的很多细节问题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更完整的刻画机器学习应用的流程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Line"/>
          <p:cNvSpPr/>
          <p:nvPr/>
        </p:nvSpPr>
        <p:spPr>
          <a:xfrm flipH="1" flipV="1">
            <a:off x="11315908" y="8292586"/>
            <a:ext cx="5348792" cy="928191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6" name="Line"/>
          <p:cNvSpPr/>
          <p:nvPr/>
        </p:nvSpPr>
        <p:spPr>
          <a:xfrm flipV="1">
            <a:off x="9151536" y="8348447"/>
            <a:ext cx="1920736" cy="241804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7" name="Line"/>
          <p:cNvSpPr/>
          <p:nvPr/>
        </p:nvSpPr>
        <p:spPr>
          <a:xfrm flipV="1">
            <a:off x="11330026" y="4860447"/>
            <a:ext cx="1723948" cy="3594132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8" name="k近邻算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k近邻算法</a:t>
            </a:r>
          </a:p>
        </p:txBody>
      </p:sp>
      <p:pic>
        <p:nvPicPr>
          <p:cNvPr id="34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Circle"/>
          <p:cNvSpPr/>
          <p:nvPr/>
        </p:nvSpPr>
        <p:spPr>
          <a:xfrm>
            <a:off x="12594103" y="3987800"/>
            <a:ext cx="1270001" cy="1270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1" name="Circle"/>
          <p:cNvSpPr/>
          <p:nvPr/>
        </p:nvSpPr>
        <p:spPr>
          <a:xfrm>
            <a:off x="16363027" y="8676538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2" name="Circle"/>
          <p:cNvSpPr/>
          <p:nvPr/>
        </p:nvSpPr>
        <p:spPr>
          <a:xfrm>
            <a:off x="8543671" y="8001215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3" name="Circle"/>
          <p:cNvSpPr/>
          <p:nvPr/>
        </p:nvSpPr>
        <p:spPr>
          <a:xfrm>
            <a:off x="10653302" y="7507697"/>
            <a:ext cx="1270001" cy="1270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357" name="Group"/>
          <p:cNvGrpSpPr/>
          <p:nvPr/>
        </p:nvGrpSpPr>
        <p:grpSpPr>
          <a:xfrm>
            <a:off x="9677672" y="6327751"/>
            <a:ext cx="4746864" cy="3619539"/>
            <a:chOff x="0" y="0"/>
            <a:chExt cx="4746862" cy="3619537"/>
          </a:xfrm>
        </p:grpSpPr>
        <p:sp>
          <p:nvSpPr>
            <p:cNvPr id="354" name="1"/>
            <p:cNvSpPr txBox="1"/>
            <p:nvPr/>
          </p:nvSpPr>
          <p:spPr>
            <a:xfrm>
              <a:off x="0" y="2551986"/>
              <a:ext cx="86846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5" name="3"/>
            <p:cNvSpPr txBox="1"/>
            <p:nvPr/>
          </p:nvSpPr>
          <p:spPr>
            <a:xfrm>
              <a:off x="2900650" y="-1"/>
              <a:ext cx="86846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56" name="4"/>
            <p:cNvSpPr txBox="1"/>
            <p:nvPr/>
          </p:nvSpPr>
          <p:spPr>
            <a:xfrm>
              <a:off x="3878400" y="2755937"/>
              <a:ext cx="868463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58" name="普通的k近邻算法：蓝色获胜"/>
          <p:cNvSpPr txBox="1"/>
          <p:nvPr/>
        </p:nvSpPr>
        <p:spPr>
          <a:xfrm>
            <a:off x="7273623" y="12052112"/>
            <a:ext cx="1147786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普通的k近邻算法：蓝色获胜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8" grpId="1"/>
      <p:bldP build="whole" bldLvl="1" animBg="1" rev="0" advAuto="0" spid="357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Line"/>
          <p:cNvSpPr/>
          <p:nvPr/>
        </p:nvSpPr>
        <p:spPr>
          <a:xfrm flipH="1" flipV="1">
            <a:off x="11315908" y="8292586"/>
            <a:ext cx="5348792" cy="928191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1" name="Line"/>
          <p:cNvSpPr/>
          <p:nvPr/>
        </p:nvSpPr>
        <p:spPr>
          <a:xfrm flipV="1">
            <a:off x="9151536" y="8348447"/>
            <a:ext cx="1920736" cy="241804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2" name="Line"/>
          <p:cNvSpPr/>
          <p:nvPr/>
        </p:nvSpPr>
        <p:spPr>
          <a:xfrm flipV="1">
            <a:off x="11330026" y="4860447"/>
            <a:ext cx="1723948" cy="3594132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3" name="k近邻算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k近邻算法</a:t>
            </a:r>
          </a:p>
        </p:txBody>
      </p:sp>
      <p:pic>
        <p:nvPicPr>
          <p:cNvPr id="36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Circle"/>
          <p:cNvSpPr/>
          <p:nvPr/>
        </p:nvSpPr>
        <p:spPr>
          <a:xfrm>
            <a:off x="12594103" y="3987800"/>
            <a:ext cx="1270001" cy="1270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6" name="Circle"/>
          <p:cNvSpPr/>
          <p:nvPr/>
        </p:nvSpPr>
        <p:spPr>
          <a:xfrm>
            <a:off x="16363027" y="8676538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7" name="Circle"/>
          <p:cNvSpPr/>
          <p:nvPr/>
        </p:nvSpPr>
        <p:spPr>
          <a:xfrm>
            <a:off x="8543671" y="8001215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8" name="1"/>
          <p:cNvSpPr txBox="1"/>
          <p:nvPr/>
        </p:nvSpPr>
        <p:spPr>
          <a:xfrm>
            <a:off x="9677672" y="8879738"/>
            <a:ext cx="86846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9" name="Circle"/>
          <p:cNvSpPr/>
          <p:nvPr/>
        </p:nvSpPr>
        <p:spPr>
          <a:xfrm>
            <a:off x="10653302" y="7507697"/>
            <a:ext cx="1270001" cy="1270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0" name="3"/>
          <p:cNvSpPr txBox="1"/>
          <p:nvPr/>
        </p:nvSpPr>
        <p:spPr>
          <a:xfrm>
            <a:off x="12578322" y="6327751"/>
            <a:ext cx="86846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1" name="4"/>
          <p:cNvSpPr txBox="1"/>
          <p:nvPr/>
        </p:nvSpPr>
        <p:spPr>
          <a:xfrm>
            <a:off x="13556073" y="9083689"/>
            <a:ext cx="86846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72" name="考虑距离：红色：1 蓝色：1/3 + 1/4 = 7/12 红色胜"/>
          <p:cNvSpPr txBox="1"/>
          <p:nvPr/>
        </p:nvSpPr>
        <p:spPr>
          <a:xfrm>
            <a:off x="3975015" y="11931519"/>
            <a:ext cx="1643397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考虑距离：红色：1 蓝色：1/3 + 1/4 = 7/12 红色胜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Line"/>
          <p:cNvSpPr/>
          <p:nvPr/>
        </p:nvSpPr>
        <p:spPr>
          <a:xfrm flipH="1" flipV="1">
            <a:off x="11315908" y="8292586"/>
            <a:ext cx="5348792" cy="928191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5" name="Line"/>
          <p:cNvSpPr/>
          <p:nvPr/>
        </p:nvSpPr>
        <p:spPr>
          <a:xfrm flipV="1">
            <a:off x="9151536" y="8348447"/>
            <a:ext cx="1920736" cy="241804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6" name="Line"/>
          <p:cNvSpPr/>
          <p:nvPr/>
        </p:nvSpPr>
        <p:spPr>
          <a:xfrm flipV="1">
            <a:off x="11330026" y="4860447"/>
            <a:ext cx="1723948" cy="3594132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7" name="k近邻算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k近邻算法</a:t>
            </a:r>
          </a:p>
        </p:txBody>
      </p:sp>
      <p:pic>
        <p:nvPicPr>
          <p:cNvPr id="37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Circle"/>
          <p:cNvSpPr/>
          <p:nvPr/>
        </p:nvSpPr>
        <p:spPr>
          <a:xfrm>
            <a:off x="12594103" y="3987800"/>
            <a:ext cx="1270001" cy="1270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0" name="Circle"/>
          <p:cNvSpPr/>
          <p:nvPr/>
        </p:nvSpPr>
        <p:spPr>
          <a:xfrm>
            <a:off x="16363027" y="8676538"/>
            <a:ext cx="1270001" cy="1270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1" name="Circle"/>
          <p:cNvSpPr/>
          <p:nvPr/>
        </p:nvSpPr>
        <p:spPr>
          <a:xfrm>
            <a:off x="8543671" y="8001215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2" name="1"/>
          <p:cNvSpPr txBox="1"/>
          <p:nvPr/>
        </p:nvSpPr>
        <p:spPr>
          <a:xfrm>
            <a:off x="9677672" y="8879738"/>
            <a:ext cx="86846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3" name="Circle"/>
          <p:cNvSpPr/>
          <p:nvPr/>
        </p:nvSpPr>
        <p:spPr>
          <a:xfrm>
            <a:off x="10653302" y="7507697"/>
            <a:ext cx="1270001" cy="1270001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4" name="3"/>
          <p:cNvSpPr txBox="1"/>
          <p:nvPr/>
        </p:nvSpPr>
        <p:spPr>
          <a:xfrm>
            <a:off x="12578322" y="6327751"/>
            <a:ext cx="86846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85" name="4"/>
          <p:cNvSpPr txBox="1"/>
          <p:nvPr/>
        </p:nvSpPr>
        <p:spPr>
          <a:xfrm>
            <a:off x="13556073" y="9083689"/>
            <a:ext cx="86846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86" name="另一个好处：解决平票的情况"/>
          <p:cNvSpPr txBox="1"/>
          <p:nvPr/>
        </p:nvSpPr>
        <p:spPr>
          <a:xfrm>
            <a:off x="3975015" y="11931519"/>
            <a:ext cx="1643397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另一个好处：解决平票的情况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6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klearn kNN文档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sklearn kNN文档</a:t>
            </a:r>
          </a:p>
        </p:txBody>
      </p:sp>
      <p:pic>
        <p:nvPicPr>
          <p:cNvPr id="38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参数 weights"/>
          <p:cNvSpPr txBox="1"/>
          <p:nvPr/>
        </p:nvSpPr>
        <p:spPr>
          <a:xfrm>
            <a:off x="9077438" y="5347115"/>
            <a:ext cx="622912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参数 weights</a:t>
            </a:r>
          </a:p>
        </p:txBody>
      </p:sp>
      <p:sp>
        <p:nvSpPr>
          <p:cNvPr id="391" name="http://scikit-learn.org/stable/modules/generated/sklearn.neighbors.KNeighborsClassifier.html"/>
          <p:cNvSpPr txBox="1"/>
          <p:nvPr/>
        </p:nvSpPr>
        <p:spPr>
          <a:xfrm>
            <a:off x="5318442" y="8498738"/>
            <a:ext cx="1374711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http://scikit-learn.org/stable/modules/generated/sklearn.neighbors.KNeighborsClassifier.html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更多关于距离的定义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更多关于距离的定义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欧拉距离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欧拉距离</a:t>
            </a:r>
          </a:p>
        </p:txBody>
      </p:sp>
      <p:pic>
        <p:nvPicPr>
          <p:cNvPr id="39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661598" y="6291460"/>
            <a:ext cx="7060699" cy="3165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7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曼哈顿距离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曼哈顿距离</a:t>
            </a:r>
          </a:p>
        </p:txBody>
      </p:sp>
      <p:pic>
        <p:nvPicPr>
          <p:cNvPr id="40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3819579" y="6413103"/>
            <a:ext cx="5843337" cy="2921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20880" y="3946119"/>
            <a:ext cx="8881795" cy="8881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1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距离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距离</a:t>
            </a:r>
          </a:p>
        </p:txBody>
      </p:sp>
      <p:pic>
        <p:nvPicPr>
          <p:cNvPr id="40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270404" y="4773031"/>
            <a:ext cx="5843337" cy="29216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8661598" y="8920398"/>
            <a:ext cx="7060699" cy="3165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7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距离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距离</a:t>
            </a:r>
          </a:p>
        </p:txBody>
      </p:sp>
      <p:pic>
        <p:nvPicPr>
          <p:cNvPr id="41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270404" y="4773031"/>
            <a:ext cx="5843337" cy="29216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8702278" y="8920398"/>
            <a:ext cx="6979541" cy="3165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距离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距离</a:t>
            </a:r>
          </a:p>
        </p:txBody>
      </p:sp>
      <p:pic>
        <p:nvPicPr>
          <p:cNvPr id="41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270404" y="4773031"/>
            <a:ext cx="5843337" cy="29216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8499276" y="8992754"/>
            <a:ext cx="7385328" cy="2921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k近邻算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k近邻算法</a:t>
            </a:r>
          </a:p>
        </p:txBody>
      </p:sp>
      <p:pic>
        <p:nvPicPr>
          <p:cNvPr id="12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Line"/>
          <p:cNvSpPr/>
          <p:nvPr/>
        </p:nvSpPr>
        <p:spPr>
          <a:xfrm>
            <a:off x="5286139" y="12875237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1" name="Line"/>
          <p:cNvSpPr/>
          <p:nvPr/>
        </p:nvSpPr>
        <p:spPr>
          <a:xfrm flipV="1">
            <a:off x="5292545" y="3496121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2" name="Circle"/>
          <p:cNvSpPr/>
          <p:nvPr/>
        </p:nvSpPr>
        <p:spPr>
          <a:xfrm>
            <a:off x="16139551" y="4104323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3" name="Circle"/>
          <p:cNvSpPr/>
          <p:nvPr/>
        </p:nvSpPr>
        <p:spPr>
          <a:xfrm>
            <a:off x="17086588" y="8403857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4" name="Circle"/>
          <p:cNvSpPr/>
          <p:nvPr/>
        </p:nvSpPr>
        <p:spPr>
          <a:xfrm>
            <a:off x="19215439" y="6022513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5" name="Circle"/>
          <p:cNvSpPr/>
          <p:nvPr/>
        </p:nvSpPr>
        <p:spPr>
          <a:xfrm>
            <a:off x="6498480" y="8403857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6" name="Circle"/>
          <p:cNvSpPr/>
          <p:nvPr/>
        </p:nvSpPr>
        <p:spPr>
          <a:xfrm>
            <a:off x="6673718" y="11111557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7" name="Circle"/>
          <p:cNvSpPr/>
          <p:nvPr/>
        </p:nvSpPr>
        <p:spPr>
          <a:xfrm>
            <a:off x="9622605" y="9936147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8" name="Circle"/>
          <p:cNvSpPr/>
          <p:nvPr/>
        </p:nvSpPr>
        <p:spPr>
          <a:xfrm>
            <a:off x="14645701" y="9363705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9" name="Circle"/>
          <p:cNvSpPr/>
          <p:nvPr/>
        </p:nvSpPr>
        <p:spPr>
          <a:xfrm>
            <a:off x="11557000" y="6223000"/>
            <a:ext cx="1270000" cy="1270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0" name="肿瘤大小"/>
          <p:cNvSpPr txBox="1"/>
          <p:nvPr/>
        </p:nvSpPr>
        <p:spPr>
          <a:xfrm>
            <a:off x="20695676" y="12379937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肿瘤大小</a:t>
            </a:r>
          </a:p>
        </p:txBody>
      </p:sp>
      <p:sp>
        <p:nvSpPr>
          <p:cNvPr id="141" name="时间"/>
          <p:cNvSpPr txBox="1"/>
          <p:nvPr/>
        </p:nvSpPr>
        <p:spPr>
          <a:xfrm>
            <a:off x="2588943" y="3317714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时间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距离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距离</a:t>
            </a:r>
          </a:p>
        </p:txBody>
      </p:sp>
      <p:pic>
        <p:nvPicPr>
          <p:cNvPr id="42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905081" y="4592348"/>
            <a:ext cx="6898384" cy="2921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8661598" y="8920398"/>
            <a:ext cx="7385328" cy="2921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距离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距离</a:t>
            </a:r>
          </a:p>
        </p:txBody>
      </p:sp>
      <p:pic>
        <p:nvPicPr>
          <p:cNvPr id="42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905080" y="3482888"/>
            <a:ext cx="6898385" cy="2921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8661598" y="6870310"/>
            <a:ext cx="7385328" cy="2921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8661598" y="10257731"/>
            <a:ext cx="7466486" cy="3083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明可夫斯基距离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明可夫斯基距离</a:t>
            </a:r>
          </a:p>
        </p:txBody>
      </p:sp>
      <p:pic>
        <p:nvPicPr>
          <p:cNvPr id="43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458795" y="6331942"/>
            <a:ext cx="7466486" cy="3083984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Minkowski Distance"/>
          <p:cNvSpPr txBox="1"/>
          <p:nvPr/>
        </p:nvSpPr>
        <p:spPr>
          <a:xfrm>
            <a:off x="9077438" y="4327216"/>
            <a:ext cx="62291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Minkowski Distance</a:t>
            </a:r>
          </a:p>
        </p:txBody>
      </p:sp>
      <p:sp>
        <p:nvSpPr>
          <p:cNvPr id="434" name="获得了一个超参数 p"/>
          <p:cNvSpPr txBox="1"/>
          <p:nvPr/>
        </p:nvSpPr>
        <p:spPr>
          <a:xfrm>
            <a:off x="9077438" y="10975120"/>
            <a:ext cx="622912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获得了一个超参数 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3" grpId="1"/>
      <p:bldP build="whole" bldLvl="1" animBg="1" rev="0" advAuto="0" spid="434" grpId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kNN中更多超参数与网格搜索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kNN中更多超参数与网格搜索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演示：网格搜索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演示：网格搜索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更多的距离定义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更多的距离定义</a:t>
            </a:r>
          </a:p>
        </p:txBody>
      </p:sp>
      <p:pic>
        <p:nvPicPr>
          <p:cNvPr id="44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向量空间余弦相似度 Cosine Similarity…"/>
          <p:cNvSpPr txBox="1"/>
          <p:nvPr/>
        </p:nvSpPr>
        <p:spPr>
          <a:xfrm>
            <a:off x="4694431" y="5378449"/>
            <a:ext cx="14995138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向量空间余弦相似度 Cosine Similarity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调整余玄相似度 Adjusted Cosine Similarity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皮尔森相关系数 Pearson Correlation Coefficient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Jaccard相似系数 Jaccard Coefficient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2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klearn kNN文档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sklearn kNN文档</a:t>
            </a:r>
          </a:p>
        </p:txBody>
      </p:sp>
      <p:pic>
        <p:nvPicPr>
          <p:cNvPr id="44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参数 metric"/>
          <p:cNvSpPr txBox="1"/>
          <p:nvPr/>
        </p:nvSpPr>
        <p:spPr>
          <a:xfrm>
            <a:off x="9077438" y="5347115"/>
            <a:ext cx="622912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参数 metric</a:t>
            </a:r>
          </a:p>
        </p:txBody>
      </p:sp>
      <p:sp>
        <p:nvSpPr>
          <p:cNvPr id="447" name="http://scikit-learn.org/stable/modules/generated/sklearn.neighbors.KNeighborsClassifier.html"/>
          <p:cNvSpPr txBox="1"/>
          <p:nvPr/>
        </p:nvSpPr>
        <p:spPr>
          <a:xfrm>
            <a:off x="5318442" y="8498738"/>
            <a:ext cx="1374711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http://scikit-learn.org/stable/modules/generated/sklearn.neighbors.KNeighborsClassifier.html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klearn DistanceMetric文档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sklearn DistanceMetric文档</a:t>
            </a:r>
          </a:p>
        </p:txBody>
      </p:sp>
      <p:pic>
        <p:nvPicPr>
          <p:cNvPr id="45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http://scikit-learn.org/stable/modules/generated/sklearn.neighbors.DistanceMetric.html"/>
          <p:cNvSpPr txBox="1"/>
          <p:nvPr/>
        </p:nvSpPr>
        <p:spPr>
          <a:xfrm>
            <a:off x="5318442" y="7061200"/>
            <a:ext cx="1374711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http://scikit-learn.org/stable/modules/generated/sklearn.neighbors.DistanceMetric.html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数据归一化 Feature Scaling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数据归一化 Feature Scaling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数据归一化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数据归一化</a:t>
            </a:r>
          </a:p>
        </p:txBody>
      </p:sp>
      <p:pic>
        <p:nvPicPr>
          <p:cNvPr id="45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57" name="Table"/>
          <p:cNvGraphicFramePr/>
          <p:nvPr/>
        </p:nvGraphicFramePr>
        <p:xfrm>
          <a:off x="4618635" y="4555983"/>
          <a:ext cx="15146730" cy="663603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5048909"/>
                <a:gridCol w="5048909"/>
                <a:gridCol w="5048909"/>
              </a:tblGrid>
              <a:tr h="2212011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肿瘤大小
（厘米）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发现时间
（天）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1201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样本1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1201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样本2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58" name="样本间的距离被发现时间所主导"/>
          <p:cNvSpPr txBox="1"/>
          <p:nvPr/>
        </p:nvSpPr>
        <p:spPr>
          <a:xfrm>
            <a:off x="6586900" y="12245061"/>
            <a:ext cx="1121019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样本间的距离被发现时间所主导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17038349" y="4441219"/>
            <a:ext cx="2668416" cy="4013359"/>
            <a:chOff x="0" y="0"/>
            <a:chExt cx="2668415" cy="4013358"/>
          </a:xfrm>
        </p:grpSpPr>
        <p:sp>
          <p:nvSpPr>
            <p:cNvPr id="143" name="Line"/>
            <p:cNvSpPr/>
            <p:nvPr/>
          </p:nvSpPr>
          <p:spPr>
            <a:xfrm flipH="1" flipV="1">
              <a:off x="1967936" y="161460"/>
              <a:ext cx="700480" cy="2007307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4" name="Line"/>
            <p:cNvSpPr/>
            <p:nvPr/>
          </p:nvSpPr>
          <p:spPr>
            <a:xfrm flipV="1">
              <a:off x="0" y="-1"/>
              <a:ext cx="1920736" cy="241804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5" name="Line"/>
            <p:cNvSpPr/>
            <p:nvPr/>
          </p:nvSpPr>
          <p:spPr>
            <a:xfrm flipV="1">
              <a:off x="900199" y="419228"/>
              <a:ext cx="845099" cy="359413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47" name="k近邻算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k近邻算法</a:t>
            </a:r>
          </a:p>
        </p:txBody>
      </p:sp>
      <p:pic>
        <p:nvPicPr>
          <p:cNvPr id="14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Line"/>
          <p:cNvSpPr/>
          <p:nvPr/>
        </p:nvSpPr>
        <p:spPr>
          <a:xfrm>
            <a:off x="5286139" y="12875237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0" name="Line"/>
          <p:cNvSpPr/>
          <p:nvPr/>
        </p:nvSpPr>
        <p:spPr>
          <a:xfrm flipV="1">
            <a:off x="5292545" y="3496121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1" name="Circle"/>
          <p:cNvSpPr/>
          <p:nvPr/>
        </p:nvSpPr>
        <p:spPr>
          <a:xfrm>
            <a:off x="16139551" y="4104323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2" name="Circle"/>
          <p:cNvSpPr/>
          <p:nvPr/>
        </p:nvSpPr>
        <p:spPr>
          <a:xfrm>
            <a:off x="17086588" y="8403857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3" name="Circle"/>
          <p:cNvSpPr/>
          <p:nvPr/>
        </p:nvSpPr>
        <p:spPr>
          <a:xfrm>
            <a:off x="6498480" y="8403857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4" name="Circle"/>
          <p:cNvSpPr/>
          <p:nvPr/>
        </p:nvSpPr>
        <p:spPr>
          <a:xfrm>
            <a:off x="6673718" y="11111557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5" name="Circle"/>
          <p:cNvSpPr/>
          <p:nvPr/>
        </p:nvSpPr>
        <p:spPr>
          <a:xfrm>
            <a:off x="9622605" y="9936147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6" name="Circle"/>
          <p:cNvSpPr/>
          <p:nvPr/>
        </p:nvSpPr>
        <p:spPr>
          <a:xfrm>
            <a:off x="14645701" y="9363705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7" name="Circle"/>
          <p:cNvSpPr/>
          <p:nvPr/>
        </p:nvSpPr>
        <p:spPr>
          <a:xfrm>
            <a:off x="11557000" y="6223000"/>
            <a:ext cx="1270000" cy="1270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8" name="肿瘤大小"/>
          <p:cNvSpPr txBox="1"/>
          <p:nvPr/>
        </p:nvSpPr>
        <p:spPr>
          <a:xfrm>
            <a:off x="20695676" y="12379937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肿瘤大小</a:t>
            </a:r>
          </a:p>
        </p:txBody>
      </p:sp>
      <p:sp>
        <p:nvSpPr>
          <p:cNvPr id="159" name="时间"/>
          <p:cNvSpPr txBox="1"/>
          <p:nvPr/>
        </p:nvSpPr>
        <p:spPr>
          <a:xfrm>
            <a:off x="2588943" y="3317714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时间</a:t>
            </a:r>
          </a:p>
        </p:txBody>
      </p:sp>
      <p:sp>
        <p:nvSpPr>
          <p:cNvPr id="160" name="k = 3"/>
          <p:cNvSpPr txBox="1"/>
          <p:nvPr/>
        </p:nvSpPr>
        <p:spPr>
          <a:xfrm>
            <a:off x="11032075" y="4190999"/>
            <a:ext cx="15442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 = 3</a:t>
            </a:r>
          </a:p>
        </p:txBody>
      </p:sp>
      <p:sp>
        <p:nvSpPr>
          <p:cNvPr id="161" name="Circle"/>
          <p:cNvSpPr/>
          <p:nvPr/>
        </p:nvSpPr>
        <p:spPr>
          <a:xfrm>
            <a:off x="19191320" y="6022513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2" name="Circle"/>
          <p:cNvSpPr/>
          <p:nvPr/>
        </p:nvSpPr>
        <p:spPr>
          <a:xfrm>
            <a:off x="18371284" y="3769299"/>
            <a:ext cx="1270001" cy="1270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2"/>
      <p:bldP build="whole" bldLvl="1" animBg="1" rev="0" advAuto="0" spid="160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数据归一化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数据归一化</a:t>
            </a:r>
          </a:p>
        </p:txBody>
      </p:sp>
      <p:pic>
        <p:nvPicPr>
          <p:cNvPr id="46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62" name="Table"/>
          <p:cNvGraphicFramePr/>
          <p:nvPr/>
        </p:nvGraphicFramePr>
        <p:xfrm>
          <a:off x="4618635" y="4555983"/>
          <a:ext cx="15146730" cy="663603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5048909"/>
                <a:gridCol w="5048909"/>
                <a:gridCol w="5048909"/>
              </a:tblGrid>
              <a:tr h="2212011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肿瘤大小
（厘米）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发现时间
（年）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1201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样本1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200天 = 0.55年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1201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样本2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 = 0.27年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数据归一化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数据归一化</a:t>
            </a:r>
          </a:p>
        </p:txBody>
      </p:sp>
      <p:pic>
        <p:nvPicPr>
          <p:cNvPr id="46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66" name="解决方案：将所有的数据映射到同一尺度"/>
          <p:cNvSpPr txBox="1"/>
          <p:nvPr/>
        </p:nvSpPr>
        <p:spPr>
          <a:xfrm>
            <a:off x="6151727" y="4749762"/>
            <a:ext cx="1208054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解决方案：将所有的数据映射到同一尺度</a:t>
            </a:r>
          </a:p>
        </p:txBody>
      </p:sp>
      <p:sp>
        <p:nvSpPr>
          <p:cNvPr id="467" name="最值归一化：把所有数据映射到0-1之间"/>
          <p:cNvSpPr txBox="1"/>
          <p:nvPr/>
        </p:nvSpPr>
        <p:spPr>
          <a:xfrm>
            <a:off x="6151727" y="7578056"/>
            <a:ext cx="1208054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最值归一化：把所有数据映射到0-1之间</a:t>
            </a:r>
          </a:p>
        </p:txBody>
      </p:sp>
      <p:pic>
        <p:nvPicPr>
          <p:cNvPr id="468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66546" y="9022257"/>
            <a:ext cx="7250844" cy="2833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8" grpId="3"/>
      <p:bldP build="whole" bldLvl="1" animBg="1" rev="0" advAuto="0" spid="467" grpId="2"/>
      <p:bldP build="whole" bldLvl="1" animBg="1" rev="0" advAuto="0" spid="466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最值归一化 normalizat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最值归一化 normalization</a:t>
            </a:r>
          </a:p>
        </p:txBody>
      </p:sp>
      <p:pic>
        <p:nvPicPr>
          <p:cNvPr id="47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最值归一化：把所有数据映射到0-1之间"/>
          <p:cNvSpPr txBox="1"/>
          <p:nvPr/>
        </p:nvSpPr>
        <p:spPr>
          <a:xfrm>
            <a:off x="6151727" y="4201438"/>
            <a:ext cx="1208054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最值归一化：把所有数据映射到0-1之间</a:t>
            </a:r>
          </a:p>
        </p:txBody>
      </p:sp>
      <p:pic>
        <p:nvPicPr>
          <p:cNvPr id="473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66546" y="5525046"/>
            <a:ext cx="7250844" cy="2833663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适用于分布有明显边界的情况；受outlier影响较大"/>
          <p:cNvSpPr txBox="1"/>
          <p:nvPr/>
        </p:nvSpPr>
        <p:spPr>
          <a:xfrm>
            <a:off x="4389037" y="10213400"/>
            <a:ext cx="1560592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适用于分布有明显边界的情况；受outlier影响较大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4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均值方差归一化 standardizat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均值方差归一化 standardization</a:t>
            </a:r>
          </a:p>
        </p:txBody>
      </p:sp>
      <p:pic>
        <p:nvPicPr>
          <p:cNvPr id="47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均值方差归一化：把所有数据归一到均值为0方差为1的分布中"/>
          <p:cNvSpPr txBox="1"/>
          <p:nvPr/>
        </p:nvSpPr>
        <p:spPr>
          <a:xfrm>
            <a:off x="4053401" y="5769773"/>
            <a:ext cx="1846841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均值方差归一化：把所有数据归一到均值为0方差为1的分布中</a:t>
            </a:r>
          </a:p>
        </p:txBody>
      </p:sp>
      <p:pic>
        <p:nvPicPr>
          <p:cNvPr id="479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614784" y="8416363"/>
            <a:ext cx="6500756" cy="2583635"/>
          </a:xfrm>
          <a:prstGeom prst="rect">
            <a:avLst/>
          </a:prstGeom>
          <a:ln w="12700">
            <a:miter lim="400000"/>
          </a:ln>
        </p:spPr>
      </p:pic>
      <p:sp>
        <p:nvSpPr>
          <p:cNvPr id="480" name="数据分布没有明显的边界；有可能存在极端数据值"/>
          <p:cNvSpPr txBox="1"/>
          <p:nvPr/>
        </p:nvSpPr>
        <p:spPr>
          <a:xfrm>
            <a:off x="4799055" y="3919100"/>
            <a:ext cx="1560592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数据分布没有明显的边界；有可能存在极端数据值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8" grpId="1"/>
      <p:bldP build="whole" bldLvl="1" animBg="1" rev="0" advAuto="0" spid="480" grpId="2"/>
      <p:bldP build="whole" bldLvl="1" animBg="1" rev="0" advAuto="0" spid="479" grpId="3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演示：实现两种归一化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演示：实现两种归一化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cikit-Learn中的Scaler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Scikit-Learn中的Scaler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对测试数据集如何归一化？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对测试数据集如何归一化？</a:t>
            </a:r>
          </a:p>
        </p:txBody>
      </p:sp>
      <p:pic>
        <p:nvPicPr>
          <p:cNvPr id="48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Rectangle"/>
          <p:cNvSpPr/>
          <p:nvPr/>
        </p:nvSpPr>
        <p:spPr>
          <a:xfrm>
            <a:off x="8177669" y="3858237"/>
            <a:ext cx="3775989" cy="906523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89" name="训练数据"/>
          <p:cNvSpPr/>
          <p:nvPr/>
        </p:nvSpPr>
        <p:spPr>
          <a:xfrm>
            <a:off x="8177669" y="3816901"/>
            <a:ext cx="3775989" cy="708995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</a:t>
            </a:r>
          </a:p>
        </p:txBody>
      </p:sp>
      <p:sp>
        <p:nvSpPr>
          <p:cNvPr id="490" name="测试数据"/>
          <p:cNvSpPr/>
          <p:nvPr/>
        </p:nvSpPr>
        <p:spPr>
          <a:xfrm>
            <a:off x="8177669" y="10935985"/>
            <a:ext cx="3775989" cy="202882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测试数据</a:t>
            </a:r>
          </a:p>
        </p:txBody>
      </p:sp>
      <p:sp>
        <p:nvSpPr>
          <p:cNvPr id="491" name="mean_train"/>
          <p:cNvSpPr txBox="1"/>
          <p:nvPr/>
        </p:nvSpPr>
        <p:spPr>
          <a:xfrm>
            <a:off x="13773235" y="5375018"/>
            <a:ext cx="377599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mean_train</a:t>
            </a:r>
          </a:p>
        </p:txBody>
      </p:sp>
      <p:sp>
        <p:nvSpPr>
          <p:cNvPr id="492" name="std_train"/>
          <p:cNvSpPr txBox="1"/>
          <p:nvPr/>
        </p:nvSpPr>
        <p:spPr>
          <a:xfrm>
            <a:off x="13773235" y="6683833"/>
            <a:ext cx="377599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std_train</a:t>
            </a:r>
          </a:p>
        </p:txBody>
      </p:sp>
      <p:sp>
        <p:nvSpPr>
          <p:cNvPr id="493" name="mean_test"/>
          <p:cNvSpPr txBox="1"/>
          <p:nvPr/>
        </p:nvSpPr>
        <p:spPr>
          <a:xfrm>
            <a:off x="13773235" y="10864190"/>
            <a:ext cx="377599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mean_test</a:t>
            </a:r>
          </a:p>
        </p:txBody>
      </p:sp>
      <p:sp>
        <p:nvSpPr>
          <p:cNvPr id="494" name="std_test"/>
          <p:cNvSpPr txBox="1"/>
          <p:nvPr/>
        </p:nvSpPr>
        <p:spPr>
          <a:xfrm>
            <a:off x="13773235" y="12173006"/>
            <a:ext cx="377599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std_test</a:t>
            </a:r>
          </a:p>
        </p:txBody>
      </p:sp>
      <p:grpSp>
        <p:nvGrpSpPr>
          <p:cNvPr id="499" name="Group"/>
          <p:cNvGrpSpPr/>
          <p:nvPr/>
        </p:nvGrpSpPr>
        <p:grpSpPr>
          <a:xfrm>
            <a:off x="13441447" y="10323889"/>
            <a:ext cx="5929567" cy="3253018"/>
            <a:chOff x="-165641" y="-174183"/>
            <a:chExt cx="5929565" cy="3253016"/>
          </a:xfrm>
        </p:grpSpPr>
        <p:pic>
          <p:nvPicPr>
            <p:cNvPr id="495" name="Line" descr="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335454">
              <a:off x="-352354" y="1325325"/>
              <a:ext cx="6302992" cy="254001"/>
            </a:xfrm>
            <a:prstGeom prst="rect">
              <a:avLst/>
            </a:prstGeom>
            <a:effectLst/>
          </p:spPr>
        </p:pic>
        <p:pic>
          <p:nvPicPr>
            <p:cNvPr id="497" name="Line" descr="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9746771">
              <a:off x="-156977" y="1325325"/>
              <a:ext cx="5912238" cy="2540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9" grpId="5"/>
      <p:bldP build="whole" bldLvl="1" animBg="1" rev="0" advAuto="0" spid="493" grpId="3"/>
      <p:bldP build="whole" bldLvl="1" animBg="1" rev="0" advAuto="0" spid="491" grpId="1"/>
      <p:bldP build="whole" bldLvl="1" animBg="1" rev="0" advAuto="0" spid="492" grpId="2"/>
      <p:bldP build="whole" bldLvl="1" animBg="1" rev="0" advAuto="0" spid="494" grpId="4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对测试数据集如何归一化？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对测试数据集如何归一化？</a:t>
            </a:r>
          </a:p>
        </p:txBody>
      </p:sp>
      <p:pic>
        <p:nvPicPr>
          <p:cNvPr id="50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Rectangle"/>
          <p:cNvSpPr/>
          <p:nvPr/>
        </p:nvSpPr>
        <p:spPr>
          <a:xfrm>
            <a:off x="8177669" y="3858237"/>
            <a:ext cx="3775989" cy="906523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04" name="训练数据"/>
          <p:cNvSpPr/>
          <p:nvPr/>
        </p:nvSpPr>
        <p:spPr>
          <a:xfrm>
            <a:off x="8177669" y="3816901"/>
            <a:ext cx="3775989" cy="708995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</a:t>
            </a:r>
          </a:p>
        </p:txBody>
      </p:sp>
      <p:sp>
        <p:nvSpPr>
          <p:cNvPr id="505" name="测试数据"/>
          <p:cNvSpPr/>
          <p:nvPr/>
        </p:nvSpPr>
        <p:spPr>
          <a:xfrm>
            <a:off x="8177669" y="10935985"/>
            <a:ext cx="3775989" cy="202882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测试数据</a:t>
            </a:r>
          </a:p>
        </p:txBody>
      </p:sp>
      <p:sp>
        <p:nvSpPr>
          <p:cNvPr id="506" name="mean_train"/>
          <p:cNvSpPr txBox="1"/>
          <p:nvPr/>
        </p:nvSpPr>
        <p:spPr>
          <a:xfrm>
            <a:off x="13773235" y="5375018"/>
            <a:ext cx="377599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mean_train</a:t>
            </a:r>
          </a:p>
        </p:txBody>
      </p:sp>
      <p:sp>
        <p:nvSpPr>
          <p:cNvPr id="507" name="std_train"/>
          <p:cNvSpPr txBox="1"/>
          <p:nvPr/>
        </p:nvSpPr>
        <p:spPr>
          <a:xfrm>
            <a:off x="13773235" y="6683833"/>
            <a:ext cx="377599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std_train</a:t>
            </a:r>
          </a:p>
        </p:txBody>
      </p:sp>
      <p:sp>
        <p:nvSpPr>
          <p:cNvPr id="508" name="(x_test - mean_train) / std_train"/>
          <p:cNvSpPr txBox="1"/>
          <p:nvPr/>
        </p:nvSpPr>
        <p:spPr>
          <a:xfrm>
            <a:off x="13273149" y="11518598"/>
            <a:ext cx="918196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(x_test - mean_train) / std_train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8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对测试数据集如何归一化？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对测试数据集如何归一化？</a:t>
            </a:r>
          </a:p>
        </p:txBody>
      </p:sp>
      <p:pic>
        <p:nvPicPr>
          <p:cNvPr id="51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Rectangle"/>
          <p:cNvSpPr/>
          <p:nvPr/>
        </p:nvSpPr>
        <p:spPr>
          <a:xfrm>
            <a:off x="4897526" y="3930593"/>
            <a:ext cx="3775990" cy="906523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3" name="训练数据"/>
          <p:cNvSpPr/>
          <p:nvPr/>
        </p:nvSpPr>
        <p:spPr>
          <a:xfrm>
            <a:off x="4897526" y="3889257"/>
            <a:ext cx="3775990" cy="708995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</a:t>
            </a:r>
          </a:p>
        </p:txBody>
      </p:sp>
      <p:sp>
        <p:nvSpPr>
          <p:cNvPr id="514" name="测试数据"/>
          <p:cNvSpPr/>
          <p:nvPr/>
        </p:nvSpPr>
        <p:spPr>
          <a:xfrm>
            <a:off x="4897526" y="11008342"/>
            <a:ext cx="3775990" cy="202882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测试数据</a:t>
            </a:r>
          </a:p>
        </p:txBody>
      </p:sp>
      <p:sp>
        <p:nvSpPr>
          <p:cNvPr id="515" name="(x_test - mean_train) / std_train"/>
          <p:cNvSpPr txBox="1"/>
          <p:nvPr/>
        </p:nvSpPr>
        <p:spPr>
          <a:xfrm>
            <a:off x="9993007" y="11590954"/>
            <a:ext cx="918196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(x_test - mean_train) / std_train</a:t>
            </a:r>
          </a:p>
        </p:txBody>
      </p:sp>
      <p:sp>
        <p:nvSpPr>
          <p:cNvPr id="516" name="测试数据是模拟真实环境…"/>
          <p:cNvSpPr txBox="1"/>
          <p:nvPr/>
        </p:nvSpPr>
        <p:spPr>
          <a:xfrm>
            <a:off x="9622794" y="3793690"/>
            <a:ext cx="11310631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测试数据是模拟真实环境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真实环境很有可能无法得到所有测试数据的均值和方差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对数据的归一化也是算法的一部分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6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对测试数据集如何归一化？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对测试数据集如何归一化？</a:t>
            </a:r>
          </a:p>
        </p:txBody>
      </p:sp>
      <p:pic>
        <p:nvPicPr>
          <p:cNvPr id="51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要保存训练数据集得到的均值和方差"/>
          <p:cNvSpPr txBox="1"/>
          <p:nvPr/>
        </p:nvSpPr>
        <p:spPr>
          <a:xfrm>
            <a:off x="6919238" y="6260717"/>
            <a:ext cx="1054552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要保存训练数据集得到的均值和方差</a:t>
            </a:r>
          </a:p>
        </p:txBody>
      </p:sp>
      <p:sp>
        <p:nvSpPr>
          <p:cNvPr id="521" name="scikit-learn中使用Scaler"/>
          <p:cNvSpPr txBox="1"/>
          <p:nvPr/>
        </p:nvSpPr>
        <p:spPr>
          <a:xfrm>
            <a:off x="6919238" y="8496682"/>
            <a:ext cx="1054552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scikit-learn中使用Scaler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0" grpId="1"/>
      <p:bldP build="whole" bldLvl="1" animBg="1" rev="0" advAuto="0" spid="52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k近邻算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k近邻算法</a:t>
            </a:r>
          </a:p>
        </p:txBody>
      </p:sp>
      <p:pic>
        <p:nvPicPr>
          <p:cNvPr id="16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Line"/>
          <p:cNvSpPr/>
          <p:nvPr/>
        </p:nvSpPr>
        <p:spPr>
          <a:xfrm>
            <a:off x="5286139" y="12875237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7" name="Line"/>
          <p:cNvSpPr/>
          <p:nvPr/>
        </p:nvSpPr>
        <p:spPr>
          <a:xfrm flipV="1">
            <a:off x="5292545" y="3496121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8" name="Circle"/>
          <p:cNvSpPr/>
          <p:nvPr/>
        </p:nvSpPr>
        <p:spPr>
          <a:xfrm>
            <a:off x="16139551" y="4104323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9" name="Circle"/>
          <p:cNvSpPr/>
          <p:nvPr/>
        </p:nvSpPr>
        <p:spPr>
          <a:xfrm>
            <a:off x="17086588" y="8403857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0" name="Circle"/>
          <p:cNvSpPr/>
          <p:nvPr/>
        </p:nvSpPr>
        <p:spPr>
          <a:xfrm>
            <a:off x="6498480" y="8403857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1" name="Circle"/>
          <p:cNvSpPr/>
          <p:nvPr/>
        </p:nvSpPr>
        <p:spPr>
          <a:xfrm>
            <a:off x="6673718" y="11111557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2" name="Circle"/>
          <p:cNvSpPr/>
          <p:nvPr/>
        </p:nvSpPr>
        <p:spPr>
          <a:xfrm>
            <a:off x="9622605" y="9936147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3" name="Circle"/>
          <p:cNvSpPr/>
          <p:nvPr/>
        </p:nvSpPr>
        <p:spPr>
          <a:xfrm>
            <a:off x="14645701" y="9363705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4" name="Circle"/>
          <p:cNvSpPr/>
          <p:nvPr/>
        </p:nvSpPr>
        <p:spPr>
          <a:xfrm>
            <a:off x="11557000" y="6223000"/>
            <a:ext cx="1270000" cy="1270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5" name="肿瘤大小"/>
          <p:cNvSpPr txBox="1"/>
          <p:nvPr/>
        </p:nvSpPr>
        <p:spPr>
          <a:xfrm>
            <a:off x="20695676" y="12379937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肿瘤大小</a:t>
            </a:r>
          </a:p>
        </p:txBody>
      </p:sp>
      <p:sp>
        <p:nvSpPr>
          <p:cNvPr id="176" name="时间"/>
          <p:cNvSpPr txBox="1"/>
          <p:nvPr/>
        </p:nvSpPr>
        <p:spPr>
          <a:xfrm>
            <a:off x="2588943" y="3317714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时间</a:t>
            </a:r>
          </a:p>
        </p:txBody>
      </p:sp>
      <p:sp>
        <p:nvSpPr>
          <p:cNvPr id="177" name="k = 3"/>
          <p:cNvSpPr txBox="1"/>
          <p:nvPr/>
        </p:nvSpPr>
        <p:spPr>
          <a:xfrm>
            <a:off x="11032075" y="4190999"/>
            <a:ext cx="15442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 = 3</a:t>
            </a:r>
          </a:p>
        </p:txBody>
      </p:sp>
      <p:sp>
        <p:nvSpPr>
          <p:cNvPr id="178" name="Circle"/>
          <p:cNvSpPr/>
          <p:nvPr/>
        </p:nvSpPr>
        <p:spPr>
          <a:xfrm>
            <a:off x="19191320" y="6022513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9" name="Circle"/>
          <p:cNvSpPr/>
          <p:nvPr/>
        </p:nvSpPr>
        <p:spPr>
          <a:xfrm>
            <a:off x="18371284" y="3769299"/>
            <a:ext cx="1270001" cy="1270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对测试数据集如何归一化？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对测试数据集如何归一化？</a:t>
            </a:r>
          </a:p>
        </p:txBody>
      </p:sp>
      <p:pic>
        <p:nvPicPr>
          <p:cNvPr id="52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Scaler"/>
          <p:cNvSpPr/>
          <p:nvPr/>
        </p:nvSpPr>
        <p:spPr>
          <a:xfrm>
            <a:off x="6540311" y="7406538"/>
            <a:ext cx="3810001" cy="381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Scaler</a:t>
            </a:r>
          </a:p>
        </p:txBody>
      </p:sp>
      <p:sp>
        <p:nvSpPr>
          <p:cNvPr id="526" name="Line"/>
          <p:cNvSpPr/>
          <p:nvPr/>
        </p:nvSpPr>
        <p:spPr>
          <a:xfrm>
            <a:off x="4151573" y="9311538"/>
            <a:ext cx="1641574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529" name="Group"/>
          <p:cNvGrpSpPr/>
          <p:nvPr/>
        </p:nvGrpSpPr>
        <p:grpSpPr>
          <a:xfrm>
            <a:off x="11097476" y="7406538"/>
            <a:ext cx="6323173" cy="3810001"/>
            <a:chOff x="0" y="0"/>
            <a:chExt cx="6323171" cy="3810000"/>
          </a:xfrm>
        </p:grpSpPr>
        <p:sp>
          <p:nvSpPr>
            <p:cNvPr id="527" name="Line"/>
            <p:cNvSpPr/>
            <p:nvPr/>
          </p:nvSpPr>
          <p:spPr>
            <a:xfrm>
              <a:off x="0" y="1905000"/>
              <a:ext cx="1641574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28" name="学习得到执行任务的算法"/>
            <p:cNvSpPr/>
            <p:nvPr/>
          </p:nvSpPr>
          <p:spPr>
            <a:xfrm>
              <a:off x="2513171" y="0"/>
              <a:ext cx="3810001" cy="381000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学习得到执行任务的算法</a:t>
              </a:r>
            </a:p>
          </p:txBody>
        </p:sp>
      </p:grpSp>
      <p:grpSp>
        <p:nvGrpSpPr>
          <p:cNvPr id="532" name="Group"/>
          <p:cNvGrpSpPr/>
          <p:nvPr/>
        </p:nvGrpSpPr>
        <p:grpSpPr>
          <a:xfrm>
            <a:off x="18043380" y="8816238"/>
            <a:ext cx="5749483" cy="990601"/>
            <a:chOff x="0" y="0"/>
            <a:chExt cx="5749481" cy="990600"/>
          </a:xfrm>
        </p:grpSpPr>
        <p:sp>
          <p:nvSpPr>
            <p:cNvPr id="530" name="输出结果"/>
            <p:cNvSpPr txBox="1"/>
            <p:nvPr/>
          </p:nvSpPr>
          <p:spPr>
            <a:xfrm>
              <a:off x="2637604" y="0"/>
              <a:ext cx="311187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输出结果</a:t>
              </a:r>
            </a:p>
          </p:txBody>
        </p:sp>
        <p:sp>
          <p:nvSpPr>
            <p:cNvPr id="531" name="Line"/>
            <p:cNvSpPr/>
            <p:nvPr/>
          </p:nvSpPr>
          <p:spPr>
            <a:xfrm>
              <a:off x="0" y="495300"/>
              <a:ext cx="1641574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533" name="保存关键信息的Scaler"/>
          <p:cNvSpPr/>
          <p:nvPr/>
        </p:nvSpPr>
        <p:spPr>
          <a:xfrm>
            <a:off x="13610648" y="7406538"/>
            <a:ext cx="3810001" cy="3810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保存关键信息的Scaler</a:t>
            </a:r>
          </a:p>
        </p:txBody>
      </p:sp>
      <p:grpSp>
        <p:nvGrpSpPr>
          <p:cNvPr id="536" name="Group"/>
          <p:cNvGrpSpPr/>
          <p:nvPr/>
        </p:nvGrpSpPr>
        <p:grpSpPr>
          <a:xfrm>
            <a:off x="13959710" y="4127500"/>
            <a:ext cx="3111878" cy="2808335"/>
            <a:chOff x="0" y="0"/>
            <a:chExt cx="3111876" cy="2808334"/>
          </a:xfrm>
        </p:grpSpPr>
        <p:sp>
          <p:nvSpPr>
            <p:cNvPr id="534" name="Line"/>
            <p:cNvSpPr/>
            <p:nvPr/>
          </p:nvSpPr>
          <p:spPr>
            <a:xfrm flipH="1">
              <a:off x="1481236" y="1461304"/>
              <a:ext cx="1" cy="134703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35" name="输入样例"/>
            <p:cNvSpPr txBox="1"/>
            <p:nvPr/>
          </p:nvSpPr>
          <p:spPr>
            <a:xfrm>
              <a:off x="0" y="0"/>
              <a:ext cx="3111877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输入样例</a:t>
              </a:r>
            </a:p>
          </p:txBody>
        </p:sp>
      </p:grpSp>
      <p:sp>
        <p:nvSpPr>
          <p:cNvPr id="537" name="fit"/>
          <p:cNvSpPr txBox="1"/>
          <p:nvPr/>
        </p:nvSpPr>
        <p:spPr>
          <a:xfrm>
            <a:off x="11363438" y="8077709"/>
            <a:ext cx="11096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fit</a:t>
            </a:r>
          </a:p>
        </p:txBody>
      </p:sp>
      <p:sp>
        <p:nvSpPr>
          <p:cNvPr id="538" name="transform"/>
          <p:cNvSpPr txBox="1"/>
          <p:nvPr/>
        </p:nvSpPr>
        <p:spPr>
          <a:xfrm>
            <a:off x="17709557" y="8077709"/>
            <a:ext cx="243439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transform</a:t>
            </a:r>
          </a:p>
        </p:txBody>
      </p:sp>
      <p:sp>
        <p:nvSpPr>
          <p:cNvPr id="539" name="训练数据集"/>
          <p:cNvSpPr txBox="1"/>
          <p:nvPr/>
        </p:nvSpPr>
        <p:spPr>
          <a:xfrm>
            <a:off x="-30913" y="7543792"/>
            <a:ext cx="436492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训练数据集</a:t>
            </a:r>
          </a:p>
        </p:txBody>
      </p:sp>
      <p:sp>
        <p:nvSpPr>
          <p:cNvPr id="540" name="X_train"/>
          <p:cNvSpPr txBox="1"/>
          <p:nvPr/>
        </p:nvSpPr>
        <p:spPr>
          <a:xfrm>
            <a:off x="-30913" y="8943238"/>
            <a:ext cx="43649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X_train</a:t>
            </a:r>
          </a:p>
        </p:txBody>
      </p:sp>
      <p:sp>
        <p:nvSpPr>
          <p:cNvPr id="541" name="y_train"/>
          <p:cNvSpPr txBox="1"/>
          <p:nvPr/>
        </p:nvSpPr>
        <p:spPr>
          <a:xfrm>
            <a:off x="-30913" y="10215684"/>
            <a:ext cx="43649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y_train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演示：scikit-learn中的Scaler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演示：scikit-learn中的Scaler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演示：创建我们自己的Scaler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演示：创建我们自己的Scaler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更多有关k近邻算法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更多有关k近邻算法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更多有关k近邻算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更多有关k近邻算法</a:t>
            </a:r>
          </a:p>
        </p:txBody>
      </p:sp>
      <p:pic>
        <p:nvPicPr>
          <p:cNvPr id="55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解决分类问题"/>
          <p:cNvSpPr txBox="1"/>
          <p:nvPr/>
        </p:nvSpPr>
        <p:spPr>
          <a:xfrm>
            <a:off x="6919238" y="5497441"/>
            <a:ext cx="1054552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解决分类问题</a:t>
            </a:r>
          </a:p>
        </p:txBody>
      </p:sp>
      <p:sp>
        <p:nvSpPr>
          <p:cNvPr id="552" name="天然可以解决多分类问题"/>
          <p:cNvSpPr txBox="1"/>
          <p:nvPr/>
        </p:nvSpPr>
        <p:spPr>
          <a:xfrm>
            <a:off x="6919238" y="7933429"/>
            <a:ext cx="1054552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天然可以解决多分类问题</a:t>
            </a:r>
          </a:p>
        </p:txBody>
      </p:sp>
      <p:sp>
        <p:nvSpPr>
          <p:cNvPr id="553" name="思想简单，效果强大"/>
          <p:cNvSpPr txBox="1"/>
          <p:nvPr/>
        </p:nvSpPr>
        <p:spPr>
          <a:xfrm>
            <a:off x="6919238" y="10369418"/>
            <a:ext cx="1054552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思想简单，效果强大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1" grpId="1"/>
      <p:bldP build="whole" bldLvl="1" animBg="1" rev="0" advAuto="0" spid="552" grpId="2"/>
      <p:bldP build="whole" bldLvl="1" animBg="1" rev="0" advAuto="0" spid="553" grpId="3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使用k近邻算法解决回归问题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使用k近邻算法解决回归问题</a:t>
            </a:r>
          </a:p>
        </p:txBody>
      </p:sp>
      <p:pic>
        <p:nvPicPr>
          <p:cNvPr id="55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Line"/>
          <p:cNvSpPr/>
          <p:nvPr/>
        </p:nvSpPr>
        <p:spPr>
          <a:xfrm flipH="1" flipV="1">
            <a:off x="11243552" y="9199417"/>
            <a:ext cx="5348792" cy="928191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8" name="Line"/>
          <p:cNvSpPr/>
          <p:nvPr/>
        </p:nvSpPr>
        <p:spPr>
          <a:xfrm flipV="1">
            <a:off x="9079179" y="9255278"/>
            <a:ext cx="1920737" cy="241803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9" name="Line"/>
          <p:cNvSpPr/>
          <p:nvPr/>
        </p:nvSpPr>
        <p:spPr>
          <a:xfrm flipV="1">
            <a:off x="11257670" y="5767278"/>
            <a:ext cx="1723948" cy="3594131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0" name="120"/>
          <p:cNvSpPr/>
          <p:nvPr/>
        </p:nvSpPr>
        <p:spPr>
          <a:xfrm>
            <a:off x="12521747" y="4894630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120</a:t>
            </a:r>
          </a:p>
        </p:txBody>
      </p:sp>
      <p:sp>
        <p:nvSpPr>
          <p:cNvPr id="561" name="150"/>
          <p:cNvSpPr/>
          <p:nvPr/>
        </p:nvSpPr>
        <p:spPr>
          <a:xfrm>
            <a:off x="16290670" y="9583369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150</a:t>
            </a:r>
          </a:p>
        </p:txBody>
      </p:sp>
      <p:sp>
        <p:nvSpPr>
          <p:cNvPr id="562" name="100"/>
          <p:cNvSpPr/>
          <p:nvPr/>
        </p:nvSpPr>
        <p:spPr>
          <a:xfrm>
            <a:off x="8471315" y="8908046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100</a:t>
            </a:r>
          </a:p>
        </p:txBody>
      </p:sp>
      <p:sp>
        <p:nvSpPr>
          <p:cNvPr id="563" name="Circle"/>
          <p:cNvSpPr/>
          <p:nvPr/>
        </p:nvSpPr>
        <p:spPr>
          <a:xfrm>
            <a:off x="10580946" y="8414528"/>
            <a:ext cx="1270001" cy="1270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KNeighborsRegressor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KNeighborsRegressor</a:t>
            </a:r>
          </a:p>
        </p:txBody>
      </p:sp>
      <p:pic>
        <p:nvPicPr>
          <p:cNvPr id="56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67" name="http://scikit-learn.org/stable/modules/generated/sklearn.neighbors.KNeighborsRegressor.html"/>
          <p:cNvSpPr txBox="1"/>
          <p:nvPr/>
        </p:nvSpPr>
        <p:spPr>
          <a:xfrm>
            <a:off x="5318442" y="7061200"/>
            <a:ext cx="1374711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http://scikit-learn.org/stable/modules/generated/sklearn.neighbors.KNeighborsRegressor.html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更多有关k近邻算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更多有关k近邻算法</a:t>
            </a:r>
          </a:p>
        </p:txBody>
      </p:sp>
      <p:pic>
        <p:nvPicPr>
          <p:cNvPr id="57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71" name="最大的缺点：效率低下"/>
          <p:cNvSpPr txBox="1"/>
          <p:nvPr/>
        </p:nvSpPr>
        <p:spPr>
          <a:xfrm>
            <a:off x="6919238" y="5078902"/>
            <a:ext cx="1054552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最大的缺点：效率低下</a:t>
            </a:r>
          </a:p>
        </p:txBody>
      </p:sp>
      <p:sp>
        <p:nvSpPr>
          <p:cNvPr id="572" name="如果训练集有m个样本，n个特征，则预测每一个新的数据，需要O(m*n)"/>
          <p:cNvSpPr txBox="1"/>
          <p:nvPr/>
        </p:nvSpPr>
        <p:spPr>
          <a:xfrm>
            <a:off x="5946860" y="7395795"/>
            <a:ext cx="12490280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如果训练集有m个样本，n个特征，则预测每一个新的数据，需要O(m*n)</a:t>
            </a:r>
          </a:p>
        </p:txBody>
      </p:sp>
      <p:sp>
        <p:nvSpPr>
          <p:cNvPr id="573" name="优化，使用树结构：KD-Tree, Ball-Tree"/>
          <p:cNvSpPr txBox="1"/>
          <p:nvPr/>
        </p:nvSpPr>
        <p:spPr>
          <a:xfrm>
            <a:off x="6110227" y="11287376"/>
            <a:ext cx="1216354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优化，使用树结构：KD-Tree, Ball-Tree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2" grpId="2"/>
      <p:bldP build="whole" bldLvl="1" animBg="1" rev="0" advAuto="0" spid="573" grpId="3"/>
      <p:bldP build="whole" bldLvl="1" animBg="1" rev="0" advAuto="0" spid="571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更多有关k近邻算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更多有关k近邻算法</a:t>
            </a:r>
          </a:p>
        </p:txBody>
      </p:sp>
      <p:pic>
        <p:nvPicPr>
          <p:cNvPr id="57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77" name="缺点2：高度数据相关"/>
          <p:cNvSpPr txBox="1"/>
          <p:nvPr/>
        </p:nvSpPr>
        <p:spPr>
          <a:xfrm>
            <a:off x="6919238" y="5886877"/>
            <a:ext cx="1054552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缺点2：高度数据相关</a:t>
            </a:r>
          </a:p>
        </p:txBody>
      </p:sp>
      <p:sp>
        <p:nvSpPr>
          <p:cNvPr id="578" name="缺点3：预测结果不具有可解释性"/>
          <p:cNvSpPr txBox="1"/>
          <p:nvPr/>
        </p:nvSpPr>
        <p:spPr>
          <a:xfrm>
            <a:off x="5946860" y="8870522"/>
            <a:ext cx="1249028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缺点3：预测结果不具有可解释性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7" grpId="1"/>
      <p:bldP build="whole" bldLvl="1" animBg="1" rev="0" advAuto="0" spid="578" grpId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更多有关k近邻算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更多有关k近邻算法</a:t>
            </a:r>
          </a:p>
        </p:txBody>
      </p:sp>
      <p:pic>
        <p:nvPicPr>
          <p:cNvPr id="58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82" name="缺点4：维数灾难"/>
          <p:cNvSpPr txBox="1"/>
          <p:nvPr/>
        </p:nvSpPr>
        <p:spPr>
          <a:xfrm>
            <a:off x="6919238" y="7378700"/>
            <a:ext cx="1054552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缺点4：维数灾难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"/>
          <p:cNvGrpSpPr/>
          <p:nvPr/>
        </p:nvGrpSpPr>
        <p:grpSpPr>
          <a:xfrm>
            <a:off x="7206113" y="6905549"/>
            <a:ext cx="5020022" cy="3877991"/>
            <a:chOff x="0" y="0"/>
            <a:chExt cx="5020021" cy="3877989"/>
          </a:xfrm>
        </p:grpSpPr>
        <p:sp>
          <p:nvSpPr>
            <p:cNvPr id="181" name="Line"/>
            <p:cNvSpPr/>
            <p:nvPr/>
          </p:nvSpPr>
          <p:spPr>
            <a:xfrm flipH="1">
              <a:off x="0" y="1574809"/>
              <a:ext cx="2660224" cy="617383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2" name="Line"/>
            <p:cNvSpPr/>
            <p:nvPr/>
          </p:nvSpPr>
          <p:spPr>
            <a:xfrm flipV="1">
              <a:off x="3099285" y="0"/>
              <a:ext cx="1920737" cy="148240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3" name="Line"/>
            <p:cNvSpPr/>
            <p:nvPr/>
          </p:nvSpPr>
          <p:spPr>
            <a:xfrm flipH="1" flipV="1">
              <a:off x="2842381" y="1620940"/>
              <a:ext cx="241640" cy="225705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85" name="k近邻算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k近邻算法</a:t>
            </a:r>
          </a:p>
        </p:txBody>
      </p:sp>
      <p:pic>
        <p:nvPicPr>
          <p:cNvPr id="18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Line"/>
          <p:cNvSpPr/>
          <p:nvPr/>
        </p:nvSpPr>
        <p:spPr>
          <a:xfrm>
            <a:off x="5286139" y="12875237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8" name="Line"/>
          <p:cNvSpPr/>
          <p:nvPr/>
        </p:nvSpPr>
        <p:spPr>
          <a:xfrm flipV="1">
            <a:off x="5292545" y="3496121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" name="Circle"/>
          <p:cNvSpPr/>
          <p:nvPr/>
        </p:nvSpPr>
        <p:spPr>
          <a:xfrm>
            <a:off x="16139551" y="4104323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0" name="Circle"/>
          <p:cNvSpPr/>
          <p:nvPr/>
        </p:nvSpPr>
        <p:spPr>
          <a:xfrm>
            <a:off x="17086588" y="8403857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1" name="Circle"/>
          <p:cNvSpPr/>
          <p:nvPr/>
        </p:nvSpPr>
        <p:spPr>
          <a:xfrm>
            <a:off x="19215439" y="6022513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2" name="Circle"/>
          <p:cNvSpPr/>
          <p:nvPr/>
        </p:nvSpPr>
        <p:spPr>
          <a:xfrm>
            <a:off x="6498480" y="8403857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3" name="Circle"/>
          <p:cNvSpPr/>
          <p:nvPr/>
        </p:nvSpPr>
        <p:spPr>
          <a:xfrm>
            <a:off x="6673718" y="11111557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4" name="Circle"/>
          <p:cNvSpPr/>
          <p:nvPr/>
        </p:nvSpPr>
        <p:spPr>
          <a:xfrm>
            <a:off x="9622605" y="9936147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5" name="Circle"/>
          <p:cNvSpPr/>
          <p:nvPr/>
        </p:nvSpPr>
        <p:spPr>
          <a:xfrm>
            <a:off x="14645701" y="9363705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6" name="Circle"/>
          <p:cNvSpPr/>
          <p:nvPr/>
        </p:nvSpPr>
        <p:spPr>
          <a:xfrm>
            <a:off x="11557000" y="6223000"/>
            <a:ext cx="1270000" cy="1270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7" name="肿瘤大小"/>
          <p:cNvSpPr txBox="1"/>
          <p:nvPr/>
        </p:nvSpPr>
        <p:spPr>
          <a:xfrm>
            <a:off x="20695676" y="12379937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肿瘤大小</a:t>
            </a:r>
          </a:p>
        </p:txBody>
      </p:sp>
      <p:sp>
        <p:nvSpPr>
          <p:cNvPr id="198" name="时间"/>
          <p:cNvSpPr txBox="1"/>
          <p:nvPr/>
        </p:nvSpPr>
        <p:spPr>
          <a:xfrm>
            <a:off x="2588943" y="3317714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时间</a:t>
            </a:r>
          </a:p>
        </p:txBody>
      </p:sp>
      <p:sp>
        <p:nvSpPr>
          <p:cNvPr id="199" name="k = 3"/>
          <p:cNvSpPr txBox="1"/>
          <p:nvPr/>
        </p:nvSpPr>
        <p:spPr>
          <a:xfrm>
            <a:off x="11032075" y="4190999"/>
            <a:ext cx="15442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 = 3</a:t>
            </a:r>
          </a:p>
        </p:txBody>
      </p:sp>
      <p:sp>
        <p:nvSpPr>
          <p:cNvPr id="200" name="Circle"/>
          <p:cNvSpPr/>
          <p:nvPr/>
        </p:nvSpPr>
        <p:spPr>
          <a:xfrm>
            <a:off x="9447368" y="7845359"/>
            <a:ext cx="1270001" cy="1270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"/>
      <p:bldP build="whole" bldLvl="1" animBg="1" rev="0" advAuto="0" spid="184" grpId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维数灾难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维数灾难</a:t>
            </a:r>
          </a:p>
        </p:txBody>
      </p:sp>
      <p:pic>
        <p:nvPicPr>
          <p:cNvPr id="58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86" name="随着维度的增加，“看似相近”的两个点之间的距离越来越大"/>
          <p:cNvSpPr txBox="1"/>
          <p:nvPr/>
        </p:nvSpPr>
        <p:spPr>
          <a:xfrm>
            <a:off x="2031152" y="4127500"/>
            <a:ext cx="2032169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随着维度的增加，“看似相近”的两个点之间的距离越来越大</a:t>
            </a:r>
          </a:p>
        </p:txBody>
      </p:sp>
      <p:graphicFrame>
        <p:nvGraphicFramePr>
          <p:cNvPr id="587" name="Table"/>
          <p:cNvGraphicFramePr/>
          <p:nvPr/>
        </p:nvGraphicFramePr>
        <p:xfrm>
          <a:off x="1778000" y="6053406"/>
          <a:ext cx="20828000" cy="50078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942667"/>
                <a:gridCol w="6942667"/>
                <a:gridCol w="6942667"/>
              </a:tblGrid>
              <a:tr h="100157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1维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0到1的距离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0157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2维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(0,0)到(1,1)的距离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1.414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0157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3维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(0,0,0)到(1,1,1)的距离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1.73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0157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64维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(0,0,…0)到(1,1,…,1)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0157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10000维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(0,0,…0)到(1,1,…,1)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588" name="解决方法：降维"/>
          <p:cNvSpPr txBox="1"/>
          <p:nvPr/>
        </p:nvSpPr>
        <p:spPr>
          <a:xfrm>
            <a:off x="1724015" y="11996601"/>
            <a:ext cx="2032169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解决方法：降维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6" grpId="1"/>
      <p:bldP build="whole" bldLvl="1" animBg="1" rev="0" advAuto="0" spid="587" grpId="2"/>
      <p:bldP build="whole" bldLvl="1" animBg="1" rev="0" advAuto="0" spid="588" grpId="3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机器学习流程回顾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机器学习流程回顾</a:t>
            </a:r>
          </a:p>
        </p:txBody>
      </p:sp>
      <p:pic>
        <p:nvPicPr>
          <p:cNvPr id="59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92" name="Rectangle"/>
          <p:cNvSpPr/>
          <p:nvPr/>
        </p:nvSpPr>
        <p:spPr>
          <a:xfrm>
            <a:off x="3242306" y="3834118"/>
            <a:ext cx="3775990" cy="906523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93" name="训练数据"/>
          <p:cNvSpPr/>
          <p:nvPr/>
        </p:nvSpPr>
        <p:spPr>
          <a:xfrm>
            <a:off x="3242306" y="3792782"/>
            <a:ext cx="3775990" cy="708995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</a:t>
            </a:r>
          </a:p>
        </p:txBody>
      </p:sp>
      <p:sp>
        <p:nvSpPr>
          <p:cNvPr id="594" name="测试数据"/>
          <p:cNvSpPr/>
          <p:nvPr/>
        </p:nvSpPr>
        <p:spPr>
          <a:xfrm>
            <a:off x="3242306" y="10911867"/>
            <a:ext cx="3775990" cy="202882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测试数据</a:t>
            </a:r>
          </a:p>
        </p:txBody>
      </p:sp>
      <p:grpSp>
        <p:nvGrpSpPr>
          <p:cNvPr id="597" name="Group"/>
          <p:cNvGrpSpPr/>
          <p:nvPr/>
        </p:nvGrpSpPr>
        <p:grpSpPr>
          <a:xfrm>
            <a:off x="11542038" y="6702759"/>
            <a:ext cx="4280127" cy="1270001"/>
            <a:chOff x="0" y="0"/>
            <a:chExt cx="4280125" cy="1270000"/>
          </a:xfrm>
        </p:grpSpPr>
        <p:sp>
          <p:nvSpPr>
            <p:cNvPr id="595" name="Line"/>
            <p:cNvSpPr/>
            <p:nvPr/>
          </p:nvSpPr>
          <p:spPr>
            <a:xfrm>
              <a:off x="0" y="635000"/>
              <a:ext cx="12700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96" name="模型"/>
            <p:cNvSpPr/>
            <p:nvPr/>
          </p:nvSpPr>
          <p:spPr>
            <a:xfrm>
              <a:off x="1328883" y="0"/>
              <a:ext cx="2951243" cy="1270000"/>
            </a:xfrm>
            <a:prstGeom prst="rect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</a:t>
              </a:r>
            </a:p>
          </p:txBody>
        </p:sp>
      </p:grpSp>
      <p:grpSp>
        <p:nvGrpSpPr>
          <p:cNvPr id="600" name="Group"/>
          <p:cNvGrpSpPr/>
          <p:nvPr/>
        </p:nvGrpSpPr>
        <p:grpSpPr>
          <a:xfrm>
            <a:off x="11660089" y="8177801"/>
            <a:ext cx="10644221" cy="3748479"/>
            <a:chOff x="0" y="0"/>
            <a:chExt cx="10644220" cy="3748478"/>
          </a:xfrm>
        </p:grpSpPr>
        <p:sp>
          <p:nvSpPr>
            <p:cNvPr id="598" name="分类的准确度：accuracy"/>
            <p:cNvSpPr txBox="1"/>
            <p:nvPr/>
          </p:nvSpPr>
          <p:spPr>
            <a:xfrm>
              <a:off x="1311134" y="1389221"/>
              <a:ext cx="9333087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分类的准确度：accuracy</a:t>
              </a:r>
            </a:p>
          </p:txBody>
        </p:sp>
        <p:sp>
          <p:nvSpPr>
            <p:cNvPr id="599" name="Line"/>
            <p:cNvSpPr/>
            <p:nvPr/>
          </p:nvSpPr>
          <p:spPr>
            <a:xfrm flipV="1">
              <a:off x="0" y="-1"/>
              <a:ext cx="2403483" cy="374848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603" name="Group"/>
          <p:cNvGrpSpPr/>
          <p:nvPr/>
        </p:nvGrpSpPr>
        <p:grpSpPr>
          <a:xfrm>
            <a:off x="7086297" y="6702759"/>
            <a:ext cx="4289247" cy="1270001"/>
            <a:chOff x="0" y="0"/>
            <a:chExt cx="4289245" cy="1270000"/>
          </a:xfrm>
        </p:grpSpPr>
        <p:sp>
          <p:nvSpPr>
            <p:cNvPr id="601" name="Line"/>
            <p:cNvSpPr/>
            <p:nvPr/>
          </p:nvSpPr>
          <p:spPr>
            <a:xfrm>
              <a:off x="0" y="635000"/>
              <a:ext cx="12700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602" name="Scaler"/>
            <p:cNvSpPr/>
            <p:nvPr/>
          </p:nvSpPr>
          <p:spPr>
            <a:xfrm>
              <a:off x="1338002" y="0"/>
              <a:ext cx="2951244" cy="1270000"/>
            </a:xfrm>
            <a:prstGeom prst="rect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Scaler</a:t>
              </a:r>
            </a:p>
          </p:txBody>
        </p:sp>
      </p:grpSp>
      <p:grpSp>
        <p:nvGrpSpPr>
          <p:cNvPr id="608" name="Group"/>
          <p:cNvGrpSpPr/>
          <p:nvPr/>
        </p:nvGrpSpPr>
        <p:grpSpPr>
          <a:xfrm>
            <a:off x="7086297" y="8224770"/>
            <a:ext cx="4289247" cy="4336510"/>
            <a:chOff x="0" y="0"/>
            <a:chExt cx="4289245" cy="4336509"/>
          </a:xfrm>
        </p:grpSpPr>
        <p:sp>
          <p:nvSpPr>
            <p:cNvPr id="604" name="Line"/>
            <p:cNvSpPr/>
            <p:nvPr/>
          </p:nvSpPr>
          <p:spPr>
            <a:xfrm flipH="1">
              <a:off x="2710245" y="0"/>
              <a:ext cx="1" cy="281450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grpSp>
          <p:nvGrpSpPr>
            <p:cNvPr id="607" name="Group"/>
            <p:cNvGrpSpPr/>
            <p:nvPr/>
          </p:nvGrpSpPr>
          <p:grpSpPr>
            <a:xfrm>
              <a:off x="-1" y="3066509"/>
              <a:ext cx="4289247" cy="1270001"/>
              <a:chOff x="0" y="0"/>
              <a:chExt cx="4289245" cy="1270000"/>
            </a:xfrm>
          </p:grpSpPr>
          <p:sp>
            <p:nvSpPr>
              <p:cNvPr id="605" name="Line"/>
              <p:cNvSpPr/>
              <p:nvPr/>
            </p:nvSpPr>
            <p:spPr>
              <a:xfrm>
                <a:off x="0" y="635000"/>
                <a:ext cx="1270000" cy="0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606" name="Scaler"/>
              <p:cNvSpPr/>
              <p:nvPr/>
            </p:nvSpPr>
            <p:spPr>
              <a:xfrm>
                <a:off x="1338002" y="0"/>
                <a:ext cx="2951244" cy="1270000"/>
              </a:xfrm>
              <a:prstGeom prst="rect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Scaler</a:t>
                </a:r>
              </a:p>
            </p:txBody>
          </p:sp>
        </p:grpSp>
      </p:grpSp>
      <p:grpSp>
        <p:nvGrpSpPr>
          <p:cNvPr id="611" name="Group"/>
          <p:cNvGrpSpPr/>
          <p:nvPr/>
        </p:nvGrpSpPr>
        <p:grpSpPr>
          <a:xfrm>
            <a:off x="2111440" y="3433069"/>
            <a:ext cx="19339143" cy="10102720"/>
            <a:chOff x="0" y="0"/>
            <a:chExt cx="19339142" cy="10102718"/>
          </a:xfrm>
        </p:grpSpPr>
        <p:sp>
          <p:nvSpPr>
            <p:cNvPr id="609" name="Rectangle"/>
            <p:cNvSpPr/>
            <p:nvPr/>
          </p:nvSpPr>
          <p:spPr>
            <a:xfrm>
              <a:off x="0" y="0"/>
              <a:ext cx="19339143" cy="10102719"/>
            </a:xfrm>
            <a:prstGeom prst="rect">
              <a:avLst/>
            </a:prstGeom>
            <a:noFill/>
            <a:ln w="635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0" name="使用网格搜索寻找最好的超参数"/>
            <p:cNvSpPr txBox="1"/>
            <p:nvPr/>
          </p:nvSpPr>
          <p:spPr>
            <a:xfrm>
              <a:off x="7581448" y="1016055"/>
              <a:ext cx="10545522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使用网格搜索寻找最好的超参数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7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4" grpId="2"/>
      <p:bldP build="whole" bldLvl="1" animBg="1" rev="0" advAuto="0" spid="600" grpId="6"/>
      <p:bldP build="whole" bldLvl="1" animBg="1" rev="0" advAuto="0" spid="597" grpId="4"/>
      <p:bldP build="whole" bldLvl="1" animBg="1" rev="0" advAuto="0" spid="593" grpId="1"/>
      <p:bldP build="whole" bldLvl="1" animBg="1" rev="0" advAuto="0" spid="603" grpId="3"/>
      <p:bldP build="whole" bldLvl="1" animBg="1" rev="0" advAuto="0" spid="611" grpId="7"/>
      <p:bldP build="whole" bldLvl="1" animBg="1" rev="0" advAuto="0" spid="608" grpId="5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其他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其他</a:t>
            </a:r>
          </a:p>
        </p:txBody>
      </p:sp>
      <p:pic>
        <p:nvPicPr>
          <p:cNvPr id="61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7033" y="5176572"/>
            <a:ext cx="8269934" cy="8269933"/>
          </a:xfrm>
          <a:prstGeom prst="rect">
            <a:avLst/>
          </a:prstGeom>
          <a:ln w="12700">
            <a:miter lim="400000"/>
          </a:ln>
        </p:spPr>
      </p:pic>
      <p:sp>
        <p:nvSpPr>
          <p:cNvPr id="616" name="欢迎大家关注我的个人公众号：是不是很酷"/>
          <p:cNvSpPr txBox="1"/>
          <p:nvPr/>
        </p:nvSpPr>
        <p:spPr>
          <a:xfrm>
            <a:off x="742921" y="4038599"/>
            <a:ext cx="2289815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欢迎大家关注我的个人公众号：是不是很酷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16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619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k近邻算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k近邻算法</a:t>
            </a:r>
          </a:p>
        </p:txBody>
      </p:sp>
      <p:pic>
        <p:nvPicPr>
          <p:cNvPr id="20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Line"/>
          <p:cNvSpPr/>
          <p:nvPr/>
        </p:nvSpPr>
        <p:spPr>
          <a:xfrm>
            <a:off x="5286139" y="12875237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5" name="Line"/>
          <p:cNvSpPr/>
          <p:nvPr/>
        </p:nvSpPr>
        <p:spPr>
          <a:xfrm flipV="1">
            <a:off x="5292545" y="3496121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6" name="Circle"/>
          <p:cNvSpPr/>
          <p:nvPr/>
        </p:nvSpPr>
        <p:spPr>
          <a:xfrm>
            <a:off x="16139551" y="4104323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7" name="Circle"/>
          <p:cNvSpPr/>
          <p:nvPr/>
        </p:nvSpPr>
        <p:spPr>
          <a:xfrm>
            <a:off x="17086588" y="8403857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8" name="Circle"/>
          <p:cNvSpPr/>
          <p:nvPr/>
        </p:nvSpPr>
        <p:spPr>
          <a:xfrm>
            <a:off x="19215439" y="6022513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9" name="Circle"/>
          <p:cNvSpPr/>
          <p:nvPr/>
        </p:nvSpPr>
        <p:spPr>
          <a:xfrm>
            <a:off x="6498480" y="8403857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0" name="Circle"/>
          <p:cNvSpPr/>
          <p:nvPr/>
        </p:nvSpPr>
        <p:spPr>
          <a:xfrm>
            <a:off x="6673718" y="11111557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1" name="Circle"/>
          <p:cNvSpPr/>
          <p:nvPr/>
        </p:nvSpPr>
        <p:spPr>
          <a:xfrm>
            <a:off x="9622605" y="9936147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2" name="Circle"/>
          <p:cNvSpPr/>
          <p:nvPr/>
        </p:nvSpPr>
        <p:spPr>
          <a:xfrm>
            <a:off x="14645701" y="9363705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3" name="Circle"/>
          <p:cNvSpPr/>
          <p:nvPr/>
        </p:nvSpPr>
        <p:spPr>
          <a:xfrm>
            <a:off x="11557000" y="6223000"/>
            <a:ext cx="1270000" cy="1270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4" name="肿瘤大小"/>
          <p:cNvSpPr txBox="1"/>
          <p:nvPr/>
        </p:nvSpPr>
        <p:spPr>
          <a:xfrm>
            <a:off x="20695676" y="12379937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肿瘤大小</a:t>
            </a:r>
          </a:p>
        </p:txBody>
      </p:sp>
      <p:sp>
        <p:nvSpPr>
          <p:cNvPr id="215" name="时间"/>
          <p:cNvSpPr txBox="1"/>
          <p:nvPr/>
        </p:nvSpPr>
        <p:spPr>
          <a:xfrm>
            <a:off x="2588943" y="3317714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时间</a:t>
            </a:r>
          </a:p>
        </p:txBody>
      </p:sp>
      <p:sp>
        <p:nvSpPr>
          <p:cNvPr id="216" name="k = 3"/>
          <p:cNvSpPr txBox="1"/>
          <p:nvPr/>
        </p:nvSpPr>
        <p:spPr>
          <a:xfrm>
            <a:off x="11032075" y="4190999"/>
            <a:ext cx="15442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 = 3</a:t>
            </a:r>
          </a:p>
        </p:txBody>
      </p:sp>
      <p:sp>
        <p:nvSpPr>
          <p:cNvPr id="217" name="Circle"/>
          <p:cNvSpPr/>
          <p:nvPr/>
        </p:nvSpPr>
        <p:spPr>
          <a:xfrm>
            <a:off x="9447368" y="7845359"/>
            <a:ext cx="1270001" cy="1270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欧拉距离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欧拉距离</a:t>
            </a:r>
          </a:p>
        </p:txBody>
      </p:sp>
      <p:pic>
        <p:nvPicPr>
          <p:cNvPr id="22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510932" y="4231441"/>
            <a:ext cx="11362044" cy="1866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3832820" y="7143294"/>
            <a:ext cx="16718435" cy="1866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2818407" y="10055147"/>
            <a:ext cx="18747372" cy="20289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2" grpId="1"/>
      <p:bldP build="whole" bldLvl="1" animBg="1" rev="0" advAuto="0" spid="223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