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26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8.png"/><Relationship Id="rId4" Type="http://schemas.openxmlformats.org/officeDocument/2006/relationships/image" Target="../media/image5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9.png"/><Relationship Id="rId4" Type="http://schemas.openxmlformats.org/officeDocument/2006/relationships/image" Target="../media/image1.png"/><Relationship Id="rId5" Type="http://schemas.openxmlformats.org/officeDocument/2006/relationships/image" Target="../media/image6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9.png"/><Relationship Id="rId4" Type="http://schemas.openxmlformats.org/officeDocument/2006/relationships/image" Target="../media/image1.png"/><Relationship Id="rId5" Type="http://schemas.openxmlformats.org/officeDocument/2006/relationships/image" Target="../media/image60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4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1.png"/><Relationship Id="rId4" Type="http://schemas.openxmlformats.org/officeDocument/2006/relationships/image" Target="../media/image72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1.png"/><Relationship Id="rId4" Type="http://schemas.openxmlformats.org/officeDocument/2006/relationships/image" Target="../media/image73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5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5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gif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83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5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5.png"/><Relationship Id="rId4" Type="http://schemas.openxmlformats.org/officeDocument/2006/relationships/image" Target="../media/image95.png"/><Relationship Id="rId5" Type="http://schemas.openxmlformats.org/officeDocument/2006/relationships/image" Target="../media/image63.png"/><Relationship Id="rId6" Type="http://schemas.openxmlformats.org/officeDocument/2006/relationships/image" Target="../media/image94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96.png"/><Relationship Id="rId4" Type="http://schemas.openxmlformats.org/officeDocument/2006/relationships/image" Target="../media/image63.png"/><Relationship Id="rId5" Type="http://schemas.openxmlformats.org/officeDocument/2006/relationships/image" Target="../media/image95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96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9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93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96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9.png"/><Relationship Id="rId4" Type="http://schemas.openxmlformats.org/officeDocument/2006/relationships/image" Target="../media/image1.png"/><Relationship Id="rId5" Type="http://schemas.openxmlformats.org/officeDocument/2006/relationships/image" Target="../media/image60.png"/><Relationship Id="rId6" Type="http://schemas.openxmlformats.org/officeDocument/2006/relationships/image" Target="../media/image100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9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gi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gi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4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简单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简单线性回归</a:t>
            </a:r>
          </a:p>
        </p:txBody>
      </p:sp>
      <p:pic>
        <p:nvPicPr>
          <p:cNvPr id="25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0217" y="5036954"/>
            <a:ext cx="4009641" cy="1283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564477" y="9457082"/>
            <a:ext cx="5453111" cy="1443471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假设我们找到了最佳拟合的直线方程："/>
          <p:cNvSpPr txBox="1"/>
          <p:nvPr/>
        </p:nvSpPr>
        <p:spPr>
          <a:xfrm>
            <a:off x="1689642" y="4023186"/>
            <a:ext cx="102969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假设我们找到了最佳拟合的直线方程：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1689642" y="6803634"/>
            <a:ext cx="10296928" cy="1159040"/>
            <a:chOff x="0" y="0"/>
            <a:chExt cx="10296927" cy="1159039"/>
          </a:xfrm>
        </p:grpSpPr>
        <p:sp>
          <p:nvSpPr>
            <p:cNvPr id="260" name="则对于每一个样本点"/>
            <p:cNvSpPr txBox="1"/>
            <p:nvPr/>
          </p:nvSpPr>
          <p:spPr>
            <a:xfrm>
              <a:off x="0" y="168439"/>
              <a:ext cx="1029692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则对于每一个样本点</a:t>
              </a:r>
            </a:p>
          </p:txBody>
        </p:sp>
        <p:pic>
          <p:nvPicPr>
            <p:cNvPr id="261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5947825" y="0"/>
              <a:ext cx="1188578" cy="990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3" name="根据我们的直线方程，预测值为："/>
          <p:cNvSpPr txBox="1"/>
          <p:nvPr/>
        </p:nvSpPr>
        <p:spPr>
          <a:xfrm>
            <a:off x="1689642" y="8214578"/>
            <a:ext cx="102969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根据我们的直线方程，预测值为：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1689642" y="11392592"/>
            <a:ext cx="10296928" cy="1188579"/>
            <a:chOff x="0" y="0"/>
            <a:chExt cx="10296927" cy="1188577"/>
          </a:xfrm>
        </p:grpSpPr>
        <p:sp>
          <p:nvSpPr>
            <p:cNvPr id="264" name="真值为："/>
            <p:cNvSpPr txBox="1"/>
            <p:nvPr/>
          </p:nvSpPr>
          <p:spPr>
            <a:xfrm>
              <a:off x="0" y="163113"/>
              <a:ext cx="1029692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真值为： </a:t>
              </a:r>
            </a:p>
          </p:txBody>
        </p:sp>
        <p:pic>
          <p:nvPicPr>
            <p:cNvPr id="265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2625851" y="0"/>
              <a:ext cx="1188578" cy="11885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7" name="Line"/>
          <p:cNvSpPr/>
          <p:nvPr/>
        </p:nvSpPr>
        <p:spPr>
          <a:xfrm flipV="1">
            <a:off x="12191999" y="3839018"/>
            <a:ext cx="1" cy="92111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271" name="Group"/>
          <p:cNvGrpSpPr/>
          <p:nvPr/>
        </p:nvGrpSpPr>
        <p:grpSpPr>
          <a:xfrm>
            <a:off x="13273022" y="3924166"/>
            <a:ext cx="10296928" cy="1188578"/>
            <a:chOff x="0" y="0"/>
            <a:chExt cx="10296927" cy="1188577"/>
          </a:xfrm>
        </p:grpSpPr>
        <p:sp>
          <p:nvSpPr>
            <p:cNvPr id="268" name="我们希望        和        的差距尽量小"/>
            <p:cNvSpPr txBox="1"/>
            <p:nvPr/>
          </p:nvSpPr>
          <p:spPr>
            <a:xfrm>
              <a:off x="0" y="99020"/>
              <a:ext cx="1029692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我们希望        和        的差距尽量小</a:t>
              </a:r>
            </a:p>
          </p:txBody>
        </p:sp>
        <p:pic>
          <p:nvPicPr>
            <p:cNvPr id="269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2715919" y="0"/>
              <a:ext cx="1188579" cy="11885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MathTypeImage.pdf" descr="MathTypeImage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4820653" y="0"/>
              <a:ext cx="1188578" cy="11885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2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259147" y="7000053"/>
            <a:ext cx="3065051" cy="12830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Group"/>
          <p:cNvGrpSpPr/>
          <p:nvPr/>
        </p:nvGrpSpPr>
        <p:grpSpPr>
          <a:xfrm>
            <a:off x="13273022" y="5570643"/>
            <a:ext cx="10296928" cy="1188579"/>
            <a:chOff x="0" y="0"/>
            <a:chExt cx="10296927" cy="1188577"/>
          </a:xfrm>
        </p:grpSpPr>
        <p:sp>
          <p:nvSpPr>
            <p:cNvPr id="273" name="表达        和        的差距："/>
            <p:cNvSpPr txBox="1"/>
            <p:nvPr/>
          </p:nvSpPr>
          <p:spPr>
            <a:xfrm>
              <a:off x="0" y="99020"/>
              <a:ext cx="1029692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表达        和        的差距：</a:t>
              </a:r>
            </a:p>
          </p:txBody>
        </p:sp>
        <p:pic>
          <p:nvPicPr>
            <p:cNvPr id="274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1558222" y="-1"/>
              <a:ext cx="1188578" cy="1188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" name="MathTypeImage.pdf" descr="MathTypeImage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3638837" y="-1"/>
              <a:ext cx="1188578" cy="1188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7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5938472" y="8523982"/>
            <a:ext cx="3706574" cy="1283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MathTypeImage.pdf" descr="MathTypeImage.pdf"/>
          <p:cNvPicPr>
            <a:picLocks noChangeAspect="1"/>
          </p:cNvPicPr>
          <p:nvPr/>
        </p:nvPicPr>
        <p:blipFill>
          <a:blip r:embed="rId10">
            <a:extLst/>
          </a:blip>
          <a:srcRect l="0" t="0" r="0" b="0"/>
          <a:stretch>
            <a:fillRect/>
          </a:stretch>
        </p:blipFill>
        <p:spPr>
          <a:xfrm>
            <a:off x="15962590" y="10047909"/>
            <a:ext cx="3991695" cy="1283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Line" descr="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313110" y="7514601"/>
            <a:ext cx="4957140" cy="254001"/>
          </a:xfrm>
          <a:prstGeom prst="rect">
            <a:avLst/>
          </a:prstGeom>
        </p:spPr>
      </p:pic>
      <p:pic>
        <p:nvPicPr>
          <p:cNvPr id="281" name="Line" descr="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313110" y="9184538"/>
            <a:ext cx="4957140" cy="254001"/>
          </a:xfrm>
          <a:prstGeom prst="rect">
            <a:avLst/>
          </a:prstGeom>
        </p:spPr>
      </p:pic>
      <p:grpSp>
        <p:nvGrpSpPr>
          <p:cNvPr id="285" name="Group"/>
          <p:cNvGrpSpPr/>
          <p:nvPr/>
        </p:nvGrpSpPr>
        <p:grpSpPr>
          <a:xfrm>
            <a:off x="13273022" y="11210797"/>
            <a:ext cx="10296928" cy="2494810"/>
            <a:chOff x="0" y="0"/>
            <a:chExt cx="10296927" cy="2494808"/>
          </a:xfrm>
        </p:grpSpPr>
        <p:sp>
          <p:nvSpPr>
            <p:cNvPr id="283" name="Group"/>
            <p:cNvSpPr txBox="1"/>
            <p:nvPr/>
          </p:nvSpPr>
          <p:spPr>
            <a:xfrm>
              <a:off x="0" y="886313"/>
              <a:ext cx="1029692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考虑所有样本：</a:t>
              </a:r>
            </a:p>
          </p:txBody>
        </p:sp>
        <p:pic>
          <p:nvPicPr>
            <p:cNvPr id="284" name="MathTypeImage.pdf" descr="MathTypeImage.pdf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0" t="0" r="0" b="0"/>
            <a:stretch>
              <a:fillRect/>
            </a:stretch>
          </p:blipFill>
          <p:spPr>
            <a:xfrm>
              <a:off x="4528995" y="0"/>
              <a:ext cx="5060899" cy="2494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4"/>
      <p:bldP build="whole" bldLvl="1" animBg="1" rev="0" advAuto="0" spid="267" grpId="1"/>
      <p:bldP build="whole" bldLvl="1" animBg="1" rev="0" advAuto="0" spid="281" grpId="7"/>
      <p:bldP build="whole" bldLvl="1" animBg="1" rev="0" advAuto="0" spid="277" grpId="6"/>
      <p:bldP build="whole" bldLvl="1" animBg="1" rev="0" advAuto="0" spid="285" grpId="9"/>
      <p:bldP build="whole" bldLvl="1" animBg="1" rev="0" advAuto="0" spid="271" grpId="2"/>
      <p:bldP build="whole" bldLvl="1" animBg="1" rev="0" advAuto="0" spid="276" grpId="3"/>
      <p:bldP build="whole" bldLvl="1" animBg="1" rev="0" advAuto="0" spid="279" grpId="5"/>
      <p:bldP build="whole" bldLvl="1" animBg="1" rev="0" advAuto="0" spid="278" grpId="8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简单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简单线性回归</a:t>
            </a:r>
          </a:p>
        </p:txBody>
      </p:sp>
      <p:pic>
        <p:nvPicPr>
          <p:cNvPr id="28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目标：使                                尽可能小"/>
          <p:cNvSpPr txBox="1"/>
          <p:nvPr/>
        </p:nvSpPr>
        <p:spPr>
          <a:xfrm>
            <a:off x="6328454" y="3719719"/>
            <a:ext cx="11727092" cy="214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目标：使                                尽可能小</a:t>
            </a:r>
          </a:p>
        </p:txBody>
      </p:sp>
      <p:pic>
        <p:nvPicPr>
          <p:cNvPr id="29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313853" y="3542672"/>
            <a:ext cx="5060899" cy="249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9117797" y="6969300"/>
            <a:ext cx="5453111" cy="1443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9075199" y="9521654"/>
            <a:ext cx="6629065" cy="2494810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Group"/>
          <p:cNvSpPr txBox="1"/>
          <p:nvPr/>
        </p:nvSpPr>
        <p:spPr>
          <a:xfrm>
            <a:off x="2176166" y="9097958"/>
            <a:ext cx="18309139" cy="3342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目标：找到a和b，使得                                          尽可能小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2"/>
      <p:bldP build="whole" bldLvl="1" animBg="1" rev="0" advAuto="0" spid="289" grpId="1"/>
      <p:bldP build="whole" bldLvl="1" animBg="1" rev="0" advAuto="0" spid="292" grpId="3"/>
      <p:bldP build="whole" bldLvl="1" animBg="1" rev="0" advAuto="0" spid="293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一类机器学习算法的基本思路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一类机器学习算法的基本思路</a:t>
            </a:r>
          </a:p>
        </p:txBody>
      </p:sp>
      <p:pic>
        <p:nvPicPr>
          <p:cNvPr id="29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936464" y="3853761"/>
            <a:ext cx="6629065" cy="2494810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Group"/>
          <p:cNvSpPr txBox="1"/>
          <p:nvPr/>
        </p:nvSpPr>
        <p:spPr>
          <a:xfrm>
            <a:off x="3037430" y="3430065"/>
            <a:ext cx="18309140" cy="3342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目标：找到a和b，使得                                          尽可能小</a:t>
            </a:r>
          </a:p>
        </p:txBody>
      </p:sp>
      <p:pic>
        <p:nvPicPr>
          <p:cNvPr id="299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12537042" y="6610857"/>
            <a:ext cx="1427097" cy="563575"/>
          </a:xfrm>
          <a:prstGeom prst="rect">
            <a:avLst/>
          </a:prstGeom>
        </p:spPr>
      </p:pic>
      <p:sp>
        <p:nvSpPr>
          <p:cNvPr id="301" name="Group"/>
          <p:cNvSpPr txBox="1"/>
          <p:nvPr/>
        </p:nvSpPr>
        <p:spPr>
          <a:xfrm>
            <a:off x="9818809" y="7936220"/>
            <a:ext cx="6864313" cy="125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损失函数(loss function)</a:t>
            </a:r>
          </a:p>
        </p:txBody>
      </p:sp>
      <p:sp>
        <p:nvSpPr>
          <p:cNvPr id="302" name="Group"/>
          <p:cNvSpPr txBox="1"/>
          <p:nvPr/>
        </p:nvSpPr>
        <p:spPr>
          <a:xfrm>
            <a:off x="17030298" y="7893277"/>
            <a:ext cx="7334817" cy="13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效用函数(utility function)</a:t>
            </a:r>
          </a:p>
        </p:txBody>
      </p:sp>
      <p:sp>
        <p:nvSpPr>
          <p:cNvPr id="303" name="Group"/>
          <p:cNvSpPr txBox="1"/>
          <p:nvPr/>
        </p:nvSpPr>
        <p:spPr>
          <a:xfrm>
            <a:off x="4365727" y="10070790"/>
            <a:ext cx="17770478" cy="3243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通过分析问题，确定问题的损失函数或者效用函数；</a:t>
            </a:r>
          </a:p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通过最优化损失函数或者效用函数，获得机器学习的模型。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1"/>
      <p:bldP build="whole" bldLvl="1" animBg="1" rev="0" advAuto="0" spid="302" grpId="3"/>
      <p:bldP build="whole" bldLvl="1" animBg="1" rev="0" advAuto="0" spid="303" grpId="4"/>
      <p:bldP build="whole" bldLvl="1" animBg="1" rev="0" advAuto="0" spid="301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一类机器学习算法的基本思路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一类机器学习算法的基本思路</a:t>
            </a:r>
          </a:p>
        </p:txBody>
      </p:sp>
      <p:pic>
        <p:nvPicPr>
          <p:cNvPr id="30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Group"/>
          <p:cNvSpPr txBox="1"/>
          <p:nvPr/>
        </p:nvSpPr>
        <p:spPr>
          <a:xfrm>
            <a:off x="4341609" y="3414031"/>
            <a:ext cx="17770477" cy="3243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通过分析问题，确定问题的损失函数或者效用函数；</a:t>
            </a:r>
          </a:p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通过最优化损失函数或者效用函数，获得机器学习的模型。</a:t>
            </a:r>
          </a:p>
        </p:txBody>
      </p:sp>
      <p:sp>
        <p:nvSpPr>
          <p:cNvPr id="308" name="Group"/>
          <p:cNvSpPr txBox="1"/>
          <p:nvPr/>
        </p:nvSpPr>
        <p:spPr>
          <a:xfrm>
            <a:off x="4397404" y="6517395"/>
            <a:ext cx="11918637" cy="2175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近乎所有参数学习算法都是这样的套路</a:t>
            </a:r>
          </a:p>
        </p:txBody>
      </p:sp>
      <p:grpSp>
        <p:nvGrpSpPr>
          <p:cNvPr id="311" name="Group"/>
          <p:cNvGrpSpPr/>
          <p:nvPr/>
        </p:nvGrpSpPr>
        <p:grpSpPr>
          <a:xfrm>
            <a:off x="4481027" y="8929860"/>
            <a:ext cx="11052206" cy="3657601"/>
            <a:chOff x="0" y="1142999"/>
            <a:chExt cx="11052204" cy="3657600"/>
          </a:xfrm>
        </p:grpSpPr>
        <p:sp>
          <p:nvSpPr>
            <p:cNvPr id="309" name="线性回归…"/>
            <p:cNvSpPr txBox="1"/>
            <p:nvPr/>
          </p:nvSpPr>
          <p:spPr>
            <a:xfrm>
              <a:off x="0" y="1142999"/>
              <a:ext cx="4719068" cy="365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线性回归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多项式回归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逻辑回归</a:t>
              </a:r>
            </a:p>
          </p:txBody>
        </p:sp>
        <p:sp>
          <p:nvSpPr>
            <p:cNvPr id="310" name="SVM…"/>
            <p:cNvSpPr txBox="1"/>
            <p:nvPr/>
          </p:nvSpPr>
          <p:spPr>
            <a:xfrm>
              <a:off x="6333136" y="1301749"/>
              <a:ext cx="4719069" cy="334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SVM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神经网络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……</a:t>
              </a:r>
            </a:p>
          </p:txBody>
        </p:sp>
      </p:grpSp>
      <p:sp>
        <p:nvSpPr>
          <p:cNvPr id="312" name="Group"/>
          <p:cNvSpPr txBox="1"/>
          <p:nvPr/>
        </p:nvSpPr>
        <p:spPr>
          <a:xfrm>
            <a:off x="17403787" y="9699803"/>
            <a:ext cx="5131956" cy="936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最优化原理</a:t>
            </a:r>
          </a:p>
        </p:txBody>
      </p:sp>
      <p:sp>
        <p:nvSpPr>
          <p:cNvPr id="313" name="Group"/>
          <p:cNvSpPr txBox="1"/>
          <p:nvPr/>
        </p:nvSpPr>
        <p:spPr>
          <a:xfrm>
            <a:off x="17403787" y="11056857"/>
            <a:ext cx="5131956" cy="936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凸优化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3" grpId="3"/>
      <p:bldP build="whole" bldLvl="1" animBg="1" rev="0" advAuto="0" spid="311" grpId="1"/>
      <p:bldP build="whole" bldLvl="1" animBg="1" rev="0" advAuto="0" spid="312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简单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简单线性回归</a:t>
            </a:r>
          </a:p>
        </p:txBody>
      </p:sp>
      <p:pic>
        <p:nvPicPr>
          <p:cNvPr id="31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936464" y="3853761"/>
            <a:ext cx="6629065" cy="2494810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Group"/>
          <p:cNvSpPr txBox="1"/>
          <p:nvPr/>
        </p:nvSpPr>
        <p:spPr>
          <a:xfrm>
            <a:off x="3037430" y="3430065"/>
            <a:ext cx="18309140" cy="3342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目标：找到a和b，使得                                          尽可能小</a:t>
            </a:r>
          </a:p>
        </p:txBody>
      </p:sp>
      <p:sp>
        <p:nvSpPr>
          <p:cNvPr id="319" name="Group"/>
          <p:cNvSpPr txBox="1"/>
          <p:nvPr/>
        </p:nvSpPr>
        <p:spPr>
          <a:xfrm>
            <a:off x="3057279" y="6516838"/>
            <a:ext cx="14869751" cy="2714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典型的最小二乘法问题：最小化误差的平方</a:t>
            </a:r>
          </a:p>
        </p:txBody>
      </p:sp>
      <p:pic>
        <p:nvPicPr>
          <p:cNvPr id="32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3356535" y="8583479"/>
            <a:ext cx="8482352" cy="4775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4505778" y="10400968"/>
            <a:ext cx="3706574" cy="1140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0" grpId="2"/>
      <p:bldP build="whole" bldLvl="1" animBg="1" rev="0" advAuto="0" spid="321" grpId="3"/>
      <p:bldP build="whole" bldLvl="1" animBg="1" rev="0" advAuto="0" spid="3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最小二乘法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最小二乘法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最小二乘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最小二乘法</a:t>
            </a:r>
          </a:p>
        </p:txBody>
      </p:sp>
      <p:pic>
        <p:nvPicPr>
          <p:cNvPr id="32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936464" y="3853761"/>
            <a:ext cx="6629065" cy="2494810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Group"/>
          <p:cNvSpPr txBox="1"/>
          <p:nvPr/>
        </p:nvSpPr>
        <p:spPr>
          <a:xfrm>
            <a:off x="3037430" y="3430065"/>
            <a:ext cx="18309140" cy="3342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目标：找到a和b，使得                                          尽可能小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11725722" y="5648484"/>
            <a:ext cx="2494810" cy="2508188"/>
            <a:chOff x="0" y="-63500"/>
            <a:chExt cx="2494809" cy="2508186"/>
          </a:xfrm>
        </p:grpSpPr>
        <p:pic>
          <p:nvPicPr>
            <p:cNvPr id="329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1304202"/>
              <a:ext cx="2494810" cy="11404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0" name="Line" descr="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5400000">
              <a:off x="533829" y="368261"/>
              <a:ext cx="1427098" cy="563575"/>
            </a:xfrm>
            <a:prstGeom prst="rect">
              <a:avLst/>
            </a:prstGeom>
            <a:effectLst/>
          </p:spPr>
        </p:pic>
      </p:grpSp>
      <p:pic>
        <p:nvPicPr>
          <p:cNvPr id="333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8252630" y="10423329"/>
            <a:ext cx="4348097" cy="2209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4264591" y="10423329"/>
            <a:ext cx="4348097" cy="2209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2" grpId="1"/>
      <p:bldP build="whole" bldLvl="1" animBg="1" rev="0" advAuto="0" spid="333" grpId="2"/>
      <p:bldP build="whole" bldLvl="1" animBg="1" rev="0" advAuto="0" spid="334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最小二乘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最小二乘法</a:t>
            </a:r>
          </a:p>
        </p:txBody>
      </p:sp>
      <p:pic>
        <p:nvPicPr>
          <p:cNvPr id="33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470802" y="3757286"/>
            <a:ext cx="9765397" cy="249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4306422" y="3899764"/>
            <a:ext cx="4348097" cy="2209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9522467" y="3899764"/>
            <a:ext cx="4348097" cy="2209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584565" y="7427500"/>
            <a:ext cx="3706574" cy="2209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5642912" y="7285022"/>
            <a:ext cx="8197231" cy="249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4191899" y="8104768"/>
            <a:ext cx="1354326" cy="855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5642912" y="10426859"/>
            <a:ext cx="7626989" cy="2494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2"/>
      <p:bldP build="whole" bldLvl="1" animBg="1" rev="0" advAuto="0" spid="344" grpId="4"/>
      <p:bldP build="whole" bldLvl="1" animBg="1" rev="0" advAuto="0" spid="341" grpId="1"/>
      <p:bldP build="whole" bldLvl="1" animBg="1" rev="0" advAuto="0" spid="343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最小二乘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最小二乘法</a:t>
            </a:r>
          </a:p>
        </p:txBody>
      </p:sp>
      <p:pic>
        <p:nvPicPr>
          <p:cNvPr id="34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914618" y="6475479"/>
            <a:ext cx="9052594" cy="249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107567" y="3451915"/>
            <a:ext cx="7626990" cy="24948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3" name="Group"/>
          <p:cNvGrpSpPr/>
          <p:nvPr/>
        </p:nvGrpSpPr>
        <p:grpSpPr>
          <a:xfrm>
            <a:off x="11351363" y="6475479"/>
            <a:ext cx="10407615" cy="2494810"/>
            <a:chOff x="-63500" y="0"/>
            <a:chExt cx="10407614" cy="2494809"/>
          </a:xfrm>
        </p:grpSpPr>
        <p:pic>
          <p:nvPicPr>
            <p:cNvPr id="350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576641" y="0"/>
              <a:ext cx="8767474" cy="249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1" name="Line" descr="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63500" y="965591"/>
              <a:ext cx="1325404" cy="563574"/>
            </a:xfrm>
            <a:prstGeom prst="rect">
              <a:avLst/>
            </a:prstGeom>
            <a:effectLst/>
          </p:spPr>
        </p:pic>
      </p:grpSp>
      <p:pic>
        <p:nvPicPr>
          <p:cNvPr id="354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2991505" y="9159061"/>
            <a:ext cx="7555709" cy="249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3015624" y="12259623"/>
            <a:ext cx="3706575" cy="1140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3" grpId="2"/>
      <p:bldP build="whole" bldLvl="1" animBg="1" rev="0" advAuto="0" spid="354" grpId="3"/>
      <p:bldP build="whole" bldLvl="1" animBg="1" rev="0" advAuto="0" spid="355" grpId="4"/>
      <p:bldP build="whole" bldLvl="1" animBg="1" rev="0" advAuto="0" spid="34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最小二乘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最小二乘法</a:t>
            </a:r>
          </a:p>
        </p:txBody>
      </p:sp>
      <p:pic>
        <p:nvPicPr>
          <p:cNvPr id="35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470802" y="3757286"/>
            <a:ext cx="9765397" cy="249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4306422" y="3899764"/>
            <a:ext cx="4348097" cy="2209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9522467" y="3899764"/>
            <a:ext cx="4348097" cy="2209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线性回归法…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线性回归法</a:t>
            </a:r>
          </a:p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最小二乘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最小二乘法</a:t>
            </a:r>
          </a:p>
        </p:txBody>
      </p:sp>
      <p:pic>
        <p:nvPicPr>
          <p:cNvPr id="36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470802" y="3757286"/>
            <a:ext cx="9765397" cy="249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4306422" y="3899764"/>
            <a:ext cx="4348097" cy="2209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9600028" y="4434355"/>
            <a:ext cx="3706575" cy="1140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560446" y="6769100"/>
            <a:ext cx="3706574" cy="2209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5618793" y="6626621"/>
            <a:ext cx="8910035" cy="2494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4880567" y="7446367"/>
            <a:ext cx="1354326" cy="855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7683146" y="8473245"/>
            <a:ext cx="8624913" cy="249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MathTypeImage.pdf" descr="MathTypeImage.pdf"/>
          <p:cNvPicPr>
            <a:picLocks noChangeAspect="1"/>
          </p:cNvPicPr>
          <p:nvPr/>
        </p:nvPicPr>
        <p:blipFill>
          <a:blip r:embed="rId10">
            <a:extLst/>
          </a:blip>
          <a:srcRect l="0" t="0" r="0" b="0"/>
          <a:stretch>
            <a:fillRect/>
          </a:stretch>
        </p:blipFill>
        <p:spPr>
          <a:xfrm>
            <a:off x="6025363" y="11139614"/>
            <a:ext cx="10335640" cy="2494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9" grpId="3"/>
      <p:bldP build="whole" bldLvl="1" animBg="1" rev="0" advAuto="0" spid="370" grpId="4"/>
      <p:bldP build="whole" bldLvl="1" animBg="1" rev="0" advAuto="0" spid="372" grpId="6"/>
      <p:bldP build="whole" bldLvl="1" animBg="1" rev="0" advAuto="0" spid="368" grpId="2"/>
      <p:bldP build="whole" bldLvl="1" animBg="1" rev="0" advAuto="0" spid="371" grpId="5"/>
      <p:bldP build="whole" bldLvl="1" animBg="1" rev="0" advAuto="0" spid="36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最小二乘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最小二乘法</a:t>
            </a:r>
          </a:p>
        </p:txBody>
      </p:sp>
      <p:pic>
        <p:nvPicPr>
          <p:cNvPr id="37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177505" y="3375421"/>
            <a:ext cx="8243005" cy="1989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4072199" y="5121625"/>
            <a:ext cx="1324374" cy="563575"/>
          </a:xfrm>
          <a:prstGeom prst="rect">
            <a:avLst/>
          </a:prstGeom>
        </p:spPr>
      </p:pic>
      <p:pic>
        <p:nvPicPr>
          <p:cNvPr id="379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183912" y="5554286"/>
            <a:ext cx="9550515" cy="1989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183912" y="7551443"/>
            <a:ext cx="9550515" cy="1989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159793" y="9673790"/>
            <a:ext cx="10801178" cy="1989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159793" y="11727465"/>
            <a:ext cx="11540206" cy="1989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6529808" y="6641806"/>
            <a:ext cx="6082769" cy="3808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Line" descr="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9185414">
            <a:off x="12321279" y="10360931"/>
            <a:ext cx="5036832" cy="5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7" grpId="1"/>
      <p:bldP build="whole" bldLvl="1" animBg="1" rev="0" advAuto="0" spid="381" grpId="4"/>
      <p:bldP build="whole" bldLvl="1" animBg="1" rev="0" advAuto="0" spid="379" grpId="2"/>
      <p:bldP build="whole" bldLvl="1" animBg="1" rev="0" advAuto="0" spid="380" grpId="3"/>
      <p:bldP build="whole" bldLvl="1" animBg="1" rev="0" advAuto="0" spid="384" grpId="6"/>
      <p:bldP build="whole" bldLvl="1" animBg="1" rev="0" advAuto="0" spid="383" grpId="7"/>
      <p:bldP build="whole" bldLvl="1" animBg="1" rev="0" advAuto="0" spid="382" grpId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最小二乘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最小二乘法</a:t>
            </a:r>
          </a:p>
        </p:txBody>
      </p:sp>
      <p:pic>
        <p:nvPicPr>
          <p:cNvPr id="38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407386" y="3506376"/>
            <a:ext cx="6082770" cy="3808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7629" y="4341013"/>
            <a:ext cx="1679566" cy="563574"/>
          </a:xfrm>
          <a:prstGeom prst="rect">
            <a:avLst/>
          </a:prstGeom>
        </p:spPr>
      </p:pic>
      <p:pic>
        <p:nvPicPr>
          <p:cNvPr id="392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9011181" y="3628032"/>
            <a:ext cx="2217085" cy="1989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1611402" y="3628032"/>
            <a:ext cx="2785568" cy="1989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4512052" y="4196357"/>
            <a:ext cx="2330781" cy="852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6957882" y="3628032"/>
            <a:ext cx="2785568" cy="1989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9858532" y="3628032"/>
            <a:ext cx="2671871" cy="1989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Line" descr="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892051">
            <a:off x="15858883" y="5328395"/>
            <a:ext cx="4013344" cy="563575"/>
          </a:xfrm>
          <a:prstGeom prst="rect">
            <a:avLst/>
          </a:prstGeom>
        </p:spPr>
      </p:pic>
      <p:pic>
        <p:nvPicPr>
          <p:cNvPr id="399" name="MathTypeImage.pdf" descr="MathTypeImage.pdf"/>
          <p:cNvPicPr>
            <a:picLocks noChangeAspect="1"/>
          </p:cNvPicPr>
          <p:nvPr/>
        </p:nvPicPr>
        <p:blipFill>
          <a:blip r:embed="rId11">
            <a:extLst/>
          </a:blip>
          <a:srcRect l="0" t="0" r="0" b="0"/>
          <a:stretch>
            <a:fillRect/>
          </a:stretch>
        </p:blipFill>
        <p:spPr>
          <a:xfrm>
            <a:off x="19858532" y="5673609"/>
            <a:ext cx="2671871" cy="1989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MathTypeImage.pdf" descr="MathTypeImage.pdf"/>
          <p:cNvPicPr>
            <a:picLocks noChangeAspect="1"/>
          </p:cNvPicPr>
          <p:nvPr/>
        </p:nvPicPr>
        <p:blipFill>
          <a:blip r:embed="rId12">
            <a:extLst/>
          </a:blip>
          <a:srcRect l="0" t="0" r="0" b="0"/>
          <a:stretch>
            <a:fillRect/>
          </a:stretch>
        </p:blipFill>
        <p:spPr>
          <a:xfrm>
            <a:off x="1986235" y="8818895"/>
            <a:ext cx="9038881" cy="3808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MathTypeImage.pdf" descr="MathTypeImage.pdf"/>
          <p:cNvPicPr>
            <a:picLocks noChangeAspect="1"/>
          </p:cNvPicPr>
          <p:nvPr/>
        </p:nvPicPr>
        <p:blipFill>
          <a:blip r:embed="rId13">
            <a:extLst/>
          </a:blip>
          <a:srcRect l="0" t="0" r="0" b="0"/>
          <a:stretch>
            <a:fillRect/>
          </a:stretch>
        </p:blipFill>
        <p:spPr>
          <a:xfrm>
            <a:off x="11833069" y="8818895"/>
            <a:ext cx="6253314" cy="3808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0" grpId="1"/>
      <p:bldP build="whole" bldLvl="1" animBg="1" rev="0" advAuto="0" spid="401" grpId="10"/>
      <p:bldP build="whole" bldLvl="1" animBg="1" rev="0" advAuto="0" spid="396" grpId="6"/>
      <p:bldP build="whole" bldLvl="1" animBg="1" rev="0" advAuto="0" spid="394" grpId="4"/>
      <p:bldP build="whole" bldLvl="1" animBg="1" rev="0" advAuto="0" spid="392" grpId="2"/>
      <p:bldP build="whole" bldLvl="1" animBg="1" rev="0" advAuto="0" spid="395" grpId="5"/>
      <p:bldP build="whole" bldLvl="1" animBg="1" rev="0" advAuto="0" spid="399" grpId="8"/>
      <p:bldP build="whole" bldLvl="1" animBg="1" rev="0" advAuto="0" spid="393" grpId="3"/>
      <p:bldP build="whole" bldLvl="1" animBg="1" rev="0" advAuto="0" spid="400" grpId="9"/>
      <p:bldP build="whole" bldLvl="1" animBg="1" rev="0" advAuto="0" spid="397" grpId="7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简单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简单线性回归</a:t>
            </a:r>
          </a:p>
        </p:txBody>
      </p:sp>
      <p:pic>
        <p:nvPicPr>
          <p:cNvPr id="40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936464" y="3853761"/>
            <a:ext cx="6629065" cy="2494810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Group"/>
          <p:cNvSpPr txBox="1"/>
          <p:nvPr/>
        </p:nvSpPr>
        <p:spPr>
          <a:xfrm>
            <a:off x="3037430" y="3430065"/>
            <a:ext cx="18309140" cy="3342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目标：找到a和b，使得                                          尽可能小</a:t>
            </a:r>
          </a:p>
        </p:txBody>
      </p:sp>
      <p:pic>
        <p:nvPicPr>
          <p:cNvPr id="407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3332416" y="7835800"/>
            <a:ext cx="8482352" cy="4775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4915796" y="9653289"/>
            <a:ext cx="3706575" cy="1140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实现简单线性回归法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实现简单线性回归法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实践：实现简单线性回归法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实践：实现简单线性回归法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向量化运算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向量化运算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简单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简单线性回归</a:t>
            </a:r>
          </a:p>
        </p:txBody>
      </p:sp>
      <p:pic>
        <p:nvPicPr>
          <p:cNvPr id="41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936464" y="3853761"/>
            <a:ext cx="6629065" cy="2494810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Group"/>
          <p:cNvSpPr txBox="1"/>
          <p:nvPr/>
        </p:nvSpPr>
        <p:spPr>
          <a:xfrm>
            <a:off x="3037430" y="3430065"/>
            <a:ext cx="18309140" cy="3342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目标：找到a和b，使得                                          尽可能小</a:t>
            </a:r>
          </a:p>
        </p:txBody>
      </p:sp>
      <p:pic>
        <p:nvPicPr>
          <p:cNvPr id="42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3332416" y="7835800"/>
            <a:ext cx="8482352" cy="4775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4915796" y="9653289"/>
            <a:ext cx="3706575" cy="1140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简单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简单线性回归</a:t>
            </a:r>
          </a:p>
        </p:txBody>
      </p:sp>
      <p:pic>
        <p:nvPicPr>
          <p:cNvPr id="42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950795" y="3494435"/>
            <a:ext cx="8482352" cy="4775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43016" y="10179954"/>
            <a:ext cx="4512556" cy="2871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向量化运算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向量化运算</a:t>
            </a:r>
          </a:p>
        </p:txBody>
      </p:sp>
      <p:pic>
        <p:nvPicPr>
          <p:cNvPr id="42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3735" y="3724959"/>
            <a:ext cx="4512556" cy="2871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003395" y="4422466"/>
            <a:ext cx="8450785" cy="1476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1003395" y="7135614"/>
            <a:ext cx="7548275" cy="1476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3821264" y="8217377"/>
            <a:ext cx="4537413" cy="563574"/>
          </a:xfrm>
          <a:prstGeom prst="rect">
            <a:avLst/>
          </a:prstGeom>
        </p:spPr>
      </p:pic>
      <p:pic>
        <p:nvPicPr>
          <p:cNvPr id="435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5146399" y="11254464"/>
            <a:ext cx="1887070" cy="820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1" grpId="1"/>
      <p:bldP build="whole" bldLvl="1" animBg="1" rev="0" advAuto="0" spid="432" grpId="2"/>
      <p:bldP build="whole" bldLvl="1" animBg="1" rev="0" advAuto="0" spid="435" grpId="4"/>
      <p:bldP build="whole" bldLvl="1" animBg="1" rev="0" advAuto="0" spid="433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线性回归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线性回归算法</a:t>
            </a:r>
          </a:p>
        </p:txBody>
      </p:sp>
      <p:pic>
        <p:nvPicPr>
          <p:cNvPr id="12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解决回归问题…"/>
          <p:cNvSpPr txBox="1"/>
          <p:nvPr/>
        </p:nvSpPr>
        <p:spPr>
          <a:xfrm>
            <a:off x="6433991" y="4711699"/>
            <a:ext cx="11516017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解决回归问题 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思想简单，实现容易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许多强大的非线性模型的基础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结果具有很好的可解释性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蕴含机器学习中的很多重要思想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向量化运算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向量化运算</a:t>
            </a:r>
          </a:p>
        </p:txBody>
      </p:sp>
      <p:pic>
        <p:nvPicPr>
          <p:cNvPr id="43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950795" y="5486201"/>
            <a:ext cx="8482352" cy="4775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实践：向量化实现简单线性回归法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实践：向量化实现简单线性回归法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回归算法的衡量 MSE vs. MAE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回归算法的衡量 MSE vs. MAE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回归算法的评价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回归算法的评价</a:t>
            </a:r>
          </a:p>
        </p:txBody>
      </p:sp>
      <p:pic>
        <p:nvPicPr>
          <p:cNvPr id="44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分类的准确度：accuracy"/>
          <p:cNvSpPr txBox="1"/>
          <p:nvPr/>
        </p:nvSpPr>
        <p:spPr>
          <a:xfrm>
            <a:off x="12913817" y="10321180"/>
            <a:ext cx="933308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分类的准确度：accuracy</a:t>
            </a:r>
          </a:p>
        </p:txBody>
      </p:sp>
      <p:sp>
        <p:nvSpPr>
          <p:cNvPr id="448" name="Rectangle"/>
          <p:cNvSpPr/>
          <p:nvPr/>
        </p:nvSpPr>
        <p:spPr>
          <a:xfrm>
            <a:off x="6971734" y="3810000"/>
            <a:ext cx="3775990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9" name="训练数据"/>
          <p:cNvSpPr/>
          <p:nvPr/>
        </p:nvSpPr>
        <p:spPr>
          <a:xfrm>
            <a:off x="6971734" y="3768663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450" name="测试数据"/>
          <p:cNvSpPr/>
          <p:nvPr/>
        </p:nvSpPr>
        <p:spPr>
          <a:xfrm>
            <a:off x="6971734" y="10887748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grpSp>
        <p:nvGrpSpPr>
          <p:cNvPr id="453" name="Group"/>
          <p:cNvGrpSpPr/>
          <p:nvPr/>
        </p:nvGrpSpPr>
        <p:grpSpPr>
          <a:xfrm>
            <a:off x="10785202" y="7239000"/>
            <a:ext cx="4280127" cy="1270000"/>
            <a:chOff x="0" y="0"/>
            <a:chExt cx="4280125" cy="1270000"/>
          </a:xfrm>
        </p:grpSpPr>
        <p:sp>
          <p:nvSpPr>
            <p:cNvPr id="451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2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454" name="Line"/>
          <p:cNvSpPr/>
          <p:nvPr/>
        </p:nvSpPr>
        <p:spPr>
          <a:xfrm flipV="1">
            <a:off x="10782847" y="8384466"/>
            <a:ext cx="2760366" cy="351769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回归算法的评价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回归算法的评价</a:t>
            </a:r>
          </a:p>
        </p:txBody>
      </p:sp>
      <p:pic>
        <p:nvPicPr>
          <p:cNvPr id="45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回归问题如何评价？"/>
          <p:cNvSpPr txBox="1"/>
          <p:nvPr/>
        </p:nvSpPr>
        <p:spPr>
          <a:xfrm>
            <a:off x="12913817" y="10321180"/>
            <a:ext cx="933308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回归问题如何评价？</a:t>
            </a:r>
          </a:p>
        </p:txBody>
      </p:sp>
      <p:sp>
        <p:nvSpPr>
          <p:cNvPr id="459" name="Rectangle"/>
          <p:cNvSpPr/>
          <p:nvPr/>
        </p:nvSpPr>
        <p:spPr>
          <a:xfrm>
            <a:off x="6971734" y="3810000"/>
            <a:ext cx="3775990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0" name="训练数据"/>
          <p:cNvSpPr/>
          <p:nvPr/>
        </p:nvSpPr>
        <p:spPr>
          <a:xfrm>
            <a:off x="6971734" y="3768663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461" name="测试数据"/>
          <p:cNvSpPr/>
          <p:nvPr/>
        </p:nvSpPr>
        <p:spPr>
          <a:xfrm>
            <a:off x="6971734" y="10887748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grpSp>
        <p:nvGrpSpPr>
          <p:cNvPr id="464" name="Group"/>
          <p:cNvGrpSpPr/>
          <p:nvPr/>
        </p:nvGrpSpPr>
        <p:grpSpPr>
          <a:xfrm>
            <a:off x="10785202" y="7239000"/>
            <a:ext cx="4280127" cy="1270000"/>
            <a:chOff x="0" y="0"/>
            <a:chExt cx="4280125" cy="1270000"/>
          </a:xfrm>
        </p:grpSpPr>
        <p:sp>
          <p:nvSpPr>
            <p:cNvPr id="462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3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465" name="Line"/>
          <p:cNvSpPr/>
          <p:nvPr/>
        </p:nvSpPr>
        <p:spPr>
          <a:xfrm flipV="1">
            <a:off x="10782847" y="8384466"/>
            <a:ext cx="2760366" cy="351769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目标：找到a和b，使得                                             尽可能小"/>
          <p:cNvSpPr txBox="1"/>
          <p:nvPr/>
        </p:nvSpPr>
        <p:spPr>
          <a:xfrm>
            <a:off x="3037430" y="3430065"/>
            <a:ext cx="18309140" cy="3342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目标：找到a和b，使得                                             尽可能小</a:t>
            </a:r>
          </a:p>
        </p:txBody>
      </p:sp>
      <p:sp>
        <p:nvSpPr>
          <p:cNvPr id="468" name="简单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简单线性回归</a:t>
            </a:r>
          </a:p>
        </p:txBody>
      </p:sp>
      <p:pic>
        <p:nvPicPr>
          <p:cNvPr id="46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936464" y="3853761"/>
            <a:ext cx="6629065" cy="249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9984701" y="3853761"/>
            <a:ext cx="7413148" cy="24948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5" name="Group"/>
          <p:cNvGrpSpPr/>
          <p:nvPr/>
        </p:nvGrpSpPr>
        <p:grpSpPr>
          <a:xfrm>
            <a:off x="4630351" y="6561552"/>
            <a:ext cx="5060899" cy="3566246"/>
            <a:chOff x="0" y="-63500"/>
            <a:chExt cx="5060898" cy="3566245"/>
          </a:xfrm>
        </p:grpSpPr>
        <p:pic>
          <p:nvPicPr>
            <p:cNvPr id="472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2219700"/>
              <a:ext cx="5060899" cy="12830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Line" descr="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5400000">
              <a:off x="1455554" y="481507"/>
              <a:ext cx="1653589" cy="563574"/>
            </a:xfrm>
            <a:prstGeom prst="rect">
              <a:avLst/>
            </a:prstGeom>
            <a:effectLst/>
          </p:spPr>
        </p:pic>
      </p:grpSp>
      <p:grpSp>
        <p:nvGrpSpPr>
          <p:cNvPr id="478" name="Group"/>
          <p:cNvGrpSpPr/>
          <p:nvPr/>
        </p:nvGrpSpPr>
        <p:grpSpPr>
          <a:xfrm>
            <a:off x="4725075" y="10826750"/>
            <a:ext cx="9003577" cy="2494810"/>
            <a:chOff x="0" y="0"/>
            <a:chExt cx="9003576" cy="2494809"/>
          </a:xfrm>
        </p:grpSpPr>
        <p:pic>
          <p:nvPicPr>
            <p:cNvPr id="476" name="MathTypeImage.pdf" descr="MathTypeImage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3657556" y="0"/>
              <a:ext cx="5346021" cy="249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7" name="Group"/>
            <p:cNvSpPr txBox="1"/>
            <p:nvPr/>
          </p:nvSpPr>
          <p:spPr>
            <a:xfrm>
              <a:off x="0" y="803792"/>
              <a:ext cx="4860149" cy="887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衡量标准：</a:t>
              </a:r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15384422" y="5690664"/>
            <a:ext cx="8545313" cy="2910469"/>
            <a:chOff x="-217013" y="-265470"/>
            <a:chExt cx="8545312" cy="2910467"/>
          </a:xfrm>
        </p:grpSpPr>
        <p:pic>
          <p:nvPicPr>
            <p:cNvPr id="479" name="MathTypeImage.pdf" descr="MathTypeImage.pdf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0" b="0"/>
            <a:stretch>
              <a:fillRect/>
            </a:stretch>
          </p:blipFill>
          <p:spPr>
            <a:xfrm>
              <a:off x="2483317" y="150187"/>
              <a:ext cx="5844983" cy="249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0" name="Line" descr="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2164442">
              <a:off x="-259467" y="320414"/>
              <a:ext cx="2173515" cy="56357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8" grpId="5"/>
      <p:bldP build="whole" bldLvl="1" animBg="1" rev="0" advAuto="0" spid="470" grpId="1"/>
      <p:bldP build="whole" bldLvl="1" animBg="1" rev="0" advAuto="0" spid="482" grpId="3"/>
      <p:bldP build="whole" bldLvl="1" animBg="1" rev="0" advAuto="0" spid="471" grpId="2"/>
      <p:bldP build="whole" bldLvl="1" animBg="1" rev="0" advAuto="0" spid="475" grpId="4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线性回归算法的评测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线性回归算法的评测</a:t>
            </a:r>
          </a:p>
        </p:txBody>
      </p:sp>
      <p:pic>
        <p:nvPicPr>
          <p:cNvPr id="48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8" name="Group"/>
          <p:cNvGrpSpPr/>
          <p:nvPr/>
        </p:nvGrpSpPr>
        <p:grpSpPr>
          <a:xfrm>
            <a:off x="7690211" y="5784058"/>
            <a:ext cx="9003578" cy="2494810"/>
            <a:chOff x="0" y="0"/>
            <a:chExt cx="9003576" cy="2494809"/>
          </a:xfrm>
        </p:grpSpPr>
        <p:pic>
          <p:nvPicPr>
            <p:cNvPr id="486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3657556" y="0"/>
              <a:ext cx="5346021" cy="249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7" name="Group"/>
            <p:cNvSpPr txBox="1"/>
            <p:nvPr/>
          </p:nvSpPr>
          <p:spPr>
            <a:xfrm>
              <a:off x="0" y="803792"/>
              <a:ext cx="4860149" cy="887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衡量标准：</a:t>
              </a:r>
            </a:p>
          </p:txBody>
        </p:sp>
      </p:grpSp>
      <p:sp>
        <p:nvSpPr>
          <p:cNvPr id="489" name="问题：和m相关？"/>
          <p:cNvSpPr txBox="1"/>
          <p:nvPr/>
        </p:nvSpPr>
        <p:spPr>
          <a:xfrm>
            <a:off x="9801517" y="8816238"/>
            <a:ext cx="560810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问题：和m相关？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9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线性回归算法的评测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线性回归算法的评测</a:t>
            </a:r>
          </a:p>
        </p:txBody>
      </p:sp>
      <p:pic>
        <p:nvPicPr>
          <p:cNvPr id="49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091215" y="4779644"/>
            <a:ext cx="6201384" cy="2494810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均方误差 MSE…"/>
          <p:cNvSpPr txBox="1"/>
          <p:nvPr/>
        </p:nvSpPr>
        <p:spPr>
          <a:xfrm>
            <a:off x="8178571" y="8064160"/>
            <a:ext cx="8026859" cy="249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均方误差 MSE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（Mean Squared Error）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5" name="问题：量纲？"/>
          <p:cNvSpPr txBox="1"/>
          <p:nvPr/>
        </p:nvSpPr>
        <p:spPr>
          <a:xfrm>
            <a:off x="9387948" y="11927550"/>
            <a:ext cx="560810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问题：量纲？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5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线性回归算法的评测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线性回归算法的评测</a:t>
            </a:r>
          </a:p>
        </p:txBody>
      </p:sp>
      <p:pic>
        <p:nvPicPr>
          <p:cNvPr id="49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62278" y="4827881"/>
            <a:ext cx="6842906" cy="2708651"/>
          </a:xfrm>
          <a:prstGeom prst="rect">
            <a:avLst/>
          </a:prstGeom>
          <a:ln w="12700">
            <a:miter lim="400000"/>
          </a:ln>
        </p:spPr>
      </p:pic>
      <p:sp>
        <p:nvSpPr>
          <p:cNvPr id="500" name="均方根误差 RMSE…"/>
          <p:cNvSpPr txBox="1"/>
          <p:nvPr/>
        </p:nvSpPr>
        <p:spPr>
          <a:xfrm>
            <a:off x="8178571" y="8064160"/>
            <a:ext cx="9300345" cy="249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均方根误差 RMSE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（Root Mean Squared Error）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501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3607817" y="5469430"/>
            <a:ext cx="4062976" cy="1425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线性回归算法的评测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线性回归算法的评测</a:t>
            </a:r>
          </a:p>
        </p:txBody>
      </p:sp>
      <p:pic>
        <p:nvPicPr>
          <p:cNvPr id="50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906155" y="4948475"/>
            <a:ext cx="5844983" cy="2494810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平均绝对误差 MAE…"/>
          <p:cNvSpPr txBox="1"/>
          <p:nvPr/>
        </p:nvSpPr>
        <p:spPr>
          <a:xfrm>
            <a:off x="8178571" y="8064160"/>
            <a:ext cx="9300345" cy="249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平均绝对误差 MAE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（Mean Absolute Error）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4071914" y="9145318"/>
            <a:ext cx="7266134" cy="1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" name="线性回归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线性回归算法</a:t>
            </a:r>
          </a:p>
        </p:txBody>
      </p:sp>
      <p:pic>
        <p:nvPicPr>
          <p:cNvPr id="13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4" name="房屋面积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房屋面积</a:t>
            </a:r>
          </a:p>
        </p:txBody>
      </p:sp>
      <p:sp>
        <p:nvSpPr>
          <p:cNvPr id="135" name="价格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价格</a:t>
            </a:r>
          </a:p>
        </p:txBody>
      </p:sp>
      <p:sp>
        <p:nvSpPr>
          <p:cNvPr id="136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7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8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9" name="Line"/>
          <p:cNvSpPr/>
          <p:nvPr/>
        </p:nvSpPr>
        <p:spPr>
          <a:xfrm flipV="1">
            <a:off x="2792586" y="4137109"/>
            <a:ext cx="17323725" cy="8658278"/>
          </a:xfrm>
          <a:prstGeom prst="line">
            <a:avLst/>
          </a:prstGeom>
          <a:ln w="635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0" name="Line"/>
          <p:cNvSpPr/>
          <p:nvPr/>
        </p:nvSpPr>
        <p:spPr>
          <a:xfrm flipV="1">
            <a:off x="11090453" y="9265723"/>
            <a:ext cx="1" cy="3817804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1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" name="寻找一条直线，最大程度的“拟合”样本特征和样本输出标记之间的关系"/>
          <p:cNvSpPr txBox="1"/>
          <p:nvPr/>
        </p:nvSpPr>
        <p:spPr>
          <a:xfrm>
            <a:off x="13064625" y="9444729"/>
            <a:ext cx="10296929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寻找一条直线，最大程度的“拟合”样本特征和样本输出标记之间的关系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  <p:bldP build="whole" bldLvl="1" animBg="1" rev="0" advAuto="0" spid="142" grpId="4"/>
      <p:bldP build="whole" bldLvl="1" animBg="1" rev="0" advAuto="0" spid="128" grpId="2"/>
      <p:bldP build="whole" bldLvl="1" animBg="1" rev="0" advAuto="0" spid="139" grpId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RMSE vs MAE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RMSE vs MAE</a:t>
            </a:r>
          </a:p>
        </p:txBody>
      </p:sp>
      <p:pic>
        <p:nvPicPr>
          <p:cNvPr id="50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950795" y="8686872"/>
            <a:ext cx="8482353" cy="2494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7487443" y="4992164"/>
            <a:ext cx="9907959" cy="270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实践：实现MSE,RMSE和MAE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实践：实现MSE,RMSE和MAE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评价回归算法 R Square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评价回归算法 R Square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MSE vs MAE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RMSE vs MAE</a:t>
            </a:r>
          </a:p>
        </p:txBody>
      </p:sp>
      <p:pic>
        <p:nvPicPr>
          <p:cNvPr id="51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3329263" y="4713222"/>
            <a:ext cx="8482353" cy="2494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649443" y="4606264"/>
            <a:ext cx="9907958" cy="2708652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问题：分类的准确度：1最好，0最差"/>
          <p:cNvSpPr txBox="1"/>
          <p:nvPr/>
        </p:nvSpPr>
        <p:spPr>
          <a:xfrm>
            <a:off x="6392302" y="8735110"/>
            <a:ext cx="1159939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问题：分类的准确度：1最好，0最差</a:t>
            </a:r>
          </a:p>
        </p:txBody>
      </p:sp>
      <p:sp>
        <p:nvSpPr>
          <p:cNvPr id="522" name="RMSE? MAE?"/>
          <p:cNvSpPr txBox="1"/>
          <p:nvPr/>
        </p:nvSpPr>
        <p:spPr>
          <a:xfrm>
            <a:off x="6392302" y="10734512"/>
            <a:ext cx="115993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RMSE? MAE?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2" grpId="2"/>
      <p:bldP build="whole" bldLvl="1" animBg="1" rev="0" advAuto="0" spid="521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R Squared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 Squared</a:t>
            </a:r>
          </a:p>
        </p:txBody>
      </p:sp>
      <p:pic>
        <p:nvPicPr>
          <p:cNvPr id="52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2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029763" y="4726858"/>
            <a:ext cx="5773703" cy="2423530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（Residual Sum of Squares）"/>
          <p:cNvSpPr txBox="1"/>
          <p:nvPr/>
        </p:nvSpPr>
        <p:spPr>
          <a:xfrm>
            <a:off x="14738856" y="3988101"/>
            <a:ext cx="9300345" cy="249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（Residual Sum of Squares）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8" name="（Total Sum of Squares）"/>
          <p:cNvSpPr txBox="1"/>
          <p:nvPr/>
        </p:nvSpPr>
        <p:spPr>
          <a:xfrm>
            <a:off x="14738856" y="5272798"/>
            <a:ext cx="9300345" cy="249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（Total Sum of Squares）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529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164710" y="8691340"/>
            <a:ext cx="8054672" cy="3777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7" grpId="2"/>
      <p:bldP build="whole" bldLvl="1" animBg="1" rev="0" advAuto="0" spid="528" grpId="3"/>
      <p:bldP build="whole" bldLvl="1" animBg="1" rev="0" advAuto="0" spid="529" grpId="4"/>
      <p:bldP build="whole" bldLvl="1" animBg="1" rev="0" advAuto="0" spid="52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R Squared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 Squared</a:t>
            </a:r>
          </a:p>
        </p:txBody>
      </p:sp>
      <p:pic>
        <p:nvPicPr>
          <p:cNvPr id="53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834479" y="5985073"/>
            <a:ext cx="8054671" cy="377785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7" name="Group"/>
          <p:cNvGrpSpPr/>
          <p:nvPr/>
        </p:nvGrpSpPr>
        <p:grpSpPr>
          <a:xfrm>
            <a:off x="10710654" y="5103542"/>
            <a:ext cx="11664357" cy="2494757"/>
            <a:chOff x="-163516" y="0"/>
            <a:chExt cx="11664356" cy="2494756"/>
          </a:xfrm>
        </p:grpSpPr>
        <p:pic>
          <p:nvPicPr>
            <p:cNvPr id="534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0295421">
              <a:off x="-140534" y="989492"/>
              <a:ext cx="2288370" cy="563574"/>
            </a:xfrm>
            <a:prstGeom prst="rect">
              <a:avLst/>
            </a:prstGeom>
            <a:effectLst/>
          </p:spPr>
        </p:pic>
        <p:sp>
          <p:nvSpPr>
            <p:cNvPr id="536" name="使用我们的模型预测产生的错误"/>
            <p:cNvSpPr txBox="1"/>
            <p:nvPr/>
          </p:nvSpPr>
          <p:spPr>
            <a:xfrm>
              <a:off x="2200495" y="0"/>
              <a:ext cx="9300345" cy="2494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使用我们的模型预测产生的错误</a:t>
              </a: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10541376" y="8306716"/>
            <a:ext cx="11791804" cy="2746963"/>
            <a:chOff x="-170370" y="-252206"/>
            <a:chExt cx="11791802" cy="2746962"/>
          </a:xfrm>
        </p:grpSpPr>
        <p:pic>
          <p:nvPicPr>
            <p:cNvPr id="538" name="Line" descr="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409031">
              <a:off x="-156795" y="199373"/>
              <a:ext cx="2383595" cy="563575"/>
            </a:xfrm>
            <a:prstGeom prst="rect">
              <a:avLst/>
            </a:prstGeom>
            <a:effectLst/>
          </p:spPr>
        </p:pic>
        <p:grpSp>
          <p:nvGrpSpPr>
            <p:cNvPr id="542" name="Group"/>
            <p:cNvGrpSpPr/>
            <p:nvPr/>
          </p:nvGrpSpPr>
          <p:grpSpPr>
            <a:xfrm>
              <a:off x="2321088" y="0"/>
              <a:ext cx="9300345" cy="2494757"/>
              <a:chOff x="0" y="0"/>
              <a:chExt cx="9300343" cy="2494756"/>
            </a:xfrm>
          </p:grpSpPr>
          <p:sp>
            <p:nvSpPr>
              <p:cNvPr id="540" name="使用               预测产生的错误"/>
              <p:cNvSpPr txBox="1"/>
              <p:nvPr/>
            </p:nvSpPr>
            <p:spPr>
              <a:xfrm>
                <a:off x="0" y="0"/>
                <a:ext cx="9300344" cy="24947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使用               预测产生的错误</a:t>
                </a:r>
              </a:p>
            </p:txBody>
          </p:sp>
          <p:pic>
            <p:nvPicPr>
              <p:cNvPr id="541" name="MathTypeImage.pdf" descr="MathTypeImage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936021" y="318622"/>
                <a:ext cx="2346811" cy="12138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544" name="Baseline Model"/>
          <p:cNvSpPr txBox="1"/>
          <p:nvPr/>
        </p:nvSpPr>
        <p:spPr>
          <a:xfrm>
            <a:off x="11872291" y="10464299"/>
            <a:ext cx="9300345" cy="249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Baseline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4" grpId="3"/>
      <p:bldP build="whole" bldLvl="1" animBg="1" rev="0" advAuto="0" spid="537" grpId="1"/>
      <p:bldP build="whole" bldLvl="1" animBg="1" rev="0" advAuto="0" spid="543" grpId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R Squared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 Squared</a:t>
            </a:r>
          </a:p>
        </p:txBody>
      </p:sp>
      <p:pic>
        <p:nvPicPr>
          <p:cNvPr id="54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682639" y="5985073"/>
            <a:ext cx="8054672" cy="3777855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R^2 &lt;= 1…"/>
          <p:cNvSpPr txBox="1"/>
          <p:nvPr/>
        </p:nvSpPr>
        <p:spPr>
          <a:xfrm>
            <a:off x="10907166" y="3879895"/>
            <a:ext cx="12636073" cy="9401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28600" indent="-228600" algn="l"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R^2 &lt;= 1</a:t>
            </a:r>
          </a:p>
          <a:p>
            <a:pPr marL="228600" indent="-228600" algn="l"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algn="l"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R^2 越大越好。当我们的预测模型不犯任何错误是，R^2得到最大值1</a:t>
            </a:r>
          </a:p>
          <a:p>
            <a:pPr marL="228600" indent="-228600" algn="l"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algn="l"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当我们的模型等于基准模型时，R^2为0</a:t>
            </a:r>
          </a:p>
          <a:p>
            <a:pPr marL="228600" indent="-228600" algn="l"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algn="l"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如果R^2 &lt; 0，说明我们学习到的模型还不如基准模型。此时，很有可能我们的数据不存在任何线性关系。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9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R Squared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 Squared</a:t>
            </a:r>
          </a:p>
        </p:txBody>
      </p:sp>
      <p:pic>
        <p:nvPicPr>
          <p:cNvPr id="55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858598" y="4417358"/>
            <a:ext cx="8054671" cy="3777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354785" y="3918486"/>
            <a:ext cx="8696194" cy="4775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1523616" y="9713379"/>
            <a:ext cx="5559862" cy="235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4" grpId="1"/>
      <p:bldP build="whole" bldLvl="1" animBg="1" rev="0" advAuto="0" spid="555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实践：实现 R Square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实践：实现 R Square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R Squared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 Squared</a:t>
            </a:r>
          </a:p>
        </p:txBody>
      </p:sp>
      <p:pic>
        <p:nvPicPr>
          <p:cNvPr id="56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Scikit-Learn中的线性回归法，score默认为R Squared"/>
          <p:cNvSpPr txBox="1"/>
          <p:nvPr/>
        </p:nvSpPr>
        <p:spPr>
          <a:xfrm>
            <a:off x="7541828" y="5610621"/>
            <a:ext cx="9300344" cy="249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Scikit-Learn中的线性回归法，score默认为R Squared</a:t>
            </a:r>
          </a:p>
        </p:txBody>
      </p:sp>
      <p:sp>
        <p:nvSpPr>
          <p:cNvPr id="562" name="http://scikit-learn.org/stable/modules/generated/sklearn.linear_model.LinearRegression.html#sklearn.linear_model.LinearRegression.score"/>
          <p:cNvSpPr txBox="1"/>
          <p:nvPr/>
        </p:nvSpPr>
        <p:spPr>
          <a:xfrm>
            <a:off x="4605706" y="9210713"/>
            <a:ext cx="15172588" cy="249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http://scikit-learn.org/stable/modules/generated/sklearn.linear_model.LinearRegression.html#sklearn.linear_model.LinearRegression.score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2" grpId="2"/>
      <p:bldP build="whole" bldLvl="1" animBg="1" rev="0" advAuto="0" spid="5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分类问题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分类问题</a:t>
            </a:r>
          </a:p>
        </p:txBody>
      </p:sp>
      <p:pic>
        <p:nvPicPr>
          <p:cNvPr id="14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6" name="Group"/>
          <p:cNvGrpSpPr/>
          <p:nvPr/>
        </p:nvGrpSpPr>
        <p:grpSpPr>
          <a:xfrm>
            <a:off x="5160154" y="4340078"/>
            <a:ext cx="14063692" cy="8740276"/>
            <a:chOff x="0" y="0"/>
            <a:chExt cx="14063690" cy="8740275"/>
          </a:xfrm>
        </p:grpSpPr>
        <p:sp>
          <p:nvSpPr>
            <p:cNvPr id="146" name="Line"/>
            <p:cNvSpPr/>
            <p:nvPr/>
          </p:nvSpPr>
          <p:spPr>
            <a:xfrm>
              <a:off x="0" y="8623506"/>
              <a:ext cx="1406369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7" name="Line"/>
            <p:cNvSpPr/>
            <p:nvPr/>
          </p:nvSpPr>
          <p:spPr>
            <a:xfrm flipV="1">
              <a:off x="5890" y="-1"/>
              <a:ext cx="1" cy="874027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8" name="Circle"/>
            <p:cNvSpPr/>
            <p:nvPr/>
          </p:nvSpPr>
          <p:spPr>
            <a:xfrm>
              <a:off x="7762854" y="647906"/>
              <a:ext cx="1167686" cy="116768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9763165" y="4763067"/>
              <a:ext cx="1167686" cy="116768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11055240" y="2507193"/>
              <a:ext cx="1167686" cy="116768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1114670" y="4512354"/>
              <a:ext cx="1167687" cy="1167686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" name="Circle"/>
            <p:cNvSpPr/>
            <p:nvPr/>
          </p:nvSpPr>
          <p:spPr>
            <a:xfrm>
              <a:off x="1275791" y="7001914"/>
              <a:ext cx="1167686" cy="1167686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Circle"/>
            <p:cNvSpPr/>
            <p:nvPr/>
          </p:nvSpPr>
          <p:spPr>
            <a:xfrm>
              <a:off x="3987107" y="5921198"/>
              <a:ext cx="1167686" cy="1167686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Circle"/>
            <p:cNvSpPr/>
            <p:nvPr/>
          </p:nvSpPr>
          <p:spPr>
            <a:xfrm>
              <a:off x="7762854" y="5921198"/>
              <a:ext cx="1167686" cy="1167686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Circle"/>
            <p:cNvSpPr/>
            <p:nvPr/>
          </p:nvSpPr>
          <p:spPr>
            <a:xfrm>
              <a:off x="4812109" y="2507193"/>
              <a:ext cx="1167686" cy="116768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多元线性回归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"/>
          <p:cNvGrpSpPr/>
          <p:nvPr/>
        </p:nvGrpSpPr>
        <p:grpSpPr>
          <a:xfrm>
            <a:off x="11090454" y="8986323"/>
            <a:ext cx="1249552" cy="3817803"/>
            <a:chOff x="0" y="0"/>
            <a:chExt cx="1249551" cy="3817802"/>
          </a:xfrm>
        </p:grpSpPr>
        <p:sp>
          <p:nvSpPr>
            <p:cNvPr id="566" name="Line"/>
            <p:cNvSpPr/>
            <p:nvPr/>
          </p:nvSpPr>
          <p:spPr>
            <a:xfrm flipV="1">
              <a:off x="-1" y="-1"/>
              <a:ext cx="2" cy="381780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567" name="MathTypeImage.pdf" descr="MathType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13054" y="2902845"/>
              <a:ext cx="1036498" cy="8637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1" name="Group"/>
          <p:cNvGrpSpPr/>
          <p:nvPr/>
        </p:nvGrpSpPr>
        <p:grpSpPr>
          <a:xfrm>
            <a:off x="2723659" y="8434118"/>
            <a:ext cx="8614389" cy="1036498"/>
            <a:chOff x="0" y="0"/>
            <a:chExt cx="8614387" cy="1036496"/>
          </a:xfrm>
        </p:grpSpPr>
        <p:sp>
          <p:nvSpPr>
            <p:cNvPr id="569" name="Line"/>
            <p:cNvSpPr/>
            <p:nvPr/>
          </p:nvSpPr>
          <p:spPr>
            <a:xfrm>
              <a:off x="1348254" y="431799"/>
              <a:ext cx="72661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570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36498" cy="1036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2" name="多元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</a:t>
            </a:r>
          </a:p>
        </p:txBody>
      </p:sp>
      <p:pic>
        <p:nvPicPr>
          <p:cNvPr id="573" name="pasted-image.gif" descr="pasted-image.gif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Line"/>
          <p:cNvSpPr/>
          <p:nvPr/>
        </p:nvSpPr>
        <p:spPr>
          <a:xfrm>
            <a:off x="4062775" y="128129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5" name="Line"/>
          <p:cNvSpPr/>
          <p:nvPr/>
        </p:nvSpPr>
        <p:spPr>
          <a:xfrm flipV="1">
            <a:off x="4069182" y="34337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6" name="Circle"/>
          <p:cNvSpPr/>
          <p:nvPr/>
        </p:nvSpPr>
        <p:spPr>
          <a:xfrm>
            <a:off x="7680580" y="91031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7" name="Circle"/>
          <p:cNvSpPr/>
          <p:nvPr/>
        </p:nvSpPr>
        <p:spPr>
          <a:xfrm>
            <a:off x="14150796" y="69147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8" name="Circle"/>
          <p:cNvSpPr/>
          <p:nvPr/>
        </p:nvSpPr>
        <p:spPr>
          <a:xfrm>
            <a:off x="15519155" y="42794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9" name="Circle"/>
          <p:cNvSpPr/>
          <p:nvPr/>
        </p:nvSpPr>
        <p:spPr>
          <a:xfrm>
            <a:off x="18461635" y="52200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80" name="Line"/>
          <p:cNvSpPr/>
          <p:nvPr/>
        </p:nvSpPr>
        <p:spPr>
          <a:xfrm flipV="1">
            <a:off x="2792586" y="3857709"/>
            <a:ext cx="17323725" cy="8658278"/>
          </a:xfrm>
          <a:prstGeom prst="line">
            <a:avLst/>
          </a:prstGeom>
          <a:ln w="635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1" name="Circle"/>
          <p:cNvSpPr/>
          <p:nvPr/>
        </p:nvSpPr>
        <p:spPr>
          <a:xfrm>
            <a:off x="10791890" y="85484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582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2358323" y="11971491"/>
            <a:ext cx="4242876" cy="803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3810062" y="8392376"/>
            <a:ext cx="9938202" cy="1119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9558508" y="12524973"/>
            <a:ext cx="575833" cy="575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3164202" y="3411673"/>
            <a:ext cx="575833" cy="748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2314703" y="9894141"/>
            <a:ext cx="12107809" cy="1259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1" grpId="2"/>
      <p:bldP build="whole" bldLvl="1" animBg="1" rev="0" advAuto="0" spid="582" grpId="3"/>
      <p:bldP build="whole" bldLvl="1" animBg="1" rev="0" advAuto="0" spid="583" grpId="4"/>
      <p:bldP build="whole" bldLvl="1" animBg="1" rev="0" advAuto="0" spid="568" grpId="1"/>
      <p:bldP build="whole" bldLvl="1" animBg="1" rev="0" advAuto="0" spid="586" grpId="5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多元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</a:t>
            </a:r>
          </a:p>
        </p:txBody>
      </p:sp>
      <p:pic>
        <p:nvPicPr>
          <p:cNvPr id="58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2" name="Group"/>
          <p:cNvGrpSpPr/>
          <p:nvPr/>
        </p:nvGrpSpPr>
        <p:grpSpPr>
          <a:xfrm>
            <a:off x="6328454" y="3542672"/>
            <a:ext cx="11727092" cy="2494810"/>
            <a:chOff x="0" y="0"/>
            <a:chExt cx="11727090" cy="2494808"/>
          </a:xfrm>
        </p:grpSpPr>
        <p:sp>
          <p:nvSpPr>
            <p:cNvPr id="590" name="Group"/>
            <p:cNvSpPr txBox="1"/>
            <p:nvPr/>
          </p:nvSpPr>
          <p:spPr>
            <a:xfrm>
              <a:off x="0" y="177047"/>
              <a:ext cx="11727091" cy="214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尽可能小</a:t>
              </a:r>
            </a:p>
          </p:txBody>
        </p:sp>
        <p:pic>
          <p:nvPicPr>
            <p:cNvPr id="591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985398" y="0"/>
              <a:ext cx="5060899" cy="2494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93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936234" y="7149700"/>
            <a:ext cx="12107809" cy="12597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7" name="Group"/>
          <p:cNvGrpSpPr/>
          <p:nvPr/>
        </p:nvGrpSpPr>
        <p:grpSpPr>
          <a:xfrm>
            <a:off x="2068443" y="9328705"/>
            <a:ext cx="20247114" cy="3342148"/>
            <a:chOff x="0" y="0"/>
            <a:chExt cx="20247112" cy="3342147"/>
          </a:xfrm>
        </p:grpSpPr>
        <p:sp>
          <p:nvSpPr>
            <p:cNvPr id="594" name="目标：找到                              ，使得                               尽可能小"/>
            <p:cNvSpPr txBox="1"/>
            <p:nvPr/>
          </p:nvSpPr>
          <p:spPr>
            <a:xfrm>
              <a:off x="0" y="0"/>
              <a:ext cx="20247113" cy="3342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目标：找到                              ，使得                               尽可能小</a:t>
              </a:r>
            </a:p>
          </p:txBody>
        </p:sp>
        <p:pic>
          <p:nvPicPr>
            <p:cNvPr id="595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3446636" y="1106122"/>
              <a:ext cx="4871985" cy="11297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6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0568948" y="423695"/>
              <a:ext cx="5060899" cy="249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2" grpId="1"/>
      <p:bldP build="whole" bldLvl="1" animBg="1" rev="0" advAuto="0" spid="593" grpId="2"/>
      <p:bldP build="whole" bldLvl="1" animBg="1" rev="0" advAuto="0" spid="597" grpId="3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多元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</a:t>
            </a:r>
          </a:p>
        </p:txBody>
      </p:sp>
      <p:pic>
        <p:nvPicPr>
          <p:cNvPr id="60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67404" y="3724846"/>
            <a:ext cx="12107809" cy="1259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975616" y="5637117"/>
            <a:ext cx="7131455" cy="1270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6172488" y="8040075"/>
            <a:ext cx="13297594" cy="1259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9687455" y="8040075"/>
            <a:ext cx="2869482" cy="1259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8305691" y="9913667"/>
            <a:ext cx="9673360" cy="1270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0371822" y="11798372"/>
            <a:ext cx="4269229" cy="1259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3" grpId="2"/>
      <p:bldP build="whole" bldLvl="1" animBg="1" rev="0" advAuto="0" spid="605" grpId="4"/>
      <p:bldP build="whole" bldLvl="1" animBg="1" rev="0" advAuto="0" spid="602" grpId="1"/>
      <p:bldP build="whole" bldLvl="1" animBg="1" rev="0" advAuto="0" spid="606" grpId="5"/>
      <p:bldP build="whole" bldLvl="1" animBg="1" rev="0" advAuto="0" spid="604" grpId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多元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</a:t>
            </a:r>
          </a:p>
        </p:txBody>
      </p:sp>
      <p:pic>
        <p:nvPicPr>
          <p:cNvPr id="60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898616" y="4257146"/>
            <a:ext cx="12497701" cy="5931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1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76214" y="4351404"/>
            <a:ext cx="3330915" cy="5742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2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9799042" y="11259498"/>
            <a:ext cx="5230929" cy="1780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1" grpId="2"/>
      <p:bldP build="whole" bldLvl="1" animBg="1" rev="0" advAuto="0" spid="612" grpId="3"/>
      <p:bldP build="whole" bldLvl="1" animBg="1" rev="0" advAuto="0" spid="610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多元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</a:t>
            </a:r>
          </a:p>
        </p:txBody>
      </p:sp>
      <p:pic>
        <p:nvPicPr>
          <p:cNvPr id="61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8" name="Group"/>
          <p:cNvGrpSpPr/>
          <p:nvPr/>
        </p:nvGrpSpPr>
        <p:grpSpPr>
          <a:xfrm>
            <a:off x="6328454" y="5610595"/>
            <a:ext cx="11727092" cy="2494810"/>
            <a:chOff x="0" y="0"/>
            <a:chExt cx="11727090" cy="2494808"/>
          </a:xfrm>
        </p:grpSpPr>
        <p:sp>
          <p:nvSpPr>
            <p:cNvPr id="616" name="Group"/>
            <p:cNvSpPr txBox="1"/>
            <p:nvPr/>
          </p:nvSpPr>
          <p:spPr>
            <a:xfrm>
              <a:off x="0" y="177047"/>
              <a:ext cx="11727091" cy="214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尽可能小</a:t>
              </a:r>
            </a:p>
          </p:txBody>
        </p:sp>
        <p:pic>
          <p:nvPicPr>
            <p:cNvPr id="617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985398" y="0"/>
              <a:ext cx="5060899" cy="2494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1" name="Group"/>
          <p:cNvGrpSpPr/>
          <p:nvPr/>
        </p:nvGrpSpPr>
        <p:grpSpPr>
          <a:xfrm>
            <a:off x="5460181" y="9570988"/>
            <a:ext cx="14375060" cy="2624023"/>
            <a:chOff x="0" y="0"/>
            <a:chExt cx="14375058" cy="2624021"/>
          </a:xfrm>
        </p:grpSpPr>
        <p:sp>
          <p:nvSpPr>
            <p:cNvPr id="619" name="Group"/>
            <p:cNvSpPr txBox="1"/>
            <p:nvPr/>
          </p:nvSpPr>
          <p:spPr>
            <a:xfrm>
              <a:off x="0" y="0"/>
              <a:ext cx="14375059" cy="2624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尽可能小</a:t>
              </a:r>
            </a:p>
          </p:txBody>
        </p:sp>
        <p:pic>
          <p:nvPicPr>
            <p:cNvPr id="620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088902" y="604440"/>
              <a:ext cx="7857361" cy="12857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22" name="Line" descr="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10824282" y="8481324"/>
            <a:ext cx="1653589" cy="563575"/>
          </a:xfrm>
          <a:prstGeom prst="rect">
            <a:avLst/>
          </a:prstGeom>
        </p:spPr>
      </p:pic>
      <p:pic>
        <p:nvPicPr>
          <p:cNvPr id="62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9576593" y="3732410"/>
            <a:ext cx="5230930" cy="1780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1" grpId="3"/>
      <p:bldP build="whole" bldLvl="1" animBg="1" rev="0" advAuto="0" spid="622" grpId="2"/>
      <p:bldP build="whole" bldLvl="1" animBg="1" rev="0" advAuto="0" spid="618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多元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</a:t>
            </a:r>
          </a:p>
        </p:txBody>
      </p:sp>
      <p:pic>
        <p:nvPicPr>
          <p:cNvPr id="6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116490" y="8853426"/>
            <a:ext cx="8548452" cy="1789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9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11065469" y="7626857"/>
            <a:ext cx="1653589" cy="563575"/>
          </a:xfrm>
          <a:prstGeom prst="rect">
            <a:avLst/>
          </a:prstGeom>
        </p:spPr>
      </p:pic>
      <p:grpSp>
        <p:nvGrpSpPr>
          <p:cNvPr id="633" name="Group"/>
          <p:cNvGrpSpPr/>
          <p:nvPr/>
        </p:nvGrpSpPr>
        <p:grpSpPr>
          <a:xfrm>
            <a:off x="5203106" y="4707748"/>
            <a:ext cx="14375060" cy="2624023"/>
            <a:chOff x="0" y="0"/>
            <a:chExt cx="14375058" cy="2624021"/>
          </a:xfrm>
        </p:grpSpPr>
        <p:sp>
          <p:nvSpPr>
            <p:cNvPr id="631" name="Group"/>
            <p:cNvSpPr txBox="1"/>
            <p:nvPr/>
          </p:nvSpPr>
          <p:spPr>
            <a:xfrm>
              <a:off x="0" y="0"/>
              <a:ext cx="14375059" cy="2624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尽可能小</a:t>
              </a:r>
            </a:p>
          </p:txBody>
        </p:sp>
        <p:pic>
          <p:nvPicPr>
            <p:cNvPr id="632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3088902" y="604440"/>
              <a:ext cx="7857361" cy="12857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9" grpId="1"/>
      <p:bldP build="whole" bldLvl="1" animBg="1" rev="0" advAuto="0" spid="628" grpId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多元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</a:t>
            </a:r>
          </a:p>
        </p:txBody>
      </p:sp>
      <p:pic>
        <p:nvPicPr>
          <p:cNvPr id="63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37" name="Group"/>
          <p:cNvSpPr txBox="1"/>
          <p:nvPr/>
        </p:nvSpPr>
        <p:spPr>
          <a:xfrm>
            <a:off x="5580775" y="3696688"/>
            <a:ext cx="14375060" cy="2624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多元线性回归的正规方程解 (Normal Equation)</a:t>
            </a:r>
          </a:p>
        </p:txBody>
      </p:sp>
      <p:sp>
        <p:nvSpPr>
          <p:cNvPr id="638" name="Group"/>
          <p:cNvSpPr txBox="1"/>
          <p:nvPr/>
        </p:nvSpPr>
        <p:spPr>
          <a:xfrm>
            <a:off x="5580775" y="9268026"/>
            <a:ext cx="14375060" cy="2624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问题：时间复杂度高：O(n^3) (优化O(n^2.4))</a:t>
            </a:r>
          </a:p>
        </p:txBody>
      </p:sp>
      <p:sp>
        <p:nvSpPr>
          <p:cNvPr id="639" name="Group"/>
          <p:cNvSpPr txBox="1"/>
          <p:nvPr/>
        </p:nvSpPr>
        <p:spPr>
          <a:xfrm>
            <a:off x="5580775" y="10769791"/>
            <a:ext cx="14375060" cy="2624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优点：不需要对数据做归一化处理</a:t>
            </a:r>
          </a:p>
        </p:txBody>
      </p:sp>
      <p:pic>
        <p:nvPicPr>
          <p:cNvPr id="64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917854" y="6979443"/>
            <a:ext cx="8548452" cy="1789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7" grpId="1"/>
      <p:bldP build="whole" bldLvl="1" animBg="1" rev="0" advAuto="0" spid="638" grpId="2"/>
      <p:bldP build="whole" bldLvl="1" animBg="1" rev="0" advAuto="0" spid="639" grpId="3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多元线性回归正规解实现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多元线性回归正规解实现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多元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</a:t>
            </a:r>
          </a:p>
        </p:txBody>
      </p:sp>
      <p:pic>
        <p:nvPicPr>
          <p:cNvPr id="64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46" name="Group"/>
          <p:cNvSpPr txBox="1"/>
          <p:nvPr/>
        </p:nvSpPr>
        <p:spPr>
          <a:xfrm>
            <a:off x="5800387" y="5338065"/>
            <a:ext cx="14375060" cy="2624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多元线性回归的正规方程解 (Normal Equation)</a:t>
            </a:r>
          </a:p>
        </p:txBody>
      </p:sp>
      <p:pic>
        <p:nvPicPr>
          <p:cNvPr id="64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137467" y="8620821"/>
            <a:ext cx="8548451" cy="1789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分类问题和回归问题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分类问题和回归问题</a:t>
            </a:r>
          </a:p>
        </p:txBody>
      </p:sp>
      <p:pic>
        <p:nvPicPr>
          <p:cNvPr id="15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" name="Group"/>
          <p:cNvGrpSpPr/>
          <p:nvPr/>
        </p:nvGrpSpPr>
        <p:grpSpPr>
          <a:xfrm>
            <a:off x="2247184" y="5859753"/>
            <a:ext cx="8491097" cy="5277031"/>
            <a:chOff x="0" y="0"/>
            <a:chExt cx="8491096" cy="5277030"/>
          </a:xfrm>
        </p:grpSpPr>
        <p:sp>
          <p:nvSpPr>
            <p:cNvPr id="160" name="Line"/>
            <p:cNvSpPr/>
            <p:nvPr/>
          </p:nvSpPr>
          <p:spPr>
            <a:xfrm>
              <a:off x="0" y="5206530"/>
              <a:ext cx="8491097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1" name="Line"/>
            <p:cNvSpPr/>
            <p:nvPr/>
          </p:nvSpPr>
          <p:spPr>
            <a:xfrm flipV="1">
              <a:off x="3556" y="0"/>
              <a:ext cx="1" cy="527703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2" name="Circle"/>
            <p:cNvSpPr/>
            <p:nvPr/>
          </p:nvSpPr>
          <p:spPr>
            <a:xfrm>
              <a:off x="4686902" y="391180"/>
              <a:ext cx="705003" cy="70500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Circle"/>
            <p:cNvSpPr/>
            <p:nvPr/>
          </p:nvSpPr>
          <p:spPr>
            <a:xfrm>
              <a:off x="5894610" y="2875750"/>
              <a:ext cx="705003" cy="705003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Circle"/>
            <p:cNvSpPr/>
            <p:nvPr/>
          </p:nvSpPr>
          <p:spPr>
            <a:xfrm>
              <a:off x="6674714" y="1513743"/>
              <a:ext cx="705003" cy="705003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Circle"/>
            <p:cNvSpPr/>
            <p:nvPr/>
          </p:nvSpPr>
          <p:spPr>
            <a:xfrm>
              <a:off x="672993" y="2724380"/>
              <a:ext cx="705003" cy="705002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Circle"/>
            <p:cNvSpPr/>
            <p:nvPr/>
          </p:nvSpPr>
          <p:spPr>
            <a:xfrm>
              <a:off x="770272" y="4227477"/>
              <a:ext cx="705002" cy="705002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Circle"/>
            <p:cNvSpPr/>
            <p:nvPr/>
          </p:nvSpPr>
          <p:spPr>
            <a:xfrm>
              <a:off x="2407256" y="3574983"/>
              <a:ext cx="705003" cy="705003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Circle"/>
            <p:cNvSpPr/>
            <p:nvPr/>
          </p:nvSpPr>
          <p:spPr>
            <a:xfrm>
              <a:off x="4686902" y="3574983"/>
              <a:ext cx="705003" cy="705003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Circle"/>
            <p:cNvSpPr/>
            <p:nvPr/>
          </p:nvSpPr>
          <p:spPr>
            <a:xfrm>
              <a:off x="2905360" y="1513743"/>
              <a:ext cx="705003" cy="705003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12324549" y="6086394"/>
            <a:ext cx="9931760" cy="5080207"/>
            <a:chOff x="0" y="0"/>
            <a:chExt cx="9931758" cy="5080205"/>
          </a:xfrm>
        </p:grpSpPr>
        <p:sp>
          <p:nvSpPr>
            <p:cNvPr id="171" name="Line"/>
            <p:cNvSpPr/>
            <p:nvPr/>
          </p:nvSpPr>
          <p:spPr>
            <a:xfrm>
              <a:off x="678807" y="5012335"/>
              <a:ext cx="9252952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682231" y="-1"/>
              <a:ext cx="1" cy="508020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3" name="Circle"/>
            <p:cNvSpPr/>
            <p:nvPr/>
          </p:nvSpPr>
          <p:spPr>
            <a:xfrm>
              <a:off x="2612214" y="3029787"/>
              <a:ext cx="339354" cy="339354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Circle"/>
            <p:cNvSpPr/>
            <p:nvPr/>
          </p:nvSpPr>
          <p:spPr>
            <a:xfrm>
              <a:off x="6069991" y="1860277"/>
              <a:ext cx="339354" cy="339354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Circle"/>
            <p:cNvSpPr/>
            <p:nvPr/>
          </p:nvSpPr>
          <p:spPr>
            <a:xfrm>
              <a:off x="6801261" y="451911"/>
              <a:ext cx="339354" cy="339355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Circle"/>
            <p:cNvSpPr/>
            <p:nvPr/>
          </p:nvSpPr>
          <p:spPr>
            <a:xfrm>
              <a:off x="8373765" y="954597"/>
              <a:ext cx="339354" cy="339354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 flipV="1">
              <a:off x="-1" y="226549"/>
              <a:ext cx="9258049" cy="4627108"/>
            </a:xfrm>
            <a:prstGeom prst="line">
              <a:avLst/>
            </a:prstGeom>
            <a:noFill/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8" name="Circle"/>
            <p:cNvSpPr/>
            <p:nvPr/>
          </p:nvSpPr>
          <p:spPr>
            <a:xfrm>
              <a:off x="4274943" y="2733331"/>
              <a:ext cx="339354" cy="339354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多元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</a:t>
            </a:r>
          </a:p>
        </p:txBody>
      </p:sp>
      <p:pic>
        <p:nvPicPr>
          <p:cNvPr id="65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7621" y="6517683"/>
            <a:ext cx="3330915" cy="57429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5" name="Group"/>
          <p:cNvGrpSpPr/>
          <p:nvPr/>
        </p:nvGrpSpPr>
        <p:grpSpPr>
          <a:xfrm>
            <a:off x="10863615" y="5963845"/>
            <a:ext cx="17220220" cy="2624023"/>
            <a:chOff x="-63499" y="0"/>
            <a:chExt cx="17220219" cy="2624021"/>
          </a:xfrm>
        </p:grpSpPr>
        <p:pic>
          <p:nvPicPr>
            <p:cNvPr id="652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63500" y="1030223"/>
              <a:ext cx="2175387" cy="563575"/>
            </a:xfrm>
            <a:prstGeom prst="rect">
              <a:avLst/>
            </a:prstGeom>
            <a:effectLst/>
          </p:spPr>
        </p:pic>
        <p:sp>
          <p:nvSpPr>
            <p:cNvPr id="654" name="Group"/>
            <p:cNvSpPr txBox="1"/>
            <p:nvPr/>
          </p:nvSpPr>
          <p:spPr>
            <a:xfrm>
              <a:off x="2781660" y="0"/>
              <a:ext cx="14375060" cy="2624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截距 intercept</a:t>
              </a:r>
            </a:p>
          </p:txBody>
        </p:sp>
      </p:grpSp>
      <p:grpSp>
        <p:nvGrpSpPr>
          <p:cNvPr id="661" name="Group"/>
          <p:cNvGrpSpPr/>
          <p:nvPr/>
        </p:nvGrpSpPr>
        <p:grpSpPr>
          <a:xfrm>
            <a:off x="10735251" y="8089061"/>
            <a:ext cx="17348584" cy="3617064"/>
            <a:chOff x="-191863" y="-278942"/>
            <a:chExt cx="17348582" cy="3617062"/>
          </a:xfrm>
        </p:grpSpPr>
        <p:pic>
          <p:nvPicPr>
            <p:cNvPr id="656" name="Line" descr="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681133">
              <a:off x="-235110" y="406420"/>
              <a:ext cx="3058526" cy="563574"/>
            </a:xfrm>
            <a:prstGeom prst="rect">
              <a:avLst/>
            </a:prstGeom>
            <a:effectLst/>
          </p:spPr>
        </p:pic>
        <p:pic>
          <p:nvPicPr>
            <p:cNvPr id="658" name="Line" descr="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9864272">
              <a:off x="-248304" y="2062496"/>
              <a:ext cx="3089421" cy="563575"/>
            </a:xfrm>
            <a:prstGeom prst="rect">
              <a:avLst/>
            </a:prstGeom>
            <a:effectLst/>
          </p:spPr>
        </p:pic>
        <p:sp>
          <p:nvSpPr>
            <p:cNvPr id="660" name="Group"/>
            <p:cNvSpPr txBox="1"/>
            <p:nvPr/>
          </p:nvSpPr>
          <p:spPr>
            <a:xfrm>
              <a:off x="2781660" y="207067"/>
              <a:ext cx="14375060" cy="2624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系数 coefficients</a:t>
              </a:r>
            </a:p>
          </p:txBody>
        </p:sp>
      </p:grpSp>
      <p:pic>
        <p:nvPicPr>
          <p:cNvPr id="662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7917854" y="3957331"/>
            <a:ext cx="8548452" cy="1789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5" grpId="2"/>
      <p:bldP build="whole" bldLvl="1" animBg="1" rev="0" advAuto="0" spid="651" grpId="1"/>
      <p:bldP build="whole" bldLvl="1" animBg="1" rev="0" advAuto="0" spid="661" grpId="3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实践：多元线性回归的正规解实现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实践：多元线性回归的正规解实现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实践：scikit-learn中的多元线性回归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实践：scikit-learn中的多元线性回归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实践：使用kNN Regressor解决回归问题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实践：使用kNN Regressor解决回归问题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线性回归算法总结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线性回归算法总结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实践：使用Linear Regressor对数据解释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实践：使用Linear Regressor对数据解释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线性回归算法总结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线性回归算法总结</a:t>
            </a:r>
          </a:p>
        </p:txBody>
      </p:sp>
      <p:pic>
        <p:nvPicPr>
          <p:cNvPr id="67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76" name="评价线性回归算法：R Squared"/>
          <p:cNvSpPr txBox="1"/>
          <p:nvPr/>
        </p:nvSpPr>
        <p:spPr>
          <a:xfrm>
            <a:off x="12913817" y="10321180"/>
            <a:ext cx="933308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评价线性回归算法：R Squared</a:t>
            </a:r>
          </a:p>
        </p:txBody>
      </p:sp>
      <p:sp>
        <p:nvSpPr>
          <p:cNvPr id="677" name="Rectangle"/>
          <p:cNvSpPr/>
          <p:nvPr/>
        </p:nvSpPr>
        <p:spPr>
          <a:xfrm>
            <a:off x="6971734" y="3810000"/>
            <a:ext cx="3775990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8" name="训练数据"/>
          <p:cNvSpPr/>
          <p:nvPr/>
        </p:nvSpPr>
        <p:spPr>
          <a:xfrm>
            <a:off x="6971734" y="3768663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679" name="测试数据"/>
          <p:cNvSpPr/>
          <p:nvPr/>
        </p:nvSpPr>
        <p:spPr>
          <a:xfrm>
            <a:off x="6971734" y="10887748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grpSp>
        <p:nvGrpSpPr>
          <p:cNvPr id="682" name="Group"/>
          <p:cNvGrpSpPr/>
          <p:nvPr/>
        </p:nvGrpSpPr>
        <p:grpSpPr>
          <a:xfrm>
            <a:off x="10785202" y="7239000"/>
            <a:ext cx="4280127" cy="1270000"/>
            <a:chOff x="0" y="0"/>
            <a:chExt cx="4280125" cy="1270000"/>
          </a:xfrm>
        </p:grpSpPr>
        <p:sp>
          <p:nvSpPr>
            <p:cNvPr id="680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81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683" name="Line"/>
          <p:cNvSpPr/>
          <p:nvPr/>
        </p:nvSpPr>
        <p:spPr>
          <a:xfrm flipV="1">
            <a:off x="10782847" y="8384466"/>
            <a:ext cx="2760366" cy="351769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68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798987" y="7072312"/>
            <a:ext cx="3562858" cy="1603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线性回归算法总结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线性回归算法总结</a:t>
            </a:r>
          </a:p>
        </p:txBody>
      </p:sp>
      <p:pic>
        <p:nvPicPr>
          <p:cNvPr id="68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88" name="典型的参数学习…"/>
          <p:cNvSpPr txBox="1"/>
          <p:nvPr/>
        </p:nvSpPr>
        <p:spPr>
          <a:xfrm>
            <a:off x="3564102" y="4694929"/>
            <a:ext cx="17255796" cy="746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典型的参数学习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对比kNN：非参数学习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只能解决回归问题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虽然很多分类方法中，线性回归是基础（如逻辑回归）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对比kNN：既可以解决分类问题，又可以解决回归问题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8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线性回归算法总结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线性回归算法总结</a:t>
            </a:r>
          </a:p>
        </p:txBody>
      </p:sp>
      <p:pic>
        <p:nvPicPr>
          <p:cNvPr id="69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92" name="对数据有假设：线性…"/>
          <p:cNvSpPr txBox="1"/>
          <p:nvPr/>
        </p:nvSpPr>
        <p:spPr>
          <a:xfrm>
            <a:off x="7273623" y="4637742"/>
            <a:ext cx="9836754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对数据有假设：线性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对比kNN 对数据没有假设</a:t>
            </a:r>
          </a:p>
        </p:txBody>
      </p:sp>
      <p:sp>
        <p:nvSpPr>
          <p:cNvPr id="693" name="优点：对数据具有强解释性"/>
          <p:cNvSpPr txBox="1"/>
          <p:nvPr/>
        </p:nvSpPr>
        <p:spPr>
          <a:xfrm>
            <a:off x="7273623" y="9772856"/>
            <a:ext cx="983675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优点：对数据具有强解释性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2" grpId="1"/>
      <p:bldP build="whole" bldLvl="1" animBg="1" rev="0" advAuto="0" spid="693" grpId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多元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多元线性回归</a:t>
            </a:r>
          </a:p>
        </p:txBody>
      </p:sp>
      <p:pic>
        <p:nvPicPr>
          <p:cNvPr id="69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Group"/>
          <p:cNvSpPr txBox="1"/>
          <p:nvPr/>
        </p:nvSpPr>
        <p:spPr>
          <a:xfrm>
            <a:off x="5580775" y="3696688"/>
            <a:ext cx="14375060" cy="2624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多元线性回归的正规方程解 (Normal Equation)</a:t>
            </a:r>
          </a:p>
        </p:txBody>
      </p:sp>
      <p:sp>
        <p:nvSpPr>
          <p:cNvPr id="698" name="Group"/>
          <p:cNvSpPr txBox="1"/>
          <p:nvPr/>
        </p:nvSpPr>
        <p:spPr>
          <a:xfrm>
            <a:off x="5580775" y="9268026"/>
            <a:ext cx="14375060" cy="2624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问题：时间复杂度高：O(n^3) (优化O(n^2.4))</a:t>
            </a:r>
          </a:p>
        </p:txBody>
      </p:sp>
      <p:pic>
        <p:nvPicPr>
          <p:cNvPr id="69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917854" y="6979443"/>
            <a:ext cx="8548452" cy="1789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简单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简单线性回归</a:t>
            </a:r>
          </a:p>
        </p:txBody>
      </p:sp>
      <p:pic>
        <p:nvPicPr>
          <p:cNvPr id="18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6" name="房屋面积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房屋面积</a:t>
            </a:r>
          </a:p>
        </p:txBody>
      </p:sp>
      <p:sp>
        <p:nvSpPr>
          <p:cNvPr id="187" name="价格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价格</a:t>
            </a:r>
          </a:p>
        </p:txBody>
      </p:sp>
      <p:sp>
        <p:nvSpPr>
          <p:cNvPr id="188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9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0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1" name="Line"/>
          <p:cNvSpPr/>
          <p:nvPr/>
        </p:nvSpPr>
        <p:spPr>
          <a:xfrm flipV="1">
            <a:off x="2792586" y="4137109"/>
            <a:ext cx="17323725" cy="8658278"/>
          </a:xfrm>
          <a:prstGeom prst="line">
            <a:avLst/>
          </a:prstGeom>
          <a:ln w="635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3" name="样本特征只有一个，称为：…"/>
          <p:cNvSpPr txBox="1"/>
          <p:nvPr/>
        </p:nvSpPr>
        <p:spPr>
          <a:xfrm>
            <a:off x="13064625" y="9444729"/>
            <a:ext cx="10296929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样本特征只有一个，称为：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简单线性回归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70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33" y="5176572"/>
            <a:ext cx="8269934" cy="8269933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欢迎大家关注我的个人公众号：是不是很酷"/>
          <p:cNvSpPr txBox="1"/>
          <p:nvPr/>
        </p:nvSpPr>
        <p:spPr>
          <a:xfrm>
            <a:off x="742921" y="40385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欢迎大家关注我的个人公众号：是不是很酷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04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707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"/>
          <p:cNvGrpSpPr/>
          <p:nvPr/>
        </p:nvGrpSpPr>
        <p:grpSpPr>
          <a:xfrm>
            <a:off x="2723659" y="7668528"/>
            <a:ext cx="8436065" cy="1218967"/>
            <a:chOff x="0" y="0"/>
            <a:chExt cx="8436064" cy="1218965"/>
          </a:xfrm>
        </p:grpSpPr>
        <p:sp>
          <p:nvSpPr>
            <p:cNvPr id="195" name="Line"/>
            <p:cNvSpPr/>
            <p:nvPr/>
          </p:nvSpPr>
          <p:spPr>
            <a:xfrm flipV="1">
              <a:off x="8385730" y="643100"/>
              <a:ext cx="1" cy="5758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1356168" y="673185"/>
              <a:ext cx="7079897" cy="201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197" name="MathTypeImage.pdf" descr="MathType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36498" cy="1036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Group"/>
          <p:cNvGrpSpPr/>
          <p:nvPr/>
        </p:nvGrpSpPr>
        <p:grpSpPr>
          <a:xfrm>
            <a:off x="11090454" y="8986323"/>
            <a:ext cx="1249552" cy="3817803"/>
            <a:chOff x="0" y="0"/>
            <a:chExt cx="1249551" cy="3817802"/>
          </a:xfrm>
        </p:grpSpPr>
        <p:sp>
          <p:nvSpPr>
            <p:cNvPr id="199" name="Line"/>
            <p:cNvSpPr/>
            <p:nvPr/>
          </p:nvSpPr>
          <p:spPr>
            <a:xfrm flipV="1">
              <a:off x="-1" y="-1"/>
              <a:ext cx="2" cy="381780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200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13054" y="2902845"/>
              <a:ext cx="1036498" cy="8637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4" name="Group"/>
          <p:cNvGrpSpPr/>
          <p:nvPr/>
        </p:nvGrpSpPr>
        <p:grpSpPr>
          <a:xfrm>
            <a:off x="2723659" y="8434118"/>
            <a:ext cx="8614389" cy="1036498"/>
            <a:chOff x="0" y="0"/>
            <a:chExt cx="8614387" cy="1036496"/>
          </a:xfrm>
        </p:grpSpPr>
        <p:sp>
          <p:nvSpPr>
            <p:cNvPr id="202" name="Line"/>
            <p:cNvSpPr/>
            <p:nvPr/>
          </p:nvSpPr>
          <p:spPr>
            <a:xfrm>
              <a:off x="1348254" y="431799"/>
              <a:ext cx="72661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203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36498" cy="1036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5" name="简单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简单线性回归</a:t>
            </a:r>
          </a:p>
        </p:txBody>
      </p:sp>
      <p:pic>
        <p:nvPicPr>
          <p:cNvPr id="206" name="pasted-image.gif" descr="pasted-image.gif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Line"/>
          <p:cNvSpPr/>
          <p:nvPr/>
        </p:nvSpPr>
        <p:spPr>
          <a:xfrm>
            <a:off x="4062775" y="128129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8" name="Line"/>
          <p:cNvSpPr/>
          <p:nvPr/>
        </p:nvSpPr>
        <p:spPr>
          <a:xfrm flipV="1">
            <a:off x="4069182" y="34337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" name="Circle"/>
          <p:cNvSpPr/>
          <p:nvPr/>
        </p:nvSpPr>
        <p:spPr>
          <a:xfrm>
            <a:off x="7680580" y="91031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0" name="Circle"/>
          <p:cNvSpPr/>
          <p:nvPr/>
        </p:nvSpPr>
        <p:spPr>
          <a:xfrm>
            <a:off x="14150796" y="69147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1" name="Circle"/>
          <p:cNvSpPr/>
          <p:nvPr/>
        </p:nvSpPr>
        <p:spPr>
          <a:xfrm>
            <a:off x="15519155" y="42794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2" name="Circle"/>
          <p:cNvSpPr/>
          <p:nvPr/>
        </p:nvSpPr>
        <p:spPr>
          <a:xfrm>
            <a:off x="18461635" y="52200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3" name="Line"/>
          <p:cNvSpPr/>
          <p:nvPr/>
        </p:nvSpPr>
        <p:spPr>
          <a:xfrm flipV="1">
            <a:off x="2792586" y="3857709"/>
            <a:ext cx="17323725" cy="8658278"/>
          </a:xfrm>
          <a:prstGeom prst="line">
            <a:avLst/>
          </a:prstGeom>
          <a:ln w="635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4" name="Circle"/>
          <p:cNvSpPr/>
          <p:nvPr/>
        </p:nvSpPr>
        <p:spPr>
          <a:xfrm>
            <a:off x="10791890" y="85484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15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72603" y="7545299"/>
            <a:ext cx="4009641" cy="1283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5350886" y="9264132"/>
            <a:ext cx="5453111" cy="1443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9558508" y="12524973"/>
            <a:ext cx="575833" cy="575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3164202" y="3411673"/>
            <a:ext cx="575833" cy="748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5"/>
      <p:bldP build="whole" bldLvl="1" animBg="1" rev="0" advAuto="0" spid="204" grpId="4"/>
      <p:bldP build="whole" bldLvl="1" animBg="1" rev="0" advAuto="0" spid="213" grpId="1"/>
      <p:bldP build="whole" bldLvl="1" animBg="1" rev="0" advAuto="0" spid="198" grpId="6"/>
      <p:bldP build="whole" bldLvl="1" animBg="1" rev="0" advAuto="0" spid="201" grpId="3"/>
      <p:bldP build="whole" bldLvl="1" animBg="1" rev="0" advAuto="0" spid="21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"/>
          <p:cNvGrpSpPr/>
          <p:nvPr/>
        </p:nvGrpSpPr>
        <p:grpSpPr>
          <a:xfrm>
            <a:off x="962995" y="6585678"/>
            <a:ext cx="4665002" cy="674069"/>
            <a:chOff x="0" y="0"/>
            <a:chExt cx="4665001" cy="674067"/>
          </a:xfrm>
        </p:grpSpPr>
        <p:sp>
          <p:nvSpPr>
            <p:cNvPr id="220" name="Line"/>
            <p:cNvSpPr/>
            <p:nvPr/>
          </p:nvSpPr>
          <p:spPr>
            <a:xfrm flipV="1">
              <a:off x="4637168" y="355623"/>
              <a:ext cx="1" cy="31844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1" name="Line"/>
            <p:cNvSpPr/>
            <p:nvPr/>
          </p:nvSpPr>
          <p:spPr>
            <a:xfrm flipV="1">
              <a:off x="749938" y="372260"/>
              <a:ext cx="3915064" cy="1115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222" name="MathTypeImage.pdf" descr="MathType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573166" cy="5731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4" name="简单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简单线性回归</a:t>
            </a:r>
          </a:p>
        </p:txBody>
      </p:sp>
      <p:pic>
        <p:nvPicPr>
          <p:cNvPr id="225" name="pasted-image.gif" descr="pasted-image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13612" y="4844005"/>
            <a:ext cx="4009641" cy="1283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2007871" y="9264132"/>
            <a:ext cx="5453112" cy="144347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假设我们找到了最佳拟合的直线方程："/>
          <p:cNvSpPr txBox="1"/>
          <p:nvPr/>
        </p:nvSpPr>
        <p:spPr>
          <a:xfrm>
            <a:off x="12133036" y="3830237"/>
            <a:ext cx="1029692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假设我们找到了最佳拟合的直线方程：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12133036" y="6610684"/>
            <a:ext cx="10296929" cy="1159041"/>
            <a:chOff x="0" y="0"/>
            <a:chExt cx="10296927" cy="1159039"/>
          </a:xfrm>
        </p:grpSpPr>
        <p:sp>
          <p:nvSpPr>
            <p:cNvPr id="229" name="则对于每一个样本点"/>
            <p:cNvSpPr txBox="1"/>
            <p:nvPr/>
          </p:nvSpPr>
          <p:spPr>
            <a:xfrm>
              <a:off x="0" y="168439"/>
              <a:ext cx="1029692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则对于每一个样本点</a:t>
              </a:r>
            </a:p>
          </p:txBody>
        </p:sp>
        <p:pic>
          <p:nvPicPr>
            <p:cNvPr id="230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5947825" y="0"/>
              <a:ext cx="1188578" cy="990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2" name="根据我们的直线方程，预测值为："/>
          <p:cNvSpPr txBox="1"/>
          <p:nvPr/>
        </p:nvSpPr>
        <p:spPr>
          <a:xfrm>
            <a:off x="12133036" y="8021628"/>
            <a:ext cx="1029692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根据我们的直线方程，预测值为：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12133036" y="11199643"/>
            <a:ext cx="10296929" cy="1188578"/>
            <a:chOff x="0" y="0"/>
            <a:chExt cx="10296927" cy="1188577"/>
          </a:xfrm>
        </p:grpSpPr>
        <p:sp>
          <p:nvSpPr>
            <p:cNvPr id="233" name="真值为："/>
            <p:cNvSpPr txBox="1"/>
            <p:nvPr/>
          </p:nvSpPr>
          <p:spPr>
            <a:xfrm>
              <a:off x="0" y="163113"/>
              <a:ext cx="1029692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真值为： </a:t>
              </a:r>
            </a:p>
          </p:txBody>
        </p:sp>
        <p:pic>
          <p:nvPicPr>
            <p:cNvPr id="234" name="MathTypeImage.pdf" descr="MathTypeImage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2625851" y="0"/>
              <a:ext cx="1188578" cy="11885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8" name="Group"/>
          <p:cNvGrpSpPr/>
          <p:nvPr/>
        </p:nvGrpSpPr>
        <p:grpSpPr>
          <a:xfrm>
            <a:off x="5589691" y="7314396"/>
            <a:ext cx="690982" cy="2111182"/>
            <a:chOff x="0" y="0"/>
            <a:chExt cx="690981" cy="2111180"/>
          </a:xfrm>
        </p:grpSpPr>
        <p:sp>
          <p:nvSpPr>
            <p:cNvPr id="236" name="Line"/>
            <p:cNvSpPr/>
            <p:nvPr/>
          </p:nvSpPr>
          <p:spPr>
            <a:xfrm flipV="1">
              <a:off x="-1" y="0"/>
              <a:ext cx="2" cy="211118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237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117815" y="1605224"/>
              <a:ext cx="573167" cy="4776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1" name="Group"/>
          <p:cNvGrpSpPr/>
          <p:nvPr/>
        </p:nvGrpSpPr>
        <p:grpSpPr>
          <a:xfrm>
            <a:off x="962995" y="7009036"/>
            <a:ext cx="4763612" cy="573166"/>
            <a:chOff x="0" y="0"/>
            <a:chExt cx="4763611" cy="573165"/>
          </a:xfrm>
        </p:grpSpPr>
        <p:sp>
          <p:nvSpPr>
            <p:cNvPr id="239" name="Line"/>
            <p:cNvSpPr/>
            <p:nvPr/>
          </p:nvSpPr>
          <p:spPr>
            <a:xfrm>
              <a:off x="745562" y="238778"/>
              <a:ext cx="401805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240" name="MathTypeImage.pdf" descr="MathTypeImage.pdf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573166" cy="5731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2" name="Line"/>
          <p:cNvSpPr/>
          <p:nvPr/>
        </p:nvSpPr>
        <p:spPr>
          <a:xfrm>
            <a:off x="1703503" y="9430432"/>
            <a:ext cx="845842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3" name="Line"/>
          <p:cNvSpPr/>
          <p:nvPr/>
        </p:nvSpPr>
        <p:spPr>
          <a:xfrm flipV="1">
            <a:off x="1707046" y="4243938"/>
            <a:ext cx="1" cy="525672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4" name="Circle"/>
          <p:cNvSpPr/>
          <p:nvPr/>
        </p:nvSpPr>
        <p:spPr>
          <a:xfrm>
            <a:off x="3704088" y="7378999"/>
            <a:ext cx="351145" cy="351145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5" name="Circle"/>
          <p:cNvSpPr/>
          <p:nvPr/>
        </p:nvSpPr>
        <p:spPr>
          <a:xfrm>
            <a:off x="7282009" y="6168853"/>
            <a:ext cx="351146" cy="351145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6" name="Circle"/>
          <p:cNvSpPr/>
          <p:nvPr/>
        </p:nvSpPr>
        <p:spPr>
          <a:xfrm>
            <a:off x="8038689" y="4711552"/>
            <a:ext cx="351145" cy="351146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7" name="Circle"/>
          <p:cNvSpPr/>
          <p:nvPr/>
        </p:nvSpPr>
        <p:spPr>
          <a:xfrm>
            <a:off x="9665831" y="5231704"/>
            <a:ext cx="351146" cy="351146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8" name="Line"/>
          <p:cNvSpPr/>
          <p:nvPr/>
        </p:nvSpPr>
        <p:spPr>
          <a:xfrm flipV="1">
            <a:off x="1001110" y="4478359"/>
            <a:ext cx="9579729" cy="4787882"/>
          </a:xfrm>
          <a:prstGeom prst="line">
            <a:avLst/>
          </a:prstGeom>
          <a:ln w="635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" name="Circle"/>
          <p:cNvSpPr/>
          <p:nvPr/>
        </p:nvSpPr>
        <p:spPr>
          <a:xfrm>
            <a:off x="5424591" y="7072242"/>
            <a:ext cx="351145" cy="351146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5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44737" y="6517534"/>
            <a:ext cx="2217264" cy="709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7945639" y="7468020"/>
            <a:ext cx="3015479" cy="798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0272383" y="9271210"/>
            <a:ext cx="318427" cy="318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MathTypeImage.pdf" descr="MathTypeImage.pdf"/>
          <p:cNvPicPr>
            <a:picLocks noChangeAspect="1"/>
          </p:cNvPicPr>
          <p:nvPr/>
        </p:nvPicPr>
        <p:blipFill>
          <a:blip r:embed="rId10">
            <a:extLst/>
          </a:blip>
          <a:srcRect l="0" t="0" r="0" b="0"/>
          <a:stretch>
            <a:fillRect/>
          </a:stretch>
        </p:blipFill>
        <p:spPr>
          <a:xfrm>
            <a:off x="1206608" y="4231708"/>
            <a:ext cx="318426" cy="413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  <p:bldP build="whole" bldLvl="1" animBg="1" rev="0" advAuto="0" spid="231" grpId="3"/>
      <p:bldP build="whole" bldLvl="1" animBg="1" rev="0" advAuto="0" spid="226" grpId="2"/>
      <p:bldP build="whole" bldLvl="1" animBg="1" rev="0" advAuto="0" spid="232" grpId="4"/>
      <p:bldP build="whole" bldLvl="1" animBg="1" rev="0" advAuto="0" spid="227" grpId="5"/>
      <p:bldP build="whole" bldLvl="1" animBg="1" rev="0" advAuto="0" spid="235" grpId="6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