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1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4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2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3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224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235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6" name="Circle"/>
          <p:cNvSpPr/>
          <p:nvPr/>
        </p:nvSpPr>
        <p:spPr>
          <a:xfrm>
            <a:off x="18551421" y="6836368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27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导数可以代表方向，对应J增大的方向"/>
          <p:cNvSpPr txBox="1"/>
          <p:nvPr/>
        </p:nvSpPr>
        <p:spPr>
          <a:xfrm>
            <a:off x="7963712" y="4127500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导数可以代表方向，对应J增大的方向</a:t>
            </a:r>
          </a:p>
        </p:txBody>
      </p:sp>
      <p:pic>
        <p:nvPicPr>
          <p:cNvPr id="22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89061" y="6539704"/>
            <a:ext cx="1243350" cy="897975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ircle"/>
          <p:cNvSpPr/>
          <p:nvPr/>
        </p:nvSpPr>
        <p:spPr>
          <a:xfrm>
            <a:off x="17418240" y="9101298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6" name="Connection Line"/>
          <p:cNvSpPr/>
          <p:nvPr/>
        </p:nvSpPr>
        <p:spPr>
          <a:xfrm>
            <a:off x="16757353" y="6931135"/>
            <a:ext cx="1518141" cy="2117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13" h="21024" fill="norm" stroke="1" extrusionOk="0">
                <a:moveTo>
                  <a:pt x="4957" y="21024"/>
                </a:moveTo>
                <a:cubicBezTo>
                  <a:pt x="-4487" y="6420"/>
                  <a:pt x="-435" y="-576"/>
                  <a:pt x="17113" y="3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3" name="Circle"/>
          <p:cNvSpPr/>
          <p:nvPr/>
        </p:nvSpPr>
        <p:spPr>
          <a:xfrm>
            <a:off x="16369433" y="10673878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7" name="Connection Line"/>
          <p:cNvSpPr/>
          <p:nvPr/>
        </p:nvSpPr>
        <p:spPr>
          <a:xfrm>
            <a:off x="16065816" y="9143417"/>
            <a:ext cx="1252374" cy="1473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59" h="18635" fill="norm" stroke="1" extrusionOk="0">
                <a:moveTo>
                  <a:pt x="2947" y="18635"/>
                </a:moveTo>
                <a:cubicBezTo>
                  <a:pt x="-3841" y="2770"/>
                  <a:pt x="1096" y="-2965"/>
                  <a:pt x="17759" y="143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4"/>
      <p:bldP build="whole" bldLvl="1" animBg="1" rev="0" advAuto="0" spid="231" grpId="3"/>
      <p:bldP build="whole" bldLvl="1" animBg="1" rev="0" advAuto="0" spid="233" grpId="5"/>
      <p:bldP build="whole" bldLvl="1" animBg="1" rev="0" advAuto="0" spid="226" grpId="1"/>
      <p:bldP build="whole" bldLvl="1" animBg="1" rev="0" advAuto="0" spid="23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"/>
          <p:cNvGrpSpPr/>
          <p:nvPr/>
        </p:nvGrpSpPr>
        <p:grpSpPr>
          <a:xfrm>
            <a:off x="6861533" y="5375594"/>
            <a:ext cx="10660934" cy="4996812"/>
            <a:chOff x="0" y="0"/>
            <a:chExt cx="10660932" cy="4996810"/>
          </a:xfrm>
        </p:grpSpPr>
        <p:sp>
          <p:nvSpPr>
            <p:cNvPr id="241" name="称为学习率(learning rate)…"/>
            <p:cNvSpPr txBox="1"/>
            <p:nvPr/>
          </p:nvSpPr>
          <p:spPr>
            <a:xfrm>
              <a:off x="0" y="-1"/>
              <a:ext cx="10660933" cy="4991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228600" algn="l">
                <a:lnSpc>
                  <a:spcPct val="150000"/>
                </a:lnSpc>
                <a:buSzPct val="100000"/>
                <a:buChar char="•"/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称为学习率(learning rate)</a:t>
              </a:r>
            </a:p>
            <a:p>
              <a:pPr marL="457200" indent="-228600" algn="l">
                <a:lnSpc>
                  <a:spcPct val="150000"/>
                </a:lnSpc>
                <a:buSzPct val="100000"/>
                <a:buChar char="•"/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的取值影响获得最优解的速度</a:t>
              </a:r>
            </a:p>
            <a:p>
              <a:pPr marL="457200" indent="-228600" algn="l">
                <a:lnSpc>
                  <a:spcPct val="150000"/>
                </a:lnSpc>
                <a:buSzPct val="100000"/>
                <a:buChar char="•"/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取值不合适，甚至得不到最优解</a:t>
              </a:r>
            </a:p>
            <a:p>
              <a:pPr marL="457200" indent="-228600" algn="l">
                <a:lnSpc>
                  <a:spcPct val="150000"/>
                </a:lnSpc>
                <a:buSzPct val="100000"/>
                <a:buChar char="•"/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是梯度下降法的一个超参数</a:t>
              </a:r>
            </a:p>
          </p:txBody>
        </p:sp>
        <p:pic>
          <p:nvPicPr>
            <p:cNvPr id="24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627248" y="100032"/>
              <a:ext cx="759825" cy="897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627248" y="1432966"/>
              <a:ext cx="759825" cy="89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627248" y="2765901"/>
              <a:ext cx="759825" cy="897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627248" y="4098836"/>
              <a:ext cx="759825" cy="897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4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1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2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253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266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5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太小，减慢收敛学习速度"/>
          <p:cNvSpPr txBox="1"/>
          <p:nvPr/>
        </p:nvSpPr>
        <p:spPr>
          <a:xfrm>
            <a:off x="10037919" y="4585755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太小，减慢收敛学习速度</a:t>
            </a:r>
          </a:p>
        </p:txBody>
      </p:sp>
      <p:sp>
        <p:nvSpPr>
          <p:cNvPr id="257" name="Circle"/>
          <p:cNvSpPr/>
          <p:nvPr/>
        </p:nvSpPr>
        <p:spPr>
          <a:xfrm>
            <a:off x="7332725" y="7301999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7" name="Connection Line"/>
          <p:cNvSpPr/>
          <p:nvPr/>
        </p:nvSpPr>
        <p:spPr>
          <a:xfrm>
            <a:off x="7397963" y="6699729"/>
            <a:ext cx="500983" cy="556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50" h="18552" fill="norm" stroke="1" extrusionOk="0">
                <a:moveTo>
                  <a:pt x="7112" y="18552"/>
                </a:moveTo>
                <a:cubicBezTo>
                  <a:pt x="21600" y="2623"/>
                  <a:pt x="19229" y="-3048"/>
                  <a:pt x="0" y="1539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9" name="Circle"/>
          <p:cNvSpPr/>
          <p:nvPr/>
        </p:nvSpPr>
        <p:spPr>
          <a:xfrm>
            <a:off x="7829647" y="7910599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6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256040" y="4631991"/>
            <a:ext cx="759825" cy="897975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onnection Line"/>
          <p:cNvSpPr/>
          <p:nvPr/>
        </p:nvSpPr>
        <p:spPr>
          <a:xfrm>
            <a:off x="7682121" y="7309987"/>
            <a:ext cx="534860" cy="60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56" h="19409" fill="norm" stroke="1" extrusionOk="0">
                <a:moveTo>
                  <a:pt x="14092" y="19409"/>
                </a:moveTo>
                <a:cubicBezTo>
                  <a:pt x="21600" y="4053"/>
                  <a:pt x="16903" y="-2191"/>
                  <a:pt x="0" y="67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8173715" y="8453403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9" name="Connection Line"/>
          <p:cNvSpPr/>
          <p:nvPr/>
        </p:nvSpPr>
        <p:spPr>
          <a:xfrm>
            <a:off x="8195020" y="8026740"/>
            <a:ext cx="473466" cy="528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5" h="19318" fill="norm" stroke="1" extrusionOk="0">
                <a:moveTo>
                  <a:pt x="11232" y="19318"/>
                </a:moveTo>
                <a:cubicBezTo>
                  <a:pt x="21600" y="3909"/>
                  <a:pt x="17856" y="-2282"/>
                  <a:pt x="0" y="745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8664603" y="9159138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0" name="Connection Line"/>
          <p:cNvSpPr/>
          <p:nvPr/>
        </p:nvSpPr>
        <p:spPr>
          <a:xfrm>
            <a:off x="8563207" y="8571895"/>
            <a:ext cx="519903" cy="610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17" h="19856" fill="norm" stroke="1" extrusionOk="0">
                <a:moveTo>
                  <a:pt x="13123" y="19856"/>
                </a:moveTo>
                <a:cubicBezTo>
                  <a:pt x="21600" y="4741"/>
                  <a:pt x="17226" y="-1744"/>
                  <a:pt x="0" y="40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7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277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286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0" name="太大，甚至导致不收敛"/>
          <p:cNvSpPr txBox="1"/>
          <p:nvPr/>
        </p:nvSpPr>
        <p:spPr>
          <a:xfrm>
            <a:off x="10037919" y="4585755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太大，甚至导致不收敛</a:t>
            </a:r>
          </a:p>
        </p:txBody>
      </p:sp>
      <p:sp>
        <p:nvSpPr>
          <p:cNvPr id="287" name="Connection Line"/>
          <p:cNvSpPr/>
          <p:nvPr/>
        </p:nvSpPr>
        <p:spPr>
          <a:xfrm>
            <a:off x="7412639" y="6083868"/>
            <a:ext cx="10990966" cy="1151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89" fill="norm" stroke="1" extrusionOk="0">
                <a:moveTo>
                  <a:pt x="0" y="10101"/>
                </a:moveTo>
                <a:cubicBezTo>
                  <a:pt x="6870" y="-5211"/>
                  <a:pt x="14070" y="-3115"/>
                  <a:pt x="21600" y="16389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28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256040" y="4631991"/>
            <a:ext cx="759825" cy="897975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Circle"/>
          <p:cNvSpPr/>
          <p:nvPr/>
        </p:nvSpPr>
        <p:spPr>
          <a:xfrm>
            <a:off x="18327685" y="7301999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8664603" y="9159138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8" name="Connection Line"/>
          <p:cNvSpPr/>
          <p:nvPr/>
        </p:nvSpPr>
        <p:spPr>
          <a:xfrm>
            <a:off x="9021462" y="7432600"/>
            <a:ext cx="9073153" cy="1802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3906" y="1976"/>
                  <a:pt x="6706" y="9176"/>
                  <a:pt x="0" y="2160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9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并不是所有函数都有唯一的极值点"/>
          <p:cNvSpPr txBox="1"/>
          <p:nvPr/>
        </p:nvSpPr>
        <p:spPr>
          <a:xfrm>
            <a:off x="6890927" y="7378700"/>
            <a:ext cx="106021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并不是所有函数都有唯一的极值点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1069" t="10930" r="8745" b="20158"/>
          <a:stretch>
            <a:fillRect/>
          </a:stretch>
        </p:blipFill>
        <p:spPr>
          <a:xfrm>
            <a:off x="7774039" y="3935765"/>
            <a:ext cx="9699263" cy="6946298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96" name="pasted-image.gif" descr="pasted-image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8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9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300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301" name="Circle"/>
          <p:cNvSpPr/>
          <p:nvPr/>
        </p:nvSpPr>
        <p:spPr>
          <a:xfrm>
            <a:off x="16349952" y="5541334"/>
            <a:ext cx="307533" cy="3048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2" name="Circle"/>
          <p:cNvSpPr/>
          <p:nvPr/>
        </p:nvSpPr>
        <p:spPr>
          <a:xfrm>
            <a:off x="13872133" y="7910599"/>
            <a:ext cx="307532" cy="3048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3" name="局部最优解"/>
          <p:cNvSpPr txBox="1"/>
          <p:nvPr/>
        </p:nvSpPr>
        <p:spPr>
          <a:xfrm>
            <a:off x="14510267" y="8201376"/>
            <a:ext cx="599293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局部最优解</a:t>
            </a:r>
          </a:p>
        </p:txBody>
      </p:sp>
      <p:sp>
        <p:nvSpPr>
          <p:cNvPr id="304" name="Circle"/>
          <p:cNvSpPr/>
          <p:nvPr/>
        </p:nvSpPr>
        <p:spPr>
          <a:xfrm>
            <a:off x="10381329" y="9508839"/>
            <a:ext cx="307532" cy="3048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5" name="全局最优解"/>
          <p:cNvSpPr txBox="1"/>
          <p:nvPr/>
        </p:nvSpPr>
        <p:spPr>
          <a:xfrm>
            <a:off x="9958240" y="10082352"/>
            <a:ext cx="599293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全局最优解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4"/>
      <p:bldP build="whole" bldLvl="1" animBg="1" rev="0" advAuto="0" spid="303" grpId="3"/>
      <p:bldP build="whole" bldLvl="1" animBg="1" rev="0" advAuto="0" spid="301" grpId="1"/>
      <p:bldP build="whole" bldLvl="1" animBg="1" rev="0" advAuto="0" spid="302" grpId="2"/>
      <p:bldP build="whole" bldLvl="1" animBg="1" rev="0" advAuto="0" spid="305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30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并不是所有函数都有唯一的极值点"/>
          <p:cNvSpPr txBox="1"/>
          <p:nvPr/>
        </p:nvSpPr>
        <p:spPr>
          <a:xfrm>
            <a:off x="6360740" y="5376848"/>
            <a:ext cx="1151601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并不是所有函数都有唯一的极值点</a:t>
            </a:r>
          </a:p>
        </p:txBody>
      </p:sp>
      <p:sp>
        <p:nvSpPr>
          <p:cNvPr id="310" name="解决方案：…"/>
          <p:cNvSpPr txBox="1"/>
          <p:nvPr/>
        </p:nvSpPr>
        <p:spPr>
          <a:xfrm>
            <a:off x="6736746" y="7428633"/>
            <a:ext cx="1128651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解决方案：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多次运行，随机化初始点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梯度下降法的初始点也是一个超参数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线性回归中使用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31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线性回归法的损失函数具有唯一的最优解"/>
          <p:cNvSpPr txBox="1"/>
          <p:nvPr/>
        </p:nvSpPr>
        <p:spPr>
          <a:xfrm>
            <a:off x="6087427" y="9067008"/>
            <a:ext cx="1220914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线性回归法的损失函数具有唯一的最优解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6568747" y="5110387"/>
            <a:ext cx="11727091" cy="2494810"/>
            <a:chOff x="0" y="0"/>
            <a:chExt cx="11727090" cy="2494808"/>
          </a:xfrm>
        </p:grpSpPr>
        <p:sp>
          <p:nvSpPr>
            <p:cNvPr id="315" name="Group"/>
            <p:cNvSpPr txBox="1"/>
            <p:nvPr/>
          </p:nvSpPr>
          <p:spPr>
            <a:xfrm>
              <a:off x="0" y="177047"/>
              <a:ext cx="11727091" cy="214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尽可能小</a:t>
              </a:r>
            </a:p>
          </p:txBody>
        </p:sp>
        <p:pic>
          <p:nvPicPr>
            <p:cNvPr id="31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5398" y="0"/>
              <a:ext cx="5060899" cy="2494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  <p:bldP build="whole" bldLvl="1" animBg="1" rev="0" advAuto="0" spid="314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模拟梯度下降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模拟梯度下降法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实践：模拟梯度下降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实践：模拟梯度下降法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梯度下降法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多元线性回归中的梯度下降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多元线性回归中的梯度下降法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3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Line"/>
          <p:cNvSpPr/>
          <p:nvPr/>
        </p:nvSpPr>
        <p:spPr>
          <a:xfrm>
            <a:off x="5051642" y="13164663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" name="Line"/>
          <p:cNvSpPr/>
          <p:nvPr/>
        </p:nvSpPr>
        <p:spPr>
          <a:xfrm flipV="1">
            <a:off x="5058048" y="3785545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9" name="参数 theta"/>
          <p:cNvSpPr txBox="1"/>
          <p:nvPr/>
        </p:nvSpPr>
        <p:spPr>
          <a:xfrm>
            <a:off x="20461178" y="1266936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330" name="损失函数 J"/>
          <p:cNvSpPr txBox="1"/>
          <p:nvPr/>
        </p:nvSpPr>
        <p:spPr>
          <a:xfrm>
            <a:off x="1341460" y="3679495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7108430" y="4700805"/>
            <a:ext cx="13451826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2" name="Circle"/>
          <p:cNvSpPr/>
          <p:nvPr/>
        </p:nvSpPr>
        <p:spPr>
          <a:xfrm>
            <a:off x="7963314" y="6777956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33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50716" y="6978574"/>
            <a:ext cx="1143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导数可以代表方向，对应J增大的方向"/>
          <p:cNvSpPr txBox="1"/>
          <p:nvPr/>
        </p:nvSpPr>
        <p:spPr>
          <a:xfrm>
            <a:off x="8952579" y="4199856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导数可以代表方向，对应J增大的方向</a:t>
            </a:r>
          </a:p>
        </p:txBody>
      </p:sp>
      <p:pic>
        <p:nvPicPr>
          <p:cNvPr id="33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13015" y="5915943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77927" y="6612060"/>
            <a:ext cx="1243350" cy="89797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Circle"/>
          <p:cNvSpPr/>
          <p:nvPr/>
        </p:nvSpPr>
        <p:spPr>
          <a:xfrm>
            <a:off x="9724376" y="9231494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4" name="Connection Line"/>
          <p:cNvSpPr/>
          <p:nvPr/>
        </p:nvSpPr>
        <p:spPr>
          <a:xfrm>
            <a:off x="8676254" y="6748718"/>
            <a:ext cx="1495001" cy="2281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68" h="21600" fill="norm" stroke="1" extrusionOk="0">
                <a:moveTo>
                  <a:pt x="15765" y="21600"/>
                </a:moveTo>
                <a:cubicBezTo>
                  <a:pt x="21600" y="8772"/>
                  <a:pt x="16345" y="1572"/>
                  <a:pt x="0" y="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9" name="Circle"/>
          <p:cNvSpPr/>
          <p:nvPr/>
        </p:nvSpPr>
        <p:spPr>
          <a:xfrm>
            <a:off x="10966846" y="10770353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5" name="Connection Line"/>
          <p:cNvSpPr/>
          <p:nvPr/>
        </p:nvSpPr>
        <p:spPr>
          <a:xfrm>
            <a:off x="10130818" y="9199046"/>
            <a:ext cx="1333337" cy="159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5" h="21202" fill="norm" stroke="1" extrusionOk="0">
                <a:moveTo>
                  <a:pt x="17469" y="21202"/>
                </a:moveTo>
                <a:cubicBezTo>
                  <a:pt x="21600" y="6664"/>
                  <a:pt x="15777" y="-398"/>
                  <a:pt x="0" y="1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341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482710" y="4801718"/>
            <a:ext cx="4170065" cy="162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9023956" y="11799451"/>
            <a:ext cx="4761203" cy="94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  <p:bldP build="whole" bldLvl="1" animBg="1" rev="0" advAuto="0" spid="335" grpId="3"/>
      <p:bldP build="whole" bldLvl="1" animBg="1" rev="0" advAuto="0" spid="342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3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Line"/>
          <p:cNvSpPr/>
          <p:nvPr/>
        </p:nvSpPr>
        <p:spPr>
          <a:xfrm>
            <a:off x="5051642" y="13164663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" name="Line"/>
          <p:cNvSpPr/>
          <p:nvPr/>
        </p:nvSpPr>
        <p:spPr>
          <a:xfrm flipV="1">
            <a:off x="5058048" y="3785545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" name="参数 theta"/>
          <p:cNvSpPr txBox="1"/>
          <p:nvPr/>
        </p:nvSpPr>
        <p:spPr>
          <a:xfrm>
            <a:off x="20461178" y="1266936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352" name="损失函数 J"/>
          <p:cNvSpPr txBox="1"/>
          <p:nvPr/>
        </p:nvSpPr>
        <p:spPr>
          <a:xfrm>
            <a:off x="1341460" y="3679495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366" name="Connection Line"/>
          <p:cNvSpPr/>
          <p:nvPr/>
        </p:nvSpPr>
        <p:spPr>
          <a:xfrm>
            <a:off x="7108430" y="4700805"/>
            <a:ext cx="13451826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7963314" y="6777956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55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50716" y="6978574"/>
            <a:ext cx="1143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导数可以代表方向，对应J增大的方向"/>
          <p:cNvSpPr txBox="1"/>
          <p:nvPr/>
        </p:nvSpPr>
        <p:spPr>
          <a:xfrm>
            <a:off x="8952579" y="4199856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导数可以代表方向，对应J增大的方向</a:t>
            </a:r>
          </a:p>
        </p:txBody>
      </p:sp>
      <p:pic>
        <p:nvPicPr>
          <p:cNvPr id="35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245757" y="6602932"/>
            <a:ext cx="1178098" cy="916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77927" y="6612060"/>
            <a:ext cx="1243350" cy="897976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Circle"/>
          <p:cNvSpPr/>
          <p:nvPr/>
        </p:nvSpPr>
        <p:spPr>
          <a:xfrm>
            <a:off x="9724376" y="9231494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Connection Line"/>
          <p:cNvSpPr/>
          <p:nvPr/>
        </p:nvSpPr>
        <p:spPr>
          <a:xfrm>
            <a:off x="8676254" y="6748718"/>
            <a:ext cx="1495001" cy="2281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68" h="21600" fill="norm" stroke="1" extrusionOk="0">
                <a:moveTo>
                  <a:pt x="15765" y="21600"/>
                </a:moveTo>
                <a:cubicBezTo>
                  <a:pt x="21600" y="8772"/>
                  <a:pt x="16345" y="1572"/>
                  <a:pt x="0" y="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1" name="Circle"/>
          <p:cNvSpPr/>
          <p:nvPr/>
        </p:nvSpPr>
        <p:spPr>
          <a:xfrm>
            <a:off x="10966846" y="10770353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8" name="Connection Line"/>
          <p:cNvSpPr/>
          <p:nvPr/>
        </p:nvSpPr>
        <p:spPr>
          <a:xfrm>
            <a:off x="10130818" y="9199046"/>
            <a:ext cx="1333337" cy="159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5" h="21202" fill="norm" stroke="1" extrusionOk="0">
                <a:moveTo>
                  <a:pt x="17469" y="21202"/>
                </a:moveTo>
                <a:cubicBezTo>
                  <a:pt x="21600" y="6664"/>
                  <a:pt x="15777" y="-398"/>
                  <a:pt x="0" y="1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363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482710" y="4801718"/>
            <a:ext cx="4170065" cy="162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9023956" y="11799451"/>
            <a:ext cx="4761203" cy="940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1623410" y="7809949"/>
            <a:ext cx="6424073" cy="1882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3"/>
      <p:bldP build="whole" bldLvl="1" animBg="1" rev="0" advAuto="0" spid="357" grpId="1"/>
      <p:bldP build="whole" bldLvl="1" animBg="1" rev="0" advAuto="0" spid="365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3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Line"/>
          <p:cNvSpPr/>
          <p:nvPr/>
        </p:nvSpPr>
        <p:spPr>
          <a:xfrm>
            <a:off x="5051642" y="13164663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" name="Line"/>
          <p:cNvSpPr/>
          <p:nvPr/>
        </p:nvSpPr>
        <p:spPr>
          <a:xfrm flipV="1">
            <a:off x="5058048" y="3785545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" name="参数 theta"/>
          <p:cNvSpPr txBox="1"/>
          <p:nvPr/>
        </p:nvSpPr>
        <p:spPr>
          <a:xfrm>
            <a:off x="20461178" y="1266936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375" name="损失函数 J"/>
          <p:cNvSpPr txBox="1"/>
          <p:nvPr/>
        </p:nvSpPr>
        <p:spPr>
          <a:xfrm>
            <a:off x="1341460" y="3679495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7108430" y="4700805"/>
            <a:ext cx="13451826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77" name="Circle"/>
          <p:cNvSpPr/>
          <p:nvPr/>
        </p:nvSpPr>
        <p:spPr>
          <a:xfrm>
            <a:off x="7963314" y="6777956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78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50716" y="6978574"/>
            <a:ext cx="1143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梯度代表方向，对应J增大最快的方向"/>
          <p:cNvSpPr txBox="1"/>
          <p:nvPr/>
        </p:nvSpPr>
        <p:spPr>
          <a:xfrm>
            <a:off x="8952579" y="4199856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梯度代表方向，对应J增大最快的方向</a:t>
            </a:r>
          </a:p>
        </p:txBody>
      </p:sp>
      <p:pic>
        <p:nvPicPr>
          <p:cNvPr id="380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245757" y="6602932"/>
            <a:ext cx="1178098" cy="916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77927" y="6612060"/>
            <a:ext cx="1243350" cy="89797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Circle"/>
          <p:cNvSpPr/>
          <p:nvPr/>
        </p:nvSpPr>
        <p:spPr>
          <a:xfrm>
            <a:off x="9724376" y="9231494"/>
            <a:ext cx="307533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0" name="Connection Line"/>
          <p:cNvSpPr/>
          <p:nvPr/>
        </p:nvSpPr>
        <p:spPr>
          <a:xfrm>
            <a:off x="8676254" y="6748718"/>
            <a:ext cx="1495001" cy="2281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68" h="21600" fill="norm" stroke="1" extrusionOk="0">
                <a:moveTo>
                  <a:pt x="15765" y="21600"/>
                </a:moveTo>
                <a:cubicBezTo>
                  <a:pt x="21600" y="8772"/>
                  <a:pt x="16345" y="1572"/>
                  <a:pt x="0" y="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4" name="Circle"/>
          <p:cNvSpPr/>
          <p:nvPr/>
        </p:nvSpPr>
        <p:spPr>
          <a:xfrm>
            <a:off x="10966846" y="10770353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1" name="Connection Line"/>
          <p:cNvSpPr/>
          <p:nvPr/>
        </p:nvSpPr>
        <p:spPr>
          <a:xfrm>
            <a:off x="10130818" y="9199046"/>
            <a:ext cx="1333337" cy="159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5" h="21202" fill="norm" stroke="1" extrusionOk="0">
                <a:moveTo>
                  <a:pt x="17469" y="21202"/>
                </a:moveTo>
                <a:cubicBezTo>
                  <a:pt x="21600" y="6664"/>
                  <a:pt x="15777" y="-398"/>
                  <a:pt x="0" y="1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386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482710" y="4801718"/>
            <a:ext cx="4170065" cy="162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9023956" y="11799451"/>
            <a:ext cx="4761203" cy="940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1623410" y="7809949"/>
            <a:ext cx="6424073" cy="1882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39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Movie" descr="Movi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7949" y="3577348"/>
            <a:ext cx="10168103" cy="10083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线性回归中使用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3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1" name="Group"/>
          <p:cNvGrpSpPr/>
          <p:nvPr/>
        </p:nvGrpSpPr>
        <p:grpSpPr>
          <a:xfrm>
            <a:off x="6544628" y="3928571"/>
            <a:ext cx="11727091" cy="2494810"/>
            <a:chOff x="0" y="0"/>
            <a:chExt cx="11727090" cy="2494808"/>
          </a:xfrm>
        </p:grpSpPr>
        <p:sp>
          <p:nvSpPr>
            <p:cNvPr id="399" name="Group"/>
            <p:cNvSpPr txBox="1"/>
            <p:nvPr/>
          </p:nvSpPr>
          <p:spPr>
            <a:xfrm>
              <a:off x="0" y="177047"/>
              <a:ext cx="11727091" cy="214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尽可能小</a:t>
              </a:r>
            </a:p>
          </p:txBody>
        </p:sp>
        <p:pic>
          <p:nvPicPr>
            <p:cNvPr id="40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5398" y="0"/>
              <a:ext cx="5060899" cy="2494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38068" y="7752667"/>
            <a:ext cx="12107809" cy="12597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5" name="Group"/>
          <p:cNvGrpSpPr/>
          <p:nvPr/>
        </p:nvGrpSpPr>
        <p:grpSpPr>
          <a:xfrm>
            <a:off x="2276561" y="10341636"/>
            <a:ext cx="20263226" cy="2621282"/>
            <a:chOff x="0" y="0"/>
            <a:chExt cx="20263225" cy="2621280"/>
          </a:xfrm>
        </p:grpSpPr>
        <p:sp>
          <p:nvSpPr>
            <p:cNvPr id="403" name="Group"/>
            <p:cNvSpPr txBox="1"/>
            <p:nvPr/>
          </p:nvSpPr>
          <p:spPr>
            <a:xfrm>
              <a:off x="0" y="0"/>
              <a:ext cx="20263226" cy="262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                 尽可能小</a:t>
              </a:r>
            </a:p>
          </p:txBody>
        </p:sp>
        <p:pic>
          <p:nvPicPr>
            <p:cNvPr id="404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864804" y="63261"/>
              <a:ext cx="1425605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2"/>
      <p:bldP build="whole" bldLvl="1" animBg="1" rev="0" advAuto="0" spid="405" grpId="3"/>
      <p:bldP build="whole" bldLvl="1" animBg="1" rev="0" advAuto="0" spid="40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0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1" name="Group"/>
          <p:cNvGrpSpPr/>
          <p:nvPr/>
        </p:nvGrpSpPr>
        <p:grpSpPr>
          <a:xfrm>
            <a:off x="2060387" y="3022735"/>
            <a:ext cx="20263226" cy="2621281"/>
            <a:chOff x="0" y="0"/>
            <a:chExt cx="20263225" cy="2621280"/>
          </a:xfrm>
        </p:grpSpPr>
        <p:sp>
          <p:nvSpPr>
            <p:cNvPr id="409" name="Group"/>
            <p:cNvSpPr txBox="1"/>
            <p:nvPr/>
          </p:nvSpPr>
          <p:spPr>
            <a:xfrm>
              <a:off x="0" y="0"/>
              <a:ext cx="20263226" cy="262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                 尽可能小</a:t>
              </a:r>
            </a:p>
          </p:txBody>
        </p:sp>
        <p:pic>
          <p:nvPicPr>
            <p:cNvPr id="41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864804" y="63261"/>
              <a:ext cx="1425605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3217" y="9316102"/>
            <a:ext cx="1970083" cy="95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3982731" y="6259966"/>
            <a:ext cx="3435712" cy="7067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8412757" y="5180070"/>
            <a:ext cx="7558566" cy="9227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6402451" y="5180069"/>
            <a:ext cx="7116832" cy="9227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4" grpId="3"/>
      <p:bldP build="whole" bldLvl="1" animBg="1" rev="0" advAuto="0" spid="415" grpId="4"/>
      <p:bldP build="whole" bldLvl="1" animBg="1" rev="0" advAuto="0" spid="412" grpId="1"/>
      <p:bldP build="whole" bldLvl="1" animBg="1" rev="0" advAuto="0" spid="413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1" name="Group"/>
          <p:cNvGrpSpPr/>
          <p:nvPr/>
        </p:nvGrpSpPr>
        <p:grpSpPr>
          <a:xfrm>
            <a:off x="2060387" y="3022735"/>
            <a:ext cx="20263226" cy="2621281"/>
            <a:chOff x="0" y="0"/>
            <a:chExt cx="20263225" cy="2621280"/>
          </a:xfrm>
        </p:grpSpPr>
        <p:sp>
          <p:nvSpPr>
            <p:cNvPr id="419" name="Group"/>
            <p:cNvSpPr txBox="1"/>
            <p:nvPr/>
          </p:nvSpPr>
          <p:spPr>
            <a:xfrm>
              <a:off x="0" y="0"/>
              <a:ext cx="20263226" cy="262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                 尽可能小</a:t>
              </a:r>
            </a:p>
          </p:txBody>
        </p:sp>
        <p:pic>
          <p:nvPicPr>
            <p:cNvPr id="42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864804" y="63261"/>
              <a:ext cx="1425605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92369" y="9364340"/>
            <a:ext cx="1970082" cy="95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531882" y="6308204"/>
            <a:ext cx="3435712" cy="7067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5337056" y="5228306"/>
            <a:ext cx="7313157" cy="9227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0" name="Group"/>
          <p:cNvGrpSpPr/>
          <p:nvPr/>
        </p:nvGrpSpPr>
        <p:grpSpPr>
          <a:xfrm>
            <a:off x="782096" y="3893203"/>
            <a:ext cx="12158685" cy="3044090"/>
            <a:chOff x="0" y="0"/>
            <a:chExt cx="12158684" cy="3044089"/>
          </a:xfrm>
        </p:grpSpPr>
        <p:sp>
          <p:nvSpPr>
            <p:cNvPr id="428" name="Group"/>
            <p:cNvSpPr txBox="1"/>
            <p:nvPr/>
          </p:nvSpPr>
          <p:spPr>
            <a:xfrm>
              <a:off x="0" y="0"/>
              <a:ext cx="12158685" cy="3044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尽可能小</a:t>
              </a:r>
            </a:p>
          </p:txBody>
        </p:sp>
        <p:pic>
          <p:nvPicPr>
            <p:cNvPr id="429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864804" y="274665"/>
              <a:ext cx="591626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98304" y="9147271"/>
            <a:ext cx="1970082" cy="955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737817" y="6091136"/>
            <a:ext cx="3435712" cy="7067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6542990" y="5011238"/>
            <a:ext cx="7313157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943588" y="7844862"/>
            <a:ext cx="6058823" cy="11404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7" name="Group"/>
          <p:cNvGrpSpPr/>
          <p:nvPr/>
        </p:nvGrpSpPr>
        <p:grpSpPr>
          <a:xfrm>
            <a:off x="782096" y="10291063"/>
            <a:ext cx="12158685" cy="3044090"/>
            <a:chOff x="0" y="0"/>
            <a:chExt cx="12158684" cy="3044089"/>
          </a:xfrm>
        </p:grpSpPr>
        <p:sp>
          <p:nvSpPr>
            <p:cNvPr id="435" name="Group"/>
            <p:cNvSpPr txBox="1"/>
            <p:nvPr/>
          </p:nvSpPr>
          <p:spPr>
            <a:xfrm>
              <a:off x="0" y="0"/>
              <a:ext cx="12158685" cy="3044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有时取：</a:t>
              </a:r>
            </a:p>
          </p:txBody>
        </p:sp>
        <p:pic>
          <p:nvPicPr>
            <p:cNvPr id="436" name="MathTypeImage.pdf" descr="MathTypeImage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2346864" y="274666"/>
              <a:ext cx="876747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  <p:bldP build="whole" bldLvl="1" animBg="1" rev="0" advAuto="0" spid="434" grpId="2"/>
      <p:bldP build="whole" bldLvl="1" animBg="1" rev="0" advAuto="0" spid="437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"/>
          <p:cNvGrpSpPr/>
          <p:nvPr/>
        </p:nvGrpSpPr>
        <p:grpSpPr>
          <a:xfrm>
            <a:off x="2265050" y="3016340"/>
            <a:ext cx="12158685" cy="3044090"/>
            <a:chOff x="0" y="0"/>
            <a:chExt cx="12158684" cy="3044089"/>
          </a:xfrm>
        </p:grpSpPr>
        <p:sp>
          <p:nvSpPr>
            <p:cNvPr id="441" name="Group"/>
            <p:cNvSpPr txBox="1"/>
            <p:nvPr/>
          </p:nvSpPr>
          <p:spPr>
            <a:xfrm>
              <a:off x="0" y="0"/>
              <a:ext cx="12158685" cy="3044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尽可能小</a:t>
              </a:r>
            </a:p>
          </p:txBody>
        </p:sp>
        <p:pic>
          <p:nvPicPr>
            <p:cNvPr id="44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864804" y="274665"/>
              <a:ext cx="591626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30030" y="9316102"/>
            <a:ext cx="1970083" cy="95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869544" y="6259966"/>
            <a:ext cx="3435712" cy="7067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5674717" y="5180069"/>
            <a:ext cx="7313158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2184775" y="9054601"/>
            <a:ext cx="6058823" cy="114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1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不是一个机器学习算法…"/>
          <p:cNvSpPr txBox="1"/>
          <p:nvPr/>
        </p:nvSpPr>
        <p:spPr>
          <a:xfrm>
            <a:off x="6926398" y="5378449"/>
            <a:ext cx="10531203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不是一个机器学习算法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是一种基于搜索的最优化方法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作用：最小化一个损失函数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梯度上升法：最大化一个效用函数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实践：线性回归使用梯度下降法训练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实践：线性回归使用梯度下降法训练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线性回归中梯度下降法的向量化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线性回归中梯度下降法的向量化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5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18249" y="3901778"/>
            <a:ext cx="8883770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210353" y="3901778"/>
            <a:ext cx="7313158" cy="9227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2"/>
      <p:bldP build="whole" bldLvl="1" animBg="1" rev="0" advAuto="0" spid="45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008490" y="5958341"/>
            <a:ext cx="10397889" cy="6706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815541" y="4193012"/>
            <a:ext cx="15711497" cy="1566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9482409" y="8856918"/>
            <a:ext cx="4900371" cy="1566099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Line"/>
          <p:cNvSpPr/>
          <p:nvPr/>
        </p:nvSpPr>
        <p:spPr>
          <a:xfrm flipV="1">
            <a:off x="8428479" y="3646068"/>
            <a:ext cx="1" cy="96422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6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535253" y="3853540"/>
            <a:ext cx="7313158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9574881" y="11466373"/>
            <a:ext cx="4715232" cy="1719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3"/>
      <p:bldP build="whole" bldLvl="1" animBg="1" rev="0" advAuto="0" spid="463" grpId="1"/>
      <p:bldP build="whole" bldLvl="1" animBg="1" rev="0" advAuto="0" spid="461" grpId="2"/>
      <p:bldP build="whole" bldLvl="1" animBg="1" rev="0" advAuto="0" spid="462" grpId="4"/>
      <p:bldP build="whole" bldLvl="1" animBg="1" rev="0" advAuto="0" spid="465" grpId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线性回归中使用梯度下降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线性回归中使用梯度下降法</a:t>
            </a:r>
          </a:p>
        </p:txBody>
      </p:sp>
      <p:pic>
        <p:nvPicPr>
          <p:cNvPr id="46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560172" y="7940236"/>
            <a:ext cx="1875670" cy="909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866415" y="3781184"/>
            <a:ext cx="7313158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5335381" y="7535026"/>
            <a:ext cx="4715233" cy="171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393174" y="8096803"/>
            <a:ext cx="728760" cy="596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1"/>
      <p:bldP build="whole" bldLvl="1" animBg="1" rev="0" advAuto="0" spid="469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实践：线性回归使用向量化的梯度下降法训练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实践：线性回归使用向量化的梯度下降法训练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梯度下降法与数据归一化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梯度下降法与数据归一化</a:t>
            </a:r>
          </a:p>
        </p:txBody>
      </p:sp>
      <p:pic>
        <p:nvPicPr>
          <p:cNvPr id="47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5705" y="6300914"/>
            <a:ext cx="18288001" cy="666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使用梯度下降法前，最好进行数据归一化"/>
          <p:cNvSpPr txBox="1"/>
          <p:nvPr/>
        </p:nvSpPr>
        <p:spPr>
          <a:xfrm>
            <a:off x="6087427" y="4127500"/>
            <a:ext cx="1220914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使用梯度下降法前，最好进行数据归一化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实践：数据归一化后，使用 梯度下降法训练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实践：数据归一化后，使用</a:t>
            </a:r>
            <a:br/>
            <a:r>
              <a:t>梯度下降法训练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随机梯度下降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随机梯度下降法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批量梯度下降法 Batch Gradient Descent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9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批量梯度下降法 Batch Gradient Descent</a:t>
            </a:r>
          </a:p>
        </p:txBody>
      </p:sp>
      <p:pic>
        <p:nvPicPr>
          <p:cNvPr id="48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85498" y="3564490"/>
            <a:ext cx="7656670" cy="9660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586125" y="7895587"/>
            <a:ext cx="5214492" cy="171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4560172" y="7940236"/>
            <a:ext cx="1875670" cy="909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 flipH="1" flipV="1">
            <a:off x="5388982" y="3948588"/>
            <a:ext cx="4894494" cy="822882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13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134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140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36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3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TypeEquation.pdf" descr="MathTypeEquatio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在直线方程中，导数代表斜率"/>
          <p:cNvSpPr txBox="1"/>
          <p:nvPr/>
        </p:nvSpPr>
        <p:spPr>
          <a:xfrm>
            <a:off x="8735510" y="4127500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在直线方程中，导数代表斜率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28" grpId="2"/>
      <p:bldP build="whole" bldLvl="1" animBg="1" rev="0" advAuto="0" spid="137" grpId="3"/>
      <p:bldP build="whole" bldLvl="1" animBg="1" rev="0" advAuto="0" spid="139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随机梯度下降法 Stochastic Gradient Descent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随机梯度下降法 Stochastic Gradient Descent</a:t>
            </a:r>
          </a:p>
        </p:txBody>
      </p:sp>
      <p:pic>
        <p:nvPicPr>
          <p:cNvPr id="4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Line"/>
          <p:cNvSpPr/>
          <p:nvPr/>
        </p:nvSpPr>
        <p:spPr>
          <a:xfrm flipV="1">
            <a:off x="9038651" y="3621949"/>
            <a:ext cx="1" cy="96422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9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773930" y="5433391"/>
            <a:ext cx="6682042" cy="6019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860487" y="7943825"/>
            <a:ext cx="6656798" cy="998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60136" y="3612728"/>
            <a:ext cx="7656670" cy="9660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2"/>
      <p:bldP build="whole" bldLvl="1" animBg="1" rev="0" advAuto="0" spid="495" grpId="3"/>
      <p:bldP build="whole" bldLvl="1" animBg="1" rev="0" advAuto="0" spid="49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随机梯度下降法 Stochastic Gradient Descent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随机梯度下降法 Stochastic Gradient Descent</a:t>
            </a:r>
          </a:p>
        </p:txBody>
      </p:sp>
      <p:pic>
        <p:nvPicPr>
          <p:cNvPr id="49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6" y="3411647"/>
            <a:ext cx="13477088" cy="10100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随机梯度下降法 Stochastic Gradient Descent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随机梯度下降法 Stochastic Gradient Descent</a:t>
            </a:r>
          </a:p>
        </p:txBody>
      </p:sp>
      <p:pic>
        <p:nvPicPr>
          <p:cNvPr id="50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6803" y="3484004"/>
            <a:ext cx="13477088" cy="10100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7419" y="3836737"/>
            <a:ext cx="3677325" cy="202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6765638" y="7519753"/>
            <a:ext cx="4755161" cy="202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6765638" y="11202768"/>
            <a:ext cx="4755161" cy="202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8453320" y="6629048"/>
            <a:ext cx="1380645" cy="457904"/>
          </a:xfrm>
          <a:prstGeom prst="rect">
            <a:avLst/>
          </a:prstGeom>
        </p:spPr>
      </p:pic>
      <p:pic>
        <p:nvPicPr>
          <p:cNvPr id="510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8453320" y="10146721"/>
            <a:ext cx="1380645" cy="457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5" grpId="1"/>
      <p:bldP build="whole" bldLvl="1" animBg="1" rev="0" advAuto="0" spid="510" grpId="4"/>
      <p:bldP build="whole" bldLvl="1" animBg="1" rev="0" advAuto="0" spid="507" grpId="5"/>
      <p:bldP build="whole" bldLvl="1" animBg="1" rev="0" advAuto="0" spid="508" grpId="2"/>
      <p:bldP build="whole" bldLvl="1" animBg="1" rev="0" advAuto="0" spid="506" grpId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随机梯度下降法 Stochastic Gradient Descent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随机梯度下降法 Stochastic Gradient Descent</a:t>
            </a:r>
          </a:p>
        </p:txBody>
      </p:sp>
      <p:pic>
        <p:nvPicPr>
          <p:cNvPr id="5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814321" y="6859587"/>
            <a:ext cx="4818564" cy="2155674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模拟退火的思想"/>
          <p:cNvSpPr txBox="1"/>
          <p:nvPr/>
        </p:nvSpPr>
        <p:spPr>
          <a:xfrm>
            <a:off x="6118978" y="4971654"/>
            <a:ext cx="1220914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模拟退火的思想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实践：线性回归使用随机梯度下降法训练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实践：线性回归使用随机梯度下降法训练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实践：封装我们自己的随机梯度下降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实践：封装我们自己的随机梯度下降法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cikit-learn中的随机梯度下降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scikit-learn中的随机梯度下降法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更多有关梯度下降法的讨论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更多有关梯度下降法的讨论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ine"/>
          <p:cNvSpPr/>
          <p:nvPr/>
        </p:nvSpPr>
        <p:spPr>
          <a:xfrm>
            <a:off x="6817233" y="4080958"/>
            <a:ext cx="7884214" cy="9121483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" name="关于梯度的调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关于梯度的调试</a:t>
            </a:r>
          </a:p>
        </p:txBody>
      </p:sp>
      <p:pic>
        <p:nvPicPr>
          <p:cNvPr id="52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Connection Line"/>
          <p:cNvSpPr/>
          <p:nvPr/>
        </p:nvSpPr>
        <p:spPr>
          <a:xfrm>
            <a:off x="9128282" y="4741329"/>
            <a:ext cx="7859869" cy="673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472" y="19209"/>
                  <a:pt x="1272" y="12009"/>
                  <a:pt x="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30" name="Oval"/>
          <p:cNvSpPr/>
          <p:nvPr/>
        </p:nvSpPr>
        <p:spPr>
          <a:xfrm>
            <a:off x="10519895" y="8411865"/>
            <a:ext cx="478889" cy="45967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1" name="Line"/>
          <p:cNvSpPr/>
          <p:nvPr/>
        </p:nvSpPr>
        <p:spPr>
          <a:xfrm>
            <a:off x="7136228" y="3740356"/>
            <a:ext cx="7884214" cy="9121483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2" name="Oval"/>
          <p:cNvSpPr/>
          <p:nvPr/>
        </p:nvSpPr>
        <p:spPr>
          <a:xfrm>
            <a:off x="12214611" y="9720681"/>
            <a:ext cx="478888" cy="459670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3" name="Oval"/>
          <p:cNvSpPr/>
          <p:nvPr/>
        </p:nvSpPr>
        <p:spPr>
          <a:xfrm>
            <a:off x="9278536" y="6181640"/>
            <a:ext cx="478889" cy="459669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3" grpId="5"/>
      <p:bldP build="whole" bldLvl="1" animBg="1" rev="0" advAuto="0" spid="531" grpId="6"/>
      <p:bldP build="whole" bldLvl="1" animBg="1" rev="0" advAuto="0" spid="526" grpId="3"/>
      <p:bldP build="whole" bldLvl="1" animBg="1" rev="0" advAuto="0" spid="532" grpId="4"/>
      <p:bldP build="whole" bldLvl="1" animBg="1" rev="0" advAuto="0" spid="534" grpId="1"/>
      <p:bldP build="whole" bldLvl="1" animBg="1" rev="0" advAuto="0" spid="530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关于梯度的调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关于梯度的调试</a:t>
            </a:r>
          </a:p>
        </p:txBody>
      </p:sp>
      <p:pic>
        <p:nvPicPr>
          <p:cNvPr id="53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4327" y="6948090"/>
            <a:ext cx="7168389" cy="1851835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Line"/>
          <p:cNvSpPr/>
          <p:nvPr/>
        </p:nvSpPr>
        <p:spPr>
          <a:xfrm>
            <a:off x="1454606" y="4273908"/>
            <a:ext cx="7884214" cy="9121482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5" name="Connection Line"/>
          <p:cNvSpPr/>
          <p:nvPr/>
        </p:nvSpPr>
        <p:spPr>
          <a:xfrm>
            <a:off x="3765655" y="4934278"/>
            <a:ext cx="7859869" cy="673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472" y="19209"/>
                  <a:pt x="1272" y="12009"/>
                  <a:pt x="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1" name="Oval"/>
          <p:cNvSpPr/>
          <p:nvPr/>
        </p:nvSpPr>
        <p:spPr>
          <a:xfrm>
            <a:off x="5157268" y="8604815"/>
            <a:ext cx="478889" cy="459669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Line"/>
          <p:cNvSpPr/>
          <p:nvPr/>
        </p:nvSpPr>
        <p:spPr>
          <a:xfrm>
            <a:off x="1773601" y="3933305"/>
            <a:ext cx="7884214" cy="9121483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" name="Oval"/>
          <p:cNvSpPr/>
          <p:nvPr/>
        </p:nvSpPr>
        <p:spPr>
          <a:xfrm>
            <a:off x="6851984" y="9913631"/>
            <a:ext cx="478889" cy="459669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4" name="Oval"/>
          <p:cNvSpPr/>
          <p:nvPr/>
        </p:nvSpPr>
        <p:spPr>
          <a:xfrm>
            <a:off x="3915909" y="6374589"/>
            <a:ext cx="478889" cy="459669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"/>
          <p:cNvSpPr/>
          <p:nvPr/>
        </p:nvSpPr>
        <p:spPr>
          <a:xfrm flipH="1" flipV="1">
            <a:off x="5388982" y="3948588"/>
            <a:ext cx="4894494" cy="822882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14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148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154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0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athTypeEquation.pdf" descr="MathTypeEquatio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在曲线方程中，导数代表切线斜率"/>
          <p:cNvSpPr txBox="1"/>
          <p:nvPr/>
        </p:nvSpPr>
        <p:spPr>
          <a:xfrm>
            <a:off x="7697389" y="4127500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在曲线方程中，导数代表切线斜率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关于梯度的调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关于梯度的调试</a:t>
            </a:r>
          </a:p>
        </p:txBody>
      </p:sp>
      <p:pic>
        <p:nvPicPr>
          <p:cNvPr id="5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446473" y="9321547"/>
            <a:ext cx="6033394" cy="2150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466703" y="6087347"/>
            <a:ext cx="6226507" cy="1037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924078" y="8295935"/>
            <a:ext cx="8363120" cy="203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589881" y="5539023"/>
            <a:ext cx="7653415" cy="1167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4589881" y="7359538"/>
            <a:ext cx="7653415" cy="1167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3" grpId="4"/>
      <p:bldP build="whole" bldLvl="1" animBg="1" rev="0" advAuto="0" spid="549" grpId="5"/>
      <p:bldP build="whole" bldLvl="1" animBg="1" rev="0" advAuto="0" spid="552" grpId="3"/>
      <p:bldP build="whole" bldLvl="1" animBg="1" rev="0" advAuto="0" spid="550" grpId="1"/>
      <p:bldP build="whole" bldLvl="1" animBg="1" rev="0" advAuto="0" spid="551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关于梯度的调试"/>
          <p:cNvSpPr txBox="1"/>
          <p:nvPr>
            <p:ph type="ctrTitle"/>
          </p:nvPr>
        </p:nvSpPr>
        <p:spPr>
          <a:xfrm>
            <a:off x="1778000" y="956808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关于梯度的调试</a:t>
            </a:r>
          </a:p>
        </p:txBody>
      </p:sp>
      <p:pic>
        <p:nvPicPr>
          <p:cNvPr id="55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446473" y="9321547"/>
            <a:ext cx="5973658" cy="2150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466703" y="6087347"/>
            <a:ext cx="6226507" cy="1037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924078" y="8295935"/>
            <a:ext cx="8363120" cy="203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589881" y="5539023"/>
            <a:ext cx="7653415" cy="1167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4589881" y="7359538"/>
            <a:ext cx="7653415" cy="1167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7" grpId="3"/>
      <p:bldP build="whole" bldLvl="1" animBg="1" rev="0" advAuto="0" spid="561" grpId="2"/>
      <p:bldP build="whole" bldLvl="1" animBg="1" rev="0" advAuto="0" spid="56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实践：关于梯度的调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实践：关于梯度的调试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56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批量梯度下降法 Batch Gradient Descent…"/>
          <p:cNvSpPr txBox="1"/>
          <p:nvPr/>
        </p:nvSpPr>
        <p:spPr>
          <a:xfrm>
            <a:off x="5072651" y="6045199"/>
            <a:ext cx="14238698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批量梯度下降法 Batch Gradient Descent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随机梯度下降法 Stochastic Gradient Descent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小批量梯度下降法 Mini-Batch 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随机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</a:t>
            </a:r>
          </a:p>
        </p:txBody>
      </p:sp>
      <p:pic>
        <p:nvPicPr>
          <p:cNvPr id="5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跳出局部最优解…"/>
          <p:cNvSpPr txBox="1"/>
          <p:nvPr/>
        </p:nvSpPr>
        <p:spPr>
          <a:xfrm>
            <a:off x="5385488" y="5378449"/>
            <a:ext cx="13613024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跳出局部最优解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更快的运行速度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机器学习领域很多算法都要使用随机的特点：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随机搜索；随机森林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梯度上升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梯度上升法</a:t>
            </a:r>
          </a:p>
        </p:txBody>
      </p:sp>
      <p:pic>
        <p:nvPicPr>
          <p:cNvPr id="5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6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7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578" name="目标函数f"/>
          <p:cNvSpPr txBox="1"/>
          <p:nvPr/>
        </p:nvSpPr>
        <p:spPr>
          <a:xfrm>
            <a:off x="449069" y="351066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目标函数f</a:t>
            </a:r>
          </a:p>
        </p:txBody>
      </p:sp>
      <p:sp>
        <p:nvSpPr>
          <p:cNvPr id="589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80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581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梯度可以代表方向，对应J增大的最快方向"/>
          <p:cNvSpPr txBox="1"/>
          <p:nvPr/>
        </p:nvSpPr>
        <p:spPr>
          <a:xfrm>
            <a:off x="6869675" y="4127500"/>
            <a:ext cx="1195235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梯度可以代表方向，对应J增大的最快方向</a:t>
            </a:r>
          </a:p>
        </p:txBody>
      </p:sp>
      <p:pic>
        <p:nvPicPr>
          <p:cNvPr id="58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89061" y="6539704"/>
            <a:ext cx="1243350" cy="897975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Circle"/>
          <p:cNvSpPr/>
          <p:nvPr/>
        </p:nvSpPr>
        <p:spPr>
          <a:xfrm>
            <a:off x="8735510" y="9159138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0" name="Connection Line"/>
          <p:cNvSpPr/>
          <p:nvPr/>
        </p:nvSpPr>
        <p:spPr>
          <a:xfrm>
            <a:off x="7687387" y="6676362"/>
            <a:ext cx="1495001" cy="2281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68" h="21600" fill="norm" stroke="1" extrusionOk="0">
                <a:moveTo>
                  <a:pt x="15765" y="21600"/>
                </a:moveTo>
                <a:cubicBezTo>
                  <a:pt x="21600" y="8772"/>
                  <a:pt x="16345" y="1572"/>
                  <a:pt x="0" y="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87" name="Circle"/>
          <p:cNvSpPr/>
          <p:nvPr/>
        </p:nvSpPr>
        <p:spPr>
          <a:xfrm>
            <a:off x="9977979" y="10697997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1" name="Connection Line"/>
          <p:cNvSpPr/>
          <p:nvPr/>
        </p:nvSpPr>
        <p:spPr>
          <a:xfrm>
            <a:off x="9141952" y="9126690"/>
            <a:ext cx="1333336" cy="159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5" h="21202" fill="norm" stroke="1" extrusionOk="0">
                <a:moveTo>
                  <a:pt x="17469" y="21202"/>
                </a:moveTo>
                <a:cubicBezTo>
                  <a:pt x="21600" y="6664"/>
                  <a:pt x="15777" y="-398"/>
                  <a:pt x="0" y="1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梯度上升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梯度上升法</a:t>
            </a:r>
          </a:p>
        </p:txBody>
      </p:sp>
      <p:pic>
        <p:nvPicPr>
          <p:cNvPr id="59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6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7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598" name="目标函数f"/>
          <p:cNvSpPr txBox="1"/>
          <p:nvPr/>
        </p:nvSpPr>
        <p:spPr>
          <a:xfrm>
            <a:off x="449069" y="351066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目标函数f</a:t>
            </a:r>
          </a:p>
        </p:txBody>
      </p:sp>
      <p:sp>
        <p:nvSpPr>
          <p:cNvPr id="609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00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601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1089061" y="6539704"/>
            <a:ext cx="1243350" cy="967050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Circle"/>
          <p:cNvSpPr/>
          <p:nvPr/>
        </p:nvSpPr>
        <p:spPr>
          <a:xfrm>
            <a:off x="8735510" y="9159138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0" name="Connection Line"/>
          <p:cNvSpPr/>
          <p:nvPr/>
        </p:nvSpPr>
        <p:spPr>
          <a:xfrm>
            <a:off x="7687387" y="6676362"/>
            <a:ext cx="1495001" cy="2281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68" h="21600" fill="norm" stroke="1" extrusionOk="0">
                <a:moveTo>
                  <a:pt x="15765" y="21600"/>
                </a:moveTo>
                <a:cubicBezTo>
                  <a:pt x="21600" y="8772"/>
                  <a:pt x="16345" y="1572"/>
                  <a:pt x="0" y="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6" name="Circle"/>
          <p:cNvSpPr/>
          <p:nvPr/>
        </p:nvSpPr>
        <p:spPr>
          <a:xfrm>
            <a:off x="9977979" y="10697997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1" name="Connection Line"/>
          <p:cNvSpPr/>
          <p:nvPr/>
        </p:nvSpPr>
        <p:spPr>
          <a:xfrm>
            <a:off x="9141952" y="9126690"/>
            <a:ext cx="1333336" cy="159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5" h="21202" fill="norm" stroke="1" extrusionOk="0">
                <a:moveTo>
                  <a:pt x="17469" y="21202"/>
                </a:moveTo>
                <a:cubicBezTo>
                  <a:pt x="21600" y="6664"/>
                  <a:pt x="15777" y="-398"/>
                  <a:pt x="0" y="1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8" name="梯度可以代表方向，对应J增大的最快方向"/>
          <p:cNvSpPr txBox="1"/>
          <p:nvPr/>
        </p:nvSpPr>
        <p:spPr>
          <a:xfrm>
            <a:off x="6869675" y="4127500"/>
            <a:ext cx="1195235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梯度可以代表方向，对应J增大的最快方向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梯度上升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梯度上升法</a:t>
            </a:r>
          </a:p>
        </p:txBody>
      </p:sp>
      <p:pic>
        <p:nvPicPr>
          <p:cNvPr id="6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MathTypeEquation.pdf" descr="MathTypeEqu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7996" y="8780262"/>
            <a:ext cx="1143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70295" y="7717631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435208" y="8413748"/>
            <a:ext cx="1243350" cy="967050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梯度可以代表方向，对应J增大的最快方向"/>
          <p:cNvSpPr txBox="1"/>
          <p:nvPr/>
        </p:nvSpPr>
        <p:spPr>
          <a:xfrm>
            <a:off x="6215822" y="6001543"/>
            <a:ext cx="1195235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梯度可以代表方向，对应J增大的最快方向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62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不是一个机器学习算法…"/>
          <p:cNvSpPr txBox="1"/>
          <p:nvPr/>
        </p:nvSpPr>
        <p:spPr>
          <a:xfrm>
            <a:off x="6926398" y="5378449"/>
            <a:ext cx="10531203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不是一个机器学习算法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是一种基于搜索的最优化方法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作用：最小化一个损失函数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梯度上升法：最大化一个效用函数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2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6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"/>
          <p:cNvSpPr/>
          <p:nvPr/>
        </p:nvSpPr>
        <p:spPr>
          <a:xfrm flipH="1" flipV="1">
            <a:off x="5388982" y="3948588"/>
            <a:ext cx="4894494" cy="822882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7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1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162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168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4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65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导数代表theta单位变化时，J相应的变化"/>
          <p:cNvSpPr txBox="1"/>
          <p:nvPr/>
        </p:nvSpPr>
        <p:spPr>
          <a:xfrm>
            <a:off x="7130977" y="4127500"/>
            <a:ext cx="1142975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导数代表theta单位变化时，J相应的变化</a:t>
            </a:r>
          </a:p>
        </p:txBody>
      </p:sp>
      <p:pic>
        <p:nvPicPr>
          <p:cNvPr id="16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63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"/>
          <p:cNvSpPr/>
          <p:nvPr/>
        </p:nvSpPr>
        <p:spPr>
          <a:xfrm flipH="1" flipV="1">
            <a:off x="5388982" y="3948588"/>
            <a:ext cx="4894494" cy="822882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1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1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176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182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8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79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导数可以代表方向，对应J增大的方向"/>
          <p:cNvSpPr txBox="1"/>
          <p:nvPr/>
        </p:nvSpPr>
        <p:spPr>
          <a:xfrm>
            <a:off x="7963712" y="4127500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导数可以代表方向，对应J增大的方向</a:t>
            </a:r>
          </a:p>
        </p:txBody>
      </p:sp>
      <p:pic>
        <p:nvPicPr>
          <p:cNvPr id="18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ine"/>
          <p:cNvSpPr/>
          <p:nvPr/>
        </p:nvSpPr>
        <p:spPr>
          <a:xfrm flipH="1" flipV="1">
            <a:off x="5388982" y="3948588"/>
            <a:ext cx="4894494" cy="822882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18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190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197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2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93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导数可以代表方向，对应J增大的方向"/>
          <p:cNvSpPr txBox="1"/>
          <p:nvPr/>
        </p:nvSpPr>
        <p:spPr>
          <a:xfrm>
            <a:off x="7963712" y="4127500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导数可以代表方向，对应J增大的方向</a:t>
            </a:r>
          </a:p>
        </p:txBody>
      </p:sp>
      <p:pic>
        <p:nvPicPr>
          <p:cNvPr id="19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89061" y="6539704"/>
            <a:ext cx="1243350" cy="897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8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梯度下降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梯度下降法</a:t>
            </a:r>
          </a:p>
        </p:txBody>
      </p:sp>
      <p:pic>
        <p:nvPicPr>
          <p:cNvPr id="2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" name="参数 theta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theta</a:t>
            </a:r>
          </a:p>
        </p:txBody>
      </p:sp>
      <p:sp>
        <p:nvSpPr>
          <p:cNvPr id="204" name="损失函数 J"/>
          <p:cNvSpPr txBox="1"/>
          <p:nvPr/>
        </p:nvSpPr>
        <p:spPr>
          <a:xfrm>
            <a:off x="352594" y="3607139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 J</a:t>
            </a:r>
          </a:p>
        </p:txBody>
      </p:sp>
      <p:sp>
        <p:nvSpPr>
          <p:cNvPr id="215" name="Connection Line"/>
          <p:cNvSpPr/>
          <p:nvPr/>
        </p:nvSpPr>
        <p:spPr>
          <a:xfrm>
            <a:off x="6119563" y="4628449"/>
            <a:ext cx="13451827" cy="794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671"/>
                </a:moveTo>
                <a:cubicBezTo>
                  <a:pt x="8611" y="21600"/>
                  <a:pt x="15811" y="2137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6" name="Circle"/>
          <p:cNvSpPr/>
          <p:nvPr/>
        </p:nvSpPr>
        <p:spPr>
          <a:xfrm>
            <a:off x="6974447" y="6705600"/>
            <a:ext cx="307533" cy="3048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07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850" y="6906218"/>
            <a:ext cx="114300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导数可以代表方向，对应J增大的方向"/>
          <p:cNvSpPr txBox="1"/>
          <p:nvPr/>
        </p:nvSpPr>
        <p:spPr>
          <a:xfrm>
            <a:off x="7963712" y="4127500"/>
            <a:ext cx="10695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导数可以代表方向，对应J增大的方向</a:t>
            </a:r>
          </a:p>
        </p:txBody>
      </p:sp>
      <p:pic>
        <p:nvPicPr>
          <p:cNvPr id="20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24148" y="5843587"/>
            <a:ext cx="1243548" cy="202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89061" y="6539704"/>
            <a:ext cx="1243350" cy="8979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Circle"/>
          <p:cNvSpPr/>
          <p:nvPr/>
        </p:nvSpPr>
        <p:spPr>
          <a:xfrm>
            <a:off x="8735510" y="9159138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Connection Line"/>
          <p:cNvSpPr/>
          <p:nvPr/>
        </p:nvSpPr>
        <p:spPr>
          <a:xfrm>
            <a:off x="7687387" y="6676362"/>
            <a:ext cx="1495001" cy="2281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68" h="21600" fill="norm" stroke="1" extrusionOk="0">
                <a:moveTo>
                  <a:pt x="15765" y="21600"/>
                </a:moveTo>
                <a:cubicBezTo>
                  <a:pt x="21600" y="8772"/>
                  <a:pt x="16345" y="1572"/>
                  <a:pt x="0" y="0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3" name="Circle"/>
          <p:cNvSpPr/>
          <p:nvPr/>
        </p:nvSpPr>
        <p:spPr>
          <a:xfrm>
            <a:off x="9977979" y="10697997"/>
            <a:ext cx="307532" cy="3048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Connection Line"/>
          <p:cNvSpPr/>
          <p:nvPr/>
        </p:nvSpPr>
        <p:spPr>
          <a:xfrm>
            <a:off x="9141952" y="9126690"/>
            <a:ext cx="1333336" cy="159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5" h="21202" fill="norm" stroke="1" extrusionOk="0">
                <a:moveTo>
                  <a:pt x="17469" y="21202"/>
                </a:moveTo>
                <a:cubicBezTo>
                  <a:pt x="21600" y="6664"/>
                  <a:pt x="15777" y="-398"/>
                  <a:pt x="0" y="17"/>
                </a:cubicBezTo>
              </a:path>
            </a:pathLst>
          </a:custGeom>
          <a:ln w="50800">
            <a:solidFill>
              <a:srgbClr val="CA495A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  <p:bldP build="whole" bldLvl="1" animBg="1" rev="0" advAuto="0" spid="211" grpId="2"/>
      <p:bldP build="whole" bldLvl="1" animBg="1" rev="0" advAuto="0" spid="213" grpId="4"/>
      <p:bldP build="whole" bldLvl="1" animBg="1" rev="0" advAuto="0" spid="217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