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2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9" name="Group"/>
          <p:cNvGrpSpPr/>
          <p:nvPr/>
        </p:nvGrpSpPr>
        <p:grpSpPr>
          <a:xfrm>
            <a:off x="2159848" y="4961373"/>
            <a:ext cx="8526165" cy="5357929"/>
            <a:chOff x="1288363" y="5373"/>
            <a:chExt cx="8526163" cy="5357927"/>
          </a:xfrm>
        </p:grpSpPr>
        <p:sp>
          <p:nvSpPr>
            <p:cNvPr id="212" name="Line"/>
            <p:cNvSpPr/>
            <p:nvPr/>
          </p:nvSpPr>
          <p:spPr>
            <a:xfrm>
              <a:off x="1471207" y="5363300"/>
              <a:ext cx="8343321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1461546" y="5373"/>
              <a:ext cx="1" cy="533445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" name="Oval"/>
            <p:cNvSpPr/>
            <p:nvPr/>
          </p:nvSpPr>
          <p:spPr>
            <a:xfrm>
              <a:off x="1288363" y="3303135"/>
              <a:ext cx="346367" cy="356337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Oval"/>
            <p:cNvSpPr/>
            <p:nvPr/>
          </p:nvSpPr>
          <p:spPr>
            <a:xfrm>
              <a:off x="1288363" y="2027973"/>
              <a:ext cx="346367" cy="356337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Oval"/>
            <p:cNvSpPr/>
            <p:nvPr/>
          </p:nvSpPr>
          <p:spPr>
            <a:xfrm>
              <a:off x="1288363" y="588896"/>
              <a:ext cx="346367" cy="356338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Oval"/>
            <p:cNvSpPr/>
            <p:nvPr/>
          </p:nvSpPr>
          <p:spPr>
            <a:xfrm>
              <a:off x="1288363" y="1136745"/>
              <a:ext cx="346367" cy="356338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Oval"/>
            <p:cNvSpPr/>
            <p:nvPr/>
          </p:nvSpPr>
          <p:spPr>
            <a:xfrm>
              <a:off x="1288363" y="2970240"/>
              <a:ext cx="346367" cy="356337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14102558" y="4846767"/>
            <a:ext cx="8672666" cy="5587140"/>
            <a:chOff x="1517482" y="5422"/>
            <a:chExt cx="8672665" cy="5587139"/>
          </a:xfrm>
        </p:grpSpPr>
        <p:sp>
          <p:nvSpPr>
            <p:cNvPr id="220" name="Line"/>
            <p:cNvSpPr/>
            <p:nvPr/>
          </p:nvSpPr>
          <p:spPr>
            <a:xfrm>
              <a:off x="1527513" y="5412750"/>
              <a:ext cx="8662636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1517482" y="5422"/>
              <a:ext cx="1" cy="538363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" name="Circle"/>
            <p:cNvSpPr/>
            <p:nvPr/>
          </p:nvSpPr>
          <p:spPr>
            <a:xfrm>
              <a:off x="3576399" y="5232939"/>
              <a:ext cx="359623" cy="359623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Circle"/>
            <p:cNvSpPr/>
            <p:nvPr/>
          </p:nvSpPr>
          <p:spPr>
            <a:xfrm>
              <a:off x="7265908" y="5232939"/>
              <a:ext cx="359623" cy="359623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Circle"/>
            <p:cNvSpPr/>
            <p:nvPr/>
          </p:nvSpPr>
          <p:spPr>
            <a:xfrm>
              <a:off x="8015651" y="5232939"/>
              <a:ext cx="359623" cy="359623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Circle"/>
            <p:cNvSpPr/>
            <p:nvPr/>
          </p:nvSpPr>
          <p:spPr>
            <a:xfrm>
              <a:off x="9682078" y="5232939"/>
              <a:ext cx="359623" cy="359623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Circle"/>
            <p:cNvSpPr/>
            <p:nvPr/>
          </p:nvSpPr>
          <p:spPr>
            <a:xfrm>
              <a:off x="5338440" y="5232939"/>
              <a:ext cx="359623" cy="359623"/>
            </a:xfrm>
            <a:prstGeom prst="ellipse">
              <a:avLst/>
            </a:prstGeom>
            <a:solidFill>
              <a:srgbClr val="2E7CA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8" name="这是最好的方案吗？"/>
          <p:cNvSpPr txBox="1"/>
          <p:nvPr/>
        </p:nvSpPr>
        <p:spPr>
          <a:xfrm>
            <a:off x="14620471" y="12094582"/>
            <a:ext cx="1029692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这是最好的方案吗？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230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36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23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9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242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243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4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5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6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7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2"/>
      <p:bldP build="whole" bldLvl="1" animBg="1" rev="0" advAuto="0" spid="24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25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255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256" name="Circle"/>
          <p:cNvSpPr/>
          <p:nvPr/>
        </p:nvSpPr>
        <p:spPr>
          <a:xfrm>
            <a:off x="7849410" y="974432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7" name="Circle"/>
          <p:cNvSpPr/>
          <p:nvPr/>
        </p:nvSpPr>
        <p:spPr>
          <a:xfrm>
            <a:off x="13789015" y="678413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8" name="Circle"/>
          <p:cNvSpPr/>
          <p:nvPr/>
        </p:nvSpPr>
        <p:spPr>
          <a:xfrm>
            <a:off x="16122122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9" name="Circle"/>
          <p:cNvSpPr/>
          <p:nvPr/>
        </p:nvSpPr>
        <p:spPr>
          <a:xfrm>
            <a:off x="17858668" y="463116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0" name="Circle"/>
          <p:cNvSpPr/>
          <p:nvPr/>
        </p:nvSpPr>
        <p:spPr>
          <a:xfrm>
            <a:off x="10526585" y="849015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1" name="如何找到这个让样本间间距最大的轴？"/>
          <p:cNvSpPr txBox="1"/>
          <p:nvPr/>
        </p:nvSpPr>
        <p:spPr>
          <a:xfrm>
            <a:off x="5045350" y="4127500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如何找到这个让样本间间距最大的轴？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26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如何找到这个让样本间间距最大的轴？"/>
          <p:cNvSpPr txBox="1"/>
          <p:nvPr/>
        </p:nvSpPr>
        <p:spPr>
          <a:xfrm>
            <a:off x="7601932" y="4754586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如何找到这个让样本间间距最大的轴？</a:t>
            </a:r>
          </a:p>
        </p:txBody>
      </p:sp>
      <p:sp>
        <p:nvSpPr>
          <p:cNvPr id="266" name="如何定义样本间间距？"/>
          <p:cNvSpPr txBox="1"/>
          <p:nvPr/>
        </p:nvSpPr>
        <p:spPr>
          <a:xfrm>
            <a:off x="7601932" y="6618132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如何定义样本间间距？</a:t>
            </a:r>
          </a:p>
        </p:txBody>
      </p:sp>
      <p:sp>
        <p:nvSpPr>
          <p:cNvPr id="267" name="使用方差（Variance）"/>
          <p:cNvSpPr txBox="1"/>
          <p:nvPr/>
        </p:nvSpPr>
        <p:spPr>
          <a:xfrm>
            <a:off x="7601932" y="8481678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使用方差（Variance）</a:t>
            </a:r>
          </a:p>
        </p:txBody>
      </p:sp>
      <p:pic>
        <p:nvPicPr>
          <p:cNvPr id="26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672891" y="10345224"/>
            <a:ext cx="6799080" cy="208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1"/>
      <p:bldP build="whole" bldLvl="1" animBg="1" rev="0" advAuto="0" spid="268" grpId="3"/>
      <p:bldP build="whole" bldLvl="1" animBg="1" rev="0" advAuto="0" spid="26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270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76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27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9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0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1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282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283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4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8" name="找到一个轴，使得样本空间的所有点映射到这个轴后，方差最大"/>
          <p:cNvSpPr txBox="1"/>
          <p:nvPr/>
        </p:nvSpPr>
        <p:spPr>
          <a:xfrm>
            <a:off x="4709845" y="4250322"/>
            <a:ext cx="1029692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找到一个轴，使得样本空间的所有点映射到这个轴后，方差最大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290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96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29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9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1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302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303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4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5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6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7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8" name="第一步：将样例的均值归为0 (demean)"/>
          <p:cNvSpPr txBox="1"/>
          <p:nvPr/>
        </p:nvSpPr>
        <p:spPr>
          <a:xfrm>
            <a:off x="4685727" y="3754193"/>
            <a:ext cx="1103452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第一步：将样例的均值归为0 (demean)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1"/>
      <p:bldP build="whole" bldLvl="1" animBg="1" rev="0" advAuto="0" spid="30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310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16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31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Line"/>
          <p:cNvSpPr/>
          <p:nvPr/>
        </p:nvSpPr>
        <p:spPr>
          <a:xfrm>
            <a:off x="4544009" y="7874000"/>
            <a:ext cx="15295982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" name="Line"/>
          <p:cNvSpPr/>
          <p:nvPr/>
        </p:nvSpPr>
        <p:spPr>
          <a:xfrm flipV="1">
            <a:off x="12655437" y="3309922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0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1" name="特征1"/>
          <p:cNvSpPr txBox="1"/>
          <p:nvPr/>
        </p:nvSpPr>
        <p:spPr>
          <a:xfrm>
            <a:off x="19182888" y="8255641"/>
            <a:ext cx="3546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322" name="特征2"/>
          <p:cNvSpPr txBox="1"/>
          <p:nvPr/>
        </p:nvSpPr>
        <p:spPr>
          <a:xfrm>
            <a:off x="10193022" y="3221240"/>
            <a:ext cx="3546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323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4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7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32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197923" y="9613560"/>
            <a:ext cx="6799080" cy="2087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693283" y="12068443"/>
            <a:ext cx="1729591" cy="715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0" fill="hold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  <p:bldP build="whole" bldLvl="1" animBg="1" rev="0" advAuto="0" spid="328" grpId="3"/>
      <p:bldP build="whole" bldLvl="1" animBg="1" rev="0" advAuto="0" spid="32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331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37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33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Line"/>
          <p:cNvSpPr/>
          <p:nvPr/>
        </p:nvSpPr>
        <p:spPr>
          <a:xfrm>
            <a:off x="4544009" y="7874000"/>
            <a:ext cx="15295982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0" name="Line"/>
          <p:cNvSpPr/>
          <p:nvPr/>
        </p:nvSpPr>
        <p:spPr>
          <a:xfrm flipV="1">
            <a:off x="12655437" y="3309922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2" name="特征1"/>
          <p:cNvSpPr txBox="1"/>
          <p:nvPr/>
        </p:nvSpPr>
        <p:spPr>
          <a:xfrm>
            <a:off x="19182888" y="8255641"/>
            <a:ext cx="3546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343" name="特征2"/>
          <p:cNvSpPr txBox="1"/>
          <p:nvPr/>
        </p:nvSpPr>
        <p:spPr>
          <a:xfrm>
            <a:off x="10193022" y="3221240"/>
            <a:ext cx="35461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344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5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6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8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34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5197923" y="9613560"/>
            <a:ext cx="5188772" cy="2087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693283" y="12068443"/>
            <a:ext cx="1729591" cy="715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1137529" y="3826256"/>
            <a:ext cx="2385644" cy="954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1"/>
      <p:bldP build="whole" bldLvl="1" animBg="1" rev="0" advAuto="0" spid="351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35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对所有的样本进行demean处理"/>
          <p:cNvSpPr txBox="1"/>
          <p:nvPr/>
        </p:nvSpPr>
        <p:spPr>
          <a:xfrm>
            <a:off x="7601932" y="4754586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对所有的样本进行demean处理</a:t>
            </a:r>
          </a:p>
        </p:txBody>
      </p:sp>
      <p:sp>
        <p:nvSpPr>
          <p:cNvPr id="356" name="我们想要求一个轴的方向 w = (w1, w2)"/>
          <p:cNvSpPr txBox="1"/>
          <p:nvPr/>
        </p:nvSpPr>
        <p:spPr>
          <a:xfrm>
            <a:off x="7601932" y="6618132"/>
            <a:ext cx="1159999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我们想要求一个轴的方向 w = (w1, w2)</a:t>
            </a:r>
          </a:p>
        </p:txBody>
      </p:sp>
      <p:sp>
        <p:nvSpPr>
          <p:cNvPr id="357" name="使得我们所有的样本，映射到w以后，有："/>
          <p:cNvSpPr txBox="1"/>
          <p:nvPr/>
        </p:nvSpPr>
        <p:spPr>
          <a:xfrm>
            <a:off x="7601932" y="8481678"/>
            <a:ext cx="1266781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使得我们所有的样本，映射到w以后，有：</a:t>
            </a:r>
          </a:p>
        </p:txBody>
      </p:sp>
      <p:pic>
        <p:nvPicPr>
          <p:cNvPr id="35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672891" y="10345224"/>
            <a:ext cx="10854672" cy="208743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最大"/>
          <p:cNvSpPr txBox="1"/>
          <p:nvPr/>
        </p:nvSpPr>
        <p:spPr>
          <a:xfrm>
            <a:off x="18871769" y="10893705"/>
            <a:ext cx="179697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1" dur="1000" fill="hold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  <p:bldP build="whole" bldLvl="1" animBg="1" rev="0" advAuto="0" spid="356" grpId="2"/>
      <p:bldP build="whole" bldLvl="1" animBg="1" rev="0" advAuto="0" spid="357" grpId="3"/>
      <p:bldP build="whole" bldLvl="1" animBg="1" rev="0" advAuto="0" spid="359" grpId="5"/>
      <p:bldP build="whole" bldLvl="1" animBg="1" rev="0" advAuto="0" spid="358" grpId="6"/>
      <p:bldP build="whole" bldLvl="1" animBg="1" rev="0" advAuto="0" spid="358" grpId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36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对所有的样本进行demean处理"/>
          <p:cNvSpPr txBox="1"/>
          <p:nvPr/>
        </p:nvSpPr>
        <p:spPr>
          <a:xfrm>
            <a:off x="7601932" y="4754586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对所有的样本进行demean处理</a:t>
            </a:r>
          </a:p>
        </p:txBody>
      </p:sp>
      <p:sp>
        <p:nvSpPr>
          <p:cNvPr id="364" name="我们想要求一个轴的方向 w = (w1, w2)"/>
          <p:cNvSpPr txBox="1"/>
          <p:nvPr/>
        </p:nvSpPr>
        <p:spPr>
          <a:xfrm>
            <a:off x="7601932" y="6618132"/>
            <a:ext cx="1159999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我们想要求一个轴的方向 w = (w1, w2)</a:t>
            </a:r>
          </a:p>
        </p:txBody>
      </p:sp>
      <p:sp>
        <p:nvSpPr>
          <p:cNvPr id="365" name="使得我们所有的样本，映射到w以后，有："/>
          <p:cNvSpPr txBox="1"/>
          <p:nvPr/>
        </p:nvSpPr>
        <p:spPr>
          <a:xfrm>
            <a:off x="7601932" y="8481678"/>
            <a:ext cx="1266781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使得我们所有的样本，映射到w以后，有：</a:t>
            </a:r>
          </a:p>
        </p:txBody>
      </p:sp>
      <p:pic>
        <p:nvPicPr>
          <p:cNvPr id="36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672891" y="10345224"/>
            <a:ext cx="10795031" cy="2087438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最大"/>
          <p:cNvSpPr txBox="1"/>
          <p:nvPr/>
        </p:nvSpPr>
        <p:spPr>
          <a:xfrm>
            <a:off x="18751174" y="10893705"/>
            <a:ext cx="179697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主成分分析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Principal Component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37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对所有的样本进行demean处理"/>
          <p:cNvSpPr txBox="1"/>
          <p:nvPr/>
        </p:nvSpPr>
        <p:spPr>
          <a:xfrm>
            <a:off x="7601932" y="4754586"/>
            <a:ext cx="102969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对所有的样本进行demean处理</a:t>
            </a:r>
          </a:p>
        </p:txBody>
      </p:sp>
      <p:sp>
        <p:nvSpPr>
          <p:cNvPr id="372" name="我们想要求一个轴的方向 w = (w1, w2)"/>
          <p:cNvSpPr txBox="1"/>
          <p:nvPr/>
        </p:nvSpPr>
        <p:spPr>
          <a:xfrm>
            <a:off x="7601932" y="6618132"/>
            <a:ext cx="1159999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我们想要求一个轴的方向 w = (w1, w2)</a:t>
            </a:r>
          </a:p>
        </p:txBody>
      </p:sp>
      <p:sp>
        <p:nvSpPr>
          <p:cNvPr id="373" name="使得我们所有的样本，映射到w以后，有："/>
          <p:cNvSpPr txBox="1"/>
          <p:nvPr/>
        </p:nvSpPr>
        <p:spPr>
          <a:xfrm>
            <a:off x="7601932" y="8481678"/>
            <a:ext cx="1266781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使得我们所有的样本，映射到w以后，有：</a:t>
            </a:r>
          </a:p>
        </p:txBody>
      </p:sp>
      <p:pic>
        <p:nvPicPr>
          <p:cNvPr id="37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672891" y="10345224"/>
            <a:ext cx="8349748" cy="2087438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最大"/>
          <p:cNvSpPr txBox="1"/>
          <p:nvPr/>
        </p:nvSpPr>
        <p:spPr>
          <a:xfrm>
            <a:off x="16435781" y="10893705"/>
            <a:ext cx="179697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37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311111" y="3809058"/>
            <a:ext cx="8349747" cy="2087437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最大"/>
          <p:cNvSpPr txBox="1"/>
          <p:nvPr/>
        </p:nvSpPr>
        <p:spPr>
          <a:xfrm>
            <a:off x="16074000" y="4357539"/>
            <a:ext cx="179697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  <p:sp>
        <p:nvSpPr>
          <p:cNvPr id="381" name="Circle"/>
          <p:cNvSpPr/>
          <p:nvPr/>
        </p:nvSpPr>
        <p:spPr>
          <a:xfrm>
            <a:off x="9327057" y="1063127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8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880677" y="6936174"/>
            <a:ext cx="3093212" cy="82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0597110" y="11163352"/>
            <a:ext cx="4175835" cy="92796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Line"/>
          <p:cNvSpPr/>
          <p:nvPr/>
        </p:nvSpPr>
        <p:spPr>
          <a:xfrm>
            <a:off x="4651504" y="9149084"/>
            <a:ext cx="5013540" cy="1870598"/>
          </a:xfrm>
          <a:prstGeom prst="line">
            <a:avLst/>
          </a:prstGeom>
          <a:ln w="635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5" name="Line"/>
          <p:cNvSpPr/>
          <p:nvPr/>
        </p:nvSpPr>
        <p:spPr>
          <a:xfrm>
            <a:off x="8429860" y="7992234"/>
            <a:ext cx="1141117" cy="3000046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386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5867720" y="6531830"/>
            <a:ext cx="3350979" cy="103107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Line"/>
          <p:cNvSpPr/>
          <p:nvPr/>
        </p:nvSpPr>
        <p:spPr>
          <a:xfrm flipV="1">
            <a:off x="4663429" y="7402902"/>
            <a:ext cx="5768627" cy="1752589"/>
          </a:xfrm>
          <a:prstGeom prst="line">
            <a:avLst/>
          </a:prstGeom>
          <a:ln w="635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" name="Line"/>
          <p:cNvSpPr/>
          <p:nvPr/>
        </p:nvSpPr>
        <p:spPr>
          <a:xfrm flipV="1">
            <a:off x="4663429" y="7995129"/>
            <a:ext cx="3886614" cy="116036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389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683400" y="6801236"/>
            <a:ext cx="7471058" cy="1275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5683401" y="8673760"/>
            <a:ext cx="6195511" cy="127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5683400" y="10310995"/>
            <a:ext cx="5162927" cy="1336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1" dur="1000" fill="hold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4"/>
      <p:bldP build="whole" bldLvl="1" animBg="1" rev="0" advAuto="0" spid="381" grpId="3"/>
      <p:bldP build="whole" bldLvl="1" animBg="1" rev="0" advAuto="0" spid="386" grpId="7"/>
      <p:bldP build="whole" bldLvl="1" animBg="1" rev="0" advAuto="0" spid="390" grpId="10"/>
      <p:bldP build="whole" bldLvl="1" animBg="1" rev="0" advAuto="0" spid="379" grpId="12"/>
      <p:bldP build="whole" bldLvl="1" animBg="1" rev="0" advAuto="0" spid="385" grpId="6"/>
      <p:bldP build="whole" bldLvl="1" animBg="1" rev="0" advAuto="0" spid="382" grpId="2"/>
      <p:bldP build="whole" bldLvl="1" animBg="1" rev="0" advAuto="0" spid="387" grpId="1"/>
      <p:bldP build="whole" bldLvl="1" animBg="1" rev="0" advAuto="0" spid="389" grpId="9"/>
      <p:bldP build="whole" bldLvl="1" animBg="1" rev="0" advAuto="0" spid="388" grpId="8"/>
      <p:bldP build="whole" bldLvl="1" animBg="1" rev="0" advAuto="0" spid="391" grpId="11"/>
      <p:bldP build="whole" bldLvl="1" animBg="1" rev="0" advAuto="0" spid="384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39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311111" y="3809058"/>
            <a:ext cx="8469029" cy="2087437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最大"/>
          <p:cNvSpPr txBox="1"/>
          <p:nvPr/>
        </p:nvSpPr>
        <p:spPr>
          <a:xfrm>
            <a:off x="16074000" y="4357539"/>
            <a:ext cx="179697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  <p:sp>
        <p:nvSpPr>
          <p:cNvPr id="397" name="Circle"/>
          <p:cNvSpPr/>
          <p:nvPr/>
        </p:nvSpPr>
        <p:spPr>
          <a:xfrm>
            <a:off x="9327057" y="1063127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39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880677" y="6936174"/>
            <a:ext cx="3093212" cy="82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0597110" y="11163352"/>
            <a:ext cx="4175835" cy="927964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Line"/>
          <p:cNvSpPr/>
          <p:nvPr/>
        </p:nvSpPr>
        <p:spPr>
          <a:xfrm>
            <a:off x="4651504" y="9149084"/>
            <a:ext cx="5013540" cy="1870598"/>
          </a:xfrm>
          <a:prstGeom prst="line">
            <a:avLst/>
          </a:prstGeom>
          <a:ln w="635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" name="Line"/>
          <p:cNvSpPr/>
          <p:nvPr/>
        </p:nvSpPr>
        <p:spPr>
          <a:xfrm>
            <a:off x="8429860" y="7992234"/>
            <a:ext cx="1141117" cy="3000046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02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5867720" y="6531830"/>
            <a:ext cx="3350979" cy="1031071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Line"/>
          <p:cNvSpPr/>
          <p:nvPr/>
        </p:nvSpPr>
        <p:spPr>
          <a:xfrm flipV="1">
            <a:off x="4663429" y="7402902"/>
            <a:ext cx="5768627" cy="1752589"/>
          </a:xfrm>
          <a:prstGeom prst="line">
            <a:avLst/>
          </a:prstGeom>
          <a:ln w="635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" name="Line"/>
          <p:cNvSpPr/>
          <p:nvPr/>
        </p:nvSpPr>
        <p:spPr>
          <a:xfrm flipV="1">
            <a:off x="4663429" y="7995129"/>
            <a:ext cx="3886614" cy="116036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0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683400" y="6801236"/>
            <a:ext cx="7471058" cy="1275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5683401" y="8673760"/>
            <a:ext cx="6195511" cy="127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5683400" y="10310995"/>
            <a:ext cx="5162927" cy="1336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4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681887" y="3857295"/>
            <a:ext cx="8528671" cy="208743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最大"/>
          <p:cNvSpPr txBox="1"/>
          <p:nvPr/>
        </p:nvSpPr>
        <p:spPr>
          <a:xfrm>
            <a:off x="18444776" y="4405776"/>
            <a:ext cx="179697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  <p:sp>
        <p:nvSpPr>
          <p:cNvPr id="413" name="目标：求w，使得"/>
          <p:cNvSpPr txBox="1"/>
          <p:nvPr/>
        </p:nvSpPr>
        <p:spPr>
          <a:xfrm>
            <a:off x="4142251" y="4405776"/>
            <a:ext cx="52456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目标：求w，使得</a:t>
            </a:r>
          </a:p>
        </p:txBody>
      </p:sp>
      <p:pic>
        <p:nvPicPr>
          <p:cNvPr id="41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585412" y="8802304"/>
            <a:ext cx="9184723" cy="2147079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一个目标函数的最优化问题，使用梯度上升法解决"/>
          <p:cNvSpPr txBox="1"/>
          <p:nvPr/>
        </p:nvSpPr>
        <p:spPr>
          <a:xfrm>
            <a:off x="9448575" y="12009572"/>
            <a:ext cx="1429987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一个目标函数的最优化问题，使用梯度上升法解决</a:t>
            </a:r>
          </a:p>
        </p:txBody>
      </p:sp>
      <p:pic>
        <p:nvPicPr>
          <p:cNvPr id="41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585412" y="6300034"/>
            <a:ext cx="14254212" cy="208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3"/>
      <p:bldP build="whole" bldLvl="1" animBg="1" rev="0" advAuto="0" spid="416" grpId="1"/>
      <p:bldP build="whole" bldLvl="1" animBg="1" rev="0" advAuto="0" spid="414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418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24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4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7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29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430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431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2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3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4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5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6" name="找到一个轴，使得样本空间的所有点映射到这个轴后，方差最大"/>
          <p:cNvSpPr txBox="1"/>
          <p:nvPr/>
        </p:nvSpPr>
        <p:spPr>
          <a:xfrm>
            <a:off x="4709845" y="4250322"/>
            <a:ext cx="1029692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找到一个轴，使得样本空间的所有点映射到这个轴后，方差最大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"/>
          <p:cNvGrpSpPr/>
          <p:nvPr/>
        </p:nvGrpSpPr>
        <p:grpSpPr>
          <a:xfrm>
            <a:off x="3088513" y="3326171"/>
            <a:ext cx="18221518" cy="9445432"/>
            <a:chOff x="0" y="0"/>
            <a:chExt cx="18221517" cy="9445430"/>
          </a:xfrm>
        </p:grpSpPr>
        <p:sp>
          <p:nvSpPr>
            <p:cNvPr id="438" name="Line"/>
            <p:cNvSpPr/>
            <p:nvPr/>
          </p:nvSpPr>
          <p:spPr>
            <a:xfrm>
              <a:off x="4938611" y="6404900"/>
              <a:ext cx="1" cy="635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8021039" y="5250917"/>
              <a:ext cx="1" cy="635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11360913" y="3562609"/>
              <a:ext cx="1" cy="6350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12735357" y="1563448"/>
              <a:ext cx="1" cy="118615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15676181" y="1368650"/>
              <a:ext cx="1" cy="118615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3" name="Line"/>
            <p:cNvSpPr/>
            <p:nvPr/>
          </p:nvSpPr>
          <p:spPr>
            <a:xfrm flipH="1">
              <a:off x="0" y="-1"/>
              <a:ext cx="18221518" cy="9445432"/>
            </a:xfrm>
            <a:prstGeom prst="line">
              <a:avLst/>
            </a:prstGeom>
            <a:noFill/>
            <a:ln w="635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45" name="线性回归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线性回归</a:t>
            </a:r>
          </a:p>
        </p:txBody>
      </p:sp>
      <p:pic>
        <p:nvPicPr>
          <p:cNvPr id="44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9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0" name="特征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</a:t>
            </a:r>
          </a:p>
        </p:txBody>
      </p:sp>
      <p:sp>
        <p:nvSpPr>
          <p:cNvPr id="451" name="输出标记"/>
          <p:cNvSpPr txBox="1"/>
          <p:nvPr/>
        </p:nvSpPr>
        <p:spPr>
          <a:xfrm>
            <a:off x="651355" y="3679495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输出标记</a:t>
            </a:r>
          </a:p>
        </p:txBody>
      </p:sp>
      <p:sp>
        <p:nvSpPr>
          <p:cNvPr id="452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3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4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5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6" name="使预测结果的MSE尽量小"/>
          <p:cNvSpPr txBox="1"/>
          <p:nvPr/>
        </p:nvSpPr>
        <p:spPr>
          <a:xfrm>
            <a:off x="4709845" y="4694822"/>
            <a:ext cx="1029692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使预测结果的MSE尽量小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1"/>
      <p:bldP build="whole" bldLvl="1" animBg="1" rev="0" advAuto="0" spid="444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梯度上升法解决主成分分析问题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梯度上升法解决主成分分析问题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46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最大"/>
          <p:cNvSpPr txBox="1"/>
          <p:nvPr/>
        </p:nvSpPr>
        <p:spPr>
          <a:xfrm>
            <a:off x="20518984" y="4381658"/>
            <a:ext cx="179697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  <p:sp>
        <p:nvSpPr>
          <p:cNvPr id="463" name="目标：求w，使得"/>
          <p:cNvSpPr txBox="1"/>
          <p:nvPr/>
        </p:nvSpPr>
        <p:spPr>
          <a:xfrm>
            <a:off x="2719248" y="4381658"/>
            <a:ext cx="52456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目标：求w，使得</a:t>
            </a:r>
          </a:p>
        </p:txBody>
      </p:sp>
      <p:pic>
        <p:nvPicPr>
          <p:cNvPr id="46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00586" y="3833176"/>
            <a:ext cx="12405340" cy="2087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36131" y="9328635"/>
            <a:ext cx="1013899" cy="954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896710" y="5958769"/>
            <a:ext cx="3518823" cy="7693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6661967" y="5869274"/>
            <a:ext cx="13001750" cy="7872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7" grpId="3"/>
      <p:bldP build="whole" bldLvl="1" animBg="1" rev="0" advAuto="0" spid="466" grpId="2"/>
      <p:bldP build="whole" bldLvl="1" animBg="1" rev="0" advAuto="0" spid="46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47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最大"/>
          <p:cNvSpPr txBox="1"/>
          <p:nvPr/>
        </p:nvSpPr>
        <p:spPr>
          <a:xfrm>
            <a:off x="20518984" y="4381658"/>
            <a:ext cx="179697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最大</a:t>
            </a:r>
          </a:p>
        </p:txBody>
      </p:sp>
      <p:sp>
        <p:nvSpPr>
          <p:cNvPr id="472" name="目标：求w，使得"/>
          <p:cNvSpPr txBox="1"/>
          <p:nvPr/>
        </p:nvSpPr>
        <p:spPr>
          <a:xfrm>
            <a:off x="2719248" y="4381658"/>
            <a:ext cx="52456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目标：求w，使得</a:t>
            </a:r>
          </a:p>
        </p:txBody>
      </p:sp>
      <p:pic>
        <p:nvPicPr>
          <p:cNvPr id="47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900586" y="3833176"/>
            <a:ext cx="12405340" cy="2087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36131" y="9328635"/>
            <a:ext cx="1013899" cy="954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896710" y="5958769"/>
            <a:ext cx="3518823" cy="7693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6661967" y="5869274"/>
            <a:ext cx="6918363" cy="7872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47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39344" y="4590983"/>
            <a:ext cx="6918363" cy="7872620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Line"/>
          <p:cNvSpPr/>
          <p:nvPr/>
        </p:nvSpPr>
        <p:spPr>
          <a:xfrm flipV="1">
            <a:off x="8163174" y="3706243"/>
            <a:ext cx="1" cy="96422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8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815541" y="4193012"/>
            <a:ext cx="12194289" cy="1800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008490" y="5958341"/>
            <a:ext cx="10397889" cy="6706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627121" y="8411426"/>
            <a:ext cx="4355824" cy="1800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20062691" y="10709108"/>
            <a:ext cx="3484660" cy="1800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3" grpId="3"/>
      <p:bldP build="whole" bldLvl="1" animBg="1" rev="0" advAuto="0" spid="484" grpId="4"/>
      <p:bldP build="whole" bldLvl="1" animBg="1" rev="0" advAuto="0" spid="481" grpId="1"/>
      <p:bldP build="whole" bldLvl="1" animBg="1" rev="0" advAuto="0" spid="485" grpId="5"/>
      <p:bldP build="whole" bldLvl="1" animBg="1" rev="0" advAuto="0" spid="48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12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一个非监督的机器学习算法…"/>
          <p:cNvSpPr txBox="1"/>
          <p:nvPr/>
        </p:nvSpPr>
        <p:spPr>
          <a:xfrm>
            <a:off x="5653902" y="5378449"/>
            <a:ext cx="13076196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一个非监督的机器学习算法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主要用于数据的降维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通过降维，可以发现更便于人类理解的特征</a:t>
            </a:r>
          </a:p>
          <a:p>
            <a:pPr marL="4572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其他应用：可视化；去噪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4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732837" y="4422152"/>
            <a:ext cx="6918363" cy="7872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5768130" y="7458444"/>
            <a:ext cx="4007358" cy="1800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376381" y="7881513"/>
            <a:ext cx="1013899" cy="954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实践：基于BGA实现PCA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实践：基于BGA实现PCA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求数据的前n个主成分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求数据的前n个主成分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497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03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50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6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7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8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509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510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1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2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3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4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51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0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522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523" name="Circle"/>
          <p:cNvSpPr/>
          <p:nvPr/>
        </p:nvSpPr>
        <p:spPr>
          <a:xfrm>
            <a:off x="7849410" y="974432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4" name="Circle"/>
          <p:cNvSpPr/>
          <p:nvPr/>
        </p:nvSpPr>
        <p:spPr>
          <a:xfrm>
            <a:off x="13789015" y="678413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5" name="Circle"/>
          <p:cNvSpPr/>
          <p:nvPr/>
        </p:nvSpPr>
        <p:spPr>
          <a:xfrm>
            <a:off x="16122122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6" name="Circle"/>
          <p:cNvSpPr/>
          <p:nvPr/>
        </p:nvSpPr>
        <p:spPr>
          <a:xfrm>
            <a:off x="17858668" y="463116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7" name="Circle"/>
          <p:cNvSpPr/>
          <p:nvPr/>
        </p:nvSpPr>
        <p:spPr>
          <a:xfrm>
            <a:off x="10526585" y="849015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53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求出第一主成分以后，如何求出下一个主成分？"/>
          <p:cNvSpPr txBox="1"/>
          <p:nvPr/>
        </p:nvSpPr>
        <p:spPr>
          <a:xfrm>
            <a:off x="4618382" y="6446926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求出第一主成分以后，如何求出下一个主成分？</a:t>
            </a:r>
          </a:p>
        </p:txBody>
      </p:sp>
      <p:sp>
        <p:nvSpPr>
          <p:cNvPr id="532" name="数据进行改变，将数据在第一个主成分上的分量去掉"/>
          <p:cNvSpPr txBox="1"/>
          <p:nvPr/>
        </p:nvSpPr>
        <p:spPr>
          <a:xfrm>
            <a:off x="4618382" y="8310473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数据进行改变，将数据在第一个主成分上的分量去掉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2" grpId="2"/>
      <p:bldP build="whole" bldLvl="1" animBg="1" rev="0" advAuto="0" spid="53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53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Circle"/>
          <p:cNvSpPr/>
          <p:nvPr/>
        </p:nvSpPr>
        <p:spPr>
          <a:xfrm>
            <a:off x="9327057" y="1063127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53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880677" y="6936174"/>
            <a:ext cx="3093212" cy="82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597110" y="11163352"/>
            <a:ext cx="4175835" cy="927964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Line"/>
          <p:cNvSpPr/>
          <p:nvPr/>
        </p:nvSpPr>
        <p:spPr>
          <a:xfrm>
            <a:off x="4651504" y="9149084"/>
            <a:ext cx="5013540" cy="1870598"/>
          </a:xfrm>
          <a:prstGeom prst="line">
            <a:avLst/>
          </a:prstGeom>
          <a:ln w="635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" name="Line"/>
          <p:cNvSpPr/>
          <p:nvPr/>
        </p:nvSpPr>
        <p:spPr>
          <a:xfrm>
            <a:off x="8429860" y="7992234"/>
            <a:ext cx="1141117" cy="3000046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54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5867720" y="6531830"/>
            <a:ext cx="3350979" cy="1031071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Line"/>
          <p:cNvSpPr/>
          <p:nvPr/>
        </p:nvSpPr>
        <p:spPr>
          <a:xfrm flipV="1">
            <a:off x="4663429" y="7402902"/>
            <a:ext cx="5768627" cy="1752589"/>
          </a:xfrm>
          <a:prstGeom prst="line">
            <a:avLst/>
          </a:prstGeom>
          <a:ln w="635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" name="Line"/>
          <p:cNvSpPr/>
          <p:nvPr/>
        </p:nvSpPr>
        <p:spPr>
          <a:xfrm flipV="1">
            <a:off x="4663429" y="7995129"/>
            <a:ext cx="3886614" cy="116036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54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5996944" y="6680388"/>
            <a:ext cx="5162927" cy="1336288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数据进行改变，将数据在第一个主成分上的分量去掉"/>
          <p:cNvSpPr txBox="1"/>
          <p:nvPr/>
        </p:nvSpPr>
        <p:spPr>
          <a:xfrm>
            <a:off x="5111451" y="4127500"/>
            <a:ext cx="1514723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数据进行改变，将数据在第一个主成分上的分量去掉</a:t>
            </a:r>
          </a:p>
        </p:txBody>
      </p:sp>
      <p:pic>
        <p:nvPicPr>
          <p:cNvPr id="546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5996944" y="8643399"/>
            <a:ext cx="5891811" cy="1336288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Line"/>
          <p:cNvSpPr/>
          <p:nvPr/>
        </p:nvSpPr>
        <p:spPr>
          <a:xfrm>
            <a:off x="4669835" y="9137778"/>
            <a:ext cx="1094217" cy="3059941"/>
          </a:xfrm>
          <a:prstGeom prst="line">
            <a:avLst/>
          </a:prstGeom>
          <a:ln w="63500">
            <a:solidFill>
              <a:srgbClr val="8EFA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" name="Line"/>
          <p:cNvSpPr/>
          <p:nvPr/>
        </p:nvSpPr>
        <p:spPr>
          <a:xfrm flipV="1">
            <a:off x="5690315" y="10939388"/>
            <a:ext cx="3983543" cy="114059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549" name="MathTypeImage.pdf" descr="MathTypeImage.pdf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5064765" y="12612770"/>
            <a:ext cx="4639817" cy="927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MathTypeImage.pdf" descr="MathTypeImage.pdf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5961318" y="10341356"/>
            <a:ext cx="5709590" cy="1214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6" grpId="2"/>
      <p:bldP build="whole" bldLvl="1" animBg="1" rev="0" advAuto="0" spid="548" grpId="3"/>
      <p:bldP build="whole" bldLvl="1" animBg="1" rev="0" advAuto="0" spid="547" grpId="4"/>
      <p:bldP build="whole" bldLvl="1" animBg="1" rev="0" advAuto="0" spid="549" grpId="5"/>
      <p:bldP build="whole" bldLvl="1" animBg="1" rev="0" advAuto="0" spid="544" grpId="1"/>
      <p:bldP build="whole" bldLvl="1" animBg="1" rev="0" advAuto="0" spid="550" grpId="6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55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求出第一主成分以后，如何求出下一个主成分？"/>
          <p:cNvSpPr txBox="1"/>
          <p:nvPr/>
        </p:nvSpPr>
        <p:spPr>
          <a:xfrm>
            <a:off x="4618382" y="6446926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求出第一主成分以后，如何求出下一个主成分？</a:t>
            </a:r>
          </a:p>
        </p:txBody>
      </p:sp>
      <p:sp>
        <p:nvSpPr>
          <p:cNvPr id="555" name="数据进行改变，将数据在第一个主成分上的分量去掉"/>
          <p:cNvSpPr txBox="1"/>
          <p:nvPr/>
        </p:nvSpPr>
        <p:spPr>
          <a:xfrm>
            <a:off x="4618382" y="8310473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数据进行改变，将数据在第一个主成分上的分量去掉</a:t>
            </a:r>
          </a:p>
        </p:txBody>
      </p:sp>
      <p:sp>
        <p:nvSpPr>
          <p:cNvPr id="556" name="在新的数据上求第一主成分"/>
          <p:cNvSpPr txBox="1"/>
          <p:nvPr/>
        </p:nvSpPr>
        <p:spPr>
          <a:xfrm>
            <a:off x="4618382" y="10174020"/>
            <a:ext cx="151472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在新的数据上求第一主成分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实践：求前n个主成分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实践：求前n个主成分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高维数据向低维数据映射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高维数据向低维数据映射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12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134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135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高维数据向低维数据映射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高维数据向低维数据映射</a:t>
            </a:r>
          </a:p>
        </p:txBody>
      </p:sp>
      <p:pic>
        <p:nvPicPr>
          <p:cNvPr id="5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573" y="4521001"/>
            <a:ext cx="8568653" cy="467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2864817" y="4521001"/>
            <a:ext cx="8958136" cy="467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1137723" y="10529908"/>
            <a:ext cx="3308570" cy="1609575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m*n"/>
          <p:cNvSpPr txBox="1"/>
          <p:nvPr/>
        </p:nvSpPr>
        <p:spPr>
          <a:xfrm>
            <a:off x="10913361" y="12298913"/>
            <a:ext cx="145714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m*n</a:t>
            </a:r>
          </a:p>
        </p:txBody>
      </p:sp>
      <p:sp>
        <p:nvSpPr>
          <p:cNvPr id="568" name="n*k"/>
          <p:cNvSpPr txBox="1"/>
          <p:nvPr/>
        </p:nvSpPr>
        <p:spPr>
          <a:xfrm>
            <a:off x="12969857" y="12298913"/>
            <a:ext cx="145714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n*k</a:t>
            </a:r>
          </a:p>
        </p:txBody>
      </p:sp>
      <p:pic>
        <p:nvPicPr>
          <p:cNvPr id="569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4665459" y="10619403"/>
            <a:ext cx="2235521" cy="1430733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m*k"/>
          <p:cNvSpPr txBox="1"/>
          <p:nvPr/>
        </p:nvSpPr>
        <p:spPr>
          <a:xfrm>
            <a:off x="15054685" y="12298913"/>
            <a:ext cx="145714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m*k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9" grpId="4"/>
      <p:bldP build="whole" bldLvl="1" animBg="1" rev="0" advAuto="0" spid="570" grpId="5"/>
      <p:bldP build="whole" bldLvl="1" animBg="1" rev="0" advAuto="0" spid="567" grpId="2"/>
      <p:bldP build="whole" bldLvl="1" animBg="1" rev="0" advAuto="0" spid="568" grpId="3"/>
      <p:bldP build="whole" bldLvl="1" animBg="1" rev="0" advAuto="0" spid="56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高维数据向低维数据映射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高维数据向低维数据映射</a:t>
            </a:r>
          </a:p>
        </p:txBody>
      </p:sp>
      <p:pic>
        <p:nvPicPr>
          <p:cNvPr id="57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715573" y="4521001"/>
            <a:ext cx="8846856" cy="467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2864817" y="4521001"/>
            <a:ext cx="8958136" cy="467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1137723" y="10529908"/>
            <a:ext cx="3219149" cy="1430733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m*k"/>
          <p:cNvSpPr txBox="1"/>
          <p:nvPr/>
        </p:nvSpPr>
        <p:spPr>
          <a:xfrm>
            <a:off x="10913361" y="12298913"/>
            <a:ext cx="145714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m*k</a:t>
            </a:r>
          </a:p>
        </p:txBody>
      </p:sp>
      <p:sp>
        <p:nvSpPr>
          <p:cNvPr id="578" name="k*n"/>
          <p:cNvSpPr txBox="1"/>
          <p:nvPr/>
        </p:nvSpPr>
        <p:spPr>
          <a:xfrm>
            <a:off x="12969857" y="12298913"/>
            <a:ext cx="145714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k*n</a:t>
            </a:r>
          </a:p>
        </p:txBody>
      </p:sp>
      <p:pic>
        <p:nvPicPr>
          <p:cNvPr id="579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4665459" y="10619402"/>
            <a:ext cx="2414363" cy="1430734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m*n"/>
          <p:cNvSpPr txBox="1"/>
          <p:nvPr/>
        </p:nvSpPr>
        <p:spPr>
          <a:xfrm>
            <a:off x="15681771" y="12298913"/>
            <a:ext cx="145714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m*n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6" grpId="1"/>
      <p:bldP build="whole" bldLvl="1" animBg="1" rev="0" advAuto="0" spid="577" grpId="2"/>
      <p:bldP build="whole" bldLvl="1" animBg="1" rev="0" advAuto="0" spid="578" grpId="3"/>
      <p:bldP build="whole" bldLvl="1" animBg="1" rev="0" advAuto="0" spid="579" grpId="4"/>
      <p:bldP build="whole" bldLvl="1" animBg="1" rev="0" advAuto="0" spid="580" grpId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实践：封装PCA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实践：封装PCA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cikit-learn中的PCA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MNIST数据集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MNIST数据集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使用PCA进行去噪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使用PCA进行去噪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roup"/>
          <p:cNvGrpSpPr/>
          <p:nvPr/>
        </p:nvGrpSpPr>
        <p:grpSpPr>
          <a:xfrm>
            <a:off x="8027124" y="4889620"/>
            <a:ext cx="10737572" cy="5280812"/>
            <a:chOff x="0" y="0"/>
            <a:chExt cx="10737570" cy="5280810"/>
          </a:xfrm>
        </p:grpSpPr>
        <p:sp>
          <p:nvSpPr>
            <p:cNvPr id="590" name="Line"/>
            <p:cNvSpPr/>
            <p:nvPr/>
          </p:nvSpPr>
          <p:spPr>
            <a:xfrm>
              <a:off x="0" y="484145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2792679" y="3883109"/>
              <a:ext cx="289750" cy="43936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132554" y="2194801"/>
              <a:ext cx="289749" cy="43936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7796745" y="0"/>
              <a:ext cx="609416" cy="9856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10142664" y="30525"/>
              <a:ext cx="594907" cy="96083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596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59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9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0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1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602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603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4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5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6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7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Line"/>
          <p:cNvSpPr/>
          <p:nvPr/>
        </p:nvSpPr>
        <p:spPr>
          <a:xfrm flipH="1">
            <a:off x="3088513" y="3326171"/>
            <a:ext cx="18221518" cy="9445432"/>
          </a:xfrm>
          <a:prstGeom prst="line">
            <a:avLst/>
          </a:prstGeom>
          <a:ln w="63500">
            <a:solidFill>
              <a:srgbClr val="CA495A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0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6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3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4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615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616" name="Circle"/>
          <p:cNvSpPr/>
          <p:nvPr/>
        </p:nvSpPr>
        <p:spPr>
          <a:xfrm>
            <a:off x="7849410" y="974432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7" name="Circle"/>
          <p:cNvSpPr/>
          <p:nvPr/>
        </p:nvSpPr>
        <p:spPr>
          <a:xfrm>
            <a:off x="13789015" y="678413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8" name="Circle"/>
          <p:cNvSpPr/>
          <p:nvPr/>
        </p:nvSpPr>
        <p:spPr>
          <a:xfrm>
            <a:off x="16122122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9" name="Circle"/>
          <p:cNvSpPr/>
          <p:nvPr/>
        </p:nvSpPr>
        <p:spPr>
          <a:xfrm>
            <a:off x="17858668" y="463116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0" name="Circle"/>
          <p:cNvSpPr/>
          <p:nvPr/>
        </p:nvSpPr>
        <p:spPr>
          <a:xfrm>
            <a:off x="10526585" y="849015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实践：使用PCA进行去噪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实践：使用PCA进行去噪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特征脸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特征脸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/>
        </p:nvSpPr>
        <p:spPr>
          <a:xfrm flipV="1">
            <a:off x="18779135" y="5803843"/>
            <a:ext cx="1" cy="7378570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Line"/>
          <p:cNvSpPr/>
          <p:nvPr/>
        </p:nvSpPr>
        <p:spPr>
          <a:xfrm flipV="1">
            <a:off x="15836654" y="4832689"/>
            <a:ext cx="1" cy="8212741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" name="Line"/>
          <p:cNvSpPr/>
          <p:nvPr/>
        </p:nvSpPr>
        <p:spPr>
          <a:xfrm flipV="1">
            <a:off x="14468296" y="7773625"/>
            <a:ext cx="1" cy="5357928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" name="Line"/>
          <p:cNvSpPr/>
          <p:nvPr/>
        </p:nvSpPr>
        <p:spPr>
          <a:xfrm flipV="1">
            <a:off x="11109390" y="9262578"/>
            <a:ext cx="1" cy="3823426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4" name="Line"/>
          <p:cNvSpPr/>
          <p:nvPr/>
        </p:nvSpPr>
        <p:spPr>
          <a:xfrm flipV="1">
            <a:off x="7998080" y="9738545"/>
            <a:ext cx="1" cy="3317866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5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14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9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0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151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152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高维数据向低维数据映射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高维数据向低维数据映射</a:t>
            </a:r>
          </a:p>
        </p:txBody>
      </p:sp>
      <p:pic>
        <p:nvPicPr>
          <p:cNvPr id="62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5573" y="4521001"/>
            <a:ext cx="8568653" cy="467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2864817" y="4521001"/>
            <a:ext cx="8958136" cy="467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9310333" y="10746976"/>
            <a:ext cx="3308570" cy="1609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2838069" y="10836471"/>
            <a:ext cx="2235521" cy="1430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63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3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639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1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Circle"/>
          <p:cNvSpPr/>
          <p:nvPr/>
        </p:nvSpPr>
        <p:spPr>
          <a:xfrm>
            <a:off x="7680580" y="1277480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163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164" name="Circle"/>
          <p:cNvSpPr/>
          <p:nvPr/>
        </p:nvSpPr>
        <p:spPr>
          <a:xfrm>
            <a:off x="14195300" y="1277480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" name="Circle"/>
          <p:cNvSpPr/>
          <p:nvPr/>
        </p:nvSpPr>
        <p:spPr>
          <a:xfrm>
            <a:off x="15519155" y="1277480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Circle"/>
          <p:cNvSpPr/>
          <p:nvPr/>
        </p:nvSpPr>
        <p:spPr>
          <a:xfrm>
            <a:off x="18461635" y="1277480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Circle"/>
          <p:cNvSpPr/>
          <p:nvPr/>
        </p:nvSpPr>
        <p:spPr>
          <a:xfrm>
            <a:off x="10791890" y="12774806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17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2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4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175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176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9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/>
        </p:nvSpPr>
        <p:spPr>
          <a:xfrm>
            <a:off x="3972144" y="4901710"/>
            <a:ext cx="11863663" cy="1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" name="Line"/>
          <p:cNvSpPr/>
          <p:nvPr/>
        </p:nvSpPr>
        <p:spPr>
          <a:xfrm>
            <a:off x="4043698" y="5877989"/>
            <a:ext cx="14704064" cy="1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" name="Line"/>
          <p:cNvSpPr/>
          <p:nvPr/>
        </p:nvSpPr>
        <p:spPr>
          <a:xfrm>
            <a:off x="4102108" y="9145318"/>
            <a:ext cx="6893097" cy="1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" name="Line"/>
          <p:cNvSpPr/>
          <p:nvPr/>
        </p:nvSpPr>
        <p:spPr>
          <a:xfrm>
            <a:off x="4048952" y="9738545"/>
            <a:ext cx="3949129" cy="1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18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Circle"/>
          <p:cNvSpPr/>
          <p:nvPr/>
        </p:nvSpPr>
        <p:spPr>
          <a:xfrm>
            <a:off x="7680580" y="938254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0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191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192" name="Circle"/>
          <p:cNvSpPr/>
          <p:nvPr/>
        </p:nvSpPr>
        <p:spPr>
          <a:xfrm>
            <a:off x="14150796" y="7194153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Circle"/>
          <p:cNvSpPr/>
          <p:nvPr/>
        </p:nvSpPr>
        <p:spPr>
          <a:xfrm>
            <a:off x="15519155" y="45588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18461635" y="549943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Circle"/>
          <p:cNvSpPr/>
          <p:nvPr/>
        </p:nvSpPr>
        <p:spPr>
          <a:xfrm>
            <a:off x="10791890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4100670" y="7511653"/>
            <a:ext cx="10060491" cy="1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主成分分析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主成分分析</a:t>
            </a:r>
          </a:p>
        </p:txBody>
      </p:sp>
      <p:pic>
        <p:nvPicPr>
          <p:cNvPr id="19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>
            <a:off x="4062775" y="13092306"/>
            <a:ext cx="1529598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1" name="Line"/>
          <p:cNvSpPr/>
          <p:nvPr/>
        </p:nvSpPr>
        <p:spPr>
          <a:xfrm flipV="1">
            <a:off x="4045063" y="3544358"/>
            <a:ext cx="1" cy="95061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" name="Circle"/>
          <p:cNvSpPr/>
          <p:nvPr/>
        </p:nvSpPr>
        <p:spPr>
          <a:xfrm>
            <a:off x="3727563" y="9421045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3" name="特征1"/>
          <p:cNvSpPr txBox="1"/>
          <p:nvPr/>
        </p:nvSpPr>
        <p:spPr>
          <a:xfrm>
            <a:off x="19472312" y="12597006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特征1</a:t>
            </a:r>
          </a:p>
        </p:txBody>
      </p:sp>
      <p:sp>
        <p:nvSpPr>
          <p:cNvPr id="204" name="特征2"/>
          <p:cNvSpPr txBox="1"/>
          <p:nvPr/>
        </p:nvSpPr>
        <p:spPr>
          <a:xfrm>
            <a:off x="1365579" y="3534783"/>
            <a:ext cx="3546109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特征2</a:t>
            </a:r>
          </a:p>
        </p:txBody>
      </p:sp>
      <p:sp>
        <p:nvSpPr>
          <p:cNvPr id="205" name="Circle"/>
          <p:cNvSpPr/>
          <p:nvPr/>
        </p:nvSpPr>
        <p:spPr>
          <a:xfrm>
            <a:off x="3727563" y="7148677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3727563" y="4584210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3727563" y="5560489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3727563" y="8827818"/>
            <a:ext cx="635001" cy="635001"/>
          </a:xfrm>
          <a:prstGeom prst="ellipse">
            <a:avLst/>
          </a:prstGeom>
          <a:solidFill>
            <a:srgbClr val="2E7CA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