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7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7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7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8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.png"/><Relationship Id="rId6" Type="http://schemas.openxmlformats.org/officeDocument/2006/relationships/image" Target="../media/image2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0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1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1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1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6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0.png"/><Relationship Id="rId4" Type="http://schemas.openxmlformats.org/officeDocument/2006/relationships/image" Target="../media/image25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1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2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实践：Pipeline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实践：Pipeline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欠拟合和过拟合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欠拟合和过拟合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欠拟合和过拟合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欠拟合和过拟合</a:t>
            </a:r>
          </a:p>
        </p:txBody>
      </p:sp>
      <p:pic>
        <p:nvPicPr>
          <p:cNvPr id="17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欠拟合 underfitting…"/>
          <p:cNvSpPr txBox="1"/>
          <p:nvPr/>
        </p:nvSpPr>
        <p:spPr>
          <a:xfrm>
            <a:off x="8182692" y="6711949"/>
            <a:ext cx="8018617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欠拟合 underfitting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过拟合 overfitting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实践：欠拟合和过拟合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实践：欠拟合和过拟合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模型的泛化能力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模型的泛化能力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模型的泛化能力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模型的泛化能力</a:t>
            </a:r>
          </a:p>
        </p:txBody>
      </p:sp>
      <p:pic>
        <p:nvPicPr>
          <p:cNvPr id="18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8721" y="3750193"/>
            <a:ext cx="13866558" cy="9393475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Circle"/>
          <p:cNvSpPr/>
          <p:nvPr/>
        </p:nvSpPr>
        <p:spPr>
          <a:xfrm>
            <a:off x="17286791" y="11377711"/>
            <a:ext cx="696193" cy="69619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测试数据集的意义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测试数据集的意义</a:t>
            </a:r>
          </a:p>
        </p:txBody>
      </p:sp>
      <p:pic>
        <p:nvPicPr>
          <p:cNvPr id="18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Rectangle"/>
          <p:cNvSpPr/>
          <p:nvPr/>
        </p:nvSpPr>
        <p:spPr>
          <a:xfrm>
            <a:off x="3932779" y="3930593"/>
            <a:ext cx="3775990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9" name="训练数据"/>
          <p:cNvSpPr/>
          <p:nvPr/>
        </p:nvSpPr>
        <p:spPr>
          <a:xfrm>
            <a:off x="3932779" y="3889257"/>
            <a:ext cx="3775990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190" name="测试数据"/>
          <p:cNvSpPr/>
          <p:nvPr/>
        </p:nvSpPr>
        <p:spPr>
          <a:xfrm>
            <a:off x="3932779" y="11008342"/>
            <a:ext cx="3775990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sp>
        <p:nvSpPr>
          <p:cNvPr id="191" name="模型复杂度"/>
          <p:cNvSpPr txBox="1"/>
          <p:nvPr/>
        </p:nvSpPr>
        <p:spPr>
          <a:xfrm>
            <a:off x="13611273" y="4127500"/>
            <a:ext cx="933308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模型复杂度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7746246" y="7359593"/>
            <a:ext cx="4280127" cy="1270001"/>
            <a:chOff x="0" y="0"/>
            <a:chExt cx="4280125" cy="1270000"/>
          </a:xfrm>
        </p:grpSpPr>
        <p:sp>
          <p:nvSpPr>
            <p:cNvPr id="192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3" name="模型"/>
            <p:cNvSpPr/>
            <p:nvPr/>
          </p:nvSpPr>
          <p:spPr>
            <a:xfrm>
              <a:off x="1328883" y="0"/>
              <a:ext cx="2951243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sp>
        <p:nvSpPr>
          <p:cNvPr id="195" name="Line"/>
          <p:cNvSpPr/>
          <p:nvPr/>
        </p:nvSpPr>
        <p:spPr>
          <a:xfrm flipV="1">
            <a:off x="7743891" y="8505059"/>
            <a:ext cx="2760367" cy="3517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200" name="Group"/>
          <p:cNvGrpSpPr/>
          <p:nvPr/>
        </p:nvGrpSpPr>
        <p:grpSpPr>
          <a:xfrm>
            <a:off x="11901031" y="6059508"/>
            <a:ext cx="12531169" cy="7875100"/>
            <a:chOff x="-771798" y="0"/>
            <a:chExt cx="12531168" cy="7875099"/>
          </a:xfrm>
        </p:grpSpPr>
        <p:sp>
          <p:nvSpPr>
            <p:cNvPr id="196" name="Line"/>
            <p:cNvSpPr/>
            <p:nvPr/>
          </p:nvSpPr>
          <p:spPr>
            <a:xfrm flipV="1">
              <a:off x="1721885" y="189082"/>
              <a:ext cx="1" cy="612589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1697491" y="6273148"/>
              <a:ext cx="7911467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8" name="模型准确率"/>
            <p:cNvSpPr txBox="1"/>
            <p:nvPr/>
          </p:nvSpPr>
          <p:spPr>
            <a:xfrm>
              <a:off x="-771799" y="0"/>
              <a:ext cx="2443149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模型准确率</a:t>
              </a:r>
            </a:p>
          </p:txBody>
        </p:sp>
        <p:sp>
          <p:nvSpPr>
            <p:cNvPr id="199" name="模型复杂程度"/>
            <p:cNvSpPr txBox="1"/>
            <p:nvPr/>
          </p:nvSpPr>
          <p:spPr>
            <a:xfrm>
              <a:off x="8846284" y="6516199"/>
              <a:ext cx="2913087" cy="135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模型复杂程度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14504772" y="9092760"/>
            <a:ext cx="9019038" cy="3136565"/>
            <a:chOff x="0" y="0"/>
            <a:chExt cx="9019037" cy="3136563"/>
          </a:xfrm>
        </p:grpSpPr>
        <p:sp>
          <p:nvSpPr>
            <p:cNvPr id="207" name="Connection Line"/>
            <p:cNvSpPr/>
            <p:nvPr/>
          </p:nvSpPr>
          <p:spPr>
            <a:xfrm>
              <a:off x="0" y="-1"/>
              <a:ext cx="7269149" cy="3136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4" fill="norm" stroke="1" extrusionOk="0">
                  <a:moveTo>
                    <a:pt x="0" y="16204"/>
                  </a:moveTo>
                  <a:cubicBezTo>
                    <a:pt x="9935" y="-5047"/>
                    <a:pt x="17135" y="-5396"/>
                    <a:pt x="21600" y="15156"/>
                  </a:cubicBezTo>
                </a:path>
              </a:pathLst>
            </a:custGeom>
            <a:noFill/>
            <a:ln w="635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02" name="test"/>
            <p:cNvSpPr txBox="1"/>
            <p:nvPr/>
          </p:nvSpPr>
          <p:spPr>
            <a:xfrm>
              <a:off x="6575890" y="725533"/>
              <a:ext cx="2443148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test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14528891" y="6505374"/>
            <a:ext cx="8994919" cy="5579239"/>
            <a:chOff x="0" y="0"/>
            <a:chExt cx="8994918" cy="5579238"/>
          </a:xfrm>
        </p:grpSpPr>
        <p:sp>
          <p:nvSpPr>
            <p:cNvPr id="208" name="Connection Line"/>
            <p:cNvSpPr/>
            <p:nvPr/>
          </p:nvSpPr>
          <p:spPr>
            <a:xfrm>
              <a:off x="0" y="0"/>
              <a:ext cx="7341128" cy="557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94" y="9313"/>
                    <a:pt x="11194" y="2113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2E7CAC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05" name="train"/>
            <p:cNvSpPr txBox="1"/>
            <p:nvPr/>
          </p:nvSpPr>
          <p:spPr>
            <a:xfrm>
              <a:off x="6551770" y="304747"/>
              <a:ext cx="244314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train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  <p:bldP build="whole" bldLvl="1" animBg="1" rev="0" advAuto="0" spid="206" grpId="3"/>
      <p:bldP build="whole" bldLvl="1" animBg="1" rev="0" advAuto="0" spid="203" grpId="4"/>
      <p:bldP build="whole" bldLvl="1" animBg="1" rev="0" advAuto="0" spid="200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欠拟合和过拟合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欠拟合和过拟合</a:t>
            </a:r>
          </a:p>
        </p:txBody>
      </p:sp>
      <p:pic>
        <p:nvPicPr>
          <p:cNvPr id="21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欠拟合 underfitting…"/>
          <p:cNvSpPr txBox="1"/>
          <p:nvPr/>
        </p:nvSpPr>
        <p:spPr>
          <a:xfrm>
            <a:off x="1125335" y="5473700"/>
            <a:ext cx="9990887" cy="480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欠拟合 underfitting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算法所训练的模型不能完整表述数据关系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37535" y="4231354"/>
            <a:ext cx="12478629" cy="8453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欠拟合和过拟合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欠拟合和过拟合</a:t>
            </a:r>
          </a:p>
        </p:txBody>
      </p:sp>
      <p:pic>
        <p:nvPicPr>
          <p:cNvPr id="21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过拟合 overfitting…"/>
          <p:cNvSpPr txBox="1"/>
          <p:nvPr/>
        </p:nvSpPr>
        <p:spPr>
          <a:xfrm>
            <a:off x="1125335" y="5473700"/>
            <a:ext cx="9990887" cy="480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过拟合 overfitting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算法所训练的模型过多地表达了数据间的噪音关系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0429" y="4605935"/>
            <a:ext cx="11859474" cy="8033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一个生活中的例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一个生活中的例子</a:t>
            </a:r>
          </a:p>
        </p:txBody>
      </p:sp>
      <p:pic>
        <p:nvPicPr>
          <p:cNvPr id="22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1499" y="4265353"/>
            <a:ext cx="16841002" cy="8806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多项式回归与模型泛化…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1" indent="189737" defTabSz="685165">
              <a:defRPr sz="9296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多项式回归与模型泛化</a:t>
            </a:r>
          </a:p>
          <a:p>
            <a:pPr lvl="1" indent="189737" defTabSz="685165">
              <a:defRPr sz="9296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Polynomial Regression and </a:t>
            </a:r>
          </a:p>
          <a:p>
            <a:pPr lvl="1" indent="189737" defTabSz="685165">
              <a:defRPr sz="9296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Model Generalization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测试数据集的意义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测试数据集的意义</a:t>
            </a:r>
          </a:p>
        </p:txBody>
      </p:sp>
      <p:pic>
        <p:nvPicPr>
          <p:cNvPr id="22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Rectangle"/>
          <p:cNvSpPr/>
          <p:nvPr/>
        </p:nvSpPr>
        <p:spPr>
          <a:xfrm>
            <a:off x="3932779" y="3930593"/>
            <a:ext cx="3775990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7" name="训练数据"/>
          <p:cNvSpPr/>
          <p:nvPr/>
        </p:nvSpPr>
        <p:spPr>
          <a:xfrm>
            <a:off x="3932779" y="3889257"/>
            <a:ext cx="3775990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228" name="测试数据"/>
          <p:cNvSpPr/>
          <p:nvPr/>
        </p:nvSpPr>
        <p:spPr>
          <a:xfrm>
            <a:off x="3932779" y="11008342"/>
            <a:ext cx="3775990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sp>
        <p:nvSpPr>
          <p:cNvPr id="229" name="寻找泛化能力最好的地方"/>
          <p:cNvSpPr txBox="1"/>
          <p:nvPr/>
        </p:nvSpPr>
        <p:spPr>
          <a:xfrm>
            <a:off x="13611273" y="4127500"/>
            <a:ext cx="933308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寻找泛化能力最好的地方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7746246" y="7359593"/>
            <a:ext cx="4280127" cy="1270001"/>
            <a:chOff x="0" y="0"/>
            <a:chExt cx="4280125" cy="1270000"/>
          </a:xfrm>
        </p:grpSpPr>
        <p:sp>
          <p:nvSpPr>
            <p:cNvPr id="230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1" name="模型"/>
            <p:cNvSpPr/>
            <p:nvPr/>
          </p:nvSpPr>
          <p:spPr>
            <a:xfrm>
              <a:off x="1328883" y="0"/>
              <a:ext cx="2951243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sp>
        <p:nvSpPr>
          <p:cNvPr id="233" name="Line"/>
          <p:cNvSpPr/>
          <p:nvPr/>
        </p:nvSpPr>
        <p:spPr>
          <a:xfrm flipV="1">
            <a:off x="7743891" y="8505059"/>
            <a:ext cx="2760367" cy="3517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238" name="Group"/>
          <p:cNvGrpSpPr/>
          <p:nvPr/>
        </p:nvGrpSpPr>
        <p:grpSpPr>
          <a:xfrm>
            <a:off x="11901031" y="6059508"/>
            <a:ext cx="12531169" cy="7875100"/>
            <a:chOff x="-771798" y="0"/>
            <a:chExt cx="12531168" cy="7875099"/>
          </a:xfrm>
        </p:grpSpPr>
        <p:sp>
          <p:nvSpPr>
            <p:cNvPr id="234" name="Line"/>
            <p:cNvSpPr/>
            <p:nvPr/>
          </p:nvSpPr>
          <p:spPr>
            <a:xfrm flipV="1">
              <a:off x="1721885" y="189082"/>
              <a:ext cx="1" cy="612589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1697491" y="6273148"/>
              <a:ext cx="7911467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6" name="模型准确率"/>
            <p:cNvSpPr txBox="1"/>
            <p:nvPr/>
          </p:nvSpPr>
          <p:spPr>
            <a:xfrm>
              <a:off x="-771799" y="0"/>
              <a:ext cx="2443149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模型准确率</a:t>
              </a:r>
            </a:p>
          </p:txBody>
        </p:sp>
        <p:sp>
          <p:nvSpPr>
            <p:cNvPr id="237" name="模型复杂程度"/>
            <p:cNvSpPr txBox="1"/>
            <p:nvPr/>
          </p:nvSpPr>
          <p:spPr>
            <a:xfrm>
              <a:off x="8846284" y="6516199"/>
              <a:ext cx="2913087" cy="135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模型复杂程度</a:t>
              </a:r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14504772" y="9092760"/>
            <a:ext cx="9019038" cy="3136565"/>
            <a:chOff x="0" y="0"/>
            <a:chExt cx="9019037" cy="3136563"/>
          </a:xfrm>
        </p:grpSpPr>
        <p:sp>
          <p:nvSpPr>
            <p:cNvPr id="246" name="Connection Line"/>
            <p:cNvSpPr/>
            <p:nvPr/>
          </p:nvSpPr>
          <p:spPr>
            <a:xfrm>
              <a:off x="0" y="-1"/>
              <a:ext cx="7269149" cy="3136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4" fill="norm" stroke="1" extrusionOk="0">
                  <a:moveTo>
                    <a:pt x="0" y="16204"/>
                  </a:moveTo>
                  <a:cubicBezTo>
                    <a:pt x="9935" y="-5047"/>
                    <a:pt x="17135" y="-5396"/>
                    <a:pt x="21600" y="15156"/>
                  </a:cubicBezTo>
                </a:path>
              </a:pathLst>
            </a:custGeom>
            <a:noFill/>
            <a:ln w="635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0" name="test"/>
            <p:cNvSpPr txBox="1"/>
            <p:nvPr/>
          </p:nvSpPr>
          <p:spPr>
            <a:xfrm>
              <a:off x="6575890" y="725533"/>
              <a:ext cx="2443148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test</a:t>
              </a:r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14528891" y="6505374"/>
            <a:ext cx="8994919" cy="5579239"/>
            <a:chOff x="0" y="0"/>
            <a:chExt cx="8994918" cy="5579238"/>
          </a:xfrm>
        </p:grpSpPr>
        <p:sp>
          <p:nvSpPr>
            <p:cNvPr id="247" name="Connection Line"/>
            <p:cNvSpPr/>
            <p:nvPr/>
          </p:nvSpPr>
          <p:spPr>
            <a:xfrm>
              <a:off x="0" y="0"/>
              <a:ext cx="7341128" cy="557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94" y="9313"/>
                    <a:pt x="11194" y="2113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2E7CAC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3" name="train"/>
            <p:cNvSpPr txBox="1"/>
            <p:nvPr/>
          </p:nvSpPr>
          <p:spPr>
            <a:xfrm>
              <a:off x="6551770" y="304747"/>
              <a:ext cx="244314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train</a:t>
              </a:r>
            </a:p>
          </p:txBody>
        </p:sp>
      </p:grpSp>
      <p:sp>
        <p:nvSpPr>
          <p:cNvPr id="245" name="Line"/>
          <p:cNvSpPr/>
          <p:nvPr/>
        </p:nvSpPr>
        <p:spPr>
          <a:xfrm flipV="1">
            <a:off x="18828020" y="6490566"/>
            <a:ext cx="1" cy="62411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学习曲线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学习曲线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模型复杂度曲线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模型复杂度曲线</a:t>
            </a:r>
          </a:p>
        </p:txBody>
      </p:sp>
      <p:pic>
        <p:nvPicPr>
          <p:cNvPr id="25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Rectangle"/>
          <p:cNvSpPr/>
          <p:nvPr/>
        </p:nvSpPr>
        <p:spPr>
          <a:xfrm>
            <a:off x="3932779" y="3930593"/>
            <a:ext cx="3775990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4" name="训练数据"/>
          <p:cNvSpPr/>
          <p:nvPr/>
        </p:nvSpPr>
        <p:spPr>
          <a:xfrm>
            <a:off x="3932779" y="3889257"/>
            <a:ext cx="3775990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255" name="测试数据"/>
          <p:cNvSpPr/>
          <p:nvPr/>
        </p:nvSpPr>
        <p:spPr>
          <a:xfrm>
            <a:off x="3932779" y="11008342"/>
            <a:ext cx="3775990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sp>
        <p:nvSpPr>
          <p:cNvPr id="256" name="寻找泛化能力最好的地方"/>
          <p:cNvSpPr txBox="1"/>
          <p:nvPr/>
        </p:nvSpPr>
        <p:spPr>
          <a:xfrm>
            <a:off x="13611273" y="4127500"/>
            <a:ext cx="933308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寻找泛化能力最好的地方</a:t>
            </a:r>
          </a:p>
        </p:txBody>
      </p:sp>
      <p:grpSp>
        <p:nvGrpSpPr>
          <p:cNvPr id="259" name="Group"/>
          <p:cNvGrpSpPr/>
          <p:nvPr/>
        </p:nvGrpSpPr>
        <p:grpSpPr>
          <a:xfrm>
            <a:off x="7746246" y="7359593"/>
            <a:ext cx="4280127" cy="1270001"/>
            <a:chOff x="0" y="0"/>
            <a:chExt cx="4280125" cy="1270000"/>
          </a:xfrm>
        </p:grpSpPr>
        <p:sp>
          <p:nvSpPr>
            <p:cNvPr id="257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8" name="模型"/>
            <p:cNvSpPr/>
            <p:nvPr/>
          </p:nvSpPr>
          <p:spPr>
            <a:xfrm>
              <a:off x="1328883" y="0"/>
              <a:ext cx="2951243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sp>
        <p:nvSpPr>
          <p:cNvPr id="260" name="Line"/>
          <p:cNvSpPr/>
          <p:nvPr/>
        </p:nvSpPr>
        <p:spPr>
          <a:xfrm flipV="1">
            <a:off x="7743891" y="8505059"/>
            <a:ext cx="2760367" cy="3517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265" name="Group"/>
          <p:cNvGrpSpPr/>
          <p:nvPr/>
        </p:nvGrpSpPr>
        <p:grpSpPr>
          <a:xfrm>
            <a:off x="11901031" y="6059508"/>
            <a:ext cx="12531169" cy="7875100"/>
            <a:chOff x="-771798" y="0"/>
            <a:chExt cx="12531168" cy="7875099"/>
          </a:xfrm>
        </p:grpSpPr>
        <p:sp>
          <p:nvSpPr>
            <p:cNvPr id="261" name="Line"/>
            <p:cNvSpPr/>
            <p:nvPr/>
          </p:nvSpPr>
          <p:spPr>
            <a:xfrm flipV="1">
              <a:off x="1721885" y="189082"/>
              <a:ext cx="1" cy="612589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1697491" y="6273148"/>
              <a:ext cx="7911467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3" name="模型准确率"/>
            <p:cNvSpPr txBox="1"/>
            <p:nvPr/>
          </p:nvSpPr>
          <p:spPr>
            <a:xfrm>
              <a:off x="-771799" y="0"/>
              <a:ext cx="2443149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模型准确率</a:t>
              </a:r>
            </a:p>
          </p:txBody>
        </p:sp>
        <p:sp>
          <p:nvSpPr>
            <p:cNvPr id="264" name="模型复杂程度"/>
            <p:cNvSpPr txBox="1"/>
            <p:nvPr/>
          </p:nvSpPr>
          <p:spPr>
            <a:xfrm>
              <a:off x="8846284" y="6516199"/>
              <a:ext cx="2913087" cy="135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模型复杂程度</a:t>
              </a: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14504772" y="9092760"/>
            <a:ext cx="9019038" cy="3136565"/>
            <a:chOff x="0" y="0"/>
            <a:chExt cx="9019037" cy="3136563"/>
          </a:xfrm>
        </p:grpSpPr>
        <p:sp>
          <p:nvSpPr>
            <p:cNvPr id="275" name="Connection Line"/>
            <p:cNvSpPr/>
            <p:nvPr/>
          </p:nvSpPr>
          <p:spPr>
            <a:xfrm>
              <a:off x="0" y="-1"/>
              <a:ext cx="7269149" cy="3136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4" fill="norm" stroke="1" extrusionOk="0">
                  <a:moveTo>
                    <a:pt x="0" y="16204"/>
                  </a:moveTo>
                  <a:cubicBezTo>
                    <a:pt x="9935" y="-5047"/>
                    <a:pt x="17135" y="-5396"/>
                    <a:pt x="21600" y="15156"/>
                  </a:cubicBezTo>
                </a:path>
              </a:pathLst>
            </a:custGeom>
            <a:noFill/>
            <a:ln w="635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7" name="test"/>
            <p:cNvSpPr txBox="1"/>
            <p:nvPr/>
          </p:nvSpPr>
          <p:spPr>
            <a:xfrm>
              <a:off x="6575890" y="725533"/>
              <a:ext cx="2443148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test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14528891" y="6505374"/>
            <a:ext cx="8994919" cy="5579239"/>
            <a:chOff x="0" y="0"/>
            <a:chExt cx="8994918" cy="5579238"/>
          </a:xfrm>
        </p:grpSpPr>
        <p:sp>
          <p:nvSpPr>
            <p:cNvPr id="276" name="Connection Line"/>
            <p:cNvSpPr/>
            <p:nvPr/>
          </p:nvSpPr>
          <p:spPr>
            <a:xfrm>
              <a:off x="0" y="0"/>
              <a:ext cx="7341128" cy="557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94" y="9313"/>
                    <a:pt x="11194" y="2113"/>
                    <a:pt x="21600" y="0"/>
                  </a:cubicBezTo>
                </a:path>
              </a:pathLst>
            </a:custGeom>
            <a:noFill/>
            <a:ln w="63500" cap="flat">
              <a:solidFill>
                <a:srgbClr val="2E7CAC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0" name="train"/>
            <p:cNvSpPr txBox="1"/>
            <p:nvPr/>
          </p:nvSpPr>
          <p:spPr>
            <a:xfrm>
              <a:off x="6551770" y="304747"/>
              <a:ext cx="244314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train</a:t>
              </a:r>
            </a:p>
          </p:txBody>
        </p:sp>
      </p:grpSp>
      <p:sp>
        <p:nvSpPr>
          <p:cNvPr id="272" name="Line"/>
          <p:cNvSpPr/>
          <p:nvPr/>
        </p:nvSpPr>
        <p:spPr>
          <a:xfrm flipV="1">
            <a:off x="18828020" y="6490566"/>
            <a:ext cx="1" cy="62411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" name="欠拟合"/>
          <p:cNvSpPr txBox="1"/>
          <p:nvPr/>
        </p:nvSpPr>
        <p:spPr>
          <a:xfrm>
            <a:off x="15716006" y="12567874"/>
            <a:ext cx="26692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欠拟合</a:t>
            </a:r>
          </a:p>
        </p:txBody>
      </p:sp>
      <p:sp>
        <p:nvSpPr>
          <p:cNvPr id="274" name="过拟合"/>
          <p:cNvSpPr txBox="1"/>
          <p:nvPr/>
        </p:nvSpPr>
        <p:spPr>
          <a:xfrm>
            <a:off x="19270774" y="12567874"/>
            <a:ext cx="266926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过拟合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学习曲线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学习曲线</a:t>
            </a:r>
          </a:p>
        </p:txBody>
      </p:sp>
      <p:pic>
        <p:nvPicPr>
          <p:cNvPr id="27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随着训练样本的逐渐增多，算法训练出的模型的表现能力。"/>
          <p:cNvSpPr txBox="1"/>
          <p:nvPr/>
        </p:nvSpPr>
        <p:spPr>
          <a:xfrm>
            <a:off x="3637872" y="7378700"/>
            <a:ext cx="1710825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随着训练样本的逐渐增多，算法训练出的模型的表现能力。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实践：学习曲线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实践：学习曲线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学习曲线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学习曲线</a:t>
            </a:r>
          </a:p>
        </p:txBody>
      </p:sp>
      <p:pic>
        <p:nvPicPr>
          <p:cNvPr id="28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5889" y="4465227"/>
            <a:ext cx="10145157" cy="6817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34081" y="4465227"/>
            <a:ext cx="10145158" cy="681754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欠拟合"/>
          <p:cNvSpPr txBox="1"/>
          <p:nvPr/>
        </p:nvSpPr>
        <p:spPr>
          <a:xfrm>
            <a:off x="4679677" y="12033608"/>
            <a:ext cx="307758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欠拟合</a:t>
            </a:r>
          </a:p>
        </p:txBody>
      </p:sp>
      <p:sp>
        <p:nvSpPr>
          <p:cNvPr id="289" name="最佳"/>
          <p:cNvSpPr txBox="1"/>
          <p:nvPr/>
        </p:nvSpPr>
        <p:spPr>
          <a:xfrm>
            <a:off x="16567869" y="12033608"/>
            <a:ext cx="307758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最佳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1"/>
      <p:bldP build="whole" bldLvl="1" animBg="1" rev="0" advAuto="0" spid="289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学习曲线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学习曲线</a:t>
            </a:r>
          </a:p>
        </p:txBody>
      </p:sp>
      <p:pic>
        <p:nvPicPr>
          <p:cNvPr id="29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34081" y="4465227"/>
            <a:ext cx="10145158" cy="6817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5889" y="4465227"/>
            <a:ext cx="10145158" cy="6817546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过拟合"/>
          <p:cNvSpPr txBox="1"/>
          <p:nvPr/>
        </p:nvSpPr>
        <p:spPr>
          <a:xfrm>
            <a:off x="4679677" y="12033608"/>
            <a:ext cx="307758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过拟合</a:t>
            </a:r>
          </a:p>
        </p:txBody>
      </p:sp>
      <p:sp>
        <p:nvSpPr>
          <p:cNvPr id="296" name="最佳"/>
          <p:cNvSpPr txBox="1"/>
          <p:nvPr/>
        </p:nvSpPr>
        <p:spPr>
          <a:xfrm>
            <a:off x="16567869" y="12033608"/>
            <a:ext cx="307758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最佳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2"/>
      <p:bldP build="whole" bldLvl="1" animBg="1" rev="0" advAuto="0" spid="29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验证集和交叉验证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验证集和交叉验证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测试数据集的意义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测试数据集的意义</a:t>
            </a:r>
          </a:p>
        </p:txBody>
      </p:sp>
      <p:pic>
        <p:nvPicPr>
          <p:cNvPr id="30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Rectangle"/>
          <p:cNvSpPr/>
          <p:nvPr/>
        </p:nvSpPr>
        <p:spPr>
          <a:xfrm>
            <a:off x="5768513" y="3814898"/>
            <a:ext cx="3775990" cy="906523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3" name="训练数据"/>
          <p:cNvSpPr/>
          <p:nvPr/>
        </p:nvSpPr>
        <p:spPr>
          <a:xfrm>
            <a:off x="5768513" y="3814898"/>
            <a:ext cx="3775990" cy="9065239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grpSp>
        <p:nvGrpSpPr>
          <p:cNvPr id="306" name="Group"/>
          <p:cNvGrpSpPr/>
          <p:nvPr/>
        </p:nvGrpSpPr>
        <p:grpSpPr>
          <a:xfrm>
            <a:off x="9579267" y="7712517"/>
            <a:ext cx="4280127" cy="1270001"/>
            <a:chOff x="0" y="0"/>
            <a:chExt cx="4280125" cy="1270000"/>
          </a:xfrm>
        </p:grpSpPr>
        <p:sp>
          <p:nvSpPr>
            <p:cNvPr id="304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5" name="模型"/>
            <p:cNvSpPr/>
            <p:nvPr/>
          </p:nvSpPr>
          <p:spPr>
            <a:xfrm>
              <a:off x="1328883" y="0"/>
              <a:ext cx="2951243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sp>
        <p:nvSpPr>
          <p:cNvPr id="307" name="发生了过拟合却不自知"/>
          <p:cNvSpPr txBox="1"/>
          <p:nvPr/>
        </p:nvSpPr>
        <p:spPr>
          <a:xfrm>
            <a:off x="15118371" y="7852217"/>
            <a:ext cx="737127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发生了过拟合却不自知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3" grpId="1"/>
      <p:bldP build="whole" bldLvl="1" animBg="1" rev="0" advAuto="0" spid="306" grpId="2"/>
      <p:bldP build="whole" bldLvl="1" animBg="1" rev="0" advAuto="0" spid="307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测试数据集的意义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测试数据集的意义</a:t>
            </a:r>
          </a:p>
        </p:txBody>
      </p:sp>
      <p:pic>
        <p:nvPicPr>
          <p:cNvPr id="31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Rectangle"/>
          <p:cNvSpPr/>
          <p:nvPr/>
        </p:nvSpPr>
        <p:spPr>
          <a:xfrm>
            <a:off x="3932779" y="3930593"/>
            <a:ext cx="3775990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2" name="训练数据"/>
          <p:cNvSpPr/>
          <p:nvPr/>
        </p:nvSpPr>
        <p:spPr>
          <a:xfrm>
            <a:off x="3932779" y="3889257"/>
            <a:ext cx="3775990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313" name="测试数据"/>
          <p:cNvSpPr/>
          <p:nvPr/>
        </p:nvSpPr>
        <p:spPr>
          <a:xfrm>
            <a:off x="3932779" y="11008342"/>
            <a:ext cx="3775990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sp>
        <p:nvSpPr>
          <p:cNvPr id="314" name="通过测试数据集判断模型好坏"/>
          <p:cNvSpPr txBox="1"/>
          <p:nvPr/>
        </p:nvSpPr>
        <p:spPr>
          <a:xfrm>
            <a:off x="13611273" y="4127500"/>
            <a:ext cx="933308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通过测试数据集判断模型好坏</a:t>
            </a:r>
          </a:p>
        </p:txBody>
      </p:sp>
      <p:grpSp>
        <p:nvGrpSpPr>
          <p:cNvPr id="317" name="Group"/>
          <p:cNvGrpSpPr/>
          <p:nvPr/>
        </p:nvGrpSpPr>
        <p:grpSpPr>
          <a:xfrm>
            <a:off x="7746246" y="7359593"/>
            <a:ext cx="4280127" cy="1270001"/>
            <a:chOff x="0" y="0"/>
            <a:chExt cx="4280125" cy="1270000"/>
          </a:xfrm>
        </p:grpSpPr>
        <p:sp>
          <p:nvSpPr>
            <p:cNvPr id="315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6" name="模型"/>
            <p:cNvSpPr/>
            <p:nvPr/>
          </p:nvSpPr>
          <p:spPr>
            <a:xfrm>
              <a:off x="1328883" y="0"/>
              <a:ext cx="2951243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sp>
        <p:nvSpPr>
          <p:cNvPr id="318" name="Line"/>
          <p:cNvSpPr/>
          <p:nvPr/>
        </p:nvSpPr>
        <p:spPr>
          <a:xfrm flipV="1">
            <a:off x="7743891" y="8505059"/>
            <a:ext cx="2760367" cy="3517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31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205237" y="6059508"/>
            <a:ext cx="10145158" cy="6817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3"/>
      <p:bldP build="whole" bldLvl="1" animBg="1" rev="0" advAuto="0" spid="313" grpId="2"/>
      <p:bldP build="whole" bldLvl="1" animBg="1" rev="0" advAuto="0" spid="318" grpId="4"/>
      <p:bldP build="whole" bldLvl="1" animBg="1" rev="0" advAuto="0" spid="319" grpId="6"/>
      <p:bldP build="whole" bldLvl="1" animBg="1" rev="0" advAuto="0" spid="312" grpId="1"/>
      <p:bldP build="whole" bldLvl="1" animBg="1" rev="0" advAuto="0" spid="314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多项式回归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多项式回归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测试数据集的意义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测试数据集的意义</a:t>
            </a:r>
          </a:p>
        </p:txBody>
      </p:sp>
      <p:pic>
        <p:nvPicPr>
          <p:cNvPr id="32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Rectangle"/>
          <p:cNvSpPr/>
          <p:nvPr/>
        </p:nvSpPr>
        <p:spPr>
          <a:xfrm>
            <a:off x="3932779" y="3930593"/>
            <a:ext cx="3775990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4" name="训练数据"/>
          <p:cNvSpPr/>
          <p:nvPr/>
        </p:nvSpPr>
        <p:spPr>
          <a:xfrm>
            <a:off x="3932779" y="3889257"/>
            <a:ext cx="3775990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325" name="测试数据"/>
          <p:cNvSpPr/>
          <p:nvPr/>
        </p:nvSpPr>
        <p:spPr>
          <a:xfrm>
            <a:off x="3932779" y="11008342"/>
            <a:ext cx="3775990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grpSp>
        <p:nvGrpSpPr>
          <p:cNvPr id="328" name="Group"/>
          <p:cNvGrpSpPr/>
          <p:nvPr/>
        </p:nvGrpSpPr>
        <p:grpSpPr>
          <a:xfrm>
            <a:off x="7746246" y="7359593"/>
            <a:ext cx="4280127" cy="1270001"/>
            <a:chOff x="0" y="0"/>
            <a:chExt cx="4280125" cy="1270000"/>
          </a:xfrm>
        </p:grpSpPr>
        <p:sp>
          <p:nvSpPr>
            <p:cNvPr id="326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7" name="模型"/>
            <p:cNvSpPr/>
            <p:nvPr/>
          </p:nvSpPr>
          <p:spPr>
            <a:xfrm>
              <a:off x="1328883" y="0"/>
              <a:ext cx="2951243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sp>
        <p:nvSpPr>
          <p:cNvPr id="329" name="Line"/>
          <p:cNvSpPr/>
          <p:nvPr/>
        </p:nvSpPr>
        <p:spPr>
          <a:xfrm flipV="1">
            <a:off x="7743891" y="8505059"/>
            <a:ext cx="2760367" cy="3517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0" name="问题：针对特定测试数据集过拟合？"/>
          <p:cNvSpPr txBox="1"/>
          <p:nvPr/>
        </p:nvSpPr>
        <p:spPr>
          <a:xfrm>
            <a:off x="13598893" y="7499293"/>
            <a:ext cx="1021398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问题：针对特定测试数据集过拟合？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测试数据集的意义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测试数据集的意义</a:t>
            </a:r>
          </a:p>
        </p:txBody>
      </p:sp>
      <p:pic>
        <p:nvPicPr>
          <p:cNvPr id="33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Rectangle"/>
          <p:cNvSpPr/>
          <p:nvPr/>
        </p:nvSpPr>
        <p:spPr>
          <a:xfrm>
            <a:off x="3932779" y="3930593"/>
            <a:ext cx="3775990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5" name="训练数据"/>
          <p:cNvSpPr/>
          <p:nvPr/>
        </p:nvSpPr>
        <p:spPr>
          <a:xfrm>
            <a:off x="3932779" y="3889257"/>
            <a:ext cx="3775990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336" name="测试数据"/>
          <p:cNvSpPr/>
          <p:nvPr/>
        </p:nvSpPr>
        <p:spPr>
          <a:xfrm>
            <a:off x="3932779" y="11008342"/>
            <a:ext cx="3775990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grpSp>
        <p:nvGrpSpPr>
          <p:cNvPr id="339" name="Group"/>
          <p:cNvGrpSpPr/>
          <p:nvPr/>
        </p:nvGrpSpPr>
        <p:grpSpPr>
          <a:xfrm>
            <a:off x="7746246" y="7359593"/>
            <a:ext cx="4280127" cy="1270001"/>
            <a:chOff x="0" y="0"/>
            <a:chExt cx="4280125" cy="1270000"/>
          </a:xfrm>
        </p:grpSpPr>
        <p:sp>
          <p:nvSpPr>
            <p:cNvPr id="337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8" name="模型"/>
            <p:cNvSpPr/>
            <p:nvPr/>
          </p:nvSpPr>
          <p:spPr>
            <a:xfrm>
              <a:off x="1328883" y="0"/>
              <a:ext cx="2951243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sp>
        <p:nvSpPr>
          <p:cNvPr id="340" name="Line"/>
          <p:cNvSpPr/>
          <p:nvPr/>
        </p:nvSpPr>
        <p:spPr>
          <a:xfrm flipV="1">
            <a:off x="7743891" y="8505059"/>
            <a:ext cx="2760367" cy="3517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1" name="问题：针对特定测试数据集过拟合？"/>
          <p:cNvSpPr txBox="1"/>
          <p:nvPr/>
        </p:nvSpPr>
        <p:spPr>
          <a:xfrm>
            <a:off x="13598893" y="7499293"/>
            <a:ext cx="1021398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问题：针对特定测试数据集过拟合？</a:t>
            </a:r>
          </a:p>
        </p:txBody>
      </p:sp>
      <p:sp>
        <p:nvSpPr>
          <p:cNvPr id="342" name="验证数据"/>
          <p:cNvSpPr/>
          <p:nvPr/>
        </p:nvSpPr>
        <p:spPr>
          <a:xfrm>
            <a:off x="3932779" y="8988778"/>
            <a:ext cx="3775990" cy="2028826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验证数据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1000" fill="hold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0" grpId="2"/>
      <p:bldP build="whole" bldLvl="1" animBg="1" rev="0" advAuto="0" spid="34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测试数据集的意义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测试数据集的意义</a:t>
            </a:r>
          </a:p>
        </p:txBody>
      </p:sp>
      <p:pic>
        <p:nvPicPr>
          <p:cNvPr id="34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Rectangle"/>
          <p:cNvSpPr/>
          <p:nvPr/>
        </p:nvSpPr>
        <p:spPr>
          <a:xfrm>
            <a:off x="3932779" y="3930593"/>
            <a:ext cx="3775990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7" name="训练数据"/>
          <p:cNvSpPr/>
          <p:nvPr/>
        </p:nvSpPr>
        <p:spPr>
          <a:xfrm>
            <a:off x="3932779" y="3889257"/>
            <a:ext cx="3775990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348" name="测试数据"/>
          <p:cNvSpPr/>
          <p:nvPr/>
        </p:nvSpPr>
        <p:spPr>
          <a:xfrm>
            <a:off x="3932779" y="11008342"/>
            <a:ext cx="3775990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7746246" y="7359593"/>
            <a:ext cx="4280127" cy="1270001"/>
            <a:chOff x="0" y="0"/>
            <a:chExt cx="4280125" cy="1270000"/>
          </a:xfrm>
        </p:grpSpPr>
        <p:sp>
          <p:nvSpPr>
            <p:cNvPr id="349" name="Line"/>
            <p:cNvSpPr/>
            <p:nvPr/>
          </p:nvSpPr>
          <p:spPr>
            <a:xfrm>
              <a:off x="0" y="6350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0" name="模型"/>
            <p:cNvSpPr/>
            <p:nvPr/>
          </p:nvSpPr>
          <p:spPr>
            <a:xfrm>
              <a:off x="1328883" y="0"/>
              <a:ext cx="2951243" cy="1270000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sp>
        <p:nvSpPr>
          <p:cNvPr id="352" name="Line"/>
          <p:cNvSpPr/>
          <p:nvPr/>
        </p:nvSpPr>
        <p:spPr>
          <a:xfrm flipV="1">
            <a:off x="7728346" y="8673524"/>
            <a:ext cx="2727674" cy="158072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3" name="验证数据"/>
          <p:cNvSpPr/>
          <p:nvPr/>
        </p:nvSpPr>
        <p:spPr>
          <a:xfrm>
            <a:off x="3932779" y="8988778"/>
            <a:ext cx="3775990" cy="2028826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验证数据</a:t>
            </a:r>
          </a:p>
        </p:txBody>
      </p:sp>
      <p:grpSp>
        <p:nvGrpSpPr>
          <p:cNvPr id="356" name="Group"/>
          <p:cNvGrpSpPr/>
          <p:nvPr/>
        </p:nvGrpSpPr>
        <p:grpSpPr>
          <a:xfrm>
            <a:off x="11822306" y="11527454"/>
            <a:ext cx="11170536" cy="990601"/>
            <a:chOff x="0" y="0"/>
            <a:chExt cx="11170535" cy="990600"/>
          </a:xfrm>
        </p:grpSpPr>
        <p:sp>
          <p:nvSpPr>
            <p:cNvPr id="354" name="作为衡量最终模型性能的数据集"/>
            <p:cNvSpPr txBox="1"/>
            <p:nvPr/>
          </p:nvSpPr>
          <p:spPr>
            <a:xfrm>
              <a:off x="956552" y="0"/>
              <a:ext cx="10213984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作为衡量最终模型性能的数据集</a:t>
              </a:r>
            </a:p>
          </p:txBody>
        </p:sp>
        <p:sp>
          <p:nvSpPr>
            <p:cNvPr id="355" name="Line"/>
            <p:cNvSpPr/>
            <p:nvPr/>
          </p:nvSpPr>
          <p:spPr>
            <a:xfrm>
              <a:off x="0" y="4953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359" name="Group"/>
          <p:cNvGrpSpPr/>
          <p:nvPr/>
        </p:nvGrpSpPr>
        <p:grpSpPr>
          <a:xfrm>
            <a:off x="11822306" y="9507890"/>
            <a:ext cx="11170536" cy="990601"/>
            <a:chOff x="0" y="0"/>
            <a:chExt cx="11170535" cy="990600"/>
          </a:xfrm>
        </p:grpSpPr>
        <p:sp>
          <p:nvSpPr>
            <p:cNvPr id="357" name="调整超参数使用的数据集"/>
            <p:cNvSpPr txBox="1"/>
            <p:nvPr/>
          </p:nvSpPr>
          <p:spPr>
            <a:xfrm>
              <a:off x="956552" y="0"/>
              <a:ext cx="10213984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调整超参数使用的数据集</a:t>
              </a:r>
            </a:p>
          </p:txBody>
        </p:sp>
        <p:sp>
          <p:nvSpPr>
            <p:cNvPr id="358" name="Line"/>
            <p:cNvSpPr/>
            <p:nvPr/>
          </p:nvSpPr>
          <p:spPr>
            <a:xfrm>
              <a:off x="0" y="495300"/>
              <a:ext cx="12700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360" name="问题：随机？"/>
          <p:cNvSpPr txBox="1"/>
          <p:nvPr/>
        </p:nvSpPr>
        <p:spPr>
          <a:xfrm>
            <a:off x="11741754" y="4777542"/>
            <a:ext cx="1021398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问题：随机？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6" grpId="2"/>
      <p:bldP build="whole" bldLvl="1" animBg="1" rev="0" advAuto="0" spid="360" grpId="4"/>
      <p:bldP build="whole" bldLvl="1" animBg="1" rev="0" advAuto="0" spid="359" grpId="3"/>
      <p:bldP build="whole" bldLvl="1" animBg="1" rev="0" advAuto="0" spid="35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交叉验证 Cross Validat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交叉验证 Cross Validation</a:t>
            </a:r>
          </a:p>
        </p:txBody>
      </p:sp>
      <p:pic>
        <p:nvPicPr>
          <p:cNvPr id="36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Rectangle"/>
          <p:cNvSpPr/>
          <p:nvPr/>
        </p:nvSpPr>
        <p:spPr>
          <a:xfrm>
            <a:off x="2558013" y="3930593"/>
            <a:ext cx="3775990" cy="90652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5" name="训练数据"/>
          <p:cNvSpPr/>
          <p:nvPr/>
        </p:nvSpPr>
        <p:spPr>
          <a:xfrm>
            <a:off x="2558013" y="3889257"/>
            <a:ext cx="3775990" cy="708995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训练数据</a:t>
            </a:r>
          </a:p>
        </p:txBody>
      </p:sp>
      <p:sp>
        <p:nvSpPr>
          <p:cNvPr id="366" name="测试数据"/>
          <p:cNvSpPr/>
          <p:nvPr/>
        </p:nvSpPr>
        <p:spPr>
          <a:xfrm>
            <a:off x="2558013" y="11008342"/>
            <a:ext cx="3775990" cy="202882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测试数据</a:t>
            </a:r>
          </a:p>
        </p:txBody>
      </p:sp>
      <p:grpSp>
        <p:nvGrpSpPr>
          <p:cNvPr id="373" name="Group"/>
          <p:cNvGrpSpPr/>
          <p:nvPr/>
        </p:nvGrpSpPr>
        <p:grpSpPr>
          <a:xfrm>
            <a:off x="6937611" y="3883286"/>
            <a:ext cx="5698329" cy="7101896"/>
            <a:chOff x="-63499" y="0"/>
            <a:chExt cx="5698328" cy="7101895"/>
          </a:xfrm>
        </p:grpSpPr>
        <p:grpSp>
          <p:nvGrpSpPr>
            <p:cNvPr id="370" name="Group"/>
            <p:cNvGrpSpPr/>
            <p:nvPr/>
          </p:nvGrpSpPr>
          <p:grpSpPr>
            <a:xfrm>
              <a:off x="1858839" y="0"/>
              <a:ext cx="3775990" cy="7101896"/>
              <a:chOff x="0" y="0"/>
              <a:chExt cx="3775988" cy="7101895"/>
            </a:xfrm>
          </p:grpSpPr>
          <p:sp>
            <p:nvSpPr>
              <p:cNvPr id="367" name="A"/>
              <p:cNvSpPr/>
              <p:nvPr/>
            </p:nvSpPr>
            <p:spPr>
              <a:xfrm>
                <a:off x="0" y="0"/>
                <a:ext cx="3775989" cy="1837920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68" name="B"/>
              <p:cNvSpPr/>
              <p:nvPr/>
            </p:nvSpPr>
            <p:spPr>
              <a:xfrm>
                <a:off x="0" y="2541085"/>
                <a:ext cx="3775989" cy="183792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69" name="C"/>
              <p:cNvSpPr/>
              <p:nvPr/>
            </p:nvSpPr>
            <p:spPr>
              <a:xfrm>
                <a:off x="0" y="5263975"/>
                <a:ext cx="3775989" cy="183792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pic>
          <p:nvPicPr>
            <p:cNvPr id="371" name="Line" descr="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63500" y="3323035"/>
              <a:ext cx="1388020" cy="563575"/>
            </a:xfrm>
            <a:prstGeom prst="rect">
              <a:avLst/>
            </a:prstGeom>
            <a:effectLst/>
          </p:spPr>
        </p:pic>
      </p:grpSp>
      <p:grpSp>
        <p:nvGrpSpPr>
          <p:cNvPr id="380" name="Group"/>
          <p:cNvGrpSpPr/>
          <p:nvPr/>
        </p:nvGrpSpPr>
        <p:grpSpPr>
          <a:xfrm>
            <a:off x="13494078" y="3889257"/>
            <a:ext cx="9266102" cy="5357928"/>
            <a:chOff x="0" y="0"/>
            <a:chExt cx="9266100" cy="5357927"/>
          </a:xfrm>
        </p:grpSpPr>
        <p:sp>
          <p:nvSpPr>
            <p:cNvPr id="374" name="BC…"/>
            <p:cNvSpPr/>
            <p:nvPr/>
          </p:nvSpPr>
          <p:spPr>
            <a:xfrm>
              <a:off x="0" y="0"/>
              <a:ext cx="2562800" cy="3659329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BC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训练</a:t>
              </a:r>
            </a:p>
          </p:txBody>
        </p:sp>
        <p:sp>
          <p:nvSpPr>
            <p:cNvPr id="375" name="AC…"/>
            <p:cNvSpPr/>
            <p:nvPr/>
          </p:nvSpPr>
          <p:spPr>
            <a:xfrm>
              <a:off x="3351651" y="0"/>
              <a:ext cx="2562801" cy="3659329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AC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训练</a:t>
              </a:r>
            </a:p>
          </p:txBody>
        </p:sp>
        <p:sp>
          <p:nvSpPr>
            <p:cNvPr id="376" name="AB…"/>
            <p:cNvSpPr/>
            <p:nvPr/>
          </p:nvSpPr>
          <p:spPr>
            <a:xfrm>
              <a:off x="6703300" y="0"/>
              <a:ext cx="2562801" cy="3659329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AB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训练</a:t>
              </a:r>
            </a:p>
          </p:txBody>
        </p:sp>
        <p:sp>
          <p:nvSpPr>
            <p:cNvPr id="377" name="A验证"/>
            <p:cNvSpPr/>
            <p:nvPr/>
          </p:nvSpPr>
          <p:spPr>
            <a:xfrm>
              <a:off x="24119" y="3805006"/>
              <a:ext cx="2562801" cy="1552922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A验证</a:t>
              </a:r>
            </a:p>
          </p:txBody>
        </p:sp>
        <p:sp>
          <p:nvSpPr>
            <p:cNvPr id="378" name="B验证"/>
            <p:cNvSpPr/>
            <p:nvPr/>
          </p:nvSpPr>
          <p:spPr>
            <a:xfrm>
              <a:off x="3351651" y="3805006"/>
              <a:ext cx="2562801" cy="1552922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B验证</a:t>
              </a:r>
            </a:p>
          </p:txBody>
        </p:sp>
        <p:sp>
          <p:nvSpPr>
            <p:cNvPr id="379" name="C验证"/>
            <p:cNvSpPr/>
            <p:nvPr/>
          </p:nvSpPr>
          <p:spPr>
            <a:xfrm>
              <a:off x="6703300" y="3805006"/>
              <a:ext cx="2562801" cy="1552922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C验证</a:t>
              </a:r>
            </a:p>
          </p:txBody>
        </p:sp>
      </p:grpSp>
      <p:grpSp>
        <p:nvGrpSpPr>
          <p:cNvPr id="387" name="Group"/>
          <p:cNvGrpSpPr/>
          <p:nvPr/>
        </p:nvGrpSpPr>
        <p:grpSpPr>
          <a:xfrm>
            <a:off x="13478912" y="9562308"/>
            <a:ext cx="9296435" cy="2112744"/>
            <a:chOff x="0" y="0"/>
            <a:chExt cx="9296434" cy="2112743"/>
          </a:xfrm>
        </p:grpSpPr>
        <p:sp>
          <p:nvSpPr>
            <p:cNvPr id="381" name="Line"/>
            <p:cNvSpPr/>
            <p:nvPr/>
          </p:nvSpPr>
          <p:spPr>
            <a:xfrm flipH="1">
              <a:off x="1382350" y="0"/>
              <a:ext cx="1" cy="66677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2" name="模型"/>
            <p:cNvSpPr/>
            <p:nvPr/>
          </p:nvSpPr>
          <p:spPr>
            <a:xfrm>
              <a:off x="0" y="842743"/>
              <a:ext cx="2629032" cy="1270001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  <p:sp>
          <p:nvSpPr>
            <p:cNvPr id="383" name="Line"/>
            <p:cNvSpPr/>
            <p:nvPr/>
          </p:nvSpPr>
          <p:spPr>
            <a:xfrm>
              <a:off x="4716048" y="0"/>
              <a:ext cx="1" cy="66677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4" name="模型"/>
            <p:cNvSpPr/>
            <p:nvPr/>
          </p:nvSpPr>
          <p:spPr>
            <a:xfrm>
              <a:off x="3333700" y="842742"/>
              <a:ext cx="2629033" cy="1270001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  <p:sp>
          <p:nvSpPr>
            <p:cNvPr id="385" name="Line"/>
            <p:cNvSpPr/>
            <p:nvPr/>
          </p:nvSpPr>
          <p:spPr>
            <a:xfrm>
              <a:off x="7981919" y="0"/>
              <a:ext cx="1" cy="66677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6" name="模型"/>
            <p:cNvSpPr/>
            <p:nvPr/>
          </p:nvSpPr>
          <p:spPr>
            <a:xfrm>
              <a:off x="6667402" y="842742"/>
              <a:ext cx="2629033" cy="1270001"/>
            </a:xfrm>
            <a:prstGeom prst="rect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模型</a:t>
              </a:r>
            </a:p>
          </p:txBody>
        </p:sp>
      </p:grpSp>
      <p:sp>
        <p:nvSpPr>
          <p:cNvPr id="388" name="k个模型的均值作为结果调参"/>
          <p:cNvSpPr txBox="1"/>
          <p:nvPr/>
        </p:nvSpPr>
        <p:spPr>
          <a:xfrm>
            <a:off x="13791843" y="12378015"/>
            <a:ext cx="1021398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k个模型的均值作为结果调参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8" grpId="4"/>
      <p:bldP build="whole" bldLvl="1" animBg="1" rev="0" advAuto="0" spid="387" grpId="3"/>
      <p:bldP build="whole" bldLvl="1" animBg="1" rev="0" advAuto="0" spid="380" grpId="2"/>
      <p:bldP build="whole" bldLvl="1" animBg="1" rev="0" advAuto="0" spid="37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实践：交叉验证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实践：交叉验证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k-folds 交叉验证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k-folds 交叉验证</a:t>
            </a:r>
          </a:p>
        </p:txBody>
      </p:sp>
      <p:pic>
        <p:nvPicPr>
          <p:cNvPr id="39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把训练数据集分成k份，…"/>
          <p:cNvSpPr txBox="1"/>
          <p:nvPr/>
        </p:nvSpPr>
        <p:spPr>
          <a:xfrm>
            <a:off x="7937453" y="5450077"/>
            <a:ext cx="8509093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把训练数据集分成k份，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称为k-folds cross validation</a:t>
            </a:r>
          </a:p>
        </p:txBody>
      </p:sp>
      <p:sp>
        <p:nvSpPr>
          <p:cNvPr id="395" name="缺点，每次训练k个模型，相当于整体性能慢了k倍"/>
          <p:cNvSpPr txBox="1"/>
          <p:nvPr/>
        </p:nvSpPr>
        <p:spPr>
          <a:xfrm>
            <a:off x="4601677" y="10038162"/>
            <a:ext cx="1518064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缺点，每次训练k个模型，相当于整体性能慢了k倍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4" grpId="1"/>
      <p:bldP build="whole" bldLvl="1" animBg="1" rev="0" advAuto="0" spid="395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留一法 LOO-CV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留一法 LOO-CV</a:t>
            </a:r>
          </a:p>
        </p:txBody>
      </p:sp>
      <p:pic>
        <p:nvPicPr>
          <p:cNvPr id="39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把训练数据集分成m份，称为留一法Leave-One-Out Cross Validation"/>
          <p:cNvSpPr txBox="1"/>
          <p:nvPr/>
        </p:nvSpPr>
        <p:spPr>
          <a:xfrm>
            <a:off x="6623126" y="5513577"/>
            <a:ext cx="11137749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把训练数据集分成m份，称为留一法Leave-One-Out Cross Validation</a:t>
            </a:r>
          </a:p>
        </p:txBody>
      </p:sp>
      <p:sp>
        <p:nvSpPr>
          <p:cNvPr id="400" name="完全不受随机的影响，最接近模型真正的性能指标"/>
          <p:cNvSpPr txBox="1"/>
          <p:nvPr/>
        </p:nvSpPr>
        <p:spPr>
          <a:xfrm>
            <a:off x="4601677" y="9025177"/>
            <a:ext cx="1518064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完全不受随机的影响，最接近模型真正的性能指标</a:t>
            </a:r>
          </a:p>
        </p:txBody>
      </p:sp>
      <p:sp>
        <p:nvSpPr>
          <p:cNvPr id="401" name="缺点：计算量巨大"/>
          <p:cNvSpPr txBox="1"/>
          <p:nvPr/>
        </p:nvSpPr>
        <p:spPr>
          <a:xfrm>
            <a:off x="4601677" y="10840485"/>
            <a:ext cx="1518064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缺点：计算量巨大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9" grpId="1"/>
      <p:bldP build="whole" bldLvl="1" animBg="1" rev="0" advAuto="0" spid="400" grpId="2"/>
      <p:bldP build="whole" bldLvl="1" animBg="1" rev="0" advAuto="0" spid="401" grpId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偏差方差权衡…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偏差方差权衡</a:t>
            </a:r>
          </a:p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Bias Variance Trade off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偏差和方差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偏差和方差</a:t>
            </a:r>
          </a:p>
        </p:txBody>
      </p:sp>
      <p:pic>
        <p:nvPicPr>
          <p:cNvPr id="40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Screen Shot 2017-12-19 at 2.18.07 AM.png" descr="Screen Shot 2017-12-19 at 2.18.0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0945" y="3848100"/>
            <a:ext cx="9662110" cy="9703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模型误差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模型误差</a:t>
            </a:r>
          </a:p>
        </p:txBody>
      </p:sp>
      <p:pic>
        <p:nvPicPr>
          <p:cNvPr id="41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模型误差 = 偏差(Bias) + 方差(Variance) + 不可避免的误差"/>
          <p:cNvSpPr txBox="1"/>
          <p:nvPr/>
        </p:nvSpPr>
        <p:spPr>
          <a:xfrm>
            <a:off x="3480158" y="7378700"/>
            <a:ext cx="1742368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模型误差 = 偏差(Bias) + 方差(Variance) + 不可避免的误差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</a:t>
            </a:r>
          </a:p>
        </p:txBody>
      </p:sp>
      <p:pic>
        <p:nvPicPr>
          <p:cNvPr id="12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1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2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3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4" name="Line"/>
          <p:cNvSpPr/>
          <p:nvPr/>
        </p:nvSpPr>
        <p:spPr>
          <a:xfrm flipV="1">
            <a:off x="2792586" y="4137109"/>
            <a:ext cx="17323725" cy="8658278"/>
          </a:xfrm>
          <a:prstGeom prst="line">
            <a:avLst/>
          </a:prstGeom>
          <a:ln w="635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5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3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67961" y="10921916"/>
            <a:ext cx="4009641" cy="1283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偏差（Bias）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偏差（Bias）</a:t>
            </a:r>
          </a:p>
        </p:txBody>
      </p:sp>
      <p:pic>
        <p:nvPicPr>
          <p:cNvPr id="41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Screen Shot 2017-12-19 at 2.18.07 AM.png" descr="Screen Shot 2017-12-19 at 2.18.0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29396" y="3775743"/>
            <a:ext cx="9662110" cy="9703053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导致偏差的主要原因：…"/>
          <p:cNvSpPr txBox="1"/>
          <p:nvPr/>
        </p:nvSpPr>
        <p:spPr>
          <a:xfrm>
            <a:off x="1357713" y="6045199"/>
            <a:ext cx="1009715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导致偏差的主要原因：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对问题本身的假设不正确！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如：非线性数据使用线性回归</a:t>
            </a:r>
          </a:p>
        </p:txBody>
      </p:sp>
      <p:sp>
        <p:nvSpPr>
          <p:cNvPr id="417" name="欠拟合 underfitting"/>
          <p:cNvSpPr txBox="1"/>
          <p:nvPr/>
        </p:nvSpPr>
        <p:spPr>
          <a:xfrm>
            <a:off x="1752422" y="11213572"/>
            <a:ext cx="99908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欠拟合 underfitting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6" grpId="1"/>
      <p:bldP build="whole" bldLvl="1" animBg="1" rev="0" advAuto="0" spid="417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方差（Variance）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方差（Variance）</a:t>
            </a:r>
          </a:p>
        </p:txBody>
      </p:sp>
      <p:pic>
        <p:nvPicPr>
          <p:cNvPr id="42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Screen Shot 2017-12-19 at 2.18.07 AM.png" descr="Screen Shot 2017-12-19 at 2.18.0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29396" y="3775743"/>
            <a:ext cx="9662110" cy="9703053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数据的一点点扰动都会…"/>
          <p:cNvSpPr txBox="1"/>
          <p:nvPr/>
        </p:nvSpPr>
        <p:spPr>
          <a:xfrm>
            <a:off x="1357713" y="5378449"/>
            <a:ext cx="10097159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数据的一点点扰动都会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较大地影响模型。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通常原因，使用的模型太复杂。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如高阶多项式回归。</a:t>
            </a:r>
          </a:p>
        </p:txBody>
      </p:sp>
      <p:sp>
        <p:nvSpPr>
          <p:cNvPr id="423" name="过拟合 overfitting"/>
          <p:cNvSpPr txBox="1"/>
          <p:nvPr/>
        </p:nvSpPr>
        <p:spPr>
          <a:xfrm>
            <a:off x="1752422" y="11213572"/>
            <a:ext cx="999088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过拟合 overfitting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3" grpId="2"/>
      <p:bldP build="whole" bldLvl="1" animBg="1" rev="0" advAuto="0" spid="42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偏差和方差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偏差和方差</a:t>
            </a:r>
          </a:p>
        </p:txBody>
      </p:sp>
      <p:pic>
        <p:nvPicPr>
          <p:cNvPr id="42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有一些算法天生是高方差的算法。如kNN。"/>
          <p:cNvSpPr txBox="1"/>
          <p:nvPr/>
        </p:nvSpPr>
        <p:spPr>
          <a:xfrm>
            <a:off x="5293705" y="4583379"/>
            <a:ext cx="1514723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有一些算法天生是高方差的算法。如kNN。</a:t>
            </a:r>
          </a:p>
        </p:txBody>
      </p:sp>
      <p:sp>
        <p:nvSpPr>
          <p:cNvPr id="428" name="非参数学习通常都是高方差算法。因为不对数据进行任何假设"/>
          <p:cNvSpPr txBox="1"/>
          <p:nvPr/>
        </p:nvSpPr>
        <p:spPr>
          <a:xfrm>
            <a:off x="5293705" y="6446926"/>
            <a:ext cx="1749975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非参数学习通常都是高方差算法。因为不对数据进行任何假设</a:t>
            </a:r>
          </a:p>
        </p:txBody>
      </p:sp>
      <p:sp>
        <p:nvSpPr>
          <p:cNvPr id="429" name="有一些算法天生是高偏差算法。如线性回归。"/>
          <p:cNvSpPr txBox="1"/>
          <p:nvPr/>
        </p:nvSpPr>
        <p:spPr>
          <a:xfrm>
            <a:off x="5293705" y="8310473"/>
            <a:ext cx="1514723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有一些算法天生是高偏差算法。如线性回归。</a:t>
            </a:r>
          </a:p>
        </p:txBody>
      </p:sp>
      <p:sp>
        <p:nvSpPr>
          <p:cNvPr id="430" name="参数学习通常都是高偏差算法。因为对数据具有极强的假设"/>
          <p:cNvSpPr txBox="1"/>
          <p:nvPr/>
        </p:nvSpPr>
        <p:spPr>
          <a:xfrm>
            <a:off x="5293705" y="10174020"/>
            <a:ext cx="1720071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参数学习通常都是高偏差算法。因为对数据具有极强的假设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偏差和方差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偏差和方差</a:t>
            </a:r>
          </a:p>
        </p:txBody>
      </p:sp>
      <p:pic>
        <p:nvPicPr>
          <p:cNvPr id="43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大多数算法具有相应的参数，可以调整偏差和方差"/>
          <p:cNvSpPr txBox="1"/>
          <p:nvPr/>
        </p:nvSpPr>
        <p:spPr>
          <a:xfrm>
            <a:off x="5197230" y="5515153"/>
            <a:ext cx="1514723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大多数算法具有相应的参数，可以调整偏差和方差</a:t>
            </a:r>
          </a:p>
        </p:txBody>
      </p:sp>
      <p:sp>
        <p:nvSpPr>
          <p:cNvPr id="435" name="如kNN中的k。"/>
          <p:cNvSpPr txBox="1"/>
          <p:nvPr/>
        </p:nvSpPr>
        <p:spPr>
          <a:xfrm>
            <a:off x="5197230" y="7378700"/>
            <a:ext cx="1749975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如kNN中的k。</a:t>
            </a:r>
          </a:p>
        </p:txBody>
      </p:sp>
      <p:sp>
        <p:nvSpPr>
          <p:cNvPr id="436" name="如线性回归中使用多项式回归。"/>
          <p:cNvSpPr txBox="1"/>
          <p:nvPr/>
        </p:nvSpPr>
        <p:spPr>
          <a:xfrm>
            <a:off x="5197230" y="9242246"/>
            <a:ext cx="1514723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如线性回归中使用多项式回归。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偏差和方差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偏差和方差</a:t>
            </a:r>
          </a:p>
        </p:txBody>
      </p:sp>
      <p:pic>
        <p:nvPicPr>
          <p:cNvPr id="43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偏差和方差通常是矛盾的。"/>
          <p:cNvSpPr txBox="1"/>
          <p:nvPr/>
        </p:nvSpPr>
        <p:spPr>
          <a:xfrm>
            <a:off x="7472349" y="5515153"/>
            <a:ext cx="943930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偏差和方差通常是矛盾的。</a:t>
            </a:r>
          </a:p>
        </p:txBody>
      </p:sp>
      <p:sp>
        <p:nvSpPr>
          <p:cNvPr id="441" name="降低偏差，会提高方差。"/>
          <p:cNvSpPr txBox="1"/>
          <p:nvPr/>
        </p:nvSpPr>
        <p:spPr>
          <a:xfrm>
            <a:off x="7472349" y="7378700"/>
            <a:ext cx="943930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降低偏差，会提高方差。</a:t>
            </a:r>
          </a:p>
        </p:txBody>
      </p:sp>
      <p:sp>
        <p:nvSpPr>
          <p:cNvPr id="442" name="降低方差，会提高偏差。"/>
          <p:cNvSpPr txBox="1"/>
          <p:nvPr/>
        </p:nvSpPr>
        <p:spPr>
          <a:xfrm>
            <a:off x="7472349" y="9242246"/>
            <a:ext cx="943930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降低方差，会提高偏差。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方差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方差</a:t>
            </a:r>
          </a:p>
        </p:txBody>
      </p:sp>
      <p:pic>
        <p:nvPicPr>
          <p:cNvPr id="44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机器学习的主要挑战，来自于方差！"/>
          <p:cNvSpPr txBox="1"/>
          <p:nvPr/>
        </p:nvSpPr>
        <p:spPr>
          <a:xfrm>
            <a:off x="6678052" y="4172365"/>
            <a:ext cx="1102789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机器学习的主要挑战，来自于方差！</a:t>
            </a:r>
          </a:p>
        </p:txBody>
      </p:sp>
      <p:sp>
        <p:nvSpPr>
          <p:cNvPr id="447" name="解决高方差的通常手段：…"/>
          <p:cNvSpPr txBox="1"/>
          <p:nvPr/>
        </p:nvSpPr>
        <p:spPr>
          <a:xfrm>
            <a:off x="8304133" y="6149238"/>
            <a:ext cx="7775734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解决高方差的通常手段：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降低模型复杂度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减少数据维度；降噪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增加样本数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使用验证集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7" grpId="2"/>
      <p:bldP build="whole" bldLvl="1" animBg="1" rev="0" advAuto="0" spid="446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方差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方差</a:t>
            </a:r>
          </a:p>
        </p:txBody>
      </p:sp>
      <p:pic>
        <p:nvPicPr>
          <p:cNvPr id="45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5 模型正则化"/>
          <p:cNvSpPr txBox="1"/>
          <p:nvPr/>
        </p:nvSpPr>
        <p:spPr>
          <a:xfrm>
            <a:off x="8306158" y="11412928"/>
            <a:ext cx="629771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 模型正则化</a:t>
            </a:r>
          </a:p>
        </p:txBody>
      </p:sp>
      <p:sp>
        <p:nvSpPr>
          <p:cNvPr id="452" name="解决高方差的通常手段：…"/>
          <p:cNvSpPr txBox="1"/>
          <p:nvPr/>
        </p:nvSpPr>
        <p:spPr>
          <a:xfrm>
            <a:off x="8304133" y="4711699"/>
            <a:ext cx="7775734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解决高方差的通常手段：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降低模型复杂度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减少数据维度；降噪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增加样本数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使用验证集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1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模型正则化…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模型正则化</a:t>
            </a:r>
          </a:p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Regularization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模型正则化 Regularizat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模型正则化 Regularization</a:t>
            </a:r>
          </a:p>
        </p:txBody>
      </p:sp>
      <p:pic>
        <p:nvPicPr>
          <p:cNvPr id="45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模型正则化：限制参数的大小"/>
          <p:cNvSpPr txBox="1"/>
          <p:nvPr/>
        </p:nvSpPr>
        <p:spPr>
          <a:xfrm>
            <a:off x="7146435" y="4127500"/>
            <a:ext cx="926610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模型正则化：限制参数的大小</a:t>
            </a:r>
          </a:p>
        </p:txBody>
      </p:sp>
      <p:pic>
        <p:nvPicPr>
          <p:cNvPr id="4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2263" y="5294621"/>
            <a:ext cx="11859474" cy="8033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模型正则化 Regularizat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模型正则化 Regularization</a:t>
            </a:r>
          </a:p>
        </p:txBody>
      </p:sp>
      <p:pic>
        <p:nvPicPr>
          <p:cNvPr id="46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5" name="Group"/>
          <p:cNvGrpSpPr/>
          <p:nvPr/>
        </p:nvGrpSpPr>
        <p:grpSpPr>
          <a:xfrm>
            <a:off x="2590104" y="3312159"/>
            <a:ext cx="20263226" cy="2621282"/>
            <a:chOff x="0" y="0"/>
            <a:chExt cx="20263225" cy="2621280"/>
          </a:xfrm>
        </p:grpSpPr>
        <p:sp>
          <p:nvSpPr>
            <p:cNvPr id="463" name="Group"/>
            <p:cNvSpPr txBox="1"/>
            <p:nvPr/>
          </p:nvSpPr>
          <p:spPr>
            <a:xfrm>
              <a:off x="0" y="0"/>
              <a:ext cx="20263226" cy="2621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                                   尽可能小</a:t>
              </a:r>
            </a:p>
          </p:txBody>
        </p:sp>
        <p:pic>
          <p:nvPicPr>
            <p:cNvPr id="464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864804" y="63261"/>
              <a:ext cx="14256053" cy="2494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68" name="Group"/>
          <p:cNvGrpSpPr/>
          <p:nvPr/>
        </p:nvGrpSpPr>
        <p:grpSpPr>
          <a:xfrm>
            <a:off x="5460228" y="6059508"/>
            <a:ext cx="19708214" cy="2549484"/>
            <a:chOff x="0" y="0"/>
            <a:chExt cx="19708212" cy="2549483"/>
          </a:xfrm>
        </p:grpSpPr>
        <p:sp>
          <p:nvSpPr>
            <p:cNvPr id="466" name="Group"/>
            <p:cNvSpPr txBox="1"/>
            <p:nvPr/>
          </p:nvSpPr>
          <p:spPr>
            <a:xfrm>
              <a:off x="0" y="0"/>
              <a:ext cx="19708213" cy="2549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尽可能小</a:t>
              </a:r>
            </a:p>
          </p:txBody>
        </p:sp>
        <p:pic>
          <p:nvPicPr>
            <p:cNvPr id="467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2997460" y="720053"/>
              <a:ext cx="6655477" cy="1109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9" name="Arrow"/>
          <p:cNvSpPr/>
          <p:nvPr/>
        </p:nvSpPr>
        <p:spPr>
          <a:xfrm rot="5400000">
            <a:off x="11557000" y="8373332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472" name="Group"/>
          <p:cNvGrpSpPr/>
          <p:nvPr/>
        </p:nvGrpSpPr>
        <p:grpSpPr>
          <a:xfrm>
            <a:off x="1838702" y="9864160"/>
            <a:ext cx="21766029" cy="2815686"/>
            <a:chOff x="0" y="0"/>
            <a:chExt cx="21766028" cy="2815685"/>
          </a:xfrm>
        </p:grpSpPr>
        <p:sp>
          <p:nvSpPr>
            <p:cNvPr id="470" name="Group"/>
            <p:cNvSpPr txBox="1"/>
            <p:nvPr/>
          </p:nvSpPr>
          <p:spPr>
            <a:xfrm>
              <a:off x="0" y="0"/>
              <a:ext cx="21766029" cy="2815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加入模型正则化，目标：使                                                                 尽可能小</a:t>
              </a:r>
            </a:p>
          </p:txBody>
        </p:sp>
        <p:pic>
          <p:nvPicPr>
            <p:cNvPr id="471" name="MathTypeImage.pdf" descr="MathTypeImage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7821762" y="67835"/>
              <a:ext cx="11561572" cy="2679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8" grpId="2"/>
      <p:bldP build="whole" bldLvl="1" animBg="1" rev="0" advAuto="0" spid="469" grpId="3"/>
      <p:bldP build="whole" bldLvl="1" animBg="1" rev="0" advAuto="0" spid="472" grpId="4"/>
      <p:bldP build="whole" bldLvl="1" animBg="1" rev="0" advAuto="0" spid="46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多项式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多项式回归</a:t>
            </a:r>
          </a:p>
        </p:txBody>
      </p:sp>
      <p:pic>
        <p:nvPicPr>
          <p:cNvPr id="13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1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2" name="Circle"/>
          <p:cNvSpPr/>
          <p:nvPr/>
        </p:nvSpPr>
        <p:spPr>
          <a:xfrm>
            <a:off x="8555484" y="11779457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" name="Circle"/>
          <p:cNvSpPr/>
          <p:nvPr/>
        </p:nvSpPr>
        <p:spPr>
          <a:xfrm>
            <a:off x="13909609" y="840008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4" name="Circle"/>
          <p:cNvSpPr/>
          <p:nvPr/>
        </p:nvSpPr>
        <p:spPr>
          <a:xfrm>
            <a:off x="14988544" y="6078287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5" name="Circle"/>
          <p:cNvSpPr/>
          <p:nvPr/>
        </p:nvSpPr>
        <p:spPr>
          <a:xfrm>
            <a:off x="15808579" y="388348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6" name="Circle"/>
          <p:cNvSpPr/>
          <p:nvPr/>
        </p:nvSpPr>
        <p:spPr>
          <a:xfrm>
            <a:off x="10719534" y="10178465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7" name="Circle"/>
          <p:cNvSpPr/>
          <p:nvPr/>
        </p:nvSpPr>
        <p:spPr>
          <a:xfrm>
            <a:off x="6071033" y="1145675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8" name="Circle"/>
          <p:cNvSpPr/>
          <p:nvPr/>
        </p:nvSpPr>
        <p:spPr>
          <a:xfrm>
            <a:off x="9254701" y="1061900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9" name="Circle"/>
          <p:cNvSpPr/>
          <p:nvPr/>
        </p:nvSpPr>
        <p:spPr>
          <a:xfrm>
            <a:off x="13337167" y="10178465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3" name="Connection Line"/>
          <p:cNvSpPr/>
          <p:nvPr/>
        </p:nvSpPr>
        <p:spPr>
          <a:xfrm>
            <a:off x="5243193" y="3833757"/>
            <a:ext cx="11385721" cy="8299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3727" y="21232"/>
                  <a:pt x="20927" y="14032"/>
                  <a:pt x="21600" y="0"/>
                </a:cubicBezTo>
              </a:path>
            </a:pathLst>
          </a:custGeom>
          <a:ln w="63500">
            <a:solidFill>
              <a:srgbClr val="CA495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51" name="Circle"/>
          <p:cNvSpPr/>
          <p:nvPr/>
        </p:nvSpPr>
        <p:spPr>
          <a:xfrm>
            <a:off x="15212018" y="8148747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52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6772044" y="10656610"/>
            <a:ext cx="6174847" cy="1443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  <p:bldP build="whole" bldLvl="1" animBg="1" rev="0" advAuto="0" spid="152" grpId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岭回归 Ridge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岭回归 Ridge Regression</a:t>
            </a:r>
          </a:p>
        </p:txBody>
      </p:sp>
      <p:pic>
        <p:nvPicPr>
          <p:cNvPr id="47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8" name="Group"/>
          <p:cNvGrpSpPr/>
          <p:nvPr/>
        </p:nvGrpSpPr>
        <p:grpSpPr>
          <a:xfrm>
            <a:off x="3382298" y="6466157"/>
            <a:ext cx="21766029" cy="2815686"/>
            <a:chOff x="0" y="0"/>
            <a:chExt cx="21766028" cy="2815685"/>
          </a:xfrm>
        </p:grpSpPr>
        <p:sp>
          <p:nvSpPr>
            <p:cNvPr id="476" name="Group"/>
            <p:cNvSpPr txBox="1"/>
            <p:nvPr/>
          </p:nvSpPr>
          <p:spPr>
            <a:xfrm>
              <a:off x="0" y="0"/>
              <a:ext cx="21766029" cy="2815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                  尽可能小</a:t>
              </a:r>
            </a:p>
          </p:txBody>
        </p:sp>
        <p:pic>
          <p:nvPicPr>
            <p:cNvPr id="477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708599" y="67992"/>
              <a:ext cx="11561571" cy="2679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8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实践：岭回归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实践：岭回归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LASSO…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LASSO</a:t>
            </a:r>
          </a:p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Regularization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岭回归 Ridge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岭回归 Ridge Regression</a:t>
            </a:r>
          </a:p>
        </p:txBody>
      </p:sp>
      <p:pic>
        <p:nvPicPr>
          <p:cNvPr id="48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8" name="Group"/>
          <p:cNvGrpSpPr/>
          <p:nvPr/>
        </p:nvGrpSpPr>
        <p:grpSpPr>
          <a:xfrm>
            <a:off x="3864673" y="3788982"/>
            <a:ext cx="21766029" cy="2815686"/>
            <a:chOff x="0" y="0"/>
            <a:chExt cx="21766028" cy="2815685"/>
          </a:xfrm>
        </p:grpSpPr>
        <p:sp>
          <p:nvSpPr>
            <p:cNvPr id="486" name="Group"/>
            <p:cNvSpPr txBox="1"/>
            <p:nvPr/>
          </p:nvSpPr>
          <p:spPr>
            <a:xfrm>
              <a:off x="0" y="0"/>
              <a:ext cx="21766029" cy="2815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                  尽可能小</a:t>
              </a:r>
            </a:p>
          </p:txBody>
        </p:sp>
        <p:pic>
          <p:nvPicPr>
            <p:cNvPr id="487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708599" y="67992"/>
              <a:ext cx="11561571" cy="2679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91" name="Group"/>
          <p:cNvGrpSpPr/>
          <p:nvPr/>
        </p:nvGrpSpPr>
        <p:grpSpPr>
          <a:xfrm>
            <a:off x="3864673" y="10138605"/>
            <a:ext cx="21766029" cy="2815687"/>
            <a:chOff x="0" y="0"/>
            <a:chExt cx="21766028" cy="2815685"/>
          </a:xfrm>
        </p:grpSpPr>
        <p:sp>
          <p:nvSpPr>
            <p:cNvPr id="489" name="Group"/>
            <p:cNvSpPr txBox="1"/>
            <p:nvPr/>
          </p:nvSpPr>
          <p:spPr>
            <a:xfrm>
              <a:off x="0" y="0"/>
              <a:ext cx="21766029" cy="2815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                  尽可能小</a:t>
              </a:r>
            </a:p>
          </p:txBody>
        </p:sp>
        <p:pic>
          <p:nvPicPr>
            <p:cNvPr id="490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2708599" y="67992"/>
              <a:ext cx="10795904" cy="2679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2" name="LASSO Regression"/>
          <p:cNvSpPr txBox="1"/>
          <p:nvPr/>
        </p:nvSpPr>
        <p:spPr>
          <a:xfrm>
            <a:off x="1953237" y="7772195"/>
            <a:ext cx="20828001" cy="202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LASSO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8" grpId="1"/>
      <p:bldP build="whole" bldLvl="1" animBg="1" rev="0" advAuto="0" spid="492" grpId="2"/>
      <p:bldP build="whole" bldLvl="1" animBg="1" rev="0" advAuto="0" spid="491" grpId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7" name="Group"/>
          <p:cNvGrpSpPr/>
          <p:nvPr/>
        </p:nvGrpSpPr>
        <p:grpSpPr>
          <a:xfrm>
            <a:off x="3937029" y="5450157"/>
            <a:ext cx="21766029" cy="2815686"/>
            <a:chOff x="0" y="0"/>
            <a:chExt cx="21766028" cy="2815685"/>
          </a:xfrm>
        </p:grpSpPr>
        <p:sp>
          <p:nvSpPr>
            <p:cNvPr id="495" name="Group"/>
            <p:cNvSpPr txBox="1"/>
            <p:nvPr/>
          </p:nvSpPr>
          <p:spPr>
            <a:xfrm>
              <a:off x="0" y="0"/>
              <a:ext cx="21766029" cy="2815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                  尽可能小</a:t>
              </a:r>
            </a:p>
          </p:txBody>
        </p:sp>
        <p:pic>
          <p:nvPicPr>
            <p:cNvPr id="496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708599" y="67992"/>
              <a:ext cx="10795904" cy="2679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8" name="LASSO Regression"/>
          <p:cNvSpPr txBox="1"/>
          <p:nvPr/>
        </p:nvSpPr>
        <p:spPr>
          <a:xfrm>
            <a:off x="1832643" y="946604"/>
            <a:ext cx="20828001" cy="202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LASSO Regression</a:t>
            </a:r>
          </a:p>
        </p:txBody>
      </p:sp>
      <p:sp>
        <p:nvSpPr>
          <p:cNvPr id="499" name="Least Absolute Shrinkage and Selection Operator Regression"/>
          <p:cNvSpPr txBox="1"/>
          <p:nvPr/>
        </p:nvSpPr>
        <p:spPr>
          <a:xfrm>
            <a:off x="2722492" y="10061554"/>
            <a:ext cx="190483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Least Absolute Shrinkage and Selection Operator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9" grpId="2"/>
      <p:bldP build="whole" bldLvl="1" animBg="1" rev="0" advAuto="0" spid="49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实践：LASSO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实践：LASSO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比较 Ridge 和 LASSO"/>
          <p:cNvSpPr txBox="1"/>
          <p:nvPr>
            <p:ph type="ctrTitle"/>
          </p:nvPr>
        </p:nvSpPr>
        <p:spPr>
          <a:xfrm>
            <a:off x="1778000" y="995523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比较 Ridge 和 LASSO</a:t>
            </a:r>
          </a:p>
        </p:txBody>
      </p:sp>
      <p:pic>
        <p:nvPicPr>
          <p:cNvPr id="50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7" name="Group"/>
          <p:cNvGrpSpPr/>
          <p:nvPr/>
        </p:nvGrpSpPr>
        <p:grpSpPr>
          <a:xfrm>
            <a:off x="1305490" y="9988765"/>
            <a:ext cx="20828001" cy="2694342"/>
            <a:chOff x="0" y="0"/>
            <a:chExt cx="20828000" cy="2694340"/>
          </a:xfrm>
        </p:grpSpPr>
        <p:sp>
          <p:nvSpPr>
            <p:cNvPr id="505" name="Group"/>
            <p:cNvSpPr txBox="1"/>
            <p:nvPr/>
          </p:nvSpPr>
          <p:spPr>
            <a:xfrm>
              <a:off x="0" y="0"/>
              <a:ext cx="20828000" cy="269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                 </a:t>
              </a:r>
            </a:p>
          </p:txBody>
        </p:sp>
        <p:pic>
          <p:nvPicPr>
            <p:cNvPr id="506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591869" y="65062"/>
              <a:ext cx="10330645" cy="2564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0" name="Group"/>
          <p:cNvGrpSpPr/>
          <p:nvPr/>
        </p:nvGrpSpPr>
        <p:grpSpPr>
          <a:xfrm>
            <a:off x="16901326" y="9070344"/>
            <a:ext cx="6581005" cy="4531184"/>
            <a:chOff x="0" y="0"/>
            <a:chExt cx="6581003" cy="4531183"/>
          </a:xfrm>
        </p:grpSpPr>
        <p:pic>
          <p:nvPicPr>
            <p:cNvPr id="508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581004" cy="4531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9" name="a=0.1"/>
            <p:cNvSpPr txBox="1"/>
            <p:nvPr/>
          </p:nvSpPr>
          <p:spPr>
            <a:xfrm>
              <a:off x="96890" y="126781"/>
              <a:ext cx="3230020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a=0.1</a:t>
              </a:r>
            </a:p>
          </p:txBody>
        </p:sp>
      </p:grpSp>
      <p:grpSp>
        <p:nvGrpSpPr>
          <p:cNvPr id="513" name="Group"/>
          <p:cNvGrpSpPr/>
          <p:nvPr/>
        </p:nvGrpSpPr>
        <p:grpSpPr>
          <a:xfrm>
            <a:off x="1308985" y="4639503"/>
            <a:ext cx="21766030" cy="2815686"/>
            <a:chOff x="0" y="0"/>
            <a:chExt cx="21766028" cy="2815685"/>
          </a:xfrm>
        </p:grpSpPr>
        <p:sp>
          <p:nvSpPr>
            <p:cNvPr id="511" name="Group"/>
            <p:cNvSpPr txBox="1"/>
            <p:nvPr/>
          </p:nvSpPr>
          <p:spPr>
            <a:xfrm>
              <a:off x="0" y="0"/>
              <a:ext cx="21766029" cy="2815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                  </a:t>
              </a:r>
            </a:p>
          </p:txBody>
        </p:sp>
        <p:pic>
          <p:nvPicPr>
            <p:cNvPr id="512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2708599" y="67992"/>
              <a:ext cx="11561571" cy="2679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1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901326" y="3781754"/>
            <a:ext cx="6581005" cy="4531184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a=100"/>
          <p:cNvSpPr txBox="1"/>
          <p:nvPr/>
        </p:nvSpPr>
        <p:spPr>
          <a:xfrm>
            <a:off x="17004622" y="3969775"/>
            <a:ext cx="323002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a=100</a:t>
            </a:r>
          </a:p>
        </p:txBody>
      </p:sp>
      <p:sp>
        <p:nvSpPr>
          <p:cNvPr id="516" name="Ridge"/>
          <p:cNvSpPr txBox="1"/>
          <p:nvPr/>
        </p:nvSpPr>
        <p:spPr>
          <a:xfrm>
            <a:off x="865353" y="4114799"/>
            <a:ext cx="1904830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 sz="6000"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Ridge</a:t>
            </a:r>
          </a:p>
        </p:txBody>
      </p:sp>
      <p:sp>
        <p:nvSpPr>
          <p:cNvPr id="517" name="LASSO"/>
          <p:cNvSpPr txBox="1"/>
          <p:nvPr/>
        </p:nvSpPr>
        <p:spPr>
          <a:xfrm>
            <a:off x="865353" y="9258488"/>
            <a:ext cx="1904830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 sz="6000"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LASSO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2" name="Group"/>
          <p:cNvGrpSpPr/>
          <p:nvPr/>
        </p:nvGrpSpPr>
        <p:grpSpPr>
          <a:xfrm>
            <a:off x="3961147" y="3930679"/>
            <a:ext cx="21766029" cy="2815686"/>
            <a:chOff x="0" y="0"/>
            <a:chExt cx="21766028" cy="2815685"/>
          </a:xfrm>
        </p:grpSpPr>
        <p:sp>
          <p:nvSpPr>
            <p:cNvPr id="520" name="Group"/>
            <p:cNvSpPr txBox="1"/>
            <p:nvPr/>
          </p:nvSpPr>
          <p:spPr>
            <a:xfrm>
              <a:off x="0" y="0"/>
              <a:ext cx="21766029" cy="2815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                  尽可能小</a:t>
              </a:r>
            </a:p>
          </p:txBody>
        </p:sp>
        <p:pic>
          <p:nvPicPr>
            <p:cNvPr id="521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708599" y="67992"/>
              <a:ext cx="10795904" cy="2679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3" name="LASSO Regression"/>
          <p:cNvSpPr txBox="1"/>
          <p:nvPr/>
        </p:nvSpPr>
        <p:spPr>
          <a:xfrm>
            <a:off x="1832643" y="946604"/>
            <a:ext cx="20828001" cy="202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LASSO Regression</a:t>
            </a:r>
          </a:p>
        </p:txBody>
      </p:sp>
      <p:sp>
        <p:nvSpPr>
          <p:cNvPr id="524" name="Least Absolute Shrinkage and Selection Operator Regression"/>
          <p:cNvSpPr txBox="1"/>
          <p:nvPr/>
        </p:nvSpPr>
        <p:spPr>
          <a:xfrm>
            <a:off x="2963679" y="8228534"/>
            <a:ext cx="190483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Least Absolute Shrinkage and Selection Operator Regression</a:t>
            </a:r>
          </a:p>
        </p:txBody>
      </p:sp>
      <p:sp>
        <p:nvSpPr>
          <p:cNvPr id="525" name="LASSO趋向于使得一部分theta值变为0。所以可作为特征选择用。"/>
          <p:cNvSpPr txBox="1"/>
          <p:nvPr/>
        </p:nvSpPr>
        <p:spPr>
          <a:xfrm>
            <a:off x="2963679" y="10969209"/>
            <a:ext cx="1904830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LASSO趋向于使得一部分theta值变为0。所以可作为特征选择用。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idge Regression"/>
          <p:cNvSpPr txBox="1"/>
          <p:nvPr>
            <p:ph type="ctrTitle"/>
          </p:nvPr>
        </p:nvSpPr>
        <p:spPr>
          <a:xfrm>
            <a:off x="1778000" y="780002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Ridge Regression</a:t>
            </a:r>
          </a:p>
        </p:txBody>
      </p:sp>
      <p:pic>
        <p:nvPicPr>
          <p:cNvPr id="52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1" name="Group"/>
          <p:cNvGrpSpPr/>
          <p:nvPr/>
        </p:nvGrpSpPr>
        <p:grpSpPr>
          <a:xfrm>
            <a:off x="3186748" y="3275629"/>
            <a:ext cx="20828001" cy="2694342"/>
            <a:chOff x="0" y="0"/>
            <a:chExt cx="20828000" cy="2694340"/>
          </a:xfrm>
        </p:grpSpPr>
        <p:sp>
          <p:nvSpPr>
            <p:cNvPr id="529" name="Group"/>
            <p:cNvSpPr txBox="1"/>
            <p:nvPr/>
          </p:nvSpPr>
          <p:spPr>
            <a:xfrm>
              <a:off x="0" y="0"/>
              <a:ext cx="20828000" cy="269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Ridge Regression:</a:t>
              </a:r>
            </a:p>
          </p:txBody>
        </p:sp>
        <p:pic>
          <p:nvPicPr>
            <p:cNvPr id="530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5896130" y="65065"/>
              <a:ext cx="11063315" cy="2564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2" name="alpha趋近于无穷时"/>
          <p:cNvSpPr txBox="1"/>
          <p:nvPr/>
        </p:nvSpPr>
        <p:spPr>
          <a:xfrm>
            <a:off x="3130984" y="6436773"/>
            <a:ext cx="628625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alpha趋近于无穷时</a:t>
            </a:r>
          </a:p>
        </p:txBody>
      </p:sp>
      <p:grpSp>
        <p:nvGrpSpPr>
          <p:cNvPr id="535" name="Group"/>
          <p:cNvGrpSpPr/>
          <p:nvPr/>
        </p:nvGrpSpPr>
        <p:grpSpPr>
          <a:xfrm>
            <a:off x="11867076" y="6436772"/>
            <a:ext cx="8705045" cy="6915533"/>
            <a:chOff x="0" y="0"/>
            <a:chExt cx="8705044" cy="6915531"/>
          </a:xfrm>
        </p:grpSpPr>
        <p:sp>
          <p:nvSpPr>
            <p:cNvPr id="533" name="Line"/>
            <p:cNvSpPr/>
            <p:nvPr/>
          </p:nvSpPr>
          <p:spPr>
            <a:xfrm>
              <a:off x="0" y="4856649"/>
              <a:ext cx="870504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34" name="Line"/>
            <p:cNvSpPr/>
            <p:nvPr/>
          </p:nvSpPr>
          <p:spPr>
            <a:xfrm flipV="1">
              <a:off x="4058346" y="-1"/>
              <a:ext cx="1" cy="69155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536" name="Circle"/>
          <p:cNvSpPr/>
          <p:nvPr/>
        </p:nvSpPr>
        <p:spPr>
          <a:xfrm>
            <a:off x="17658805" y="7335474"/>
            <a:ext cx="361923" cy="36192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9" name="Connection Line"/>
          <p:cNvSpPr/>
          <p:nvPr/>
        </p:nvSpPr>
        <p:spPr>
          <a:xfrm>
            <a:off x="15972963" y="7697395"/>
            <a:ext cx="1866110" cy="3518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255" y="9034"/>
                  <a:pt x="14055" y="16234"/>
                  <a:pt x="0" y="21600"/>
                </a:cubicBezTo>
              </a:path>
            </a:pathLst>
          </a:custGeom>
          <a:ln w="508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38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3746414" y="7894175"/>
            <a:ext cx="5055422" cy="5788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2" grpId="1"/>
      <p:bldP build="whole" bldLvl="1" animBg="1" rev="0" advAuto="0" spid="535" grpId="3"/>
      <p:bldP build="whole" bldLvl="1" animBg="1" rev="0" advAuto="0" spid="536" grpId="4"/>
      <p:bldP build="whole" bldLvl="1" animBg="1" rev="0" advAuto="0" spid="539" grpId="5"/>
      <p:bldP build="whole" bldLvl="1" animBg="1" rev="0" advAuto="0" spid="538" grpId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LASSO Regression"/>
          <p:cNvSpPr txBox="1"/>
          <p:nvPr>
            <p:ph type="ctrTitle"/>
          </p:nvPr>
        </p:nvSpPr>
        <p:spPr>
          <a:xfrm>
            <a:off x="1778000" y="780002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LASSO Regression</a:t>
            </a:r>
          </a:p>
        </p:txBody>
      </p:sp>
      <p:pic>
        <p:nvPicPr>
          <p:cNvPr id="54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5" name="Group"/>
          <p:cNvGrpSpPr/>
          <p:nvPr/>
        </p:nvGrpSpPr>
        <p:grpSpPr>
          <a:xfrm>
            <a:off x="3186748" y="3275629"/>
            <a:ext cx="20828001" cy="2694342"/>
            <a:chOff x="0" y="0"/>
            <a:chExt cx="20828000" cy="2694340"/>
          </a:xfrm>
        </p:grpSpPr>
        <p:sp>
          <p:nvSpPr>
            <p:cNvPr id="543" name="Group"/>
            <p:cNvSpPr txBox="1"/>
            <p:nvPr/>
          </p:nvSpPr>
          <p:spPr>
            <a:xfrm>
              <a:off x="0" y="0"/>
              <a:ext cx="20828000" cy="269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LASSO Regression:</a:t>
              </a:r>
            </a:p>
          </p:txBody>
        </p:sp>
        <p:pic>
          <p:nvPicPr>
            <p:cNvPr id="544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5896130" y="65065"/>
              <a:ext cx="10330645" cy="2564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6" name="alpha趋近于无穷时"/>
          <p:cNvSpPr txBox="1"/>
          <p:nvPr/>
        </p:nvSpPr>
        <p:spPr>
          <a:xfrm>
            <a:off x="3130984" y="6436773"/>
            <a:ext cx="628625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alpha趋近于无穷时</a:t>
            </a:r>
          </a:p>
        </p:txBody>
      </p:sp>
      <p:grpSp>
        <p:nvGrpSpPr>
          <p:cNvPr id="549" name="Group"/>
          <p:cNvGrpSpPr/>
          <p:nvPr/>
        </p:nvGrpSpPr>
        <p:grpSpPr>
          <a:xfrm>
            <a:off x="17104447" y="6436772"/>
            <a:ext cx="6820396" cy="6915533"/>
            <a:chOff x="0" y="0"/>
            <a:chExt cx="6820395" cy="6915531"/>
          </a:xfrm>
        </p:grpSpPr>
        <p:sp>
          <p:nvSpPr>
            <p:cNvPr id="547" name="Line"/>
            <p:cNvSpPr/>
            <p:nvPr/>
          </p:nvSpPr>
          <p:spPr>
            <a:xfrm>
              <a:off x="0" y="4856649"/>
              <a:ext cx="682039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48" name="Line"/>
            <p:cNvSpPr/>
            <p:nvPr/>
          </p:nvSpPr>
          <p:spPr>
            <a:xfrm flipV="1">
              <a:off x="2173698" y="-1"/>
              <a:ext cx="1" cy="69155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550" name="Circle"/>
          <p:cNvSpPr/>
          <p:nvPr/>
        </p:nvSpPr>
        <p:spPr>
          <a:xfrm>
            <a:off x="20987410" y="7431949"/>
            <a:ext cx="361923" cy="36192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51" name="Line"/>
          <p:cNvSpPr/>
          <p:nvPr/>
        </p:nvSpPr>
        <p:spPr>
          <a:xfrm flipH="1">
            <a:off x="19250682" y="7689717"/>
            <a:ext cx="1809084" cy="1495730"/>
          </a:xfrm>
          <a:prstGeom prst="line">
            <a:avLst/>
          </a:prstGeom>
          <a:ln w="508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2" name="Line"/>
          <p:cNvSpPr/>
          <p:nvPr/>
        </p:nvSpPr>
        <p:spPr>
          <a:xfrm>
            <a:off x="19281388" y="9156462"/>
            <a:ext cx="8104" cy="2162986"/>
          </a:xfrm>
          <a:prstGeom prst="line">
            <a:avLst/>
          </a:prstGeom>
          <a:ln w="508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553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411084" y="7894175"/>
            <a:ext cx="7180165" cy="5788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9104217" y="8590095"/>
            <a:ext cx="7986102" cy="4396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2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7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6" grpId="1"/>
      <p:bldP build="whole" bldLvl="1" animBg="1" rev="0" advAuto="0" spid="554" grpId="3"/>
      <p:bldP build="whole" bldLvl="1" animBg="1" rev="0" advAuto="0" spid="553" grpId="2"/>
      <p:bldP build="whole" bldLvl="1" animBg="1" rev="0" advAuto="0" spid="551" grpId="6"/>
      <p:bldP build="whole" bldLvl="1" animBg="1" rev="0" advAuto="0" spid="549" grpId="4"/>
      <p:bldP build="whole" bldLvl="1" animBg="1" rev="0" advAuto="0" spid="550" grpId="5"/>
      <p:bldP build="whole" bldLvl="1" animBg="1" rev="0" advAuto="0" spid="552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实践：多项式回归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实践：多项式回归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9" name="Group"/>
          <p:cNvGrpSpPr/>
          <p:nvPr/>
        </p:nvGrpSpPr>
        <p:grpSpPr>
          <a:xfrm>
            <a:off x="3961147" y="3930679"/>
            <a:ext cx="21766029" cy="2815686"/>
            <a:chOff x="0" y="0"/>
            <a:chExt cx="21766028" cy="2815685"/>
          </a:xfrm>
        </p:grpSpPr>
        <p:sp>
          <p:nvSpPr>
            <p:cNvPr id="557" name="Group"/>
            <p:cNvSpPr txBox="1"/>
            <p:nvPr/>
          </p:nvSpPr>
          <p:spPr>
            <a:xfrm>
              <a:off x="0" y="0"/>
              <a:ext cx="21766029" cy="2815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                  尽可能小</a:t>
              </a:r>
            </a:p>
          </p:txBody>
        </p:sp>
        <p:pic>
          <p:nvPicPr>
            <p:cNvPr id="558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708599" y="67992"/>
              <a:ext cx="10795904" cy="2679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60" name="LASSO Regression"/>
          <p:cNvSpPr txBox="1"/>
          <p:nvPr/>
        </p:nvSpPr>
        <p:spPr>
          <a:xfrm>
            <a:off x="1832643" y="946604"/>
            <a:ext cx="20828001" cy="202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LASSO Regression</a:t>
            </a:r>
          </a:p>
        </p:txBody>
      </p:sp>
      <p:sp>
        <p:nvSpPr>
          <p:cNvPr id="561" name="Least Absolute Shrinkage and Selection Operator Regression"/>
          <p:cNvSpPr txBox="1"/>
          <p:nvPr/>
        </p:nvSpPr>
        <p:spPr>
          <a:xfrm>
            <a:off x="2963679" y="8228534"/>
            <a:ext cx="190483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Least Absolute Shrinkage and Selection Operator Regression</a:t>
            </a:r>
          </a:p>
        </p:txBody>
      </p:sp>
      <p:sp>
        <p:nvSpPr>
          <p:cNvPr id="562" name="LASSO趋向于使得一部分theta值变为0。所以可作为特征选择用。"/>
          <p:cNvSpPr txBox="1"/>
          <p:nvPr/>
        </p:nvSpPr>
        <p:spPr>
          <a:xfrm>
            <a:off x="2963679" y="10969209"/>
            <a:ext cx="1904830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LASSO趋向于使得一部分theta值变为0。所以可作为特征选择用。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L1正则，L2正则 和…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L1正则，L2正则 和</a:t>
            </a:r>
          </a:p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弹性网 Elastic 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岭回归 Ridge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岭回归 Ridge Regression</a:t>
            </a:r>
          </a:p>
        </p:txBody>
      </p:sp>
      <p:pic>
        <p:nvPicPr>
          <p:cNvPr id="56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0" name="Group"/>
          <p:cNvGrpSpPr/>
          <p:nvPr/>
        </p:nvGrpSpPr>
        <p:grpSpPr>
          <a:xfrm>
            <a:off x="3864673" y="3788982"/>
            <a:ext cx="21766029" cy="2815686"/>
            <a:chOff x="0" y="0"/>
            <a:chExt cx="21766028" cy="2815685"/>
          </a:xfrm>
        </p:grpSpPr>
        <p:sp>
          <p:nvSpPr>
            <p:cNvPr id="568" name="Group"/>
            <p:cNvSpPr txBox="1"/>
            <p:nvPr/>
          </p:nvSpPr>
          <p:spPr>
            <a:xfrm>
              <a:off x="0" y="0"/>
              <a:ext cx="21766029" cy="2815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                  尽可能小</a:t>
              </a:r>
            </a:p>
          </p:txBody>
        </p:sp>
        <p:pic>
          <p:nvPicPr>
            <p:cNvPr id="569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708599" y="67992"/>
              <a:ext cx="11561571" cy="2679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Group"/>
          <p:cNvGrpSpPr/>
          <p:nvPr/>
        </p:nvGrpSpPr>
        <p:grpSpPr>
          <a:xfrm>
            <a:off x="3864673" y="10138605"/>
            <a:ext cx="21766029" cy="2815687"/>
            <a:chOff x="0" y="0"/>
            <a:chExt cx="21766028" cy="2815685"/>
          </a:xfrm>
        </p:grpSpPr>
        <p:sp>
          <p:nvSpPr>
            <p:cNvPr id="571" name="Group"/>
            <p:cNvSpPr txBox="1"/>
            <p:nvPr/>
          </p:nvSpPr>
          <p:spPr>
            <a:xfrm>
              <a:off x="0" y="0"/>
              <a:ext cx="21766029" cy="2815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目标：使                                                                  尽可能小</a:t>
              </a:r>
            </a:p>
          </p:txBody>
        </p:sp>
        <p:pic>
          <p:nvPicPr>
            <p:cNvPr id="572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2708599" y="67992"/>
              <a:ext cx="10795904" cy="2679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4" name="LASSO Regression"/>
          <p:cNvSpPr txBox="1"/>
          <p:nvPr/>
        </p:nvSpPr>
        <p:spPr>
          <a:xfrm>
            <a:off x="1953237" y="7357224"/>
            <a:ext cx="20828001" cy="202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LASSO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比较 Ridge 和 LASSO"/>
          <p:cNvSpPr txBox="1"/>
          <p:nvPr>
            <p:ph type="ctrTitle"/>
          </p:nvPr>
        </p:nvSpPr>
        <p:spPr>
          <a:xfrm>
            <a:off x="1778000" y="995523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比较 Ridge 和 LASSO</a:t>
            </a:r>
          </a:p>
        </p:txBody>
      </p:sp>
      <p:pic>
        <p:nvPicPr>
          <p:cNvPr id="57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2" name="Group"/>
          <p:cNvGrpSpPr/>
          <p:nvPr/>
        </p:nvGrpSpPr>
        <p:grpSpPr>
          <a:xfrm>
            <a:off x="2064560" y="3820883"/>
            <a:ext cx="3532862" cy="9014936"/>
            <a:chOff x="0" y="0"/>
            <a:chExt cx="3532860" cy="9014934"/>
          </a:xfrm>
        </p:grpSpPr>
        <p:sp>
          <p:nvSpPr>
            <p:cNvPr id="578" name="Ridge"/>
            <p:cNvSpPr txBox="1"/>
            <p:nvPr/>
          </p:nvSpPr>
          <p:spPr>
            <a:xfrm>
              <a:off x="79083" y="-1"/>
              <a:ext cx="3453778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 sz="6000">
                  <a:solidFill>
                    <a:srgbClr val="BA3027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Ridge</a:t>
              </a:r>
            </a:p>
          </p:txBody>
        </p:sp>
        <p:sp>
          <p:nvSpPr>
            <p:cNvPr id="579" name="LASSO"/>
            <p:cNvSpPr txBox="1"/>
            <p:nvPr/>
          </p:nvSpPr>
          <p:spPr>
            <a:xfrm>
              <a:off x="0" y="5268774"/>
              <a:ext cx="3520009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 sz="6000">
                  <a:solidFill>
                    <a:srgbClr val="BA3027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LASSO</a:t>
              </a:r>
            </a:p>
          </p:txBody>
        </p:sp>
        <p:pic>
          <p:nvPicPr>
            <p:cNvPr id="580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661057" y="6450590"/>
              <a:ext cx="2198010" cy="2564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1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67965" y="1460507"/>
              <a:ext cx="2784146" cy="2564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87" name="Group"/>
          <p:cNvGrpSpPr/>
          <p:nvPr/>
        </p:nvGrpSpPr>
        <p:grpSpPr>
          <a:xfrm>
            <a:off x="9399766" y="3820883"/>
            <a:ext cx="5023987" cy="9014936"/>
            <a:chOff x="0" y="0"/>
            <a:chExt cx="5023985" cy="9014934"/>
          </a:xfrm>
        </p:grpSpPr>
        <p:pic>
          <p:nvPicPr>
            <p:cNvPr id="583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41830" y="1460507"/>
              <a:ext cx="4982156" cy="2564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4" name="MSE"/>
            <p:cNvSpPr txBox="1"/>
            <p:nvPr/>
          </p:nvSpPr>
          <p:spPr>
            <a:xfrm>
              <a:off x="805928" y="-1"/>
              <a:ext cx="3453778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 sz="6000">
                  <a:solidFill>
                    <a:srgbClr val="BA3027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MSE</a:t>
              </a:r>
            </a:p>
          </p:txBody>
        </p:sp>
        <p:sp>
          <p:nvSpPr>
            <p:cNvPr id="585" name="MAE"/>
            <p:cNvSpPr txBox="1"/>
            <p:nvPr/>
          </p:nvSpPr>
          <p:spPr>
            <a:xfrm>
              <a:off x="805928" y="5268774"/>
              <a:ext cx="3453778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 sz="6000">
                  <a:solidFill>
                    <a:srgbClr val="BA3027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MAE</a:t>
              </a:r>
            </a:p>
          </p:txBody>
        </p:sp>
        <p:pic>
          <p:nvPicPr>
            <p:cNvPr id="586" name="MathTypeImage.pdf" descr="MathTypeImage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0" y="6450590"/>
              <a:ext cx="4322753" cy="2564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92" name="Group"/>
          <p:cNvGrpSpPr/>
          <p:nvPr/>
        </p:nvGrpSpPr>
        <p:grpSpPr>
          <a:xfrm>
            <a:off x="16997154" y="3823446"/>
            <a:ext cx="6081161" cy="9012373"/>
            <a:chOff x="0" y="-76200"/>
            <a:chExt cx="6081159" cy="9012372"/>
          </a:xfrm>
        </p:grpSpPr>
        <p:pic>
          <p:nvPicPr>
            <p:cNvPr id="588" name="MathTypeImage.pdf" descr="MathTypeImage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0" y="1460507"/>
              <a:ext cx="6081160" cy="2784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9" name="欧拉距离"/>
            <p:cNvSpPr txBox="1"/>
            <p:nvPr/>
          </p:nvSpPr>
          <p:spPr>
            <a:xfrm>
              <a:off x="764097" y="-76201"/>
              <a:ext cx="3881884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 sz="6000">
                  <a:solidFill>
                    <a:srgbClr val="BA3027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欧拉距离</a:t>
              </a:r>
            </a:p>
          </p:txBody>
        </p:sp>
        <p:sp>
          <p:nvSpPr>
            <p:cNvPr id="590" name="曼哈顿距离"/>
            <p:cNvSpPr txBox="1"/>
            <p:nvPr/>
          </p:nvSpPr>
          <p:spPr>
            <a:xfrm>
              <a:off x="764097" y="5192574"/>
              <a:ext cx="4637195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 sz="6000">
                  <a:solidFill>
                    <a:srgbClr val="BA3027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曼哈顿距离</a:t>
              </a:r>
            </a:p>
          </p:txBody>
        </p:sp>
        <p:pic>
          <p:nvPicPr>
            <p:cNvPr id="591" name="MathTypeImage.pdf" descr="MathTypeImage.pdf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0" r="0" b="0"/>
            <a:stretch>
              <a:fillRect/>
            </a:stretch>
          </p:blipFill>
          <p:spPr>
            <a:xfrm>
              <a:off x="146446" y="6371827"/>
              <a:ext cx="4689088" cy="25643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7" grpId="1"/>
      <p:bldP build="whole" bldLvl="1" animBg="1" rev="0" advAuto="0" spid="592" grpId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L1正则，L2正则"/>
          <p:cNvSpPr txBox="1"/>
          <p:nvPr>
            <p:ph type="ctrTitle"/>
          </p:nvPr>
        </p:nvSpPr>
        <p:spPr>
          <a:xfrm>
            <a:off x="1778000" y="780002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L1正则，L2正则</a:t>
            </a:r>
          </a:p>
        </p:txBody>
      </p:sp>
      <p:pic>
        <p:nvPicPr>
          <p:cNvPr id="59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9" name="Group"/>
          <p:cNvGrpSpPr/>
          <p:nvPr/>
        </p:nvGrpSpPr>
        <p:grpSpPr>
          <a:xfrm>
            <a:off x="3128563" y="4735357"/>
            <a:ext cx="7466486" cy="6277153"/>
            <a:chOff x="0" y="0"/>
            <a:chExt cx="7466484" cy="6277152"/>
          </a:xfrm>
        </p:grpSpPr>
        <p:pic>
          <p:nvPicPr>
            <p:cNvPr id="596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3193169"/>
              <a:ext cx="7466485" cy="30839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7" name="明可夫斯基距离"/>
            <p:cNvSpPr txBox="1"/>
            <p:nvPr/>
          </p:nvSpPr>
          <p:spPr>
            <a:xfrm>
              <a:off x="908067" y="0"/>
              <a:ext cx="6229125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明可夫斯基距离</a:t>
              </a:r>
            </a:p>
          </p:txBody>
        </p:sp>
        <p:sp>
          <p:nvSpPr>
            <p:cNvPr id="598" name="Minkowski Distance"/>
            <p:cNvSpPr txBox="1"/>
            <p:nvPr/>
          </p:nvSpPr>
          <p:spPr>
            <a:xfrm>
              <a:off x="618642" y="1414803"/>
              <a:ext cx="6229125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Minkowski Distance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9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L1正则，L2正则"/>
          <p:cNvSpPr txBox="1"/>
          <p:nvPr>
            <p:ph type="ctrTitle"/>
          </p:nvPr>
        </p:nvSpPr>
        <p:spPr>
          <a:xfrm>
            <a:off x="1778000" y="780002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L1正则，L2正则</a:t>
            </a:r>
          </a:p>
        </p:txBody>
      </p:sp>
      <p:pic>
        <p:nvPicPr>
          <p:cNvPr id="60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L2正则项"/>
          <p:cNvSpPr txBox="1"/>
          <p:nvPr/>
        </p:nvSpPr>
        <p:spPr>
          <a:xfrm>
            <a:off x="20351731" y="5563418"/>
            <a:ext cx="305133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L2正则项</a:t>
            </a:r>
          </a:p>
        </p:txBody>
      </p:sp>
      <p:sp>
        <p:nvSpPr>
          <p:cNvPr id="604" name="L1正则项"/>
          <p:cNvSpPr txBox="1"/>
          <p:nvPr/>
        </p:nvSpPr>
        <p:spPr>
          <a:xfrm>
            <a:off x="20424088" y="8695645"/>
            <a:ext cx="305133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L1正则项</a:t>
            </a:r>
          </a:p>
        </p:txBody>
      </p:sp>
      <p:sp>
        <p:nvSpPr>
          <p:cNvPr id="605" name="Ln正则项"/>
          <p:cNvSpPr txBox="1"/>
          <p:nvPr/>
        </p:nvSpPr>
        <p:spPr>
          <a:xfrm>
            <a:off x="20351731" y="12030430"/>
            <a:ext cx="319604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Ln正则项</a:t>
            </a:r>
          </a:p>
        </p:txBody>
      </p:sp>
      <p:sp>
        <p:nvSpPr>
          <p:cNvPr id="606" name="Line"/>
          <p:cNvSpPr/>
          <p:nvPr/>
        </p:nvSpPr>
        <p:spPr>
          <a:xfrm flipV="1">
            <a:off x="12942399" y="4389322"/>
            <a:ext cx="1" cy="86812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609" name="Group"/>
          <p:cNvGrpSpPr/>
          <p:nvPr/>
        </p:nvGrpSpPr>
        <p:grpSpPr>
          <a:xfrm>
            <a:off x="13392701" y="4776613"/>
            <a:ext cx="5297363" cy="2564345"/>
            <a:chOff x="0" y="0"/>
            <a:chExt cx="5297361" cy="2564344"/>
          </a:xfrm>
        </p:grpSpPr>
        <p:pic>
          <p:nvPicPr>
            <p:cNvPr id="607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3172618" y="0"/>
              <a:ext cx="2124744" cy="2564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8" name="Ridge"/>
            <p:cNvSpPr txBox="1"/>
            <p:nvPr/>
          </p:nvSpPr>
          <p:spPr>
            <a:xfrm>
              <a:off x="0" y="729711"/>
              <a:ext cx="2698504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BA3027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Ridge</a:t>
              </a:r>
            </a:p>
          </p:txBody>
        </p:sp>
      </p:grpSp>
      <p:grpSp>
        <p:nvGrpSpPr>
          <p:cNvPr id="612" name="Group"/>
          <p:cNvGrpSpPr/>
          <p:nvPr/>
        </p:nvGrpSpPr>
        <p:grpSpPr>
          <a:xfrm>
            <a:off x="13465058" y="8029433"/>
            <a:ext cx="5334115" cy="2564346"/>
            <a:chOff x="0" y="0"/>
            <a:chExt cx="5334114" cy="2564344"/>
          </a:xfrm>
        </p:grpSpPr>
        <p:pic>
          <p:nvPicPr>
            <p:cNvPr id="610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136104" y="0"/>
              <a:ext cx="2198011" cy="2564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1" name="LASSO"/>
            <p:cNvSpPr txBox="1"/>
            <p:nvPr/>
          </p:nvSpPr>
          <p:spPr>
            <a:xfrm>
              <a:off x="0" y="729711"/>
              <a:ext cx="2698504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BA3027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LASSO</a:t>
              </a:r>
            </a:p>
          </p:txBody>
        </p:sp>
      </p:grpSp>
      <p:grpSp>
        <p:nvGrpSpPr>
          <p:cNvPr id="615" name="Group"/>
          <p:cNvGrpSpPr/>
          <p:nvPr/>
        </p:nvGrpSpPr>
        <p:grpSpPr>
          <a:xfrm>
            <a:off x="3369750" y="6331942"/>
            <a:ext cx="8391364" cy="5134266"/>
            <a:chOff x="0" y="0"/>
            <a:chExt cx="8391363" cy="5134264"/>
          </a:xfrm>
        </p:grpSpPr>
        <p:pic>
          <p:nvPicPr>
            <p:cNvPr id="613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817226" cy="30839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4" name="Lp范数"/>
            <p:cNvSpPr txBox="1"/>
            <p:nvPr/>
          </p:nvSpPr>
          <p:spPr>
            <a:xfrm>
              <a:off x="2162240" y="4143664"/>
              <a:ext cx="6229124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Lp范数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6" grpId="2"/>
      <p:bldP build="whole" bldLvl="1" animBg="1" rev="0" advAuto="0" spid="615" grpId="1"/>
      <p:bldP build="whole" bldLvl="1" animBg="1" rev="0" advAuto="0" spid="609" grpId="3"/>
      <p:bldP build="whole" bldLvl="1" animBg="1" rev="0" advAuto="0" spid="604" grpId="6"/>
      <p:bldP build="whole" bldLvl="1" animBg="1" rev="0" advAuto="0" spid="612" grpId="5"/>
      <p:bldP build="whole" bldLvl="1" animBg="1" rev="0" advAuto="0" spid="603" grpId="4"/>
      <p:bldP build="whole" bldLvl="1" animBg="1" rev="0" advAuto="0" spid="605" grpId="7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L1正则，L2正则"/>
          <p:cNvSpPr txBox="1"/>
          <p:nvPr>
            <p:ph type="ctrTitle"/>
          </p:nvPr>
        </p:nvSpPr>
        <p:spPr>
          <a:xfrm>
            <a:off x="1778000" y="780002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L1正则，L2正则</a:t>
            </a:r>
          </a:p>
        </p:txBody>
      </p:sp>
      <p:pic>
        <p:nvPicPr>
          <p:cNvPr id="61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1" name="Group"/>
          <p:cNvGrpSpPr/>
          <p:nvPr/>
        </p:nvGrpSpPr>
        <p:grpSpPr>
          <a:xfrm>
            <a:off x="3186748" y="8687929"/>
            <a:ext cx="20828001" cy="2694341"/>
            <a:chOff x="0" y="0"/>
            <a:chExt cx="20828000" cy="2694340"/>
          </a:xfrm>
        </p:grpSpPr>
        <p:sp>
          <p:nvSpPr>
            <p:cNvPr id="619" name="Group"/>
            <p:cNvSpPr txBox="1"/>
            <p:nvPr/>
          </p:nvSpPr>
          <p:spPr>
            <a:xfrm>
              <a:off x="0" y="0"/>
              <a:ext cx="20828000" cy="269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LASSO Regression:</a:t>
              </a:r>
            </a:p>
          </p:txBody>
        </p:sp>
        <p:pic>
          <p:nvPicPr>
            <p:cNvPr id="620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5896130" y="65065"/>
              <a:ext cx="10330645" cy="2564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4" name="Group"/>
          <p:cNvGrpSpPr/>
          <p:nvPr/>
        </p:nvGrpSpPr>
        <p:grpSpPr>
          <a:xfrm>
            <a:off x="3186748" y="4401207"/>
            <a:ext cx="20828001" cy="2694342"/>
            <a:chOff x="0" y="0"/>
            <a:chExt cx="20828000" cy="2694340"/>
          </a:xfrm>
        </p:grpSpPr>
        <p:sp>
          <p:nvSpPr>
            <p:cNvPr id="622" name="Group"/>
            <p:cNvSpPr txBox="1"/>
            <p:nvPr/>
          </p:nvSpPr>
          <p:spPr>
            <a:xfrm>
              <a:off x="0" y="0"/>
              <a:ext cx="20828000" cy="269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Ridge Regression:</a:t>
              </a:r>
            </a:p>
          </p:txBody>
        </p:sp>
        <p:pic>
          <p:nvPicPr>
            <p:cNvPr id="623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5896130" y="65065"/>
              <a:ext cx="11063315" cy="2564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5" name="L2正则"/>
          <p:cNvSpPr txBox="1"/>
          <p:nvPr/>
        </p:nvSpPr>
        <p:spPr>
          <a:xfrm>
            <a:off x="20858224" y="5442824"/>
            <a:ext cx="269850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L2正则</a:t>
            </a:r>
          </a:p>
        </p:txBody>
      </p:sp>
      <p:sp>
        <p:nvSpPr>
          <p:cNvPr id="626" name="L1正则"/>
          <p:cNvSpPr txBox="1"/>
          <p:nvPr/>
        </p:nvSpPr>
        <p:spPr>
          <a:xfrm>
            <a:off x="20858224" y="9539799"/>
            <a:ext cx="269850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L1正则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L0正则"/>
          <p:cNvSpPr txBox="1"/>
          <p:nvPr>
            <p:ph type="ctrTitle"/>
          </p:nvPr>
        </p:nvSpPr>
        <p:spPr>
          <a:xfrm>
            <a:off x="1778000" y="780002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L0正则</a:t>
            </a:r>
          </a:p>
        </p:txBody>
      </p:sp>
      <p:pic>
        <p:nvPicPr>
          <p:cNvPr id="62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2" name="Group"/>
          <p:cNvGrpSpPr/>
          <p:nvPr/>
        </p:nvGrpSpPr>
        <p:grpSpPr>
          <a:xfrm>
            <a:off x="2184932" y="4698267"/>
            <a:ext cx="21829817" cy="2694341"/>
            <a:chOff x="-1001815" y="0"/>
            <a:chExt cx="21829815" cy="2694340"/>
          </a:xfrm>
        </p:grpSpPr>
        <p:sp>
          <p:nvSpPr>
            <p:cNvPr id="630" name="Group"/>
            <p:cNvSpPr txBox="1"/>
            <p:nvPr/>
          </p:nvSpPr>
          <p:spPr>
            <a:xfrm>
              <a:off x="0" y="0"/>
              <a:ext cx="20828000" cy="269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631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-1001816" y="65065"/>
              <a:ext cx="20001886" cy="11722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3" name="实际用L1取代，因为L0正则的优化是一个NP难的问题"/>
          <p:cNvSpPr txBox="1"/>
          <p:nvPr/>
        </p:nvSpPr>
        <p:spPr>
          <a:xfrm>
            <a:off x="5368933" y="9539799"/>
            <a:ext cx="154618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实际用L1取代，因为L0正则的优化是一个NP难的问题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3" grpId="2"/>
      <p:bldP build="whole" bldLvl="1" animBg="1" rev="0" advAuto="0" spid="632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弹性网 Elastic Net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弹性网 Elastic Net</a:t>
            </a:r>
          </a:p>
        </p:txBody>
      </p:sp>
      <p:pic>
        <p:nvPicPr>
          <p:cNvPr id="63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999309" y="6534150"/>
            <a:ext cx="16385272" cy="2679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其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</a:t>
            </a:r>
          </a:p>
        </p:txBody>
      </p:sp>
      <p:pic>
        <p:nvPicPr>
          <p:cNvPr id="64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7033" y="5176572"/>
            <a:ext cx="8269934" cy="8269933"/>
          </a:xfrm>
          <a:prstGeom prst="rect">
            <a:avLst/>
          </a:prstGeom>
          <a:ln w="12700">
            <a:miter lim="400000"/>
          </a:ln>
        </p:spPr>
      </p:pic>
      <p:sp>
        <p:nvSpPr>
          <p:cNvPr id="642" name="欢迎大家关注我的个人公众号：是不是很酷"/>
          <p:cNvSpPr txBox="1"/>
          <p:nvPr/>
        </p:nvSpPr>
        <p:spPr>
          <a:xfrm>
            <a:off x="742921" y="4038599"/>
            <a:ext cx="228981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欢迎大家关注我的个人公众号：是不是很酷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4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cikit-learn中的多项式回归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scikit-learn中的多项式回归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645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实践：scikit-learn中的多项式回归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实践：scikit-learn中的多项式回归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olynomialFeatures(degree=3)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PolynomialFeatures(degree=3)</a:t>
            </a:r>
          </a:p>
        </p:txBody>
      </p:sp>
      <p:pic>
        <p:nvPicPr>
          <p:cNvPr id="16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2677" y="4632654"/>
            <a:ext cx="3050551" cy="1807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9849980" y="4632654"/>
            <a:ext cx="3954417" cy="1807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9849980" y="6970117"/>
            <a:ext cx="5988117" cy="203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9849980" y="9533401"/>
            <a:ext cx="8812699" cy="2033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Arrow"/>
          <p:cNvSpPr/>
          <p:nvPr/>
        </p:nvSpPr>
        <p:spPr>
          <a:xfrm>
            <a:off x="7191519" y="490153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1"/>
      <p:bldP build="whole" bldLvl="1" animBg="1" rev="0" advAuto="0" spid="165" grpId="3"/>
      <p:bldP build="whole" bldLvl="1" animBg="1" rev="0" advAuto="0" spid="164" grpId="2"/>
      <p:bldP build="whole" bldLvl="1" animBg="1" rev="0" advAuto="0" spid="166" grpId="4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