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24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2.png"/><Relationship Id="rId4" Type="http://schemas.openxmlformats.org/officeDocument/2006/relationships/image" Target="../media/image24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28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7.png"/><Relationship Id="rId4" Type="http://schemas.openxmlformats.org/officeDocument/2006/relationships/image" Target="../media/image39.png"/><Relationship Id="rId5" Type="http://schemas.openxmlformats.org/officeDocument/2006/relationships/image" Target="../media/image24.png"/><Relationship Id="rId6" Type="http://schemas.openxmlformats.org/officeDocument/2006/relationships/image" Target="../media/image28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7.png"/><Relationship Id="rId4" Type="http://schemas.openxmlformats.org/officeDocument/2006/relationships/image" Target="../media/image39.png"/><Relationship Id="rId5" Type="http://schemas.openxmlformats.org/officeDocument/2006/relationships/image" Target="../media/image24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9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27.png"/><Relationship Id="rId8" Type="http://schemas.openxmlformats.org/officeDocument/2006/relationships/image" Target="../media/image24.png"/><Relationship Id="rId9" Type="http://schemas.openxmlformats.org/officeDocument/2006/relationships/image" Target="../media/image45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28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28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28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56.png"/><Relationship Id="rId4" Type="http://schemas.openxmlformats.org/officeDocument/2006/relationships/image" Target="../media/image28.png"/><Relationship Id="rId5" Type="http://schemas.openxmlformats.org/officeDocument/2006/relationships/image" Target="../media/image55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55.png"/><Relationship Id="rId7" Type="http://schemas.openxmlformats.org/officeDocument/2006/relationships/image" Target="../media/image60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57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57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57.png"/><Relationship Id="rId4" Type="http://schemas.openxmlformats.org/officeDocument/2006/relationships/image" Target="../media/image60.png"/><Relationship Id="rId5" Type="http://schemas.openxmlformats.org/officeDocument/2006/relationships/image" Target="../media/image63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4.png"/><Relationship Id="rId4" Type="http://schemas.openxmlformats.org/officeDocument/2006/relationships/image" Target="../media/image64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64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4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70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71.png"/><Relationship Id="rId4" Type="http://schemas.openxmlformats.org/officeDocument/2006/relationships/image" Target="../media/image67.png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72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Relationship Id="rId4" Type="http://schemas.openxmlformats.org/officeDocument/2006/relationships/image" Target="../media/image70.png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png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jpeg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ython 3 玩儿转机器学习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Python 3 玩儿转机器学习</a:t>
            </a:r>
          </a:p>
        </p:txBody>
      </p:sp>
      <p:sp>
        <p:nvSpPr>
          <p:cNvPr id="120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igmoid 函数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Sigmoid 函数</a:t>
            </a:r>
          </a:p>
        </p:txBody>
      </p:sp>
      <p:pic>
        <p:nvPicPr>
          <p:cNvPr id="15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956401" y="3620974"/>
            <a:ext cx="5372919" cy="24859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86222" y="4095768"/>
            <a:ext cx="13017024" cy="8747440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值域 (0, 1)"/>
          <p:cNvSpPr txBox="1"/>
          <p:nvPr/>
        </p:nvSpPr>
        <p:spPr>
          <a:xfrm>
            <a:off x="1564371" y="7369721"/>
            <a:ext cx="775246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值域 (0, 1)</a:t>
            </a:r>
          </a:p>
        </p:txBody>
      </p:sp>
      <p:grpSp>
        <p:nvGrpSpPr>
          <p:cNvPr id="165" name="Group"/>
          <p:cNvGrpSpPr/>
          <p:nvPr/>
        </p:nvGrpSpPr>
        <p:grpSpPr>
          <a:xfrm>
            <a:off x="10196620" y="3814899"/>
            <a:ext cx="13796226" cy="9309179"/>
            <a:chOff x="0" y="0"/>
            <a:chExt cx="13796224" cy="9309178"/>
          </a:xfrm>
        </p:grpSpPr>
        <p:sp>
          <p:nvSpPr>
            <p:cNvPr id="163" name="Line"/>
            <p:cNvSpPr/>
            <p:nvPr/>
          </p:nvSpPr>
          <p:spPr>
            <a:xfrm flipV="1">
              <a:off x="7285286" y="-1"/>
              <a:ext cx="1" cy="930918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64" name="Line"/>
            <p:cNvSpPr/>
            <p:nvPr/>
          </p:nvSpPr>
          <p:spPr>
            <a:xfrm>
              <a:off x="0" y="7892581"/>
              <a:ext cx="1379622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66" name="t &gt; 0 时，p &gt; 0.5"/>
          <p:cNvSpPr txBox="1"/>
          <p:nvPr/>
        </p:nvSpPr>
        <p:spPr>
          <a:xfrm>
            <a:off x="1564371" y="8929820"/>
            <a:ext cx="775246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 &gt; 0 时，p &gt; 0.5</a:t>
            </a:r>
          </a:p>
        </p:txBody>
      </p:sp>
      <p:sp>
        <p:nvSpPr>
          <p:cNvPr id="167" name="t &lt; 0 时，p &lt; 0.5"/>
          <p:cNvSpPr txBox="1"/>
          <p:nvPr/>
        </p:nvSpPr>
        <p:spPr>
          <a:xfrm>
            <a:off x="1564371" y="10262755"/>
            <a:ext cx="775246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 &lt; 0 时，p &lt; 0.5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2" grpId="1"/>
      <p:bldP build="whole" bldLvl="1" animBg="1" rev="0" advAuto="0" spid="165" grpId="2"/>
      <p:bldP build="whole" bldLvl="1" animBg="1" rev="0" advAuto="0" spid="166" grpId="3"/>
      <p:bldP build="whole" bldLvl="1" animBg="1" rev="0" advAuto="0" spid="167" grpId="4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逻辑回归 Logistic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 Logistic Regression</a:t>
            </a:r>
          </a:p>
        </p:txBody>
      </p:sp>
      <p:pic>
        <p:nvPicPr>
          <p:cNvPr id="17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777615" y="4362396"/>
            <a:ext cx="9943909" cy="2566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6897868" y="8104893"/>
            <a:ext cx="9141981" cy="46511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1"/>
      <p:bldP build="whole" bldLvl="1" animBg="1" rev="0" advAuto="0" spid="172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逻辑回归 Logistic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 Logistic Regression</a:t>
            </a:r>
          </a:p>
        </p:txBody>
      </p:sp>
      <p:pic>
        <p:nvPicPr>
          <p:cNvPr id="17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2652978" y="8104893"/>
            <a:ext cx="9141981" cy="4651184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问题：…"/>
          <p:cNvSpPr txBox="1"/>
          <p:nvPr/>
        </p:nvSpPr>
        <p:spPr>
          <a:xfrm>
            <a:off x="13623718" y="4647916"/>
            <a:ext cx="9660385" cy="765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问题：</a:t>
            </a:r>
          </a:p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对于给定的样本数据集X,y,</a:t>
            </a:r>
          </a:p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我们如何找到参数theta，</a:t>
            </a:r>
          </a:p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使得用这样的方式，</a:t>
            </a:r>
          </a:p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可以最大程度获得样本数据集X对应的分类输出y?</a:t>
            </a:r>
          </a:p>
        </p:txBody>
      </p:sp>
      <p:pic>
        <p:nvPicPr>
          <p:cNvPr id="178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2251936" y="4121209"/>
            <a:ext cx="9943909" cy="25661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逻辑回归中损失函数的定义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逻辑回归中损失函数的定义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逻辑回归 Logistic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 Logistic Regression</a:t>
            </a:r>
          </a:p>
        </p:txBody>
      </p:sp>
      <p:pic>
        <p:nvPicPr>
          <p:cNvPr id="18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777615" y="4362396"/>
            <a:ext cx="9943909" cy="2566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6897868" y="8104893"/>
            <a:ext cx="9141981" cy="46511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4" grpId="1"/>
      <p:bldP build="whole" bldLvl="1" animBg="1" rev="0" advAuto="0" spid="185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逻辑回归 Logistic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 Logistic Regression</a:t>
            </a:r>
          </a:p>
        </p:txBody>
      </p:sp>
      <p:pic>
        <p:nvPicPr>
          <p:cNvPr id="18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2435910" y="8104893"/>
            <a:ext cx="9141981" cy="465118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4" name="Group"/>
          <p:cNvGrpSpPr/>
          <p:nvPr/>
        </p:nvGrpSpPr>
        <p:grpSpPr>
          <a:xfrm>
            <a:off x="11790698" y="8816238"/>
            <a:ext cx="12064810" cy="3336521"/>
            <a:chOff x="0" y="0"/>
            <a:chExt cx="12064809" cy="3336519"/>
          </a:xfrm>
        </p:grpSpPr>
        <p:pic>
          <p:nvPicPr>
            <p:cNvPr id="190" name="MathTypeImage.pdf" descr="MathTypeImage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2041567" y="23073"/>
              <a:ext cx="3019432" cy="31826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1" name="cost"/>
            <p:cNvSpPr txBox="1"/>
            <p:nvPr/>
          </p:nvSpPr>
          <p:spPr>
            <a:xfrm>
              <a:off x="0" y="1142259"/>
              <a:ext cx="2214867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cost</a:t>
              </a:r>
            </a:p>
          </p:txBody>
        </p:sp>
        <p:sp>
          <p:nvSpPr>
            <p:cNvPr id="192" name="如果y=1, p越小，cost越大"/>
            <p:cNvSpPr txBox="1"/>
            <p:nvPr/>
          </p:nvSpPr>
          <p:spPr>
            <a:xfrm>
              <a:off x="3817160" y="0"/>
              <a:ext cx="8247650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如果y=1, p越小，cost越大</a:t>
              </a:r>
            </a:p>
          </p:txBody>
        </p:sp>
        <p:sp>
          <p:nvSpPr>
            <p:cNvPr id="193" name="如果y=0, p越大，cost越大"/>
            <p:cNvSpPr txBox="1"/>
            <p:nvPr/>
          </p:nvSpPr>
          <p:spPr>
            <a:xfrm>
              <a:off x="3817160" y="2345919"/>
              <a:ext cx="8247650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如果y=0, p越大，cost越大</a:t>
              </a:r>
            </a:p>
          </p:txBody>
        </p:sp>
      </p:grpSp>
      <p:pic>
        <p:nvPicPr>
          <p:cNvPr id="195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2484488" y="4169446"/>
            <a:ext cx="9943908" cy="25661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逻辑回归 Logistic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 Logistic Regression</a:t>
            </a:r>
          </a:p>
        </p:txBody>
      </p:sp>
      <p:pic>
        <p:nvPicPr>
          <p:cNvPr id="19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2" name="Group"/>
          <p:cNvGrpSpPr/>
          <p:nvPr/>
        </p:nvGrpSpPr>
        <p:grpSpPr>
          <a:xfrm>
            <a:off x="5158057" y="9600065"/>
            <a:ext cx="13408161" cy="3590675"/>
            <a:chOff x="0" y="0"/>
            <a:chExt cx="13408159" cy="3590674"/>
          </a:xfrm>
        </p:grpSpPr>
        <p:pic>
          <p:nvPicPr>
            <p:cNvPr id="199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848618" y="0"/>
              <a:ext cx="7018137" cy="3590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0" name="cost"/>
            <p:cNvSpPr txBox="1"/>
            <p:nvPr/>
          </p:nvSpPr>
          <p:spPr>
            <a:xfrm>
              <a:off x="0" y="1323181"/>
              <a:ext cx="2214867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cost</a:t>
              </a:r>
            </a:p>
          </p:txBody>
        </p:sp>
        <p:pic>
          <p:nvPicPr>
            <p:cNvPr id="201" name="MathTypeImage.pdf" descr="MathTypeImage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8511785" y="41274"/>
              <a:ext cx="4896375" cy="34274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7" name="Group"/>
          <p:cNvGrpSpPr/>
          <p:nvPr/>
        </p:nvGrpSpPr>
        <p:grpSpPr>
          <a:xfrm>
            <a:off x="5013345" y="3871906"/>
            <a:ext cx="12064810" cy="3336520"/>
            <a:chOff x="0" y="0"/>
            <a:chExt cx="12064809" cy="3336519"/>
          </a:xfrm>
        </p:grpSpPr>
        <p:pic>
          <p:nvPicPr>
            <p:cNvPr id="203" name="MathTypeImage.pdf" descr="MathTypeImage.pdf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2041567" y="23073"/>
              <a:ext cx="3019432" cy="31826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4" name="cost"/>
            <p:cNvSpPr txBox="1"/>
            <p:nvPr/>
          </p:nvSpPr>
          <p:spPr>
            <a:xfrm>
              <a:off x="0" y="1142259"/>
              <a:ext cx="2214867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cost</a:t>
              </a:r>
            </a:p>
          </p:txBody>
        </p:sp>
        <p:sp>
          <p:nvSpPr>
            <p:cNvPr id="205" name="如果y=1, p越小，cost越大"/>
            <p:cNvSpPr txBox="1"/>
            <p:nvPr/>
          </p:nvSpPr>
          <p:spPr>
            <a:xfrm>
              <a:off x="3817160" y="0"/>
              <a:ext cx="8247650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如果y=1, p越小，cost越大</a:t>
              </a:r>
            </a:p>
          </p:txBody>
        </p:sp>
        <p:sp>
          <p:nvSpPr>
            <p:cNvPr id="206" name="如果y=0, p越大，cost越大"/>
            <p:cNvSpPr txBox="1"/>
            <p:nvPr/>
          </p:nvSpPr>
          <p:spPr>
            <a:xfrm>
              <a:off x="3817160" y="2345919"/>
              <a:ext cx="8247650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如果y=0, p越大，cost越大</a:t>
              </a:r>
            </a:p>
          </p:txBody>
        </p:sp>
      </p:grpSp>
      <p:sp>
        <p:nvSpPr>
          <p:cNvPr id="208" name="Arrow"/>
          <p:cNvSpPr/>
          <p:nvPr/>
        </p:nvSpPr>
        <p:spPr>
          <a:xfrm rot="5400000">
            <a:off x="11687533" y="7879899"/>
            <a:ext cx="1491309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1"/>
      <p:bldP build="whole" bldLvl="1" animBg="1" rev="0" advAuto="0" spid="202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逻辑回归 Logistic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 Logistic Regression</a:t>
            </a:r>
          </a:p>
        </p:txBody>
      </p:sp>
      <p:pic>
        <p:nvPicPr>
          <p:cNvPr id="21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5" name="Group"/>
          <p:cNvGrpSpPr/>
          <p:nvPr/>
        </p:nvGrpSpPr>
        <p:grpSpPr>
          <a:xfrm>
            <a:off x="1033760" y="4004528"/>
            <a:ext cx="13408161" cy="3590675"/>
            <a:chOff x="0" y="0"/>
            <a:chExt cx="13408159" cy="3590674"/>
          </a:xfrm>
        </p:grpSpPr>
        <p:pic>
          <p:nvPicPr>
            <p:cNvPr id="212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848618" y="0"/>
              <a:ext cx="7018137" cy="3590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3" name="cost"/>
            <p:cNvSpPr txBox="1"/>
            <p:nvPr/>
          </p:nvSpPr>
          <p:spPr>
            <a:xfrm>
              <a:off x="0" y="1323181"/>
              <a:ext cx="2214867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cost</a:t>
              </a:r>
            </a:p>
          </p:txBody>
        </p:sp>
        <p:pic>
          <p:nvPicPr>
            <p:cNvPr id="214" name="MathTypeImage.pdf" descr="MathTypeImage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8511785" y="41274"/>
              <a:ext cx="4896375" cy="34274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18" name="Group"/>
          <p:cNvGrpSpPr/>
          <p:nvPr/>
        </p:nvGrpSpPr>
        <p:grpSpPr>
          <a:xfrm>
            <a:off x="14813024" y="5629696"/>
            <a:ext cx="8322314" cy="7363685"/>
            <a:chOff x="0" y="0"/>
            <a:chExt cx="8322312" cy="7363683"/>
          </a:xfrm>
        </p:grpSpPr>
        <p:sp>
          <p:nvSpPr>
            <p:cNvPr id="216" name="Line"/>
            <p:cNvSpPr/>
            <p:nvPr/>
          </p:nvSpPr>
          <p:spPr>
            <a:xfrm>
              <a:off x="0" y="3681841"/>
              <a:ext cx="832231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7" name="Line"/>
            <p:cNvSpPr/>
            <p:nvPr/>
          </p:nvSpPr>
          <p:spPr>
            <a:xfrm flipV="1">
              <a:off x="464661" y="-1"/>
              <a:ext cx="1" cy="73636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224" name="Connection Line"/>
          <p:cNvSpPr/>
          <p:nvPr/>
        </p:nvSpPr>
        <p:spPr>
          <a:xfrm>
            <a:off x="15493638" y="6433466"/>
            <a:ext cx="7394925" cy="6567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55" fill="norm" stroke="1" extrusionOk="0">
                <a:moveTo>
                  <a:pt x="0" y="21255"/>
                </a:moveTo>
                <a:cubicBezTo>
                  <a:pt x="2667" y="6736"/>
                  <a:pt x="9867" y="-345"/>
                  <a:pt x="21600" y="12"/>
                </a:cubicBezTo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20" name="(1, 0)"/>
          <p:cNvSpPr txBox="1"/>
          <p:nvPr/>
        </p:nvSpPr>
        <p:spPr>
          <a:xfrm>
            <a:off x="17169167" y="9272785"/>
            <a:ext cx="242675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(1, 0)</a:t>
            </a:r>
          </a:p>
        </p:txBody>
      </p:sp>
      <p:sp>
        <p:nvSpPr>
          <p:cNvPr id="221" name="y=log(x)"/>
          <p:cNvSpPr txBox="1"/>
          <p:nvPr/>
        </p:nvSpPr>
        <p:spPr>
          <a:xfrm>
            <a:off x="20702837" y="4964380"/>
            <a:ext cx="292731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y=log(x)</a:t>
            </a:r>
          </a:p>
        </p:txBody>
      </p:sp>
      <p:sp>
        <p:nvSpPr>
          <p:cNvPr id="225" name="Connection Line"/>
          <p:cNvSpPr/>
          <p:nvPr/>
        </p:nvSpPr>
        <p:spPr>
          <a:xfrm>
            <a:off x="15493638" y="5643955"/>
            <a:ext cx="7394925" cy="6567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55" fill="norm" stroke="1" extrusionOk="0">
                <a:moveTo>
                  <a:pt x="0" y="0"/>
                </a:moveTo>
                <a:cubicBezTo>
                  <a:pt x="2667" y="14519"/>
                  <a:pt x="9867" y="21600"/>
                  <a:pt x="21600" y="21243"/>
                </a:cubicBezTo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23" name="y=-log(x)"/>
          <p:cNvSpPr txBox="1"/>
          <p:nvPr/>
        </p:nvSpPr>
        <p:spPr>
          <a:xfrm>
            <a:off x="20395700" y="12592294"/>
            <a:ext cx="292731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y=-log(x)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1" grpId="3"/>
      <p:bldP build="whole" bldLvl="1" animBg="1" rev="0" advAuto="0" spid="218" grpId="1"/>
      <p:bldP build="whole" bldLvl="1" animBg="1" rev="0" advAuto="0" spid="220" grpId="4"/>
      <p:bldP build="whole" bldLvl="1" animBg="1" rev="0" advAuto="0" spid="225" grpId="5"/>
      <p:bldP build="whole" bldLvl="1" animBg="1" rev="0" advAuto="0" spid="223" grpId="6"/>
      <p:bldP build="whole" bldLvl="1" animBg="1" rev="0" advAuto="0" spid="224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逻辑回归 Logistic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 Logistic Regression</a:t>
            </a:r>
          </a:p>
        </p:txBody>
      </p:sp>
      <p:pic>
        <p:nvPicPr>
          <p:cNvPr id="22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2" name="Group"/>
          <p:cNvGrpSpPr/>
          <p:nvPr/>
        </p:nvGrpSpPr>
        <p:grpSpPr>
          <a:xfrm>
            <a:off x="1033760" y="4004528"/>
            <a:ext cx="13408161" cy="3590675"/>
            <a:chOff x="0" y="0"/>
            <a:chExt cx="13408159" cy="3590674"/>
          </a:xfrm>
        </p:grpSpPr>
        <p:pic>
          <p:nvPicPr>
            <p:cNvPr id="229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848618" y="0"/>
              <a:ext cx="7018137" cy="3590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0" name="cost"/>
            <p:cNvSpPr txBox="1"/>
            <p:nvPr/>
          </p:nvSpPr>
          <p:spPr>
            <a:xfrm>
              <a:off x="0" y="1323181"/>
              <a:ext cx="2214867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cost</a:t>
              </a:r>
            </a:p>
          </p:txBody>
        </p:sp>
        <p:pic>
          <p:nvPicPr>
            <p:cNvPr id="231" name="MathTypeImage.pdf" descr="MathTypeImage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8511785" y="41274"/>
              <a:ext cx="4896375" cy="34274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5" name="Group"/>
          <p:cNvGrpSpPr/>
          <p:nvPr/>
        </p:nvGrpSpPr>
        <p:grpSpPr>
          <a:xfrm>
            <a:off x="14813024" y="5629696"/>
            <a:ext cx="8322314" cy="7363685"/>
            <a:chOff x="0" y="0"/>
            <a:chExt cx="8322312" cy="7363683"/>
          </a:xfrm>
        </p:grpSpPr>
        <p:sp>
          <p:nvSpPr>
            <p:cNvPr id="233" name="Line"/>
            <p:cNvSpPr/>
            <p:nvPr/>
          </p:nvSpPr>
          <p:spPr>
            <a:xfrm>
              <a:off x="0" y="3681841"/>
              <a:ext cx="832231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34" name="Line"/>
            <p:cNvSpPr/>
            <p:nvPr/>
          </p:nvSpPr>
          <p:spPr>
            <a:xfrm flipV="1">
              <a:off x="464661" y="-1"/>
              <a:ext cx="1" cy="73636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236" name="(1, 0)"/>
          <p:cNvSpPr txBox="1"/>
          <p:nvPr/>
        </p:nvSpPr>
        <p:spPr>
          <a:xfrm>
            <a:off x="16662674" y="8308037"/>
            <a:ext cx="242675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(1, 0)</a:t>
            </a:r>
          </a:p>
        </p:txBody>
      </p:sp>
      <p:sp>
        <p:nvSpPr>
          <p:cNvPr id="240" name="Connection Line"/>
          <p:cNvSpPr/>
          <p:nvPr/>
        </p:nvSpPr>
        <p:spPr>
          <a:xfrm>
            <a:off x="15493638" y="5643955"/>
            <a:ext cx="7394925" cy="6567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55" fill="norm" stroke="1" extrusionOk="0">
                <a:moveTo>
                  <a:pt x="0" y="0"/>
                </a:moveTo>
                <a:cubicBezTo>
                  <a:pt x="2667" y="14519"/>
                  <a:pt x="9867" y="21600"/>
                  <a:pt x="21600" y="21243"/>
                </a:cubicBezTo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38" name="y=-log(x)"/>
          <p:cNvSpPr txBox="1"/>
          <p:nvPr/>
        </p:nvSpPr>
        <p:spPr>
          <a:xfrm>
            <a:off x="20685125" y="12423464"/>
            <a:ext cx="292731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y=-log(x)</a:t>
            </a:r>
          </a:p>
        </p:txBody>
      </p:sp>
      <p:sp>
        <p:nvSpPr>
          <p:cNvPr id="239" name="Rectangle"/>
          <p:cNvSpPr/>
          <p:nvPr/>
        </p:nvSpPr>
        <p:spPr>
          <a:xfrm>
            <a:off x="16211908" y="9362199"/>
            <a:ext cx="6685119" cy="32303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逻辑回归 Logistic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 Logistic Regression</a:t>
            </a:r>
          </a:p>
        </p:txBody>
      </p:sp>
      <p:pic>
        <p:nvPicPr>
          <p:cNvPr id="24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7" name="Group"/>
          <p:cNvGrpSpPr/>
          <p:nvPr/>
        </p:nvGrpSpPr>
        <p:grpSpPr>
          <a:xfrm>
            <a:off x="1033760" y="4004528"/>
            <a:ext cx="13408161" cy="3590675"/>
            <a:chOff x="0" y="0"/>
            <a:chExt cx="13408159" cy="3590674"/>
          </a:xfrm>
        </p:grpSpPr>
        <p:pic>
          <p:nvPicPr>
            <p:cNvPr id="244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848618" y="0"/>
              <a:ext cx="7018137" cy="3590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5" name="cost"/>
            <p:cNvSpPr txBox="1"/>
            <p:nvPr/>
          </p:nvSpPr>
          <p:spPr>
            <a:xfrm>
              <a:off x="0" y="1323181"/>
              <a:ext cx="2214867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cost</a:t>
              </a:r>
            </a:p>
          </p:txBody>
        </p:sp>
        <p:pic>
          <p:nvPicPr>
            <p:cNvPr id="246" name="MathTypeImage.pdf" descr="MathTypeImage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8511785" y="41274"/>
              <a:ext cx="4896375" cy="34274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0" name="Group"/>
          <p:cNvGrpSpPr/>
          <p:nvPr/>
        </p:nvGrpSpPr>
        <p:grpSpPr>
          <a:xfrm>
            <a:off x="14813024" y="5629696"/>
            <a:ext cx="8322314" cy="7363685"/>
            <a:chOff x="0" y="0"/>
            <a:chExt cx="8322312" cy="7363683"/>
          </a:xfrm>
        </p:grpSpPr>
        <p:sp>
          <p:nvSpPr>
            <p:cNvPr id="248" name="Line"/>
            <p:cNvSpPr/>
            <p:nvPr/>
          </p:nvSpPr>
          <p:spPr>
            <a:xfrm>
              <a:off x="0" y="3681841"/>
              <a:ext cx="832231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49" name="Line"/>
            <p:cNvSpPr/>
            <p:nvPr/>
          </p:nvSpPr>
          <p:spPr>
            <a:xfrm flipV="1">
              <a:off x="464661" y="-1"/>
              <a:ext cx="1" cy="73636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251" name="(1, 0)"/>
          <p:cNvSpPr txBox="1"/>
          <p:nvPr/>
        </p:nvSpPr>
        <p:spPr>
          <a:xfrm>
            <a:off x="16662674" y="8308037"/>
            <a:ext cx="242675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(1, 0)</a:t>
            </a:r>
          </a:p>
        </p:txBody>
      </p:sp>
      <p:sp>
        <p:nvSpPr>
          <p:cNvPr id="257" name="Connection Line"/>
          <p:cNvSpPr/>
          <p:nvPr/>
        </p:nvSpPr>
        <p:spPr>
          <a:xfrm>
            <a:off x="15493638" y="5643955"/>
            <a:ext cx="7394925" cy="6567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55" fill="norm" stroke="1" extrusionOk="0">
                <a:moveTo>
                  <a:pt x="0" y="0"/>
                </a:moveTo>
                <a:cubicBezTo>
                  <a:pt x="2667" y="14519"/>
                  <a:pt x="9867" y="21600"/>
                  <a:pt x="21600" y="21243"/>
                </a:cubicBezTo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53" name="Rectangle"/>
          <p:cNvSpPr/>
          <p:nvPr/>
        </p:nvSpPr>
        <p:spPr>
          <a:xfrm>
            <a:off x="16211908" y="9362199"/>
            <a:ext cx="6685119" cy="32303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58" name="Connection Line"/>
          <p:cNvSpPr/>
          <p:nvPr/>
        </p:nvSpPr>
        <p:spPr>
          <a:xfrm>
            <a:off x="7661469" y="5643955"/>
            <a:ext cx="7394925" cy="6567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55" fill="norm" stroke="1" extrusionOk="0">
                <a:moveTo>
                  <a:pt x="21600" y="0"/>
                </a:moveTo>
                <a:cubicBezTo>
                  <a:pt x="18933" y="14519"/>
                  <a:pt x="11733" y="21600"/>
                  <a:pt x="0" y="21243"/>
                </a:cubicBezTo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55" name="y=-log(x)"/>
          <p:cNvSpPr txBox="1"/>
          <p:nvPr/>
        </p:nvSpPr>
        <p:spPr>
          <a:xfrm>
            <a:off x="16412395" y="9601576"/>
            <a:ext cx="292731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y=-log(x)</a:t>
            </a:r>
          </a:p>
        </p:txBody>
      </p:sp>
      <p:sp>
        <p:nvSpPr>
          <p:cNvPr id="256" name="y=-log(-x)"/>
          <p:cNvSpPr txBox="1"/>
          <p:nvPr/>
        </p:nvSpPr>
        <p:spPr>
          <a:xfrm>
            <a:off x="9225025" y="12695175"/>
            <a:ext cx="381621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y=-log(-x)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66549 0.000000" origin="layout" pathEditMode="relative">
                                      <p:cBhvr>
                                        <p:cTn id="16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xit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20" dur="1000" fill="hold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6" grpId="2"/>
      <p:bldP build="whole" bldLvl="1" animBg="1" rev="0" advAuto="0" spid="256" grpId="4"/>
      <p:bldP build="whole" bldLvl="1" animBg="1" rev="0" advAuto="0" spid="25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逻辑回归…"/>
          <p:cNvSpPr txBox="1"/>
          <p:nvPr>
            <p:ph type="ctr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</a:t>
            </a:r>
          </a:p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Logistic Regression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逻辑回归 Logistic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 Logistic Regression</a:t>
            </a:r>
          </a:p>
        </p:txBody>
      </p:sp>
      <p:pic>
        <p:nvPicPr>
          <p:cNvPr id="26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5" name="Group"/>
          <p:cNvGrpSpPr/>
          <p:nvPr/>
        </p:nvGrpSpPr>
        <p:grpSpPr>
          <a:xfrm>
            <a:off x="1033760" y="4004528"/>
            <a:ext cx="13408161" cy="3590675"/>
            <a:chOff x="0" y="0"/>
            <a:chExt cx="13408159" cy="3590674"/>
          </a:xfrm>
        </p:grpSpPr>
        <p:pic>
          <p:nvPicPr>
            <p:cNvPr id="262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848618" y="0"/>
              <a:ext cx="7018137" cy="3590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3" name="cost"/>
            <p:cNvSpPr txBox="1"/>
            <p:nvPr/>
          </p:nvSpPr>
          <p:spPr>
            <a:xfrm>
              <a:off x="0" y="1323181"/>
              <a:ext cx="2214867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cost</a:t>
              </a:r>
            </a:p>
          </p:txBody>
        </p:sp>
        <p:pic>
          <p:nvPicPr>
            <p:cNvPr id="264" name="MathTypeImage.pdf" descr="MathTypeImage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8511785" y="41274"/>
              <a:ext cx="4896375" cy="34274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8" name="Group"/>
          <p:cNvGrpSpPr/>
          <p:nvPr/>
        </p:nvGrpSpPr>
        <p:grpSpPr>
          <a:xfrm>
            <a:off x="14813024" y="5629696"/>
            <a:ext cx="8322314" cy="7363685"/>
            <a:chOff x="0" y="0"/>
            <a:chExt cx="8322312" cy="7363683"/>
          </a:xfrm>
        </p:grpSpPr>
        <p:sp>
          <p:nvSpPr>
            <p:cNvPr id="266" name="Line"/>
            <p:cNvSpPr/>
            <p:nvPr/>
          </p:nvSpPr>
          <p:spPr>
            <a:xfrm>
              <a:off x="0" y="3681841"/>
              <a:ext cx="832231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67" name="Line"/>
            <p:cNvSpPr/>
            <p:nvPr/>
          </p:nvSpPr>
          <p:spPr>
            <a:xfrm flipV="1">
              <a:off x="464661" y="-1"/>
              <a:ext cx="1" cy="73636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269" name="(1, 0)"/>
          <p:cNvSpPr txBox="1"/>
          <p:nvPr/>
        </p:nvSpPr>
        <p:spPr>
          <a:xfrm>
            <a:off x="16662674" y="8308037"/>
            <a:ext cx="242675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(1, 0)</a:t>
            </a:r>
          </a:p>
        </p:txBody>
      </p:sp>
      <p:sp>
        <p:nvSpPr>
          <p:cNvPr id="277" name="Connection Line"/>
          <p:cNvSpPr/>
          <p:nvPr/>
        </p:nvSpPr>
        <p:spPr>
          <a:xfrm>
            <a:off x="15493638" y="5643955"/>
            <a:ext cx="7394925" cy="6567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55" fill="norm" stroke="1" extrusionOk="0">
                <a:moveTo>
                  <a:pt x="0" y="0"/>
                </a:moveTo>
                <a:cubicBezTo>
                  <a:pt x="2667" y="14519"/>
                  <a:pt x="9867" y="21600"/>
                  <a:pt x="21600" y="21243"/>
                </a:cubicBezTo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71" name="Rectangle"/>
          <p:cNvSpPr/>
          <p:nvPr/>
        </p:nvSpPr>
        <p:spPr>
          <a:xfrm>
            <a:off x="16211908" y="9362199"/>
            <a:ext cx="6685119" cy="32303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72" name="Line"/>
          <p:cNvSpPr/>
          <p:nvPr/>
        </p:nvSpPr>
        <p:spPr>
          <a:xfrm flipV="1">
            <a:off x="16911350" y="5581459"/>
            <a:ext cx="1" cy="7363685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3" name="y=-log(x)"/>
          <p:cNvSpPr txBox="1"/>
          <p:nvPr/>
        </p:nvSpPr>
        <p:spPr>
          <a:xfrm>
            <a:off x="16412395" y="9601576"/>
            <a:ext cx="292731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y=-log(x)</a:t>
            </a:r>
          </a:p>
        </p:txBody>
      </p:sp>
      <p:sp>
        <p:nvSpPr>
          <p:cNvPr id="274" name="y=-log(1-x)"/>
          <p:cNvSpPr txBox="1"/>
          <p:nvPr/>
        </p:nvSpPr>
        <p:spPr>
          <a:xfrm>
            <a:off x="16412395" y="4350107"/>
            <a:ext cx="381621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y=-log(1-x)</a:t>
            </a:r>
          </a:p>
        </p:txBody>
      </p:sp>
      <p:sp>
        <p:nvSpPr>
          <p:cNvPr id="278" name="Connection Line"/>
          <p:cNvSpPr/>
          <p:nvPr/>
        </p:nvSpPr>
        <p:spPr>
          <a:xfrm>
            <a:off x="9277422" y="5643955"/>
            <a:ext cx="7394924" cy="6567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55" fill="norm" stroke="1" extrusionOk="0">
                <a:moveTo>
                  <a:pt x="21600" y="0"/>
                </a:moveTo>
                <a:cubicBezTo>
                  <a:pt x="18933" y="14519"/>
                  <a:pt x="11733" y="21600"/>
                  <a:pt x="0" y="21243"/>
                </a:cubicBezTo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76" name="Rectangle"/>
          <p:cNvSpPr/>
          <p:nvPr/>
        </p:nvSpPr>
        <p:spPr>
          <a:xfrm>
            <a:off x="8548569" y="9362199"/>
            <a:ext cx="6685119" cy="32303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7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2" grpId="3"/>
      <p:bldP build="whole" bldLvl="1" animBg="1" rev="0" advAuto="0" spid="276" grpId="2"/>
      <p:bldP build="whole" bldLvl="1" animBg="1" rev="0" advAuto="0" spid="27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逻辑回归 Logistic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 Logistic Regression</a:t>
            </a:r>
          </a:p>
        </p:txBody>
      </p:sp>
      <p:pic>
        <p:nvPicPr>
          <p:cNvPr id="28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5" name="Group"/>
          <p:cNvGrpSpPr/>
          <p:nvPr/>
        </p:nvGrpSpPr>
        <p:grpSpPr>
          <a:xfrm>
            <a:off x="4868633" y="3980409"/>
            <a:ext cx="13408160" cy="3590675"/>
            <a:chOff x="0" y="0"/>
            <a:chExt cx="13408159" cy="3590674"/>
          </a:xfrm>
        </p:grpSpPr>
        <p:pic>
          <p:nvPicPr>
            <p:cNvPr id="282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848618" y="0"/>
              <a:ext cx="7018137" cy="3590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3" name="cost"/>
            <p:cNvSpPr txBox="1"/>
            <p:nvPr/>
          </p:nvSpPr>
          <p:spPr>
            <a:xfrm>
              <a:off x="0" y="1323181"/>
              <a:ext cx="2214867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cost</a:t>
              </a:r>
            </a:p>
          </p:txBody>
        </p:sp>
        <p:pic>
          <p:nvPicPr>
            <p:cNvPr id="284" name="MathTypeImage.pdf" descr="MathTypeImage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8511785" y="41274"/>
              <a:ext cx="4896375" cy="34274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86" name="Arrow"/>
          <p:cNvSpPr/>
          <p:nvPr/>
        </p:nvSpPr>
        <p:spPr>
          <a:xfrm rot="5400000">
            <a:off x="11856363" y="8408364"/>
            <a:ext cx="1491309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289" name="Group"/>
          <p:cNvGrpSpPr/>
          <p:nvPr/>
        </p:nvGrpSpPr>
        <p:grpSpPr>
          <a:xfrm>
            <a:off x="5351238" y="10515644"/>
            <a:ext cx="13681524" cy="1305701"/>
            <a:chOff x="0" y="1102121"/>
            <a:chExt cx="13681523" cy="1305699"/>
          </a:xfrm>
        </p:grpSpPr>
        <p:pic>
          <p:nvPicPr>
            <p:cNvPr id="287" name="MathTypeImage.pdf" descr="MathTypeImage.pdf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1848618" y="1102121"/>
              <a:ext cx="11832905" cy="1305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8" name="cost"/>
            <p:cNvSpPr txBox="1"/>
            <p:nvPr/>
          </p:nvSpPr>
          <p:spPr>
            <a:xfrm>
              <a:off x="0" y="1323181"/>
              <a:ext cx="2214867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cost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6" grpId="1"/>
      <p:bldP build="whole" bldLvl="1" animBg="1" rev="0" advAuto="0" spid="289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逻辑回归 Logistic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 Logistic Regression</a:t>
            </a:r>
          </a:p>
        </p:txBody>
      </p:sp>
      <p:pic>
        <p:nvPicPr>
          <p:cNvPr id="29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Arrow"/>
          <p:cNvSpPr/>
          <p:nvPr/>
        </p:nvSpPr>
        <p:spPr>
          <a:xfrm rot="5400000">
            <a:off x="11446346" y="7491853"/>
            <a:ext cx="1491309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296" name="Group"/>
          <p:cNvGrpSpPr/>
          <p:nvPr/>
        </p:nvGrpSpPr>
        <p:grpSpPr>
          <a:xfrm>
            <a:off x="5351238" y="4630796"/>
            <a:ext cx="13681524" cy="1305700"/>
            <a:chOff x="0" y="1102121"/>
            <a:chExt cx="13681523" cy="1305699"/>
          </a:xfrm>
        </p:grpSpPr>
        <p:pic>
          <p:nvPicPr>
            <p:cNvPr id="294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848618" y="1102121"/>
              <a:ext cx="11832905" cy="1305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5" name="cost"/>
            <p:cNvSpPr txBox="1"/>
            <p:nvPr/>
          </p:nvSpPr>
          <p:spPr>
            <a:xfrm>
              <a:off x="0" y="1323181"/>
              <a:ext cx="2214867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cost</a:t>
              </a:r>
            </a:p>
          </p:txBody>
        </p:sp>
      </p:grpSp>
      <p:pic>
        <p:nvPicPr>
          <p:cNvPr id="297" name="Group" descr="Group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2400236" y="9352464"/>
            <a:ext cx="18932650" cy="28562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7" grpId="2"/>
      <p:bldP build="whole" bldLvl="1" animBg="1" rev="0" advAuto="0" spid="293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逻辑回归 Logistic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 Logistic Regression</a:t>
            </a:r>
          </a:p>
        </p:txBody>
      </p:sp>
      <p:pic>
        <p:nvPicPr>
          <p:cNvPr id="30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337895" y="9354966"/>
            <a:ext cx="10184487" cy="2566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Group" descr="Group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2725675" y="5429890"/>
            <a:ext cx="18932650" cy="28562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1" dur="1000" fill="hold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1" grpId="2"/>
      <p:bldP build="whole" bldLvl="1" animBg="1" rev="0" advAuto="0" spid="301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逻辑回归 Logistic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 Logistic Regression</a:t>
            </a:r>
          </a:p>
        </p:txBody>
      </p:sp>
      <p:pic>
        <p:nvPicPr>
          <p:cNvPr id="30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Group" descr="Group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807928" y="9744769"/>
            <a:ext cx="22768145" cy="28562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Group" descr="Group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2725675" y="5429890"/>
            <a:ext cx="18932650" cy="28562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逻辑回归 Logistic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 Logistic Regression</a:t>
            </a:r>
          </a:p>
        </p:txBody>
      </p:sp>
      <p:pic>
        <p:nvPicPr>
          <p:cNvPr id="31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没有公式解，只能使用梯度下降法求解"/>
          <p:cNvSpPr txBox="1"/>
          <p:nvPr/>
        </p:nvSpPr>
        <p:spPr>
          <a:xfrm>
            <a:off x="5438954" y="10967486"/>
            <a:ext cx="1350609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没有公式解，只能使用梯度下降法求解</a:t>
            </a:r>
          </a:p>
        </p:txBody>
      </p:sp>
      <p:pic>
        <p:nvPicPr>
          <p:cNvPr id="312" name="Group" descr="Group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807928" y="6426765"/>
            <a:ext cx="22768145" cy="2856219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Group" descr="Group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2725675" y="3548632"/>
            <a:ext cx="18932650" cy="28562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1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逻辑回归损失函数的梯度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逻辑回归损失函数的梯度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逻辑回归 Logistic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 Logistic Regression</a:t>
            </a:r>
          </a:p>
        </p:txBody>
      </p:sp>
      <p:pic>
        <p:nvPicPr>
          <p:cNvPr id="31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Group" descr="Group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807928" y="3323236"/>
            <a:ext cx="22768145" cy="28562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Group" descr="Group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8044714" y="6316600"/>
            <a:ext cx="5554800" cy="71656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0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逻辑回归 Logistic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 Logistic Regression</a:t>
            </a:r>
          </a:p>
        </p:txBody>
      </p:sp>
      <p:pic>
        <p:nvPicPr>
          <p:cNvPr id="32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Group" descr="Group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8053129" y="5116233"/>
            <a:ext cx="8277742" cy="21033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Group" descr="Group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4873412" y="9410459"/>
            <a:ext cx="9227648" cy="12213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Group" descr="Group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4286110" y="9410460"/>
            <a:ext cx="5224478" cy="12213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5" grpId="1"/>
      <p:bldP build="whole" bldLvl="1" animBg="1" rev="0" advAuto="0" spid="326" grpId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逻辑回归 Logistic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 Logistic Regression</a:t>
            </a:r>
          </a:p>
        </p:txBody>
      </p:sp>
      <p:pic>
        <p:nvPicPr>
          <p:cNvPr id="329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Group" descr="Group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2219036" y="6681156"/>
            <a:ext cx="6988587" cy="1221307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Group" descr="Group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006201" y="3374628"/>
            <a:ext cx="19900727" cy="2496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Group" descr="Group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806166" y="8712564"/>
            <a:ext cx="14791378" cy="22390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Group" descr="Group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1899555" y="6240128"/>
            <a:ext cx="8277742" cy="21033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Group" descr="Group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5189190" y="11154958"/>
            <a:ext cx="8752696" cy="2239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Group" descr="Group"/>
          <p:cNvPicPr>
            <a:picLocks noChangeAspect="1"/>
          </p:cNvPicPr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14240107" y="11663836"/>
            <a:ext cx="5156628" cy="12213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2" grpId="1"/>
      <p:bldP build="whole" bldLvl="1" animBg="1" rev="0" advAuto="0" spid="334" grpId="2"/>
      <p:bldP build="whole" bldLvl="1" animBg="1" rev="0" advAuto="0" spid="335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Screen Shot 2017-12-27 at 8.11.07 PM.png" descr="Screen Shot 2017-12-27 at 8.11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19734" y="112170"/>
            <a:ext cx="17144532" cy="168966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逻辑回归 Logistic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 Logistic Regression</a:t>
            </a:r>
          </a:p>
        </p:txBody>
      </p:sp>
      <p:pic>
        <p:nvPicPr>
          <p:cNvPr id="33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Group" descr="Group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3759780" y="7152635"/>
            <a:ext cx="8549146" cy="1221307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Group" descr="Group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3804932" y="4117683"/>
            <a:ext cx="8277742" cy="21033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Group" descr="Group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7191042" y="8670732"/>
            <a:ext cx="2985416" cy="2239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Group" descr="Group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10699292" y="8670732"/>
            <a:ext cx="4003172" cy="2239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Group" descr="Group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15225297" y="8670733"/>
            <a:ext cx="4003172" cy="21033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Group" descr="Group"/>
          <p:cNvPicPr>
            <a:picLocks noChangeAspect="1"/>
          </p:cNvPicPr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7248416" y="11933163"/>
            <a:ext cx="3324668" cy="10177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4" grpId="4"/>
      <p:bldP build="whole" bldLvl="1" animBg="1" rev="0" advAuto="0" spid="342" grpId="2"/>
      <p:bldP build="whole" bldLvl="1" animBg="1" rev="0" advAuto="0" spid="341" grpId="1"/>
      <p:bldP build="whole" bldLvl="1" animBg="1" rev="0" advAuto="0" spid="343" grpId="3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逻辑回归 Logistic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 Logistic Regression</a:t>
            </a:r>
          </a:p>
        </p:txBody>
      </p:sp>
      <p:pic>
        <p:nvPicPr>
          <p:cNvPr id="347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Group" descr="Group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887223" y="6670262"/>
            <a:ext cx="6717186" cy="10856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Group" descr="Group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950878" y="8555075"/>
            <a:ext cx="13909324" cy="2510464"/>
          </a:xfrm>
          <a:prstGeom prst="rect">
            <a:avLst/>
          </a:prstGeom>
          <a:ln w="12700">
            <a:miter lim="400000"/>
          </a:ln>
        </p:spPr>
      </p:pic>
      <p:pic>
        <p:nvPicPr>
          <p:cNvPr id="350" name="Group" descr="Group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006201" y="3374628"/>
            <a:ext cx="19900727" cy="24965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9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逻辑回归 Logistic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 Logistic Regression</a:t>
            </a:r>
          </a:p>
        </p:txBody>
      </p:sp>
      <p:pic>
        <p:nvPicPr>
          <p:cNvPr id="35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Group" descr="Group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2219036" y="6681156"/>
            <a:ext cx="6988587" cy="1221307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Group" descr="Group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878747" y="9918499"/>
            <a:ext cx="20626506" cy="22390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Group" descr="Group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899555" y="6240128"/>
            <a:ext cx="8277742" cy="21033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Group" descr="Group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1874474" y="3374546"/>
            <a:ext cx="19900727" cy="24965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5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逻辑回归 Logistic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 Logistic Regression</a:t>
            </a:r>
          </a:p>
        </p:txBody>
      </p:sp>
      <p:pic>
        <p:nvPicPr>
          <p:cNvPr id="36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Group" descr="Group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2098442" y="4100455"/>
            <a:ext cx="6988587" cy="1221307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Group" descr="Group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685574" y="6131863"/>
            <a:ext cx="20626506" cy="2239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63" name="Group" descr="Group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778961" y="3659428"/>
            <a:ext cx="8277743" cy="21033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4" name="Group" descr="Group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1778961" y="9181027"/>
            <a:ext cx="9702600" cy="3188967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Group" descr="Group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11915219" y="9181027"/>
            <a:ext cx="3528219" cy="22390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4" grpId="1"/>
      <p:bldP build="whole" bldLvl="1" animBg="1" rev="0" advAuto="0" spid="365" grpId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逻辑回归 Logistic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 Logistic Regression</a:t>
            </a:r>
          </a:p>
        </p:txBody>
      </p:sp>
      <p:pic>
        <p:nvPicPr>
          <p:cNvPr id="36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9" name="Group" descr="Group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613217" y="5955888"/>
            <a:ext cx="20626507" cy="22390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0" name="Group" descr="Group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905961" y="9018276"/>
            <a:ext cx="6785035" cy="23747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Group" descr="Group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3486021" y="8700885"/>
            <a:ext cx="8209894" cy="2239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72" name="Group" descr="Group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13510140" y="11445882"/>
            <a:ext cx="4342424" cy="1221307"/>
          </a:xfrm>
          <a:prstGeom prst="rect">
            <a:avLst/>
          </a:prstGeom>
          <a:ln w="12700">
            <a:miter lim="400000"/>
          </a:ln>
        </p:spPr>
      </p:pic>
      <p:pic>
        <p:nvPicPr>
          <p:cNvPr id="373" name="Group" descr="Group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12098442" y="4100455"/>
            <a:ext cx="6988587" cy="1221307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" name="Group" descr="Group"/>
          <p:cNvPicPr>
            <a:picLocks noChangeAspect="1"/>
          </p:cNvPicPr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1778961" y="3659428"/>
            <a:ext cx="8277743" cy="21033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5" name="Group" descr="Group"/>
          <p:cNvPicPr>
            <a:picLocks noChangeAspect="1"/>
          </p:cNvPicPr>
          <p:nvPr/>
        </p:nvPicPr>
        <p:blipFill>
          <a:blip r:embed="rId9">
            <a:extLst/>
          </a:blip>
          <a:srcRect l="0" t="0" r="0" b="0"/>
          <a:stretch>
            <a:fillRect/>
          </a:stretch>
        </p:blipFill>
        <p:spPr>
          <a:xfrm>
            <a:off x="18123218" y="11566475"/>
            <a:ext cx="2781865" cy="10177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1" grpId="1"/>
      <p:bldP build="whole" bldLvl="1" animBg="1" rev="0" advAuto="0" spid="375" grpId="3"/>
      <p:bldP build="whole" bldLvl="1" animBg="1" rev="0" advAuto="0" spid="372" grpId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逻辑回归 Logistic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 Logistic Regression</a:t>
            </a:r>
          </a:p>
        </p:txBody>
      </p:sp>
      <p:pic>
        <p:nvPicPr>
          <p:cNvPr id="37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9" name="Group" descr="Group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887223" y="6670262"/>
            <a:ext cx="7599240" cy="10856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Group" descr="Group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950878" y="8555075"/>
            <a:ext cx="18319597" cy="25104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" name="Group" descr="Group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2008443" y="3374546"/>
            <a:ext cx="19900727" cy="24965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0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逻辑回归 Logistic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 Logistic Regression</a:t>
            </a:r>
          </a:p>
        </p:txBody>
      </p:sp>
      <p:pic>
        <p:nvPicPr>
          <p:cNvPr id="38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5" name="Group" descr="Group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709691" y="8916856"/>
            <a:ext cx="18319597" cy="2510464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Group" descr="Group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4651598" y="6059508"/>
            <a:ext cx="13909324" cy="2510464"/>
          </a:xfrm>
          <a:prstGeom prst="rect">
            <a:avLst/>
          </a:prstGeom>
          <a:ln w="12700">
            <a:miter lim="400000"/>
          </a:ln>
        </p:spPr>
      </p:pic>
      <p:pic>
        <p:nvPicPr>
          <p:cNvPr id="387" name="Group" descr="Group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4845241" y="8312229"/>
            <a:ext cx="948444" cy="948444"/>
          </a:xfrm>
          <a:prstGeom prst="rect">
            <a:avLst/>
          </a:prstGeom>
          <a:ln w="12700">
            <a:miter lim="400000"/>
          </a:ln>
        </p:spPr>
      </p:pic>
      <p:pic>
        <p:nvPicPr>
          <p:cNvPr id="388" name="Group" descr="Group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2125541" y="11774204"/>
            <a:ext cx="8345595" cy="135700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9" name="Group" descr="Group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11369408" y="11701848"/>
            <a:ext cx="10991758" cy="1357009"/>
          </a:xfrm>
          <a:prstGeom prst="rect">
            <a:avLst/>
          </a:prstGeom>
          <a:ln w="12700">
            <a:miter lim="400000"/>
          </a:ln>
        </p:spPr>
      </p:pic>
      <p:pic>
        <p:nvPicPr>
          <p:cNvPr id="390" name="Group" descr="Group"/>
          <p:cNvPicPr>
            <a:picLocks noChangeAspect="1"/>
          </p:cNvPicPr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2008443" y="3374546"/>
            <a:ext cx="19900727" cy="24965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8" grpId="2"/>
      <p:bldP build="whole" bldLvl="1" animBg="1" rev="0" advAuto="0" spid="387" grpId="1"/>
      <p:bldP build="whole" bldLvl="1" animBg="1" rev="0" advAuto="0" spid="389" grpId="3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逻辑回归 Logistic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 Logistic Regression</a:t>
            </a:r>
          </a:p>
        </p:txBody>
      </p:sp>
      <p:pic>
        <p:nvPicPr>
          <p:cNvPr id="39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Group" descr="Group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908473" y="8982842"/>
            <a:ext cx="8074194" cy="1357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Group" descr="Group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0380542" y="8982842"/>
            <a:ext cx="7395690" cy="1357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Group" descr="Group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5450447" y="10870507"/>
            <a:ext cx="11198618" cy="2639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Group" descr="Group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1694900" y="3374546"/>
            <a:ext cx="19900727" cy="2496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Group" descr="Group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2448027" y="6748444"/>
            <a:ext cx="8345595" cy="1357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Group" descr="Group"/>
          <p:cNvPicPr>
            <a:picLocks noChangeAspect="1"/>
          </p:cNvPicPr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10944214" y="6748444"/>
            <a:ext cx="10991758" cy="13570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5" grpId="2"/>
      <p:bldP build="whole" bldLvl="1" animBg="1" rev="0" advAuto="0" spid="394" grpId="1"/>
      <p:bldP build="whole" bldLvl="1" animBg="1" rev="0" advAuto="0" spid="396" grpId="3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逻辑回归 Logistic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 Logistic Regression</a:t>
            </a:r>
          </a:p>
        </p:txBody>
      </p:sp>
      <p:pic>
        <p:nvPicPr>
          <p:cNvPr id="40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Group" descr="Group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7355823" y="10056878"/>
            <a:ext cx="7560851" cy="2496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404" name="Group" descr="Group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694900" y="3374546"/>
            <a:ext cx="19900727" cy="2496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Group" descr="Group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5536940" y="6644384"/>
            <a:ext cx="11198618" cy="26391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3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逻辑回归 Logistic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 Logistic Regression</a:t>
            </a:r>
          </a:p>
        </p:txBody>
      </p:sp>
      <p:pic>
        <p:nvPicPr>
          <p:cNvPr id="40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9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0879" y="9316101"/>
            <a:ext cx="1970083" cy="955193"/>
          </a:xfrm>
          <a:prstGeom prst="rect">
            <a:avLst/>
          </a:prstGeom>
          <a:ln w="12700">
            <a:miter lim="400000"/>
          </a:ln>
        </p:spPr>
      </p:pic>
      <p:pic>
        <p:nvPicPr>
          <p:cNvPr id="410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4320392" y="6259966"/>
            <a:ext cx="3435712" cy="7067749"/>
          </a:xfrm>
          <a:prstGeom prst="rect">
            <a:avLst/>
          </a:prstGeom>
          <a:ln w="12700">
            <a:miter lim="400000"/>
          </a:ln>
        </p:spPr>
      </p:pic>
      <p:pic>
        <p:nvPicPr>
          <p:cNvPr id="411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8125566" y="5180069"/>
            <a:ext cx="8147544" cy="922734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2" name="Group" descr="Group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3125071" y="3074817"/>
            <a:ext cx="11198618" cy="2639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13" name="MathTypeImage.pdf" descr="MathTypeImage.pdf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16428803" y="5180069"/>
            <a:ext cx="6920505" cy="92273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1" grpId="3"/>
      <p:bldP build="whole" bldLvl="1" animBg="1" rev="0" advAuto="0" spid="413" grpId="4"/>
      <p:bldP build="whole" bldLvl="1" animBg="1" rev="0" advAuto="0" spid="410" grpId="2"/>
      <p:bldP build="whole" bldLvl="1" animBg="1" rev="0" advAuto="0" spid="40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什么是逻辑回归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什么是逻辑回归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逻辑回归 Logistic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 Logistic Regression</a:t>
            </a:r>
          </a:p>
        </p:txBody>
      </p:sp>
      <p:pic>
        <p:nvPicPr>
          <p:cNvPr id="41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17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2013" y="7893098"/>
            <a:ext cx="1970082" cy="955192"/>
          </a:xfrm>
          <a:prstGeom prst="rect">
            <a:avLst/>
          </a:prstGeom>
          <a:ln w="12700">
            <a:miter lim="400000"/>
          </a:ln>
        </p:spPr>
      </p:pic>
      <p:pic>
        <p:nvPicPr>
          <p:cNvPr id="418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3211759" y="3757066"/>
            <a:ext cx="6920505" cy="9227340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回忆线性回归"/>
          <p:cNvSpPr txBox="1"/>
          <p:nvPr/>
        </p:nvSpPr>
        <p:spPr>
          <a:xfrm>
            <a:off x="10802014" y="3611284"/>
            <a:ext cx="604314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回忆线性回归</a:t>
            </a:r>
          </a:p>
        </p:txBody>
      </p:sp>
      <p:sp>
        <p:nvSpPr>
          <p:cNvPr id="420" name="Line"/>
          <p:cNvSpPr/>
          <p:nvPr/>
        </p:nvSpPr>
        <p:spPr>
          <a:xfrm flipV="1">
            <a:off x="11074626" y="3659137"/>
            <a:ext cx="1" cy="942320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423" name="Group"/>
          <p:cNvGrpSpPr/>
          <p:nvPr/>
        </p:nvGrpSpPr>
        <p:grpSpPr>
          <a:xfrm>
            <a:off x="13360725" y="3926068"/>
            <a:ext cx="9530675" cy="9227340"/>
            <a:chOff x="0" y="0"/>
            <a:chExt cx="9530673" cy="9227339"/>
          </a:xfrm>
        </p:grpSpPr>
        <p:pic>
          <p:nvPicPr>
            <p:cNvPr id="421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4136033"/>
              <a:ext cx="1970082" cy="9551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2" name="MathTypeImage.pdf" descr="MathTypeImage.pdf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2217517" y="0"/>
              <a:ext cx="7313157" cy="9227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9" grpId="2"/>
      <p:bldP build="whole" bldLvl="1" animBg="1" rev="0" advAuto="0" spid="420" grpId="1"/>
      <p:bldP build="whole" bldLvl="1" animBg="1" rev="0" advAuto="0" spid="423" grpId="3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逻辑回归 Logistic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 Logistic Regression</a:t>
            </a:r>
          </a:p>
        </p:txBody>
      </p:sp>
      <p:pic>
        <p:nvPicPr>
          <p:cNvPr id="42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回忆线性回归"/>
          <p:cNvSpPr txBox="1"/>
          <p:nvPr/>
        </p:nvSpPr>
        <p:spPr>
          <a:xfrm>
            <a:off x="1998690" y="3707759"/>
            <a:ext cx="604314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回忆线性回归</a:t>
            </a:r>
          </a:p>
        </p:txBody>
      </p:sp>
      <p:grpSp>
        <p:nvGrpSpPr>
          <p:cNvPr id="430" name="Group"/>
          <p:cNvGrpSpPr/>
          <p:nvPr/>
        </p:nvGrpSpPr>
        <p:grpSpPr>
          <a:xfrm>
            <a:off x="4557402" y="4022543"/>
            <a:ext cx="9530675" cy="9227340"/>
            <a:chOff x="0" y="0"/>
            <a:chExt cx="9530673" cy="9227339"/>
          </a:xfrm>
        </p:grpSpPr>
        <p:pic>
          <p:nvPicPr>
            <p:cNvPr id="428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4136033"/>
              <a:ext cx="1970082" cy="9551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9" name="MathTypeImage.pdf" descr="MathTypeImage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2217517" y="0"/>
              <a:ext cx="7313157" cy="9227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31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4558192" y="7776383"/>
            <a:ext cx="5214492" cy="1719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1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逻辑回归 Logistic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 Logistic Regression</a:t>
            </a:r>
          </a:p>
        </p:txBody>
      </p:sp>
      <p:pic>
        <p:nvPicPr>
          <p:cNvPr id="43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5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18385" y="7893098"/>
            <a:ext cx="1970083" cy="955192"/>
          </a:xfrm>
          <a:prstGeom prst="rect">
            <a:avLst/>
          </a:prstGeom>
          <a:ln w="12700">
            <a:miter lim="400000"/>
          </a:ln>
        </p:spPr>
      </p:pic>
      <p:pic>
        <p:nvPicPr>
          <p:cNvPr id="436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6638131" y="3757066"/>
            <a:ext cx="6920505" cy="922734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7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3808099" y="7510908"/>
            <a:ext cx="6157539" cy="17196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7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实现我们自己的逻辑回归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实现我们自己的逻辑回归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实践：实现我们自己的逻辑回归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实践：实现我们自己的逻辑回归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决策边界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决策边界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逻辑回归 Logistic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 Logistic Regression</a:t>
            </a:r>
          </a:p>
        </p:txBody>
      </p:sp>
      <p:pic>
        <p:nvPicPr>
          <p:cNvPr id="446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47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777615" y="4362396"/>
            <a:ext cx="9943909" cy="2566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448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6897868" y="8104893"/>
            <a:ext cx="9141981" cy="46511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逻辑回归 Logistic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 Logistic Regression</a:t>
            </a:r>
          </a:p>
        </p:txBody>
      </p:sp>
      <p:pic>
        <p:nvPicPr>
          <p:cNvPr id="45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5" name="Group"/>
          <p:cNvGrpSpPr/>
          <p:nvPr/>
        </p:nvGrpSpPr>
        <p:grpSpPr>
          <a:xfrm>
            <a:off x="15577332" y="4658078"/>
            <a:ext cx="7752464" cy="6741321"/>
            <a:chOff x="0" y="0"/>
            <a:chExt cx="7752462" cy="6741320"/>
          </a:xfrm>
        </p:grpSpPr>
        <p:pic>
          <p:nvPicPr>
            <p:cNvPr id="452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71436" y="0"/>
              <a:ext cx="5372919" cy="24859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3" name="t &gt; 0 时，p &gt; 0.5"/>
            <p:cNvSpPr txBox="1"/>
            <p:nvPr/>
          </p:nvSpPr>
          <p:spPr>
            <a:xfrm>
              <a:off x="0" y="4417785"/>
              <a:ext cx="7752463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t &gt; 0 时，p &gt; 0.5</a:t>
              </a:r>
            </a:p>
          </p:txBody>
        </p:sp>
        <p:sp>
          <p:nvSpPr>
            <p:cNvPr id="454" name="t &lt; 0 时，p &lt; 0.5"/>
            <p:cNvSpPr txBox="1"/>
            <p:nvPr/>
          </p:nvSpPr>
          <p:spPr>
            <a:xfrm>
              <a:off x="0" y="5750720"/>
              <a:ext cx="7752463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indent="228600" algn="l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t &lt; 0 时，p &lt; 0.5</a:t>
              </a:r>
            </a:p>
          </p:txBody>
        </p:sp>
      </p:grpSp>
      <p:pic>
        <p:nvPicPr>
          <p:cNvPr id="456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2074470" y="4362396"/>
            <a:ext cx="9943908" cy="2566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7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2194723" y="8104893"/>
            <a:ext cx="9141981" cy="46511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1" dur="1000" fill="hold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5" grpId="1"/>
      <p:bldP build="whole" bldLvl="1" animBg="1" rev="0" advAuto="0" spid="455" grpId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逻辑回归 Logistic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 Logistic Regression</a:t>
            </a:r>
          </a:p>
        </p:txBody>
      </p:sp>
      <p:pic>
        <p:nvPicPr>
          <p:cNvPr id="46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2074470" y="4362396"/>
            <a:ext cx="9943908" cy="2566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2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2194723" y="8104893"/>
            <a:ext cx="9141981" cy="4651184"/>
          </a:xfrm>
          <a:prstGeom prst="rect">
            <a:avLst/>
          </a:prstGeom>
          <a:ln w="12700">
            <a:miter lim="400000"/>
          </a:ln>
        </p:spPr>
      </p:pic>
      <p:pic>
        <p:nvPicPr>
          <p:cNvPr id="463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2210728" y="8589821"/>
            <a:ext cx="4089834" cy="14434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4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12210728" y="10646316"/>
            <a:ext cx="4089834" cy="144347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67" name="Group"/>
          <p:cNvGrpSpPr/>
          <p:nvPr/>
        </p:nvGrpSpPr>
        <p:grpSpPr>
          <a:xfrm>
            <a:off x="18559524" y="9040458"/>
            <a:ext cx="4259492" cy="2780246"/>
            <a:chOff x="0" y="0"/>
            <a:chExt cx="4259491" cy="2780245"/>
          </a:xfrm>
        </p:grpSpPr>
        <p:pic>
          <p:nvPicPr>
            <p:cNvPr id="465" name="MathTypeImage.pdf" descr="MathTypeImage.pdf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0" r="0" b="0"/>
            <a:stretch>
              <a:fillRect/>
            </a:stretch>
          </p:blipFill>
          <p:spPr>
            <a:xfrm>
              <a:off x="169657" y="1336774"/>
              <a:ext cx="4089835" cy="14434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66" name="决策边界"/>
            <p:cNvSpPr txBox="1"/>
            <p:nvPr/>
          </p:nvSpPr>
          <p:spPr>
            <a:xfrm>
              <a:off x="0" y="0"/>
              <a:ext cx="3959799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indent="228600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决策边界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7" grpId="3"/>
      <p:bldP build="whole" bldLvl="1" animBg="1" rev="0" advAuto="0" spid="463" grpId="1"/>
      <p:bldP build="whole" bldLvl="1" animBg="1" rev="0" advAuto="0" spid="464" grpId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逻辑回归 Logistic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 Logistic Regression</a:t>
            </a:r>
          </a:p>
        </p:txBody>
      </p:sp>
      <p:pic>
        <p:nvPicPr>
          <p:cNvPr id="47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3" name="Group"/>
          <p:cNvGrpSpPr/>
          <p:nvPr/>
        </p:nvGrpSpPr>
        <p:grpSpPr>
          <a:xfrm>
            <a:off x="1797031" y="4023769"/>
            <a:ext cx="4259493" cy="2780247"/>
            <a:chOff x="0" y="0"/>
            <a:chExt cx="4259491" cy="2780245"/>
          </a:xfrm>
        </p:grpSpPr>
        <p:pic>
          <p:nvPicPr>
            <p:cNvPr id="471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69657" y="1336774"/>
              <a:ext cx="4089835" cy="14434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2" name="决策边界"/>
            <p:cNvSpPr txBox="1"/>
            <p:nvPr/>
          </p:nvSpPr>
          <p:spPr>
            <a:xfrm>
              <a:off x="0" y="0"/>
              <a:ext cx="3959799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indent="228600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决策边界</a:t>
              </a:r>
            </a:p>
          </p:txBody>
        </p:sp>
      </p:grpSp>
      <p:pic>
        <p:nvPicPr>
          <p:cNvPr id="474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0342283" y="5649969"/>
            <a:ext cx="7457933" cy="1283085"/>
          </a:xfrm>
          <a:prstGeom prst="rect">
            <a:avLst/>
          </a:prstGeom>
          <a:ln w="12700">
            <a:miter lim="400000"/>
          </a:ln>
        </p:spPr>
      </p:pic>
      <p:sp>
        <p:nvSpPr>
          <p:cNvPr id="475" name="如果X有两个特征"/>
          <p:cNvSpPr txBox="1"/>
          <p:nvPr/>
        </p:nvSpPr>
        <p:spPr>
          <a:xfrm>
            <a:off x="9207877" y="4023769"/>
            <a:ext cx="675973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如果X有两个特征</a:t>
            </a:r>
          </a:p>
        </p:txBody>
      </p:sp>
      <p:pic>
        <p:nvPicPr>
          <p:cNvPr id="476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0342283" y="8984755"/>
            <a:ext cx="6014462" cy="27265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4" grpId="2"/>
      <p:bldP build="whole" bldLvl="1" animBg="1" rev="0" advAuto="0" spid="476" grpId="3"/>
      <p:bldP build="whole" bldLvl="1" animBg="1" rev="0" advAuto="0" spid="47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逻辑回归 Logistic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 Logistic Regression</a:t>
            </a:r>
          </a:p>
        </p:txBody>
      </p:sp>
      <p:pic>
        <p:nvPicPr>
          <p:cNvPr id="130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逻辑回归：解决分类问题"/>
          <p:cNvSpPr txBox="1"/>
          <p:nvPr/>
        </p:nvSpPr>
        <p:spPr>
          <a:xfrm>
            <a:off x="3955937" y="5552745"/>
            <a:ext cx="17002737" cy="334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逻辑回归：解决分类问题</a:t>
            </a:r>
          </a:p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2" name="回归问题怎么解决分类问题？…"/>
          <p:cNvSpPr txBox="1"/>
          <p:nvPr/>
        </p:nvSpPr>
        <p:spPr>
          <a:xfrm>
            <a:off x="3968750" y="8859267"/>
            <a:ext cx="16446501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回归问题怎么解决分类问题？</a:t>
            </a:r>
          </a:p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将样本的特征和样本发生的概率联系起来，概率是一个数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" grpId="2"/>
      <p:bldP build="whole" bldLvl="1" animBg="1" rev="0" advAuto="0" spid="131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实践：绘制决策边界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实践：绘制决策边界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不规则的决策边界的绘制方法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不规则的决策边界的绘制方法</a:t>
            </a:r>
          </a:p>
        </p:txBody>
      </p:sp>
      <p:pic>
        <p:nvPicPr>
          <p:cNvPr id="48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482" name="Line"/>
          <p:cNvSpPr/>
          <p:nvPr/>
        </p:nvSpPr>
        <p:spPr>
          <a:xfrm flipV="1">
            <a:off x="5985581" y="3778474"/>
            <a:ext cx="1" cy="934773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3" name="Line"/>
          <p:cNvSpPr/>
          <p:nvPr/>
        </p:nvSpPr>
        <p:spPr>
          <a:xfrm>
            <a:off x="5726682" y="12939661"/>
            <a:ext cx="1479321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4" name="Circle"/>
          <p:cNvSpPr/>
          <p:nvPr/>
        </p:nvSpPr>
        <p:spPr>
          <a:xfrm>
            <a:off x="6419718" y="3983730"/>
            <a:ext cx="850609" cy="85060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85" name="Circle"/>
          <p:cNvSpPr/>
          <p:nvPr/>
        </p:nvSpPr>
        <p:spPr>
          <a:xfrm>
            <a:off x="7463228" y="3983730"/>
            <a:ext cx="850609" cy="85060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86" name="Circle"/>
          <p:cNvSpPr/>
          <p:nvPr/>
        </p:nvSpPr>
        <p:spPr>
          <a:xfrm>
            <a:off x="8506738" y="3983730"/>
            <a:ext cx="850609" cy="850609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87" name="Circle"/>
          <p:cNvSpPr/>
          <p:nvPr/>
        </p:nvSpPr>
        <p:spPr>
          <a:xfrm>
            <a:off x="9550249" y="3983730"/>
            <a:ext cx="850609" cy="850609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88" name="Circle"/>
          <p:cNvSpPr/>
          <p:nvPr/>
        </p:nvSpPr>
        <p:spPr>
          <a:xfrm>
            <a:off x="10593760" y="3983730"/>
            <a:ext cx="850609" cy="85060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496" name="Group"/>
          <p:cNvGrpSpPr/>
          <p:nvPr/>
        </p:nvGrpSpPr>
        <p:grpSpPr>
          <a:xfrm>
            <a:off x="11727407" y="3983730"/>
            <a:ext cx="7652495" cy="850609"/>
            <a:chOff x="0" y="0"/>
            <a:chExt cx="7652494" cy="850607"/>
          </a:xfrm>
        </p:grpSpPr>
        <p:sp>
          <p:nvSpPr>
            <p:cNvPr id="489" name="Circle"/>
            <p:cNvSpPr/>
            <p:nvPr/>
          </p:nvSpPr>
          <p:spPr>
            <a:xfrm>
              <a:off x="0" y="0"/>
              <a:ext cx="850608" cy="850608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0" name="Circle"/>
            <p:cNvSpPr/>
            <p:nvPr/>
          </p:nvSpPr>
          <p:spPr>
            <a:xfrm>
              <a:off x="1133647" y="0"/>
              <a:ext cx="850609" cy="850608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1" name="Circle"/>
            <p:cNvSpPr/>
            <p:nvPr/>
          </p:nvSpPr>
          <p:spPr>
            <a:xfrm>
              <a:off x="2267294" y="0"/>
              <a:ext cx="850609" cy="850608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2" name="Circle"/>
            <p:cNvSpPr/>
            <p:nvPr/>
          </p:nvSpPr>
          <p:spPr>
            <a:xfrm>
              <a:off x="3400943" y="0"/>
              <a:ext cx="850609" cy="850608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3" name="Circle"/>
            <p:cNvSpPr/>
            <p:nvPr/>
          </p:nvSpPr>
          <p:spPr>
            <a:xfrm>
              <a:off x="4534590" y="0"/>
              <a:ext cx="850609" cy="850608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4" name="Circle"/>
            <p:cNvSpPr/>
            <p:nvPr/>
          </p:nvSpPr>
          <p:spPr>
            <a:xfrm>
              <a:off x="5668237" y="0"/>
              <a:ext cx="850609" cy="850608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5" name="Circle"/>
            <p:cNvSpPr/>
            <p:nvPr/>
          </p:nvSpPr>
          <p:spPr>
            <a:xfrm>
              <a:off x="6801886" y="0"/>
              <a:ext cx="850609" cy="850608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581" name="Group"/>
          <p:cNvGrpSpPr/>
          <p:nvPr/>
        </p:nvGrpSpPr>
        <p:grpSpPr>
          <a:xfrm>
            <a:off x="6432531" y="5171952"/>
            <a:ext cx="12984302" cy="7468838"/>
            <a:chOff x="0" y="0"/>
            <a:chExt cx="12984301" cy="7468836"/>
          </a:xfrm>
        </p:grpSpPr>
        <p:sp>
          <p:nvSpPr>
            <p:cNvPr id="497" name="Circle"/>
            <p:cNvSpPr/>
            <p:nvPr/>
          </p:nvSpPr>
          <p:spPr>
            <a:xfrm>
              <a:off x="17712" y="0"/>
              <a:ext cx="850609" cy="850608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8" name="Circle"/>
            <p:cNvSpPr/>
            <p:nvPr/>
          </p:nvSpPr>
          <p:spPr>
            <a:xfrm>
              <a:off x="1061222" y="0"/>
              <a:ext cx="850609" cy="850608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9" name="Circle"/>
            <p:cNvSpPr/>
            <p:nvPr/>
          </p:nvSpPr>
          <p:spPr>
            <a:xfrm>
              <a:off x="2104732" y="0"/>
              <a:ext cx="850609" cy="850608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0" name="Circle"/>
            <p:cNvSpPr/>
            <p:nvPr/>
          </p:nvSpPr>
          <p:spPr>
            <a:xfrm>
              <a:off x="3148243" y="0"/>
              <a:ext cx="850609" cy="850608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1" name="Circle"/>
            <p:cNvSpPr/>
            <p:nvPr/>
          </p:nvSpPr>
          <p:spPr>
            <a:xfrm>
              <a:off x="4191754" y="0"/>
              <a:ext cx="850609" cy="850608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2" name="Circle"/>
            <p:cNvSpPr/>
            <p:nvPr/>
          </p:nvSpPr>
          <p:spPr>
            <a:xfrm>
              <a:off x="5325401" y="0"/>
              <a:ext cx="850609" cy="850608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3" name="Circle"/>
            <p:cNvSpPr/>
            <p:nvPr/>
          </p:nvSpPr>
          <p:spPr>
            <a:xfrm>
              <a:off x="6459049" y="0"/>
              <a:ext cx="850609" cy="850608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4" name="Circle"/>
            <p:cNvSpPr/>
            <p:nvPr/>
          </p:nvSpPr>
          <p:spPr>
            <a:xfrm>
              <a:off x="7592696" y="0"/>
              <a:ext cx="850609" cy="850608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5" name="Circle"/>
            <p:cNvSpPr/>
            <p:nvPr/>
          </p:nvSpPr>
          <p:spPr>
            <a:xfrm>
              <a:off x="8726344" y="0"/>
              <a:ext cx="850609" cy="850608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6" name="Circle"/>
            <p:cNvSpPr/>
            <p:nvPr/>
          </p:nvSpPr>
          <p:spPr>
            <a:xfrm>
              <a:off x="9859991" y="0"/>
              <a:ext cx="850609" cy="850608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7" name="Circle"/>
            <p:cNvSpPr/>
            <p:nvPr/>
          </p:nvSpPr>
          <p:spPr>
            <a:xfrm>
              <a:off x="10993639" y="0"/>
              <a:ext cx="850609" cy="850608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8" name="Circle"/>
            <p:cNvSpPr/>
            <p:nvPr/>
          </p:nvSpPr>
          <p:spPr>
            <a:xfrm>
              <a:off x="12127287" y="0"/>
              <a:ext cx="850609" cy="850608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9" name="Circle"/>
            <p:cNvSpPr/>
            <p:nvPr/>
          </p:nvSpPr>
          <p:spPr>
            <a:xfrm>
              <a:off x="0" y="1188222"/>
              <a:ext cx="850608" cy="85060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0" name="Circle"/>
            <p:cNvSpPr/>
            <p:nvPr/>
          </p:nvSpPr>
          <p:spPr>
            <a:xfrm>
              <a:off x="1043510" y="1188222"/>
              <a:ext cx="850609" cy="85060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1" name="Circle"/>
            <p:cNvSpPr/>
            <p:nvPr/>
          </p:nvSpPr>
          <p:spPr>
            <a:xfrm>
              <a:off x="2087020" y="1188222"/>
              <a:ext cx="850609" cy="850609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2" name="Circle"/>
            <p:cNvSpPr/>
            <p:nvPr/>
          </p:nvSpPr>
          <p:spPr>
            <a:xfrm>
              <a:off x="3130531" y="1188222"/>
              <a:ext cx="850609" cy="850609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3" name="Circle"/>
            <p:cNvSpPr/>
            <p:nvPr/>
          </p:nvSpPr>
          <p:spPr>
            <a:xfrm>
              <a:off x="4174042" y="1188222"/>
              <a:ext cx="850609" cy="850609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4" name="Circle"/>
            <p:cNvSpPr/>
            <p:nvPr/>
          </p:nvSpPr>
          <p:spPr>
            <a:xfrm>
              <a:off x="5307689" y="1188222"/>
              <a:ext cx="850609" cy="850609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5" name="Circle"/>
            <p:cNvSpPr/>
            <p:nvPr/>
          </p:nvSpPr>
          <p:spPr>
            <a:xfrm>
              <a:off x="6441337" y="1188222"/>
              <a:ext cx="850609" cy="85060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6" name="Circle"/>
            <p:cNvSpPr/>
            <p:nvPr/>
          </p:nvSpPr>
          <p:spPr>
            <a:xfrm>
              <a:off x="7574984" y="1188222"/>
              <a:ext cx="850609" cy="850609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7" name="Circle"/>
            <p:cNvSpPr/>
            <p:nvPr/>
          </p:nvSpPr>
          <p:spPr>
            <a:xfrm>
              <a:off x="8708632" y="1188222"/>
              <a:ext cx="850609" cy="850609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8" name="Circle"/>
            <p:cNvSpPr/>
            <p:nvPr/>
          </p:nvSpPr>
          <p:spPr>
            <a:xfrm>
              <a:off x="9842279" y="1188222"/>
              <a:ext cx="850609" cy="850609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9" name="Circle"/>
            <p:cNvSpPr/>
            <p:nvPr/>
          </p:nvSpPr>
          <p:spPr>
            <a:xfrm>
              <a:off x="10975926" y="1188222"/>
              <a:ext cx="850609" cy="85060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0" name="Circle"/>
            <p:cNvSpPr/>
            <p:nvPr/>
          </p:nvSpPr>
          <p:spPr>
            <a:xfrm>
              <a:off x="12109575" y="1188222"/>
              <a:ext cx="850609" cy="85060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1" name="Circle"/>
            <p:cNvSpPr/>
            <p:nvPr/>
          </p:nvSpPr>
          <p:spPr>
            <a:xfrm>
              <a:off x="0" y="2276743"/>
              <a:ext cx="850608" cy="85060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2" name="Circle"/>
            <p:cNvSpPr/>
            <p:nvPr/>
          </p:nvSpPr>
          <p:spPr>
            <a:xfrm>
              <a:off x="1043510" y="2276743"/>
              <a:ext cx="850609" cy="85060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3" name="Circle"/>
            <p:cNvSpPr/>
            <p:nvPr/>
          </p:nvSpPr>
          <p:spPr>
            <a:xfrm>
              <a:off x="2087020" y="2276743"/>
              <a:ext cx="850609" cy="850609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4" name="Circle"/>
            <p:cNvSpPr/>
            <p:nvPr/>
          </p:nvSpPr>
          <p:spPr>
            <a:xfrm>
              <a:off x="3130531" y="2276743"/>
              <a:ext cx="850609" cy="850609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5" name="Circle"/>
            <p:cNvSpPr/>
            <p:nvPr/>
          </p:nvSpPr>
          <p:spPr>
            <a:xfrm>
              <a:off x="4174042" y="2276743"/>
              <a:ext cx="850609" cy="850609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6" name="Circle"/>
            <p:cNvSpPr/>
            <p:nvPr/>
          </p:nvSpPr>
          <p:spPr>
            <a:xfrm>
              <a:off x="5307689" y="2276743"/>
              <a:ext cx="850609" cy="850609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7" name="Circle"/>
            <p:cNvSpPr/>
            <p:nvPr/>
          </p:nvSpPr>
          <p:spPr>
            <a:xfrm>
              <a:off x="6441337" y="2276743"/>
              <a:ext cx="850609" cy="850609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8" name="Circle"/>
            <p:cNvSpPr/>
            <p:nvPr/>
          </p:nvSpPr>
          <p:spPr>
            <a:xfrm>
              <a:off x="7574984" y="2276743"/>
              <a:ext cx="850609" cy="850609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9" name="Circle"/>
            <p:cNvSpPr/>
            <p:nvPr/>
          </p:nvSpPr>
          <p:spPr>
            <a:xfrm>
              <a:off x="8708632" y="2276743"/>
              <a:ext cx="850609" cy="850609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0" name="Circle"/>
            <p:cNvSpPr/>
            <p:nvPr/>
          </p:nvSpPr>
          <p:spPr>
            <a:xfrm>
              <a:off x="9842279" y="2276743"/>
              <a:ext cx="850609" cy="850609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1" name="Circle"/>
            <p:cNvSpPr/>
            <p:nvPr/>
          </p:nvSpPr>
          <p:spPr>
            <a:xfrm>
              <a:off x="10975926" y="2276743"/>
              <a:ext cx="850609" cy="850609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2" name="Circle"/>
            <p:cNvSpPr/>
            <p:nvPr/>
          </p:nvSpPr>
          <p:spPr>
            <a:xfrm>
              <a:off x="12109575" y="2276743"/>
              <a:ext cx="850609" cy="85060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3" name="Circle"/>
            <p:cNvSpPr/>
            <p:nvPr/>
          </p:nvSpPr>
          <p:spPr>
            <a:xfrm>
              <a:off x="0" y="3365264"/>
              <a:ext cx="850608" cy="85060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4" name="Circle"/>
            <p:cNvSpPr/>
            <p:nvPr/>
          </p:nvSpPr>
          <p:spPr>
            <a:xfrm>
              <a:off x="1043510" y="3365264"/>
              <a:ext cx="850609" cy="85060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5" name="Circle"/>
            <p:cNvSpPr/>
            <p:nvPr/>
          </p:nvSpPr>
          <p:spPr>
            <a:xfrm>
              <a:off x="2087020" y="3365264"/>
              <a:ext cx="850609" cy="850609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6" name="Circle"/>
            <p:cNvSpPr/>
            <p:nvPr/>
          </p:nvSpPr>
          <p:spPr>
            <a:xfrm>
              <a:off x="3130531" y="3365264"/>
              <a:ext cx="850609" cy="850609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7" name="Circle"/>
            <p:cNvSpPr/>
            <p:nvPr/>
          </p:nvSpPr>
          <p:spPr>
            <a:xfrm>
              <a:off x="4174042" y="3365264"/>
              <a:ext cx="850609" cy="850609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8" name="Circle"/>
            <p:cNvSpPr/>
            <p:nvPr/>
          </p:nvSpPr>
          <p:spPr>
            <a:xfrm>
              <a:off x="5307689" y="3365264"/>
              <a:ext cx="850609" cy="850609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9" name="Circle"/>
            <p:cNvSpPr/>
            <p:nvPr/>
          </p:nvSpPr>
          <p:spPr>
            <a:xfrm>
              <a:off x="6441337" y="3365264"/>
              <a:ext cx="850609" cy="850609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0" name="Circle"/>
            <p:cNvSpPr/>
            <p:nvPr/>
          </p:nvSpPr>
          <p:spPr>
            <a:xfrm>
              <a:off x="7574984" y="3365264"/>
              <a:ext cx="850609" cy="850609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1" name="Circle"/>
            <p:cNvSpPr/>
            <p:nvPr/>
          </p:nvSpPr>
          <p:spPr>
            <a:xfrm>
              <a:off x="8708632" y="3365264"/>
              <a:ext cx="850609" cy="850609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2" name="Circle"/>
            <p:cNvSpPr/>
            <p:nvPr/>
          </p:nvSpPr>
          <p:spPr>
            <a:xfrm>
              <a:off x="9842279" y="3365264"/>
              <a:ext cx="850609" cy="85060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3" name="Circle"/>
            <p:cNvSpPr/>
            <p:nvPr/>
          </p:nvSpPr>
          <p:spPr>
            <a:xfrm>
              <a:off x="10975926" y="3365264"/>
              <a:ext cx="850609" cy="85060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4" name="Circle"/>
            <p:cNvSpPr/>
            <p:nvPr/>
          </p:nvSpPr>
          <p:spPr>
            <a:xfrm>
              <a:off x="12109575" y="3365264"/>
              <a:ext cx="850609" cy="85060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5" name="Circle"/>
            <p:cNvSpPr/>
            <p:nvPr/>
          </p:nvSpPr>
          <p:spPr>
            <a:xfrm>
              <a:off x="0" y="4453784"/>
              <a:ext cx="850608" cy="85060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6" name="Circle"/>
            <p:cNvSpPr/>
            <p:nvPr/>
          </p:nvSpPr>
          <p:spPr>
            <a:xfrm>
              <a:off x="1043510" y="4453784"/>
              <a:ext cx="850609" cy="85060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7" name="Circle"/>
            <p:cNvSpPr/>
            <p:nvPr/>
          </p:nvSpPr>
          <p:spPr>
            <a:xfrm>
              <a:off x="2087020" y="4453784"/>
              <a:ext cx="850609" cy="850609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8" name="Circle"/>
            <p:cNvSpPr/>
            <p:nvPr/>
          </p:nvSpPr>
          <p:spPr>
            <a:xfrm>
              <a:off x="3130531" y="4453784"/>
              <a:ext cx="850609" cy="850609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9" name="Circle"/>
            <p:cNvSpPr/>
            <p:nvPr/>
          </p:nvSpPr>
          <p:spPr>
            <a:xfrm>
              <a:off x="4174042" y="4453784"/>
              <a:ext cx="850609" cy="850609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Circle"/>
            <p:cNvSpPr/>
            <p:nvPr/>
          </p:nvSpPr>
          <p:spPr>
            <a:xfrm>
              <a:off x="5307689" y="4453784"/>
              <a:ext cx="850609" cy="850609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Circle"/>
            <p:cNvSpPr/>
            <p:nvPr/>
          </p:nvSpPr>
          <p:spPr>
            <a:xfrm>
              <a:off x="6441337" y="4453784"/>
              <a:ext cx="850609" cy="85060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Circle"/>
            <p:cNvSpPr/>
            <p:nvPr/>
          </p:nvSpPr>
          <p:spPr>
            <a:xfrm>
              <a:off x="7574984" y="4453784"/>
              <a:ext cx="850609" cy="85060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Circle"/>
            <p:cNvSpPr/>
            <p:nvPr/>
          </p:nvSpPr>
          <p:spPr>
            <a:xfrm>
              <a:off x="8708632" y="4453784"/>
              <a:ext cx="850609" cy="850609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Circle"/>
            <p:cNvSpPr/>
            <p:nvPr/>
          </p:nvSpPr>
          <p:spPr>
            <a:xfrm>
              <a:off x="9842279" y="4453784"/>
              <a:ext cx="850609" cy="85060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5" name="Circle"/>
            <p:cNvSpPr/>
            <p:nvPr/>
          </p:nvSpPr>
          <p:spPr>
            <a:xfrm>
              <a:off x="10975926" y="4453784"/>
              <a:ext cx="850609" cy="85060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6" name="Circle"/>
            <p:cNvSpPr/>
            <p:nvPr/>
          </p:nvSpPr>
          <p:spPr>
            <a:xfrm>
              <a:off x="12109575" y="4453784"/>
              <a:ext cx="850609" cy="85060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7" name="Circle"/>
            <p:cNvSpPr/>
            <p:nvPr/>
          </p:nvSpPr>
          <p:spPr>
            <a:xfrm>
              <a:off x="24118" y="5536007"/>
              <a:ext cx="850609" cy="85060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8" name="Circle"/>
            <p:cNvSpPr/>
            <p:nvPr/>
          </p:nvSpPr>
          <p:spPr>
            <a:xfrm>
              <a:off x="1067629" y="5536007"/>
              <a:ext cx="850609" cy="85060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9" name="Circle"/>
            <p:cNvSpPr/>
            <p:nvPr/>
          </p:nvSpPr>
          <p:spPr>
            <a:xfrm>
              <a:off x="2111139" y="5536007"/>
              <a:ext cx="850609" cy="850609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0" name="Circle"/>
            <p:cNvSpPr/>
            <p:nvPr/>
          </p:nvSpPr>
          <p:spPr>
            <a:xfrm>
              <a:off x="3154650" y="5536007"/>
              <a:ext cx="850609" cy="850609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1" name="Circle"/>
            <p:cNvSpPr/>
            <p:nvPr/>
          </p:nvSpPr>
          <p:spPr>
            <a:xfrm>
              <a:off x="4198160" y="5536007"/>
              <a:ext cx="850609" cy="850609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2" name="Circle"/>
            <p:cNvSpPr/>
            <p:nvPr/>
          </p:nvSpPr>
          <p:spPr>
            <a:xfrm>
              <a:off x="5331807" y="5536007"/>
              <a:ext cx="850609" cy="85060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3" name="Circle"/>
            <p:cNvSpPr/>
            <p:nvPr/>
          </p:nvSpPr>
          <p:spPr>
            <a:xfrm>
              <a:off x="6465455" y="5536007"/>
              <a:ext cx="850609" cy="85060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4" name="Circle"/>
            <p:cNvSpPr/>
            <p:nvPr/>
          </p:nvSpPr>
          <p:spPr>
            <a:xfrm>
              <a:off x="7599102" y="5536007"/>
              <a:ext cx="850609" cy="85060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5" name="Circle"/>
            <p:cNvSpPr/>
            <p:nvPr/>
          </p:nvSpPr>
          <p:spPr>
            <a:xfrm>
              <a:off x="8732750" y="5536007"/>
              <a:ext cx="850609" cy="85060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6" name="Circle"/>
            <p:cNvSpPr/>
            <p:nvPr/>
          </p:nvSpPr>
          <p:spPr>
            <a:xfrm>
              <a:off x="9866397" y="5536007"/>
              <a:ext cx="850609" cy="85060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7" name="Circle"/>
            <p:cNvSpPr/>
            <p:nvPr/>
          </p:nvSpPr>
          <p:spPr>
            <a:xfrm>
              <a:off x="11000044" y="5536007"/>
              <a:ext cx="850609" cy="85060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8" name="Circle"/>
            <p:cNvSpPr/>
            <p:nvPr/>
          </p:nvSpPr>
          <p:spPr>
            <a:xfrm>
              <a:off x="12133693" y="5536007"/>
              <a:ext cx="850609" cy="85060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9" name="Circle"/>
            <p:cNvSpPr/>
            <p:nvPr/>
          </p:nvSpPr>
          <p:spPr>
            <a:xfrm>
              <a:off x="24118" y="6618228"/>
              <a:ext cx="850609" cy="85060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0" name="Circle"/>
            <p:cNvSpPr/>
            <p:nvPr/>
          </p:nvSpPr>
          <p:spPr>
            <a:xfrm>
              <a:off x="1067629" y="6618228"/>
              <a:ext cx="850609" cy="85060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1" name="Circle"/>
            <p:cNvSpPr/>
            <p:nvPr/>
          </p:nvSpPr>
          <p:spPr>
            <a:xfrm>
              <a:off x="2111139" y="6618228"/>
              <a:ext cx="850609" cy="850609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2" name="Circle"/>
            <p:cNvSpPr/>
            <p:nvPr/>
          </p:nvSpPr>
          <p:spPr>
            <a:xfrm>
              <a:off x="3154650" y="6618228"/>
              <a:ext cx="850609" cy="850609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3" name="Circle"/>
            <p:cNvSpPr/>
            <p:nvPr/>
          </p:nvSpPr>
          <p:spPr>
            <a:xfrm>
              <a:off x="4198160" y="6618228"/>
              <a:ext cx="850609" cy="85060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4" name="Circle"/>
            <p:cNvSpPr/>
            <p:nvPr/>
          </p:nvSpPr>
          <p:spPr>
            <a:xfrm>
              <a:off x="5331807" y="6618228"/>
              <a:ext cx="850609" cy="85060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5" name="Circle"/>
            <p:cNvSpPr/>
            <p:nvPr/>
          </p:nvSpPr>
          <p:spPr>
            <a:xfrm>
              <a:off x="6465455" y="6618228"/>
              <a:ext cx="850609" cy="85060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6" name="Circle"/>
            <p:cNvSpPr/>
            <p:nvPr/>
          </p:nvSpPr>
          <p:spPr>
            <a:xfrm>
              <a:off x="7599102" y="6618228"/>
              <a:ext cx="850609" cy="85060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7" name="Circle"/>
            <p:cNvSpPr/>
            <p:nvPr/>
          </p:nvSpPr>
          <p:spPr>
            <a:xfrm>
              <a:off x="8732750" y="6618228"/>
              <a:ext cx="850609" cy="85060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8" name="Circle"/>
            <p:cNvSpPr/>
            <p:nvPr/>
          </p:nvSpPr>
          <p:spPr>
            <a:xfrm>
              <a:off x="9866397" y="6618228"/>
              <a:ext cx="850609" cy="85060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9" name="Circle"/>
            <p:cNvSpPr/>
            <p:nvPr/>
          </p:nvSpPr>
          <p:spPr>
            <a:xfrm>
              <a:off x="11000044" y="6618228"/>
              <a:ext cx="850609" cy="85060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0" name="Circle"/>
            <p:cNvSpPr/>
            <p:nvPr/>
          </p:nvSpPr>
          <p:spPr>
            <a:xfrm>
              <a:off x="12133693" y="6618228"/>
              <a:ext cx="850609" cy="850609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4" grpId="1"/>
      <p:bldP build="whole" bldLvl="1" animBg="1" rev="0" advAuto="0" spid="487" grpId="4"/>
      <p:bldP build="whole" bldLvl="1" animBg="1" rev="0" advAuto="0" spid="496" grpId="6"/>
      <p:bldP build="whole" bldLvl="1" animBg="1" rev="0" advAuto="0" spid="485" grpId="2"/>
      <p:bldP build="whole" bldLvl="1" animBg="1" rev="0" advAuto="0" spid="486" grpId="3"/>
      <p:bldP build="whole" bldLvl="1" animBg="1" rev="0" advAuto="0" spid="488" grpId="5"/>
      <p:bldP build="whole" bldLvl="1" animBg="1" rev="0" advAuto="0" spid="581" grpId="7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实践：另一种绘制决策边界的方法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实践：另一种绘制决策边界的方法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逻辑回归中使用多项式项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逻辑回归中使用多项式项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逻辑回归 Logistic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 Logistic Regression</a:t>
            </a:r>
          </a:p>
        </p:txBody>
      </p:sp>
      <p:pic>
        <p:nvPicPr>
          <p:cNvPr id="58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80498" y="3899867"/>
            <a:ext cx="13742861" cy="92352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92" name="Group"/>
          <p:cNvGrpSpPr/>
          <p:nvPr/>
        </p:nvGrpSpPr>
        <p:grpSpPr>
          <a:xfrm>
            <a:off x="18921305" y="4361431"/>
            <a:ext cx="4259492" cy="2780246"/>
            <a:chOff x="0" y="0"/>
            <a:chExt cx="4259491" cy="2780245"/>
          </a:xfrm>
        </p:grpSpPr>
        <p:pic>
          <p:nvPicPr>
            <p:cNvPr id="590" name="MathTypeImage.pdf" descr="MathTypeImage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169657" y="1336774"/>
              <a:ext cx="4089835" cy="14434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91" name="决策边界"/>
            <p:cNvSpPr txBox="1"/>
            <p:nvPr/>
          </p:nvSpPr>
          <p:spPr>
            <a:xfrm>
              <a:off x="0" y="0"/>
              <a:ext cx="3959799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indent="228600">
                <a:lnSpc>
                  <a:spcPct val="150000"/>
                </a:lnSpc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决策边界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逻辑回归 Logistic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 Logistic Regression</a:t>
            </a:r>
          </a:p>
        </p:txBody>
      </p:sp>
      <p:pic>
        <p:nvPicPr>
          <p:cNvPr id="59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596" name="Line"/>
          <p:cNvSpPr/>
          <p:nvPr/>
        </p:nvSpPr>
        <p:spPr>
          <a:xfrm flipV="1">
            <a:off x="12191999" y="3850830"/>
            <a:ext cx="1" cy="934773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97" name="Line"/>
          <p:cNvSpPr/>
          <p:nvPr/>
        </p:nvSpPr>
        <p:spPr>
          <a:xfrm>
            <a:off x="5075477" y="8524695"/>
            <a:ext cx="1479321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98" name="Circle"/>
          <p:cNvSpPr/>
          <p:nvPr/>
        </p:nvSpPr>
        <p:spPr>
          <a:xfrm>
            <a:off x="8445688" y="4562578"/>
            <a:ext cx="850609" cy="85060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99" name="Circle"/>
          <p:cNvSpPr/>
          <p:nvPr/>
        </p:nvSpPr>
        <p:spPr>
          <a:xfrm>
            <a:off x="9030944" y="5913225"/>
            <a:ext cx="850609" cy="85060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00" name="Circle"/>
          <p:cNvSpPr/>
          <p:nvPr/>
        </p:nvSpPr>
        <p:spPr>
          <a:xfrm>
            <a:off x="10593760" y="7448695"/>
            <a:ext cx="850609" cy="850609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01" name="Circle"/>
          <p:cNvSpPr/>
          <p:nvPr/>
        </p:nvSpPr>
        <p:spPr>
          <a:xfrm>
            <a:off x="11190320" y="6223732"/>
            <a:ext cx="850609" cy="850609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02" name="Circle"/>
          <p:cNvSpPr/>
          <p:nvPr/>
        </p:nvSpPr>
        <p:spPr>
          <a:xfrm>
            <a:off x="10593760" y="4562578"/>
            <a:ext cx="850609" cy="85060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03" name="Circle"/>
          <p:cNvSpPr/>
          <p:nvPr/>
        </p:nvSpPr>
        <p:spPr>
          <a:xfrm>
            <a:off x="12571493" y="6881344"/>
            <a:ext cx="850609" cy="850609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04" name="Circle"/>
          <p:cNvSpPr/>
          <p:nvPr/>
        </p:nvSpPr>
        <p:spPr>
          <a:xfrm>
            <a:off x="12939631" y="8099391"/>
            <a:ext cx="850609" cy="850609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05" name="Circle"/>
          <p:cNvSpPr/>
          <p:nvPr/>
        </p:nvSpPr>
        <p:spPr>
          <a:xfrm>
            <a:off x="11766695" y="8886234"/>
            <a:ext cx="850609" cy="850609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06" name="Circle"/>
          <p:cNvSpPr/>
          <p:nvPr/>
        </p:nvSpPr>
        <p:spPr>
          <a:xfrm>
            <a:off x="9292080" y="5624776"/>
            <a:ext cx="5799840" cy="579984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07" name="Circle"/>
          <p:cNvSpPr/>
          <p:nvPr/>
        </p:nvSpPr>
        <p:spPr>
          <a:xfrm>
            <a:off x="9442469" y="8099391"/>
            <a:ext cx="850609" cy="850609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08" name="Circle"/>
          <p:cNvSpPr/>
          <p:nvPr/>
        </p:nvSpPr>
        <p:spPr>
          <a:xfrm>
            <a:off x="10593760" y="9746377"/>
            <a:ext cx="850609" cy="850609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09" name="Circle"/>
          <p:cNvSpPr/>
          <p:nvPr/>
        </p:nvSpPr>
        <p:spPr>
          <a:xfrm>
            <a:off x="12343071" y="10285558"/>
            <a:ext cx="850609" cy="850609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10" name="Circle"/>
          <p:cNvSpPr/>
          <p:nvPr/>
        </p:nvSpPr>
        <p:spPr>
          <a:xfrm>
            <a:off x="13759715" y="9324354"/>
            <a:ext cx="850609" cy="850609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11" name="Circle"/>
          <p:cNvSpPr/>
          <p:nvPr/>
        </p:nvSpPr>
        <p:spPr>
          <a:xfrm>
            <a:off x="14092381" y="7312548"/>
            <a:ext cx="850609" cy="850609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12" name="Circle"/>
          <p:cNvSpPr/>
          <p:nvPr/>
        </p:nvSpPr>
        <p:spPr>
          <a:xfrm>
            <a:off x="7414990" y="6223732"/>
            <a:ext cx="850609" cy="85060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13" name="Circle"/>
          <p:cNvSpPr/>
          <p:nvPr/>
        </p:nvSpPr>
        <p:spPr>
          <a:xfrm>
            <a:off x="7921483" y="7825009"/>
            <a:ext cx="850609" cy="85060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14" name="Circle"/>
          <p:cNvSpPr/>
          <p:nvPr/>
        </p:nvSpPr>
        <p:spPr>
          <a:xfrm>
            <a:off x="8445688" y="9975050"/>
            <a:ext cx="850609" cy="85060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15" name="Circle"/>
          <p:cNvSpPr/>
          <p:nvPr/>
        </p:nvSpPr>
        <p:spPr>
          <a:xfrm>
            <a:off x="9773676" y="11466931"/>
            <a:ext cx="850609" cy="85060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16" name="Circle"/>
          <p:cNvSpPr/>
          <p:nvPr/>
        </p:nvSpPr>
        <p:spPr>
          <a:xfrm>
            <a:off x="13468784" y="4400154"/>
            <a:ext cx="850609" cy="85060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17" name="Circle"/>
          <p:cNvSpPr/>
          <p:nvPr/>
        </p:nvSpPr>
        <p:spPr>
          <a:xfrm>
            <a:off x="15087703" y="5399609"/>
            <a:ext cx="850609" cy="85060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18" name="Circle"/>
          <p:cNvSpPr/>
          <p:nvPr/>
        </p:nvSpPr>
        <p:spPr>
          <a:xfrm>
            <a:off x="12031271" y="4197496"/>
            <a:ext cx="850609" cy="85060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19" name="Circle"/>
          <p:cNvSpPr/>
          <p:nvPr/>
        </p:nvSpPr>
        <p:spPr>
          <a:xfrm>
            <a:off x="7414990" y="9324354"/>
            <a:ext cx="850609" cy="85060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20" name="Circle"/>
          <p:cNvSpPr/>
          <p:nvPr/>
        </p:nvSpPr>
        <p:spPr>
          <a:xfrm>
            <a:off x="12343071" y="11796872"/>
            <a:ext cx="850609" cy="85060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21" name="Circle"/>
          <p:cNvSpPr/>
          <p:nvPr/>
        </p:nvSpPr>
        <p:spPr>
          <a:xfrm>
            <a:off x="14288819" y="11335685"/>
            <a:ext cx="850609" cy="85060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22" name="Circle"/>
          <p:cNvSpPr/>
          <p:nvPr/>
        </p:nvSpPr>
        <p:spPr>
          <a:xfrm>
            <a:off x="15245133" y="7149686"/>
            <a:ext cx="850608" cy="85060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23" name="Circle"/>
          <p:cNvSpPr/>
          <p:nvPr/>
        </p:nvSpPr>
        <p:spPr>
          <a:xfrm>
            <a:off x="14092381" y="5829919"/>
            <a:ext cx="850609" cy="85060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24" name="Circle"/>
          <p:cNvSpPr/>
          <p:nvPr/>
        </p:nvSpPr>
        <p:spPr>
          <a:xfrm>
            <a:off x="16240453" y="9561555"/>
            <a:ext cx="850609" cy="85060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25" name="Circle"/>
          <p:cNvSpPr/>
          <p:nvPr/>
        </p:nvSpPr>
        <p:spPr>
          <a:xfrm>
            <a:off x="17290721" y="7312548"/>
            <a:ext cx="850609" cy="85060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26" name="Circle"/>
          <p:cNvSpPr/>
          <p:nvPr/>
        </p:nvSpPr>
        <p:spPr>
          <a:xfrm>
            <a:off x="7752652" y="11087439"/>
            <a:ext cx="850609" cy="85060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627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7475010" y="4139025"/>
            <a:ext cx="6094655" cy="14434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6" grpId="1"/>
      <p:bldP build="whole" bldLvl="1" animBg="1" rev="0" advAuto="0" spid="627" grpId="2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实践：在逻辑回归中添加多项式项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实践：在逻辑回归中添加多项式项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cikit-learn中的逻辑回归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scikit-learn中的逻辑回归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逻辑回归中使用正则化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逻辑回归中使用正则化</a:t>
            </a:r>
          </a:p>
        </p:txBody>
      </p:sp>
      <p:pic>
        <p:nvPicPr>
          <p:cNvPr id="634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635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9715197" y="5674087"/>
            <a:ext cx="2004821" cy="1283086"/>
          </a:xfrm>
          <a:prstGeom prst="rect">
            <a:avLst/>
          </a:prstGeom>
          <a:ln w="12700">
            <a:miter lim="400000"/>
          </a:ln>
        </p:spPr>
      </p:pic>
      <p:pic>
        <p:nvPicPr>
          <p:cNvPr id="636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1868167" y="5674087"/>
            <a:ext cx="2405786" cy="12830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39" name="Group"/>
          <p:cNvGrpSpPr/>
          <p:nvPr/>
        </p:nvGrpSpPr>
        <p:grpSpPr>
          <a:xfrm>
            <a:off x="9745722" y="8020007"/>
            <a:ext cx="4478563" cy="1283086"/>
            <a:chOff x="0" y="0"/>
            <a:chExt cx="4478561" cy="1283085"/>
          </a:xfrm>
        </p:grpSpPr>
        <p:pic>
          <p:nvPicPr>
            <p:cNvPr id="637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2004821" cy="12830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8" name="MathTypeImage.pdf" descr="MathTypeImage.pdf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2152970" y="0"/>
              <a:ext cx="2325592" cy="12830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36" grpId="1"/>
      <p:bldP build="whole" bldLvl="1" animBg="1" rev="0" advAuto="0" spid="639" grpId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逻辑回归中使用正则化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逻辑回归中使用正则化</a:t>
            </a:r>
          </a:p>
        </p:txBody>
      </p:sp>
      <p:pic>
        <p:nvPicPr>
          <p:cNvPr id="64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45" name="Group"/>
          <p:cNvGrpSpPr/>
          <p:nvPr/>
        </p:nvGrpSpPr>
        <p:grpSpPr>
          <a:xfrm>
            <a:off x="13564519" y="5649969"/>
            <a:ext cx="4891763" cy="3628999"/>
            <a:chOff x="0" y="0"/>
            <a:chExt cx="4891761" cy="3628998"/>
          </a:xfrm>
        </p:grpSpPr>
        <p:pic>
          <p:nvPicPr>
            <p:cNvPr id="643" name="MathTypeImage.pdf" descr="MathType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40084" y="0"/>
              <a:ext cx="4811570" cy="12830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4" name="MathTypeImage.pdf" descr="MathTypeImage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2345913"/>
              <a:ext cx="4891762" cy="12830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46" name="scikit-learn中使用的方式"/>
          <p:cNvSpPr txBox="1"/>
          <p:nvPr/>
        </p:nvSpPr>
        <p:spPr>
          <a:xfrm>
            <a:off x="12019510" y="10487580"/>
            <a:ext cx="7981780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scikit-learn中使用的方式</a:t>
            </a:r>
          </a:p>
        </p:txBody>
      </p:sp>
      <p:pic>
        <p:nvPicPr>
          <p:cNvPr id="647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6217987" y="5649966"/>
            <a:ext cx="2004821" cy="1283085"/>
          </a:xfrm>
          <a:prstGeom prst="rect">
            <a:avLst/>
          </a:prstGeom>
          <a:ln w="12700">
            <a:miter lim="400000"/>
          </a:ln>
        </p:spPr>
      </p:pic>
      <p:pic>
        <p:nvPicPr>
          <p:cNvPr id="648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8370957" y="5649965"/>
            <a:ext cx="2405785" cy="128308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51" name="Group"/>
          <p:cNvGrpSpPr/>
          <p:nvPr/>
        </p:nvGrpSpPr>
        <p:grpSpPr>
          <a:xfrm>
            <a:off x="6248512" y="7995885"/>
            <a:ext cx="4478563" cy="1283086"/>
            <a:chOff x="0" y="0"/>
            <a:chExt cx="4478561" cy="1283085"/>
          </a:xfrm>
        </p:grpSpPr>
        <p:pic>
          <p:nvPicPr>
            <p:cNvPr id="649" name="MathTypeImage.pdf" descr="MathTypeImage.pdf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2004821" cy="12830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50" name="MathTypeImage.pdf" descr="MathTypeImage.pdf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0" r="0" b="0"/>
            <a:stretch>
              <a:fillRect/>
            </a:stretch>
          </p:blipFill>
          <p:spPr>
            <a:xfrm>
              <a:off x="2152970" y="0"/>
              <a:ext cx="2325592" cy="12830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5" grpId="1"/>
      <p:bldP build="whole" bldLvl="1" animBg="1" rev="0" advAuto="0" spid="646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逻辑回归 Logistic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 Logistic Regression</a:t>
            </a:r>
          </a:p>
        </p:txBody>
      </p:sp>
      <p:pic>
        <p:nvPicPr>
          <p:cNvPr id="135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930140" y="3981251"/>
            <a:ext cx="3448292" cy="12830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6849971" y="6750077"/>
            <a:ext cx="3608678" cy="12830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MathTypeImage.pdf" descr="MathTypeImage.pdf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2138372" y="5065938"/>
            <a:ext cx="9141981" cy="4651184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逻辑回归既可以看做是回归算法，也可以看做是分类算法…"/>
          <p:cNvSpPr txBox="1"/>
          <p:nvPr/>
        </p:nvSpPr>
        <p:spPr>
          <a:xfrm>
            <a:off x="5085700" y="10595059"/>
            <a:ext cx="17001041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逻辑回归既可以看做是回归算法，也可以看做是分类算法</a:t>
            </a:r>
          </a:p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通常作为分类算法用，只可以解决二分类问题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2"/>
      <p:bldP build="whole" bldLvl="1" animBg="1" rev="0" advAuto="0" spid="136" grpId="1"/>
      <p:bldP build="whole" bldLvl="1" animBg="1" rev="0" advAuto="0" spid="138" grpId="3"/>
      <p:bldP build="whole" bldLvl="1" animBg="1" rev="0" advAuto="0" spid="139" grpId="4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实践：scikit-learn中的逻辑回归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实践：scikit-learn中的逻辑回归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OvR 和 OvO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OvR 和 OvO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逻辑回归 Logistic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 Logistic Regression</a:t>
            </a:r>
          </a:p>
        </p:txBody>
      </p:sp>
      <p:pic>
        <p:nvPicPr>
          <p:cNvPr id="65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659" name="逻辑回归只可以解决二分类问题"/>
          <p:cNvSpPr txBox="1"/>
          <p:nvPr/>
        </p:nvSpPr>
        <p:spPr>
          <a:xfrm>
            <a:off x="6648046" y="5425085"/>
            <a:ext cx="1108790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逻辑回归只可以解决二分类问题</a:t>
            </a:r>
          </a:p>
        </p:txBody>
      </p:sp>
      <p:sp>
        <p:nvSpPr>
          <p:cNvPr id="660" name="解决多分类问题：…"/>
          <p:cNvSpPr txBox="1"/>
          <p:nvPr/>
        </p:nvSpPr>
        <p:spPr>
          <a:xfrm>
            <a:off x="6648046" y="7762081"/>
            <a:ext cx="11087909" cy="334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解决多分类问题：</a:t>
            </a:r>
          </a:p>
          <a:p>
            <a:pPr marL="6858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OvR</a:t>
            </a:r>
          </a:p>
          <a:p>
            <a:pPr marL="685800" indent="-228600" algn="l">
              <a:lnSpc>
                <a:spcPct val="150000"/>
              </a:lnSpc>
              <a:buSzPct val="100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OvO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9" grpId="1"/>
      <p:bldP build="whole" bldLvl="1" animBg="1" rev="0" advAuto="0" spid="660" grpId="2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OvR (One vs Rest)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OvR (One vs Rest)</a:t>
            </a:r>
          </a:p>
        </p:txBody>
      </p:sp>
      <p:pic>
        <p:nvPicPr>
          <p:cNvPr id="663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664" name="Line"/>
          <p:cNvSpPr/>
          <p:nvPr/>
        </p:nvSpPr>
        <p:spPr>
          <a:xfrm flipV="1">
            <a:off x="7939196" y="4152806"/>
            <a:ext cx="1" cy="807492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65" name="Line"/>
          <p:cNvSpPr/>
          <p:nvPr/>
        </p:nvSpPr>
        <p:spPr>
          <a:xfrm>
            <a:off x="7800890" y="11968833"/>
            <a:ext cx="1020529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66" name="Circle"/>
          <p:cNvSpPr/>
          <p:nvPr/>
        </p:nvSpPr>
        <p:spPr>
          <a:xfrm>
            <a:off x="9658029" y="7448695"/>
            <a:ext cx="850609" cy="85060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67" name="Circle"/>
          <p:cNvSpPr/>
          <p:nvPr/>
        </p:nvSpPr>
        <p:spPr>
          <a:xfrm>
            <a:off x="13047460" y="5234866"/>
            <a:ext cx="850609" cy="850609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68" name="Circle"/>
          <p:cNvSpPr/>
          <p:nvPr/>
        </p:nvSpPr>
        <p:spPr>
          <a:xfrm>
            <a:off x="11063320" y="9465080"/>
            <a:ext cx="850609" cy="850609"/>
          </a:xfrm>
          <a:prstGeom prst="ellipse">
            <a:avLst/>
          </a:prstGeom>
          <a:solidFill>
            <a:srgbClr val="9437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69" name="Circle"/>
          <p:cNvSpPr/>
          <p:nvPr/>
        </p:nvSpPr>
        <p:spPr>
          <a:xfrm>
            <a:off x="14977093" y="8642008"/>
            <a:ext cx="850609" cy="850609"/>
          </a:xfrm>
          <a:prstGeom prst="ellipse">
            <a:avLst/>
          </a:prstGeom>
          <a:solidFill>
            <a:srgbClr val="008F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OvR (One vs Rest)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OvR (One vs Rest)</a:t>
            </a:r>
          </a:p>
        </p:txBody>
      </p:sp>
      <p:pic>
        <p:nvPicPr>
          <p:cNvPr id="67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673" name="Line"/>
          <p:cNvSpPr/>
          <p:nvPr/>
        </p:nvSpPr>
        <p:spPr>
          <a:xfrm flipV="1">
            <a:off x="7939196" y="4152806"/>
            <a:ext cx="1" cy="807492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74" name="Line"/>
          <p:cNvSpPr/>
          <p:nvPr/>
        </p:nvSpPr>
        <p:spPr>
          <a:xfrm>
            <a:off x="7800890" y="11968833"/>
            <a:ext cx="1020529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75" name="Circle"/>
          <p:cNvSpPr/>
          <p:nvPr/>
        </p:nvSpPr>
        <p:spPr>
          <a:xfrm>
            <a:off x="9658029" y="7448695"/>
            <a:ext cx="850609" cy="850609"/>
          </a:xfrm>
          <a:prstGeom prst="ellipse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76" name="Circle"/>
          <p:cNvSpPr/>
          <p:nvPr/>
        </p:nvSpPr>
        <p:spPr>
          <a:xfrm>
            <a:off x="13047460" y="5234866"/>
            <a:ext cx="850609" cy="850609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77" name="Circle"/>
          <p:cNvSpPr/>
          <p:nvPr/>
        </p:nvSpPr>
        <p:spPr>
          <a:xfrm>
            <a:off x="11063320" y="9465080"/>
            <a:ext cx="850609" cy="850609"/>
          </a:xfrm>
          <a:prstGeom prst="ellipse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78" name="Circle"/>
          <p:cNvSpPr/>
          <p:nvPr/>
        </p:nvSpPr>
        <p:spPr>
          <a:xfrm>
            <a:off x="14977093" y="8642008"/>
            <a:ext cx="850609" cy="850609"/>
          </a:xfrm>
          <a:prstGeom prst="ellipse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OvR (One vs Rest)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OvR (One vs Rest)</a:t>
            </a:r>
          </a:p>
        </p:txBody>
      </p:sp>
      <p:pic>
        <p:nvPicPr>
          <p:cNvPr id="68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88" name="Group"/>
          <p:cNvGrpSpPr/>
          <p:nvPr/>
        </p:nvGrpSpPr>
        <p:grpSpPr>
          <a:xfrm>
            <a:off x="10259955" y="3549839"/>
            <a:ext cx="3864089" cy="3057456"/>
            <a:chOff x="0" y="0"/>
            <a:chExt cx="3864087" cy="3057455"/>
          </a:xfrm>
        </p:grpSpPr>
        <p:sp>
          <p:nvSpPr>
            <p:cNvPr id="682" name="Line"/>
            <p:cNvSpPr/>
            <p:nvPr/>
          </p:nvSpPr>
          <p:spPr>
            <a:xfrm flipV="1">
              <a:off x="52367" y="0"/>
              <a:ext cx="1" cy="30574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683" name="Line"/>
            <p:cNvSpPr/>
            <p:nvPr/>
          </p:nvSpPr>
          <p:spPr>
            <a:xfrm>
              <a:off x="0" y="2959426"/>
              <a:ext cx="386408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684" name="Circle"/>
            <p:cNvSpPr/>
            <p:nvPr/>
          </p:nvSpPr>
          <p:spPr>
            <a:xfrm>
              <a:off x="703179" y="1247941"/>
              <a:ext cx="322071" cy="32207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5" name="Circle"/>
            <p:cNvSpPr/>
            <p:nvPr/>
          </p:nvSpPr>
          <p:spPr>
            <a:xfrm>
              <a:off x="1986538" y="409706"/>
              <a:ext cx="322072" cy="322072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6" name="Circle"/>
            <p:cNvSpPr/>
            <p:nvPr/>
          </p:nvSpPr>
          <p:spPr>
            <a:xfrm>
              <a:off x="1235272" y="2011416"/>
              <a:ext cx="322071" cy="322071"/>
            </a:xfrm>
            <a:prstGeom prst="ellipse">
              <a:avLst/>
            </a:prstGeom>
            <a:solidFill>
              <a:srgbClr val="9437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7" name="Circle"/>
            <p:cNvSpPr/>
            <p:nvPr/>
          </p:nvSpPr>
          <p:spPr>
            <a:xfrm>
              <a:off x="2717166" y="1699772"/>
              <a:ext cx="322071" cy="322071"/>
            </a:xfrm>
            <a:prstGeom prst="ellipse">
              <a:avLst/>
            </a:prstGeom>
            <a:solidFill>
              <a:srgbClr val="008F0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717" name="Group"/>
          <p:cNvGrpSpPr/>
          <p:nvPr/>
        </p:nvGrpSpPr>
        <p:grpSpPr>
          <a:xfrm>
            <a:off x="1800701" y="8693527"/>
            <a:ext cx="21036600" cy="3057456"/>
            <a:chOff x="0" y="0"/>
            <a:chExt cx="21036598" cy="3057455"/>
          </a:xfrm>
        </p:grpSpPr>
        <p:grpSp>
          <p:nvGrpSpPr>
            <p:cNvPr id="695" name="Group"/>
            <p:cNvGrpSpPr/>
            <p:nvPr/>
          </p:nvGrpSpPr>
          <p:grpSpPr>
            <a:xfrm>
              <a:off x="-1" y="0"/>
              <a:ext cx="3864089" cy="3057456"/>
              <a:chOff x="0" y="0"/>
              <a:chExt cx="3864087" cy="3057455"/>
            </a:xfrm>
          </p:grpSpPr>
          <p:sp>
            <p:nvSpPr>
              <p:cNvPr id="689" name="Line"/>
              <p:cNvSpPr/>
              <p:nvPr/>
            </p:nvSpPr>
            <p:spPr>
              <a:xfrm flipV="1">
                <a:off x="52367" y="0"/>
                <a:ext cx="1" cy="305745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690" name="Line"/>
              <p:cNvSpPr/>
              <p:nvPr/>
            </p:nvSpPr>
            <p:spPr>
              <a:xfrm>
                <a:off x="0" y="2959426"/>
                <a:ext cx="386408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691" name="Circle"/>
              <p:cNvSpPr/>
              <p:nvPr/>
            </p:nvSpPr>
            <p:spPr>
              <a:xfrm>
                <a:off x="703179" y="1247941"/>
                <a:ext cx="322071" cy="322071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92" name="Circle"/>
              <p:cNvSpPr/>
              <p:nvPr/>
            </p:nvSpPr>
            <p:spPr>
              <a:xfrm>
                <a:off x="1986538" y="409706"/>
                <a:ext cx="322072" cy="322072"/>
              </a:xfrm>
              <a:prstGeom prst="ellipse">
                <a:avLst/>
              </a:prstGeom>
              <a:solidFill>
                <a:srgbClr val="BA3027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93" name="Circle"/>
              <p:cNvSpPr/>
              <p:nvPr/>
            </p:nvSpPr>
            <p:spPr>
              <a:xfrm>
                <a:off x="1235272" y="2011416"/>
                <a:ext cx="322071" cy="322071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94" name="Circle"/>
              <p:cNvSpPr/>
              <p:nvPr/>
            </p:nvSpPr>
            <p:spPr>
              <a:xfrm>
                <a:off x="2717166" y="1699772"/>
                <a:ext cx="322071" cy="322071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702" name="Group"/>
            <p:cNvGrpSpPr/>
            <p:nvPr/>
          </p:nvGrpSpPr>
          <p:grpSpPr>
            <a:xfrm>
              <a:off x="6102029" y="0"/>
              <a:ext cx="3864088" cy="3057456"/>
              <a:chOff x="0" y="0"/>
              <a:chExt cx="3864087" cy="3057455"/>
            </a:xfrm>
          </p:grpSpPr>
          <p:sp>
            <p:nvSpPr>
              <p:cNvPr id="696" name="Line"/>
              <p:cNvSpPr/>
              <p:nvPr/>
            </p:nvSpPr>
            <p:spPr>
              <a:xfrm flipV="1">
                <a:off x="52367" y="0"/>
                <a:ext cx="1" cy="305745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697" name="Line"/>
              <p:cNvSpPr/>
              <p:nvPr/>
            </p:nvSpPr>
            <p:spPr>
              <a:xfrm>
                <a:off x="0" y="2959426"/>
                <a:ext cx="386408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698" name="Circle"/>
              <p:cNvSpPr/>
              <p:nvPr/>
            </p:nvSpPr>
            <p:spPr>
              <a:xfrm>
                <a:off x="703179" y="1247941"/>
                <a:ext cx="322071" cy="322071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99" name="Circle"/>
              <p:cNvSpPr/>
              <p:nvPr/>
            </p:nvSpPr>
            <p:spPr>
              <a:xfrm>
                <a:off x="1986538" y="409706"/>
                <a:ext cx="322072" cy="322072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00" name="Circle"/>
              <p:cNvSpPr/>
              <p:nvPr/>
            </p:nvSpPr>
            <p:spPr>
              <a:xfrm>
                <a:off x="1235272" y="2011416"/>
                <a:ext cx="322071" cy="322071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01" name="Circle"/>
              <p:cNvSpPr/>
              <p:nvPr/>
            </p:nvSpPr>
            <p:spPr>
              <a:xfrm>
                <a:off x="2717166" y="1699772"/>
                <a:ext cx="322071" cy="322071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709" name="Group"/>
            <p:cNvGrpSpPr/>
            <p:nvPr/>
          </p:nvGrpSpPr>
          <p:grpSpPr>
            <a:xfrm>
              <a:off x="11842279" y="0"/>
              <a:ext cx="3864088" cy="3057456"/>
              <a:chOff x="0" y="0"/>
              <a:chExt cx="3864087" cy="3057455"/>
            </a:xfrm>
          </p:grpSpPr>
          <p:sp>
            <p:nvSpPr>
              <p:cNvPr id="703" name="Line"/>
              <p:cNvSpPr/>
              <p:nvPr/>
            </p:nvSpPr>
            <p:spPr>
              <a:xfrm flipV="1">
                <a:off x="52367" y="0"/>
                <a:ext cx="1" cy="305745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704" name="Line"/>
              <p:cNvSpPr/>
              <p:nvPr/>
            </p:nvSpPr>
            <p:spPr>
              <a:xfrm>
                <a:off x="0" y="2959426"/>
                <a:ext cx="386408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705" name="Circle"/>
              <p:cNvSpPr/>
              <p:nvPr/>
            </p:nvSpPr>
            <p:spPr>
              <a:xfrm>
                <a:off x="703179" y="1247941"/>
                <a:ext cx="322071" cy="322071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06" name="Circle"/>
              <p:cNvSpPr/>
              <p:nvPr/>
            </p:nvSpPr>
            <p:spPr>
              <a:xfrm>
                <a:off x="1986538" y="409706"/>
                <a:ext cx="322072" cy="322072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07" name="Circle"/>
              <p:cNvSpPr/>
              <p:nvPr/>
            </p:nvSpPr>
            <p:spPr>
              <a:xfrm>
                <a:off x="1235272" y="2011416"/>
                <a:ext cx="322071" cy="322071"/>
              </a:xfrm>
              <a:prstGeom prst="ellipse">
                <a:avLst/>
              </a:prstGeom>
              <a:solidFill>
                <a:srgbClr val="9437F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08" name="Circle"/>
              <p:cNvSpPr/>
              <p:nvPr/>
            </p:nvSpPr>
            <p:spPr>
              <a:xfrm>
                <a:off x="2717166" y="1699772"/>
                <a:ext cx="322071" cy="322071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716" name="Group"/>
            <p:cNvGrpSpPr/>
            <p:nvPr/>
          </p:nvGrpSpPr>
          <p:grpSpPr>
            <a:xfrm>
              <a:off x="17172511" y="0"/>
              <a:ext cx="3864088" cy="3057456"/>
              <a:chOff x="0" y="0"/>
              <a:chExt cx="3864087" cy="3057455"/>
            </a:xfrm>
          </p:grpSpPr>
          <p:sp>
            <p:nvSpPr>
              <p:cNvPr id="710" name="Line"/>
              <p:cNvSpPr/>
              <p:nvPr/>
            </p:nvSpPr>
            <p:spPr>
              <a:xfrm flipV="1">
                <a:off x="52367" y="0"/>
                <a:ext cx="1" cy="305745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711" name="Line"/>
              <p:cNvSpPr/>
              <p:nvPr/>
            </p:nvSpPr>
            <p:spPr>
              <a:xfrm>
                <a:off x="0" y="2959426"/>
                <a:ext cx="386408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712" name="Circle"/>
              <p:cNvSpPr/>
              <p:nvPr/>
            </p:nvSpPr>
            <p:spPr>
              <a:xfrm>
                <a:off x="703179" y="1247941"/>
                <a:ext cx="322071" cy="322071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13" name="Circle"/>
              <p:cNvSpPr/>
              <p:nvPr/>
            </p:nvSpPr>
            <p:spPr>
              <a:xfrm>
                <a:off x="1986538" y="409706"/>
                <a:ext cx="322072" cy="322072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14" name="Circle"/>
              <p:cNvSpPr/>
              <p:nvPr/>
            </p:nvSpPr>
            <p:spPr>
              <a:xfrm>
                <a:off x="1235272" y="2011416"/>
                <a:ext cx="322071" cy="322071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15" name="Circle"/>
              <p:cNvSpPr/>
              <p:nvPr/>
            </p:nvSpPr>
            <p:spPr>
              <a:xfrm>
                <a:off x="2717166" y="1699772"/>
                <a:ext cx="322071" cy="322071"/>
              </a:xfrm>
              <a:prstGeom prst="ellipse">
                <a:avLst/>
              </a:prstGeom>
              <a:solidFill>
                <a:srgbClr val="008F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718" name="Arrow"/>
          <p:cNvSpPr/>
          <p:nvPr/>
        </p:nvSpPr>
        <p:spPr>
          <a:xfrm rot="5400000">
            <a:off x="11557000" y="6971041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19" name="n个类别就进行n次分类，选择分类得分最高的"/>
          <p:cNvSpPr txBox="1"/>
          <p:nvPr/>
        </p:nvSpPr>
        <p:spPr>
          <a:xfrm>
            <a:off x="5285999" y="12203469"/>
            <a:ext cx="138120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n个类别就进行n次分类，选择分类得分最高的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19" grpId="3"/>
      <p:bldP build="whole" bldLvl="1" animBg="1" rev="0" advAuto="0" spid="718" grpId="1"/>
      <p:bldP build="whole" bldLvl="1" animBg="1" rev="0" advAuto="0" spid="717" grpId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OvO (One vs One)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OvO (One vs One)</a:t>
            </a:r>
          </a:p>
        </p:txBody>
      </p:sp>
      <p:pic>
        <p:nvPicPr>
          <p:cNvPr id="72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723" name="Line"/>
          <p:cNvSpPr/>
          <p:nvPr/>
        </p:nvSpPr>
        <p:spPr>
          <a:xfrm flipV="1">
            <a:off x="7939196" y="4152806"/>
            <a:ext cx="1" cy="807492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24" name="Line"/>
          <p:cNvSpPr/>
          <p:nvPr/>
        </p:nvSpPr>
        <p:spPr>
          <a:xfrm>
            <a:off x="7800890" y="11968833"/>
            <a:ext cx="1020529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25" name="Circle"/>
          <p:cNvSpPr/>
          <p:nvPr/>
        </p:nvSpPr>
        <p:spPr>
          <a:xfrm>
            <a:off x="9658029" y="7448695"/>
            <a:ext cx="850609" cy="85060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26" name="Circle"/>
          <p:cNvSpPr/>
          <p:nvPr/>
        </p:nvSpPr>
        <p:spPr>
          <a:xfrm>
            <a:off x="13047460" y="5234866"/>
            <a:ext cx="850609" cy="850609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27" name="Circle"/>
          <p:cNvSpPr/>
          <p:nvPr/>
        </p:nvSpPr>
        <p:spPr>
          <a:xfrm>
            <a:off x="11063320" y="9465080"/>
            <a:ext cx="850609" cy="850609"/>
          </a:xfrm>
          <a:prstGeom prst="ellipse">
            <a:avLst/>
          </a:prstGeom>
          <a:solidFill>
            <a:srgbClr val="9437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28" name="Circle"/>
          <p:cNvSpPr/>
          <p:nvPr/>
        </p:nvSpPr>
        <p:spPr>
          <a:xfrm>
            <a:off x="14977093" y="8642008"/>
            <a:ext cx="850609" cy="850609"/>
          </a:xfrm>
          <a:prstGeom prst="ellipse">
            <a:avLst/>
          </a:prstGeom>
          <a:solidFill>
            <a:srgbClr val="008F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OvO (One vs One)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OvO (One vs One)</a:t>
            </a:r>
          </a:p>
        </p:txBody>
      </p:sp>
      <p:pic>
        <p:nvPicPr>
          <p:cNvPr id="731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sp>
        <p:nvSpPr>
          <p:cNvPr id="732" name="Line"/>
          <p:cNvSpPr/>
          <p:nvPr/>
        </p:nvSpPr>
        <p:spPr>
          <a:xfrm flipV="1">
            <a:off x="7939196" y="4152806"/>
            <a:ext cx="1" cy="807492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33" name="Line"/>
          <p:cNvSpPr/>
          <p:nvPr/>
        </p:nvSpPr>
        <p:spPr>
          <a:xfrm>
            <a:off x="7800890" y="11968833"/>
            <a:ext cx="1020529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34" name="Circle"/>
          <p:cNvSpPr/>
          <p:nvPr/>
        </p:nvSpPr>
        <p:spPr>
          <a:xfrm>
            <a:off x="9658029" y="7448695"/>
            <a:ext cx="850609" cy="85060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35" name="Circle"/>
          <p:cNvSpPr/>
          <p:nvPr/>
        </p:nvSpPr>
        <p:spPr>
          <a:xfrm>
            <a:off x="13047460" y="5234866"/>
            <a:ext cx="850609" cy="850609"/>
          </a:xfrm>
          <a:prstGeom prst="ellipse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OvO (One vs One)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OvO (One vs One)</a:t>
            </a:r>
          </a:p>
        </p:txBody>
      </p:sp>
      <p:pic>
        <p:nvPicPr>
          <p:cNvPr id="738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45" name="Group"/>
          <p:cNvGrpSpPr/>
          <p:nvPr/>
        </p:nvGrpSpPr>
        <p:grpSpPr>
          <a:xfrm>
            <a:off x="10259955" y="3549839"/>
            <a:ext cx="3864089" cy="3057456"/>
            <a:chOff x="0" y="0"/>
            <a:chExt cx="3864087" cy="3057455"/>
          </a:xfrm>
        </p:grpSpPr>
        <p:sp>
          <p:nvSpPr>
            <p:cNvPr id="739" name="Line"/>
            <p:cNvSpPr/>
            <p:nvPr/>
          </p:nvSpPr>
          <p:spPr>
            <a:xfrm flipV="1">
              <a:off x="52367" y="0"/>
              <a:ext cx="1" cy="30574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740" name="Line"/>
            <p:cNvSpPr/>
            <p:nvPr/>
          </p:nvSpPr>
          <p:spPr>
            <a:xfrm>
              <a:off x="0" y="2959426"/>
              <a:ext cx="386408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741" name="Circle"/>
            <p:cNvSpPr/>
            <p:nvPr/>
          </p:nvSpPr>
          <p:spPr>
            <a:xfrm>
              <a:off x="703179" y="1247941"/>
              <a:ext cx="322071" cy="32207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2" name="Circle"/>
            <p:cNvSpPr/>
            <p:nvPr/>
          </p:nvSpPr>
          <p:spPr>
            <a:xfrm>
              <a:off x="1986538" y="409706"/>
              <a:ext cx="322072" cy="322072"/>
            </a:xfrm>
            <a:prstGeom prst="ellipse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3" name="Circle"/>
            <p:cNvSpPr/>
            <p:nvPr/>
          </p:nvSpPr>
          <p:spPr>
            <a:xfrm>
              <a:off x="1235272" y="2011416"/>
              <a:ext cx="322071" cy="322071"/>
            </a:xfrm>
            <a:prstGeom prst="ellipse">
              <a:avLst/>
            </a:prstGeom>
            <a:solidFill>
              <a:srgbClr val="9437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4" name="Circle"/>
            <p:cNvSpPr/>
            <p:nvPr/>
          </p:nvSpPr>
          <p:spPr>
            <a:xfrm>
              <a:off x="2717166" y="1699772"/>
              <a:ext cx="322071" cy="322071"/>
            </a:xfrm>
            <a:prstGeom prst="ellipse">
              <a:avLst/>
            </a:prstGeom>
            <a:solidFill>
              <a:srgbClr val="008F0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46" name="n个类别就进行C(n,2)次分类，选择赢数最高的分类"/>
          <p:cNvSpPr txBox="1"/>
          <p:nvPr/>
        </p:nvSpPr>
        <p:spPr>
          <a:xfrm>
            <a:off x="5285999" y="12203469"/>
            <a:ext cx="1510244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n个类别就进行C(n,2)次分类，选择赢数最高的分类</a:t>
            </a:r>
          </a:p>
        </p:txBody>
      </p:sp>
      <p:grpSp>
        <p:nvGrpSpPr>
          <p:cNvPr id="777" name="Group"/>
          <p:cNvGrpSpPr/>
          <p:nvPr/>
        </p:nvGrpSpPr>
        <p:grpSpPr>
          <a:xfrm>
            <a:off x="763596" y="4678067"/>
            <a:ext cx="23044857" cy="7212278"/>
            <a:chOff x="0" y="0"/>
            <a:chExt cx="23044856" cy="7212276"/>
          </a:xfrm>
        </p:grpSpPr>
        <p:grpSp>
          <p:nvGrpSpPr>
            <p:cNvPr id="751" name="Group"/>
            <p:cNvGrpSpPr/>
            <p:nvPr/>
          </p:nvGrpSpPr>
          <p:grpSpPr>
            <a:xfrm>
              <a:off x="-1" y="0"/>
              <a:ext cx="3864089" cy="3057456"/>
              <a:chOff x="0" y="0"/>
              <a:chExt cx="3864087" cy="3057455"/>
            </a:xfrm>
          </p:grpSpPr>
          <p:sp>
            <p:nvSpPr>
              <p:cNvPr id="747" name="Line"/>
              <p:cNvSpPr/>
              <p:nvPr/>
            </p:nvSpPr>
            <p:spPr>
              <a:xfrm flipV="1">
                <a:off x="52367" y="0"/>
                <a:ext cx="1" cy="305745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748" name="Line"/>
              <p:cNvSpPr/>
              <p:nvPr/>
            </p:nvSpPr>
            <p:spPr>
              <a:xfrm>
                <a:off x="0" y="2959426"/>
                <a:ext cx="386408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749" name="Circle"/>
              <p:cNvSpPr/>
              <p:nvPr/>
            </p:nvSpPr>
            <p:spPr>
              <a:xfrm>
                <a:off x="703179" y="1247941"/>
                <a:ext cx="322071" cy="322071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50" name="Circle"/>
              <p:cNvSpPr/>
              <p:nvPr/>
            </p:nvSpPr>
            <p:spPr>
              <a:xfrm>
                <a:off x="1986538" y="409706"/>
                <a:ext cx="322072" cy="322072"/>
              </a:xfrm>
              <a:prstGeom prst="ellipse">
                <a:avLst/>
              </a:prstGeom>
              <a:solidFill>
                <a:srgbClr val="BA3027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756" name="Group"/>
            <p:cNvGrpSpPr/>
            <p:nvPr/>
          </p:nvGrpSpPr>
          <p:grpSpPr>
            <a:xfrm>
              <a:off x="2080614" y="4154821"/>
              <a:ext cx="3864088" cy="3057456"/>
              <a:chOff x="0" y="0"/>
              <a:chExt cx="3864087" cy="3057455"/>
            </a:xfrm>
          </p:grpSpPr>
          <p:sp>
            <p:nvSpPr>
              <p:cNvPr id="752" name="Line"/>
              <p:cNvSpPr/>
              <p:nvPr/>
            </p:nvSpPr>
            <p:spPr>
              <a:xfrm flipV="1">
                <a:off x="52367" y="0"/>
                <a:ext cx="1" cy="305745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753" name="Line"/>
              <p:cNvSpPr/>
              <p:nvPr/>
            </p:nvSpPr>
            <p:spPr>
              <a:xfrm>
                <a:off x="0" y="2959426"/>
                <a:ext cx="386408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754" name="Circle"/>
              <p:cNvSpPr/>
              <p:nvPr/>
            </p:nvSpPr>
            <p:spPr>
              <a:xfrm>
                <a:off x="1986538" y="409706"/>
                <a:ext cx="322072" cy="322072"/>
              </a:xfrm>
              <a:prstGeom prst="ellipse">
                <a:avLst/>
              </a:prstGeom>
              <a:solidFill>
                <a:srgbClr val="BA3027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55" name="Circle"/>
              <p:cNvSpPr/>
              <p:nvPr/>
            </p:nvSpPr>
            <p:spPr>
              <a:xfrm>
                <a:off x="2717166" y="1699772"/>
                <a:ext cx="322071" cy="322071"/>
              </a:xfrm>
              <a:prstGeom prst="ellipse">
                <a:avLst/>
              </a:prstGeom>
              <a:solidFill>
                <a:srgbClr val="008F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761" name="Group"/>
            <p:cNvGrpSpPr/>
            <p:nvPr/>
          </p:nvGrpSpPr>
          <p:grpSpPr>
            <a:xfrm>
              <a:off x="7193777" y="4154821"/>
              <a:ext cx="3864088" cy="3057456"/>
              <a:chOff x="0" y="0"/>
              <a:chExt cx="3864087" cy="3057455"/>
            </a:xfrm>
          </p:grpSpPr>
          <p:sp>
            <p:nvSpPr>
              <p:cNvPr id="757" name="Line"/>
              <p:cNvSpPr/>
              <p:nvPr/>
            </p:nvSpPr>
            <p:spPr>
              <a:xfrm flipV="1">
                <a:off x="52367" y="0"/>
                <a:ext cx="1" cy="305745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758" name="Line"/>
              <p:cNvSpPr/>
              <p:nvPr/>
            </p:nvSpPr>
            <p:spPr>
              <a:xfrm>
                <a:off x="0" y="2959426"/>
                <a:ext cx="386408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759" name="Circle"/>
              <p:cNvSpPr/>
              <p:nvPr/>
            </p:nvSpPr>
            <p:spPr>
              <a:xfrm>
                <a:off x="1986538" y="409706"/>
                <a:ext cx="322072" cy="322072"/>
              </a:xfrm>
              <a:prstGeom prst="ellipse">
                <a:avLst/>
              </a:prstGeom>
              <a:solidFill>
                <a:srgbClr val="BA3027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60" name="Circle"/>
              <p:cNvSpPr/>
              <p:nvPr/>
            </p:nvSpPr>
            <p:spPr>
              <a:xfrm>
                <a:off x="1235272" y="2011416"/>
                <a:ext cx="322071" cy="322071"/>
              </a:xfrm>
              <a:prstGeom prst="ellipse">
                <a:avLst/>
              </a:prstGeom>
              <a:solidFill>
                <a:srgbClr val="9437F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766" name="Group"/>
            <p:cNvGrpSpPr/>
            <p:nvPr/>
          </p:nvGrpSpPr>
          <p:grpSpPr>
            <a:xfrm>
              <a:off x="12138109" y="4154821"/>
              <a:ext cx="3864088" cy="3057456"/>
              <a:chOff x="0" y="0"/>
              <a:chExt cx="3864087" cy="3057455"/>
            </a:xfrm>
          </p:grpSpPr>
          <p:sp>
            <p:nvSpPr>
              <p:cNvPr id="762" name="Line"/>
              <p:cNvSpPr/>
              <p:nvPr/>
            </p:nvSpPr>
            <p:spPr>
              <a:xfrm flipV="1">
                <a:off x="52367" y="0"/>
                <a:ext cx="1" cy="305745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763" name="Line"/>
              <p:cNvSpPr/>
              <p:nvPr/>
            </p:nvSpPr>
            <p:spPr>
              <a:xfrm>
                <a:off x="0" y="2959426"/>
                <a:ext cx="386408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764" name="Circle"/>
              <p:cNvSpPr/>
              <p:nvPr/>
            </p:nvSpPr>
            <p:spPr>
              <a:xfrm>
                <a:off x="703179" y="1247941"/>
                <a:ext cx="322071" cy="322071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65" name="Circle"/>
              <p:cNvSpPr/>
              <p:nvPr/>
            </p:nvSpPr>
            <p:spPr>
              <a:xfrm>
                <a:off x="2717166" y="1699772"/>
                <a:ext cx="322071" cy="322071"/>
              </a:xfrm>
              <a:prstGeom prst="ellipse">
                <a:avLst/>
              </a:prstGeom>
              <a:solidFill>
                <a:srgbClr val="008F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771" name="Group"/>
            <p:cNvGrpSpPr/>
            <p:nvPr/>
          </p:nvGrpSpPr>
          <p:grpSpPr>
            <a:xfrm>
              <a:off x="19180768" y="651204"/>
              <a:ext cx="3864089" cy="3057456"/>
              <a:chOff x="0" y="0"/>
              <a:chExt cx="3864087" cy="3057455"/>
            </a:xfrm>
          </p:grpSpPr>
          <p:sp>
            <p:nvSpPr>
              <p:cNvPr id="767" name="Line"/>
              <p:cNvSpPr/>
              <p:nvPr/>
            </p:nvSpPr>
            <p:spPr>
              <a:xfrm flipV="1">
                <a:off x="52367" y="0"/>
                <a:ext cx="1" cy="305745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768" name="Line"/>
              <p:cNvSpPr/>
              <p:nvPr/>
            </p:nvSpPr>
            <p:spPr>
              <a:xfrm>
                <a:off x="0" y="2959426"/>
                <a:ext cx="386408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769" name="Circle"/>
              <p:cNvSpPr/>
              <p:nvPr/>
            </p:nvSpPr>
            <p:spPr>
              <a:xfrm>
                <a:off x="1235272" y="2011416"/>
                <a:ext cx="322071" cy="322071"/>
              </a:xfrm>
              <a:prstGeom prst="ellipse">
                <a:avLst/>
              </a:prstGeom>
              <a:solidFill>
                <a:srgbClr val="9437F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70" name="Circle"/>
              <p:cNvSpPr/>
              <p:nvPr/>
            </p:nvSpPr>
            <p:spPr>
              <a:xfrm>
                <a:off x="2717166" y="1699772"/>
                <a:ext cx="322071" cy="322071"/>
              </a:xfrm>
              <a:prstGeom prst="ellipse">
                <a:avLst/>
              </a:prstGeom>
              <a:solidFill>
                <a:srgbClr val="008F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776" name="Group"/>
            <p:cNvGrpSpPr/>
            <p:nvPr/>
          </p:nvGrpSpPr>
          <p:grpSpPr>
            <a:xfrm>
              <a:off x="17082442" y="4154821"/>
              <a:ext cx="3864088" cy="3057456"/>
              <a:chOff x="0" y="0"/>
              <a:chExt cx="3864087" cy="3057455"/>
            </a:xfrm>
          </p:grpSpPr>
          <p:sp>
            <p:nvSpPr>
              <p:cNvPr id="772" name="Line"/>
              <p:cNvSpPr/>
              <p:nvPr/>
            </p:nvSpPr>
            <p:spPr>
              <a:xfrm flipV="1">
                <a:off x="52367" y="0"/>
                <a:ext cx="1" cy="305745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773" name="Line"/>
              <p:cNvSpPr/>
              <p:nvPr/>
            </p:nvSpPr>
            <p:spPr>
              <a:xfrm>
                <a:off x="0" y="2959426"/>
                <a:ext cx="386408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</a:p>
            </p:txBody>
          </p:sp>
          <p:sp>
            <p:nvSpPr>
              <p:cNvPr id="774" name="Circle"/>
              <p:cNvSpPr/>
              <p:nvPr/>
            </p:nvSpPr>
            <p:spPr>
              <a:xfrm>
                <a:off x="703179" y="1247941"/>
                <a:ext cx="322071" cy="322071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75" name="Circle"/>
              <p:cNvSpPr/>
              <p:nvPr/>
            </p:nvSpPr>
            <p:spPr>
              <a:xfrm>
                <a:off x="1235272" y="2011416"/>
                <a:ext cx="322071" cy="322071"/>
              </a:xfrm>
              <a:prstGeom prst="ellipse">
                <a:avLst/>
              </a:prstGeom>
              <a:solidFill>
                <a:srgbClr val="9437F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77" grpId="1"/>
      <p:bldP build="whole" bldLvl="1" animBg="1" rev="0" advAuto="0" spid="746" grpId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实践：OvR and OvO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实践：OvR and OvO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逻辑回归 Logistic Regression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逻辑回归 Logistic Regression</a:t>
            </a:r>
          </a:p>
        </p:txBody>
      </p:sp>
      <p:pic>
        <p:nvPicPr>
          <p:cNvPr id="14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930140" y="3981251"/>
            <a:ext cx="3448292" cy="12830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4051562" y="3901082"/>
            <a:ext cx="4009641" cy="1443472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Arrow"/>
          <p:cNvSpPr/>
          <p:nvPr/>
        </p:nvSpPr>
        <p:spPr>
          <a:xfrm>
            <a:off x="11400409" y="4128743"/>
            <a:ext cx="1629332" cy="988114"/>
          </a:xfrm>
          <a:prstGeom prst="rightArrow">
            <a:avLst>
              <a:gd name="adj1" fmla="val 32000"/>
              <a:gd name="adj2" fmla="val 82258"/>
            </a:avLst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6" name="值域 (-infinity, +infinity)"/>
          <p:cNvSpPr txBox="1"/>
          <p:nvPr/>
        </p:nvSpPr>
        <p:spPr>
          <a:xfrm>
            <a:off x="12224834" y="6059508"/>
            <a:ext cx="775246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值域 (-infinity, +infinity)</a:t>
            </a:r>
          </a:p>
        </p:txBody>
      </p:sp>
      <p:pic>
        <p:nvPicPr>
          <p:cNvPr id="147" name="MathTypeImage.pdf" descr="MathTypeImage.pdf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12859548" y="11631602"/>
            <a:ext cx="5533304" cy="144347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概率的值域为 [0, 1]"/>
          <p:cNvSpPr txBox="1"/>
          <p:nvPr/>
        </p:nvSpPr>
        <p:spPr>
          <a:xfrm>
            <a:off x="12224834" y="7992759"/>
            <a:ext cx="775246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228600"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概率的值域为 [0, 1]</a:t>
            </a:r>
          </a:p>
        </p:txBody>
      </p:sp>
      <p:sp>
        <p:nvSpPr>
          <p:cNvPr id="149" name="Arrow"/>
          <p:cNvSpPr/>
          <p:nvPr/>
        </p:nvSpPr>
        <p:spPr>
          <a:xfrm rot="5400000">
            <a:off x="14611077" y="9830467"/>
            <a:ext cx="1629331" cy="988114"/>
          </a:xfrm>
          <a:prstGeom prst="rightArrow">
            <a:avLst>
              <a:gd name="adj1" fmla="val 32000"/>
              <a:gd name="adj2" fmla="val 82258"/>
            </a:avLst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1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" grpId="5"/>
      <p:bldP build="whole" bldLvl="1" animBg="1" rev="0" advAuto="0" spid="147" grpId="7"/>
      <p:bldP build="whole" bldLvl="1" animBg="1" rev="0" advAuto="0" spid="145" grpId="2"/>
      <p:bldP build="whole" bldLvl="1" animBg="1" rev="0" advAuto="0" spid="144" grpId="3"/>
      <p:bldP build="whole" bldLvl="1" animBg="1" rev="0" advAuto="0" spid="146" grpId="4"/>
      <p:bldP build="whole" bldLvl="1" animBg="1" rev="0" advAuto="0" spid="149" grpId="6"/>
      <p:bldP build="whole" bldLvl="1" animBg="1" rev="0" advAuto="0" spid="143" grpId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其他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其他</a:t>
            </a:r>
          </a:p>
        </p:txBody>
      </p:sp>
      <p:pic>
        <p:nvPicPr>
          <p:cNvPr id="78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78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57033" y="5176572"/>
            <a:ext cx="8269934" cy="8269933"/>
          </a:xfrm>
          <a:prstGeom prst="rect">
            <a:avLst/>
          </a:prstGeom>
          <a:ln w="12700">
            <a:miter lim="400000"/>
          </a:ln>
        </p:spPr>
      </p:pic>
      <p:sp>
        <p:nvSpPr>
          <p:cNvPr id="784" name="欢迎大家关注我的个人公众号：是不是很酷"/>
          <p:cNvSpPr txBox="1"/>
          <p:nvPr/>
        </p:nvSpPr>
        <p:spPr>
          <a:xfrm>
            <a:off x="742921" y="4038599"/>
            <a:ext cx="2289815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欢迎大家关注我的个人公众号：是不是很酷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78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784" grpId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ython 3 玩儿转机器学习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Python 3 玩儿转机器学习</a:t>
            </a:r>
          </a:p>
        </p:txBody>
      </p:sp>
      <p:sp>
        <p:nvSpPr>
          <p:cNvPr id="787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igmoid 函数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Sigmoid 函数</a:t>
            </a:r>
          </a:p>
        </p:txBody>
      </p:sp>
      <p:pic>
        <p:nvPicPr>
          <p:cNvPr id="152" name="pasted-image.gif" descr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05249" y="6632575"/>
            <a:ext cx="5608104" cy="5357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MathTypeImage.pdf" descr="MathTypeImage.pd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9505553" y="8068526"/>
            <a:ext cx="5372919" cy="24859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MathTypeImage.pdf" descr="MathTypeImage.pdf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9425384" y="5626047"/>
            <a:ext cx="5533304" cy="1443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实践：sigmoid函数"/>
          <p:cNvSpPr txBox="1"/>
          <p:nvPr>
            <p:ph type="ctrTitle"/>
          </p:nvPr>
        </p:nvSpPr>
        <p:spPr>
          <a:xfrm>
            <a:off x="1778000" y="2604404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实践：sigmoid函数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