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5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4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166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6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0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1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172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173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7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7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179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180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4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186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187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188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9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2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预测negative正确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194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195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196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9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0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1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02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03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04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0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8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预测positive错误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9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10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11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12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1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6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7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18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19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20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2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4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预测negative错误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26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27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28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3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2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3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34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35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36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分类算法的评价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分类算法的评价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3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0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预测positive正确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1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42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43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44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8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250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  <p:sp>
        <p:nvSpPr>
          <p:cNvPr id="251" name="列代表预测值"/>
          <p:cNvSpPr txBox="1"/>
          <p:nvPr/>
        </p:nvSpPr>
        <p:spPr>
          <a:xfrm>
            <a:off x="19142890" y="6696894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列代表预测值</a:t>
            </a:r>
          </a:p>
        </p:txBody>
      </p:sp>
      <p:sp>
        <p:nvSpPr>
          <p:cNvPr id="252" name="0 - Negative…"/>
          <p:cNvSpPr txBox="1"/>
          <p:nvPr/>
        </p:nvSpPr>
        <p:spPr>
          <a:xfrm>
            <a:off x="19142890" y="8800120"/>
            <a:ext cx="41715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Negative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5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6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" name="有10000个人"/>
          <p:cNvSpPr txBox="1"/>
          <p:nvPr/>
        </p:nvSpPr>
        <p:spPr>
          <a:xfrm>
            <a:off x="10070858" y="4127500"/>
            <a:ext cx="42422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有10000个人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26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1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2" name="有10000个人"/>
          <p:cNvSpPr txBox="1"/>
          <p:nvPr/>
        </p:nvSpPr>
        <p:spPr>
          <a:xfrm>
            <a:off x="10070858" y="4127500"/>
            <a:ext cx="42422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有10000个人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精准率和召回率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26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8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9" name="有10000个人"/>
          <p:cNvSpPr txBox="1"/>
          <p:nvPr/>
        </p:nvSpPr>
        <p:spPr>
          <a:xfrm>
            <a:off x="10070858" y="4127500"/>
            <a:ext cx="42422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有10000个人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2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73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4" name="精准率"/>
          <p:cNvSpPr txBox="1"/>
          <p:nvPr/>
        </p:nvSpPr>
        <p:spPr>
          <a:xfrm>
            <a:off x="14877890" y="5397952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</a:t>
            </a:r>
          </a:p>
        </p:txBody>
      </p:sp>
      <p:pic>
        <p:nvPicPr>
          <p:cNvPr id="27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237192" y="6428454"/>
            <a:ext cx="8259860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"/>
      <p:bldP build="whole" bldLvl="1" animBg="1" rev="0" advAuto="0" spid="275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27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79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0" name="精准率"/>
          <p:cNvSpPr txBox="1"/>
          <p:nvPr/>
        </p:nvSpPr>
        <p:spPr>
          <a:xfrm>
            <a:off x="14877890" y="5397952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</a:t>
            </a:r>
          </a:p>
        </p:txBody>
      </p:sp>
      <p:pic>
        <p:nvPicPr>
          <p:cNvPr id="28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237192" y="6428454"/>
            <a:ext cx="8259860" cy="2485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精准率 = 8 / (8+12) = 40%"/>
          <p:cNvSpPr txBox="1"/>
          <p:nvPr/>
        </p:nvSpPr>
        <p:spPr>
          <a:xfrm>
            <a:off x="15077247" y="10493403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 = 8 / (8+12) = 40%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28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6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5493"/>
                      </a:solidFill>
                      <a:miter lim="400000"/>
                    </a:lnL>
                    <a:lnT w="12700">
                      <a:solidFill>
                        <a:srgbClr val="00549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549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5493"/>
                      </a:solidFill>
                      <a:miter lim="400000"/>
                    </a:lnR>
                    <a:lnT w="12700">
                      <a:solidFill>
                        <a:srgbClr val="005493"/>
                      </a:solidFill>
                      <a:miter lim="400000"/>
                    </a:lnT>
                  </a:tcPr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549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5493"/>
                      </a:solidFill>
                      <a:miter lim="400000"/>
                    </a:lnR>
                    <a:solidFill>
                      <a:srgbClr val="FF9300"/>
                    </a:solidFill>
                  </a:tcPr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5493"/>
                      </a:solidFill>
                      <a:miter lim="400000"/>
                    </a:lnL>
                    <a:lnB w="12700">
                      <a:solidFill>
                        <a:srgbClr val="00549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549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5493"/>
                      </a:solidFill>
                      <a:miter lim="400000"/>
                    </a:lnR>
                    <a:lnB w="12700">
                      <a:solidFill>
                        <a:srgbClr val="005493"/>
                      </a:solidFill>
                      <a:miter lim="400000"/>
                    </a:lnB>
                    <a:solidFill>
                      <a:srgbClr val="FF9300"/>
                    </a:solidFill>
                  </a:tcPr>
                </a:tc>
              </a:tr>
            </a:tbl>
          </a:graphicData>
        </a:graphic>
      </p:graphicFrame>
      <p:sp>
        <p:nvSpPr>
          <p:cNvPr id="287" name="精准率"/>
          <p:cNvSpPr txBox="1"/>
          <p:nvPr/>
        </p:nvSpPr>
        <p:spPr>
          <a:xfrm>
            <a:off x="14877890" y="5397952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</a:t>
            </a:r>
          </a:p>
        </p:txBody>
      </p:sp>
      <p:pic>
        <p:nvPicPr>
          <p:cNvPr id="28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237192" y="6428454"/>
            <a:ext cx="8259860" cy="2485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精准率 = 8 / (8+12) = 40%"/>
          <p:cNvSpPr txBox="1"/>
          <p:nvPr/>
        </p:nvSpPr>
        <p:spPr>
          <a:xfrm>
            <a:off x="15077247" y="10493403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 = 8 / (8+12) = 40%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2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93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" name="召回率"/>
          <p:cNvSpPr txBox="1"/>
          <p:nvPr/>
        </p:nvSpPr>
        <p:spPr>
          <a:xfrm>
            <a:off x="14877890" y="5397952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</a:t>
            </a:r>
          </a:p>
        </p:txBody>
      </p:sp>
      <p:pic>
        <p:nvPicPr>
          <p:cNvPr id="29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237192" y="6428454"/>
            <a:ext cx="6976775" cy="248597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召回率 = 8 / (8+2) = 80%"/>
          <p:cNvSpPr txBox="1"/>
          <p:nvPr/>
        </p:nvSpPr>
        <p:spPr>
          <a:xfrm>
            <a:off x="15077247" y="10493403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 = 8 / (8+2) = 80%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2"/>
      <p:bldP build="whole" bldLvl="1" animBg="1" rev="0" advAuto="0" spid="296" grpId="3"/>
      <p:bldP build="whole" bldLvl="1" animBg="1" rev="0" advAuto="0" spid="29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分类准确度的问题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分类准确度的问题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29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0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9300"/>
                    </a:solidFill>
                  </a:tcPr>
                </a:tc>
              </a:tr>
            </a:tbl>
          </a:graphicData>
        </a:graphic>
      </p:graphicFrame>
      <p:sp>
        <p:nvSpPr>
          <p:cNvPr id="301" name="召回率"/>
          <p:cNvSpPr txBox="1"/>
          <p:nvPr/>
        </p:nvSpPr>
        <p:spPr>
          <a:xfrm>
            <a:off x="14877890" y="5397952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</a:t>
            </a:r>
          </a:p>
        </p:txBody>
      </p:sp>
      <p:pic>
        <p:nvPicPr>
          <p:cNvPr id="30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237192" y="6428454"/>
            <a:ext cx="6976775" cy="2485978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召回率 = 8 / (8+2) = 80%"/>
          <p:cNvSpPr txBox="1"/>
          <p:nvPr/>
        </p:nvSpPr>
        <p:spPr>
          <a:xfrm>
            <a:off x="15077247" y="10493403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 = 8 / (8+2) = 80%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0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7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30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333667" y="9033274"/>
            <a:ext cx="6976775" cy="2485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5092480" y="5614987"/>
            <a:ext cx="8259860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1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32997"/>
          <a:stretch>
            <a:fillRect/>
          </a:stretch>
        </p:blipFill>
        <p:spPr>
          <a:xfrm>
            <a:off x="1984987" y="2976412"/>
            <a:ext cx="8917004" cy="10862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6232" t="68317" r="10607" b="881"/>
          <a:stretch>
            <a:fillRect/>
          </a:stretch>
        </p:blipFill>
        <p:spPr>
          <a:xfrm>
            <a:off x="12184556" y="4655788"/>
            <a:ext cx="11142865" cy="7503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1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18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9" name="有10000个人，我们预测所有的人都是健康的"/>
          <p:cNvSpPr txBox="1"/>
          <p:nvPr/>
        </p:nvSpPr>
        <p:spPr>
          <a:xfrm>
            <a:off x="5557034" y="4127500"/>
            <a:ext cx="132699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有10000个人，我们预测所有的人都是健康的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"/>
      <p:bldP build="whole" bldLvl="1" animBg="1" rev="0" advAuto="0" spid="318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2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23" name="Table"/>
          <p:cNvGraphicFramePr/>
          <p:nvPr/>
        </p:nvGraphicFramePr>
        <p:xfrm>
          <a:off x="1797929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4" name="有10000个人，我们预测所有的人都是健康的"/>
          <p:cNvSpPr txBox="1"/>
          <p:nvPr/>
        </p:nvSpPr>
        <p:spPr>
          <a:xfrm>
            <a:off x="5557034" y="4127500"/>
            <a:ext cx="132699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有10000个人，我们预测所有的人都是健康的</a:t>
            </a:r>
          </a:p>
        </p:txBody>
      </p:sp>
      <p:sp>
        <p:nvSpPr>
          <p:cNvPr id="325" name="精准率 = 0 / (0+0) 无意义"/>
          <p:cNvSpPr txBox="1"/>
          <p:nvPr/>
        </p:nvSpPr>
        <p:spPr>
          <a:xfrm>
            <a:off x="14980772" y="8588026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 = 0 / (0+0) 无意义</a:t>
            </a:r>
          </a:p>
        </p:txBody>
      </p:sp>
      <p:sp>
        <p:nvSpPr>
          <p:cNvPr id="326" name="召回率 = 0 / (10+0) = 0"/>
          <p:cNvSpPr txBox="1"/>
          <p:nvPr/>
        </p:nvSpPr>
        <p:spPr>
          <a:xfrm>
            <a:off x="14980772" y="10596285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 = 0 / (10+0) = 0</a:t>
            </a:r>
          </a:p>
        </p:txBody>
      </p:sp>
      <p:sp>
        <p:nvSpPr>
          <p:cNvPr id="327" name="准确率 = 99.9%"/>
          <p:cNvSpPr txBox="1"/>
          <p:nvPr/>
        </p:nvSpPr>
        <p:spPr>
          <a:xfrm>
            <a:off x="14980772" y="6579768"/>
            <a:ext cx="82597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准确率 = 99.9%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2"/>
      <p:bldP build="whole" bldLvl="1" animBg="1" rev="0" advAuto="0" spid="327" grpId="1"/>
      <p:bldP build="whole" bldLvl="1" animBg="1" rev="0" advAuto="0" spid="326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实践：编写混淆矩阵，精准率和召回率"/>
          <p:cNvSpPr txBox="1"/>
          <p:nvPr>
            <p:ph type="ctrTitle"/>
          </p:nvPr>
        </p:nvSpPr>
        <p:spPr>
          <a:xfrm>
            <a:off x="1209373" y="2604404"/>
            <a:ext cx="21965254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实践：编写混淆矩阵，精准率和召回率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1 Score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F1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3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35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33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333667" y="9033274"/>
            <a:ext cx="6976775" cy="2485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5092480" y="5614987"/>
            <a:ext cx="8259860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41" name="Table"/>
          <p:cNvGraphicFramePr/>
          <p:nvPr/>
        </p:nvGraphicFramePr>
        <p:xfrm>
          <a:off x="2617964" y="6642216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预测posotive错误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2" name="有的时候我们注重精准率。如股票预测"/>
          <p:cNvSpPr txBox="1"/>
          <p:nvPr/>
        </p:nvSpPr>
        <p:spPr>
          <a:xfrm>
            <a:off x="6508750" y="4127500"/>
            <a:ext cx="1136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有的时候我们注重精准率。如股票预测</a:t>
            </a:r>
          </a:p>
        </p:txBody>
      </p:sp>
      <p:sp>
        <p:nvSpPr>
          <p:cNvPr id="343" name="精准率"/>
          <p:cNvSpPr txBox="1"/>
          <p:nvPr/>
        </p:nvSpPr>
        <p:spPr>
          <a:xfrm>
            <a:off x="15577332" y="6564408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精准率</a:t>
            </a:r>
          </a:p>
        </p:txBody>
      </p:sp>
      <p:pic>
        <p:nvPicPr>
          <p:cNvPr id="34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936635" y="7594910"/>
            <a:ext cx="8259860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精准率和召回率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精准率和召回率</a:t>
            </a:r>
          </a:p>
        </p:txBody>
      </p:sp>
      <p:pic>
        <p:nvPicPr>
          <p:cNvPr id="3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48" name="Table"/>
          <p:cNvGraphicFramePr/>
          <p:nvPr/>
        </p:nvGraphicFramePr>
        <p:xfrm>
          <a:off x="2617964" y="6642216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预测posotive错误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预测negative错误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预测positive正确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9" name="有的时候我们注重召回率。如病人诊断"/>
          <p:cNvSpPr txBox="1"/>
          <p:nvPr/>
        </p:nvSpPr>
        <p:spPr>
          <a:xfrm>
            <a:off x="6508750" y="4127500"/>
            <a:ext cx="1136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有的时候我们注重召回率。如病人诊断</a:t>
            </a:r>
          </a:p>
        </p:txBody>
      </p:sp>
      <p:sp>
        <p:nvSpPr>
          <p:cNvPr id="350" name="召回率"/>
          <p:cNvSpPr txBox="1"/>
          <p:nvPr/>
        </p:nvSpPr>
        <p:spPr>
          <a:xfrm>
            <a:off x="15746162" y="6603886"/>
            <a:ext cx="31475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</a:t>
            </a:r>
          </a:p>
        </p:txBody>
      </p:sp>
      <p:pic>
        <p:nvPicPr>
          <p:cNvPr id="35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105465" y="7634389"/>
            <a:ext cx="6976775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分类准确度的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分类准确度的问题</a:t>
            </a:r>
          </a:p>
        </p:txBody>
      </p:sp>
      <p:pic>
        <p:nvPicPr>
          <p:cNvPr id="1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一个癌症预测系统，输入体检信息，可以判断是否有癌症"/>
          <p:cNvSpPr txBox="1"/>
          <p:nvPr/>
        </p:nvSpPr>
        <p:spPr>
          <a:xfrm>
            <a:off x="3968750" y="5177008"/>
            <a:ext cx="1644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一个癌症预测系统，输入体检信息，可以判断是否有癌症</a:t>
            </a:r>
          </a:p>
        </p:txBody>
      </p:sp>
      <p:sp>
        <p:nvSpPr>
          <p:cNvPr id="129" name="预测准确度：99.9%"/>
          <p:cNvSpPr txBox="1"/>
          <p:nvPr/>
        </p:nvSpPr>
        <p:spPr>
          <a:xfrm>
            <a:off x="3968750" y="7394370"/>
            <a:ext cx="61820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预测准确度：99.9%</a:t>
            </a:r>
          </a:p>
        </p:txBody>
      </p:sp>
      <p:sp>
        <p:nvSpPr>
          <p:cNvPr id="130" name="是好？是坏？"/>
          <p:cNvSpPr txBox="1"/>
          <p:nvPr/>
        </p:nvSpPr>
        <p:spPr>
          <a:xfrm>
            <a:off x="3968750" y="9580391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是好？是坏？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28" grpId="1"/>
      <p:bldP build="whole" bldLvl="1" animBg="1" rev="0" advAuto="0" spid="130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1 Score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F1 Score</a:t>
            </a:r>
          </a:p>
        </p:txBody>
      </p:sp>
      <p:pic>
        <p:nvPicPr>
          <p:cNvPr id="35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二者都兼顾：F1 Score"/>
          <p:cNvSpPr txBox="1"/>
          <p:nvPr/>
        </p:nvSpPr>
        <p:spPr>
          <a:xfrm>
            <a:off x="8435702" y="4990948"/>
            <a:ext cx="75125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二者都兼顾：F1 Score</a:t>
            </a:r>
          </a:p>
        </p:txBody>
      </p:sp>
      <p:pic>
        <p:nvPicPr>
          <p:cNvPr id="35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300317" y="8173759"/>
            <a:ext cx="9783524" cy="2646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  <p:bldP build="whole" bldLvl="1" animBg="1" rev="0" advAuto="0" spid="356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1 Score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F1 Score</a:t>
            </a:r>
          </a:p>
        </p:txBody>
      </p:sp>
      <p:pic>
        <p:nvPicPr>
          <p:cNvPr id="3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F1 Score 是 precision 和 recall 的调和平均值"/>
          <p:cNvSpPr txBox="1"/>
          <p:nvPr/>
        </p:nvSpPr>
        <p:spPr>
          <a:xfrm>
            <a:off x="5285244" y="4725643"/>
            <a:ext cx="138135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F1 Score 是 precision 和 recall 的调和平均值</a:t>
            </a:r>
          </a:p>
        </p:txBody>
      </p:sp>
      <p:pic>
        <p:nvPicPr>
          <p:cNvPr id="36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8937" y="7988357"/>
            <a:ext cx="10906224" cy="2646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2"/>
      <p:bldP build="whole" bldLvl="1" animBg="1" rev="0" advAuto="0" spid="36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F1 Score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F1 Score</a:t>
            </a:r>
          </a:p>
        </p:txBody>
      </p:sp>
      <p:pic>
        <p:nvPicPr>
          <p:cNvPr id="36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8937" y="3839941"/>
            <a:ext cx="10906224" cy="2646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738937" y="7140154"/>
            <a:ext cx="10745838" cy="2646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220148" y="10440366"/>
            <a:ext cx="9783524" cy="2646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2"/>
      <p:bldP build="whole" bldLvl="1" animBg="1" rev="0" advAuto="0" spid="36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实践：F1 Score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实践：F1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recision-Recall 的平衡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的平衡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074470" y="4362396"/>
            <a:ext cx="9943908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194723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210728" y="8589821"/>
            <a:ext cx="4089834" cy="1443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2210728" y="10646316"/>
            <a:ext cx="4089834" cy="14434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1" name="Group"/>
          <p:cNvGrpSpPr/>
          <p:nvPr/>
        </p:nvGrpSpPr>
        <p:grpSpPr>
          <a:xfrm>
            <a:off x="18559524" y="9040458"/>
            <a:ext cx="4259492" cy="2780246"/>
            <a:chOff x="0" y="0"/>
            <a:chExt cx="4259491" cy="2780245"/>
          </a:xfrm>
        </p:grpSpPr>
        <p:pic>
          <p:nvPicPr>
            <p:cNvPr id="379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169657" y="1336774"/>
              <a:ext cx="4089835" cy="1443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决策边界"/>
            <p:cNvSpPr txBox="1"/>
            <p:nvPr/>
          </p:nvSpPr>
          <p:spPr>
            <a:xfrm>
              <a:off x="0" y="0"/>
              <a:ext cx="395979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决策边界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8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7" name="Group"/>
          <p:cNvGrpSpPr/>
          <p:nvPr/>
        </p:nvGrpSpPr>
        <p:grpSpPr>
          <a:xfrm>
            <a:off x="10062254" y="6483876"/>
            <a:ext cx="4259492" cy="2780247"/>
            <a:chOff x="0" y="0"/>
            <a:chExt cx="4259491" cy="2780245"/>
          </a:xfrm>
        </p:grpSpPr>
        <p:pic>
          <p:nvPicPr>
            <p:cNvPr id="385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69657" y="1336774"/>
              <a:ext cx="4089835" cy="1443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决策边界"/>
            <p:cNvSpPr txBox="1"/>
            <p:nvPr/>
          </p:nvSpPr>
          <p:spPr>
            <a:xfrm>
              <a:off x="0" y="0"/>
              <a:ext cx="395979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决策边界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9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3" name="Group"/>
          <p:cNvGrpSpPr/>
          <p:nvPr/>
        </p:nvGrpSpPr>
        <p:grpSpPr>
          <a:xfrm>
            <a:off x="8498494" y="6483877"/>
            <a:ext cx="7387012" cy="2780246"/>
            <a:chOff x="0" y="0"/>
            <a:chExt cx="7387011" cy="2780245"/>
          </a:xfrm>
        </p:grpSpPr>
        <p:pic>
          <p:nvPicPr>
            <p:cNvPr id="391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69657" y="1336775"/>
              <a:ext cx="7217354" cy="1443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2" name="决策边界"/>
            <p:cNvSpPr txBox="1"/>
            <p:nvPr/>
          </p:nvSpPr>
          <p:spPr>
            <a:xfrm>
              <a:off x="0" y="0"/>
              <a:ext cx="720498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决策边界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recision-Recall 的平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的平衡</a:t>
            </a:r>
          </a:p>
        </p:txBody>
      </p:sp>
      <p:pic>
        <p:nvPicPr>
          <p:cNvPr id="3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Line"/>
          <p:cNvSpPr/>
          <p:nvPr/>
        </p:nvSpPr>
        <p:spPr>
          <a:xfrm>
            <a:off x="1298237" y="10527056"/>
            <a:ext cx="2100741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8" name="score"/>
          <p:cNvSpPr txBox="1"/>
          <p:nvPr/>
        </p:nvSpPr>
        <p:spPr>
          <a:xfrm>
            <a:off x="20750790" y="10985217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score</a:t>
            </a:r>
          </a:p>
        </p:txBody>
      </p:sp>
      <p:sp>
        <p:nvSpPr>
          <p:cNvPr id="399" name="Line"/>
          <p:cNvSpPr/>
          <p:nvPr/>
        </p:nvSpPr>
        <p:spPr>
          <a:xfrm flipV="1">
            <a:off x="12216118" y="7070427"/>
            <a:ext cx="1" cy="43818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" name="0"/>
          <p:cNvSpPr txBox="1"/>
          <p:nvPr/>
        </p:nvSpPr>
        <p:spPr>
          <a:xfrm>
            <a:off x="10648969" y="11739302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1996179" y="9057512"/>
            <a:ext cx="19282390" cy="1263599"/>
            <a:chOff x="0" y="0"/>
            <a:chExt cx="19282388" cy="1263598"/>
          </a:xfrm>
        </p:grpSpPr>
        <p:sp>
          <p:nvSpPr>
            <p:cNvPr id="401" name="Star"/>
            <p:cNvSpPr/>
            <p:nvPr/>
          </p:nvSpPr>
          <p:spPr>
            <a:xfrm>
              <a:off x="1061684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tar"/>
            <p:cNvSpPr/>
            <p:nvPr/>
          </p:nvSpPr>
          <p:spPr>
            <a:xfrm>
              <a:off x="8494403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Circle"/>
            <p:cNvSpPr/>
            <p:nvPr/>
          </p:nvSpPr>
          <p:spPr>
            <a:xfrm>
              <a:off x="12565764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Star"/>
            <p:cNvSpPr/>
            <p:nvPr/>
          </p:nvSpPr>
          <p:spPr>
            <a:xfrm>
              <a:off x="1405592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Star"/>
            <p:cNvSpPr/>
            <p:nvPr/>
          </p:nvSpPr>
          <p:spPr>
            <a:xfrm>
              <a:off x="16004846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Star"/>
            <p:cNvSpPr/>
            <p:nvPr/>
          </p:nvSpPr>
          <p:spPr>
            <a:xfrm>
              <a:off x="17953763" y="0"/>
              <a:ext cx="1328626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Circle"/>
            <p:cNvSpPr/>
            <p:nvPr/>
          </p:nvSpPr>
          <p:spPr>
            <a:xfrm>
              <a:off x="7004239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Star"/>
            <p:cNvSpPr/>
            <p:nvPr/>
          </p:nvSpPr>
          <p:spPr>
            <a:xfrm>
              <a:off x="5079048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Circle"/>
            <p:cNvSpPr/>
            <p:nvPr/>
          </p:nvSpPr>
          <p:spPr>
            <a:xfrm>
              <a:off x="380123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Circle"/>
            <p:cNvSpPr/>
            <p:nvPr/>
          </p:nvSpPr>
          <p:spPr>
            <a:xfrm>
              <a:off x="252342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Circle"/>
            <p:cNvSpPr/>
            <p:nvPr/>
          </p:nvSpPr>
          <p:spPr>
            <a:xfrm>
              <a:off x="124561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Circle"/>
            <p:cNvSpPr/>
            <p:nvPr/>
          </p:nvSpPr>
          <p:spPr>
            <a:xfrm>
              <a:off x="0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4" name="精准率：4/5=0.80…"/>
          <p:cNvSpPr txBox="1"/>
          <p:nvPr/>
        </p:nvSpPr>
        <p:spPr>
          <a:xfrm>
            <a:off x="9412067" y="4304904"/>
            <a:ext cx="560810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精准率：4/5=0.80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召回率：4/6=0.67</a:t>
            </a:r>
          </a:p>
        </p:txBody>
      </p:sp>
      <p:pic>
        <p:nvPicPr>
          <p:cNvPr id="41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1806794" y="12177437"/>
            <a:ext cx="1535113" cy="86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6"/>
      <p:bldP build="whole" bldLvl="1" animBg="1" rev="0" advAuto="0" spid="398" grpId="3"/>
      <p:bldP build="whole" bldLvl="1" animBg="1" rev="0" advAuto="0" spid="415" grpId="2"/>
      <p:bldP build="whole" bldLvl="1" animBg="1" rev="0" advAuto="0" spid="400" grpId="5"/>
      <p:bldP build="whole" bldLvl="1" animBg="1" rev="0" advAuto="0" spid="399" grpId="4"/>
      <p:bldP build="whole" bldLvl="1" animBg="1" rev="0" advAuto="0" spid="397" grpId="1"/>
      <p:bldP build="whole" bldLvl="1" animBg="1" rev="0" advAuto="0" spid="414" grpId="7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recision-Recall 的平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的平衡</a:t>
            </a:r>
          </a:p>
        </p:txBody>
      </p:sp>
      <p:pic>
        <p:nvPicPr>
          <p:cNvPr id="4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Line"/>
          <p:cNvSpPr/>
          <p:nvPr/>
        </p:nvSpPr>
        <p:spPr>
          <a:xfrm>
            <a:off x="1298237" y="10527056"/>
            <a:ext cx="2100741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" name="score"/>
          <p:cNvSpPr txBox="1"/>
          <p:nvPr/>
        </p:nvSpPr>
        <p:spPr>
          <a:xfrm>
            <a:off x="20750790" y="10985217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score</a:t>
            </a:r>
          </a:p>
        </p:txBody>
      </p:sp>
      <p:sp>
        <p:nvSpPr>
          <p:cNvPr id="421" name="Line"/>
          <p:cNvSpPr/>
          <p:nvPr/>
        </p:nvSpPr>
        <p:spPr>
          <a:xfrm flipV="1">
            <a:off x="12216118" y="7070427"/>
            <a:ext cx="1" cy="43818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" name="0"/>
          <p:cNvSpPr txBox="1"/>
          <p:nvPr/>
        </p:nvSpPr>
        <p:spPr>
          <a:xfrm>
            <a:off x="10648969" y="11739302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5" name="Group"/>
          <p:cNvGrpSpPr/>
          <p:nvPr/>
        </p:nvGrpSpPr>
        <p:grpSpPr>
          <a:xfrm>
            <a:off x="1996179" y="9057512"/>
            <a:ext cx="19282390" cy="1263599"/>
            <a:chOff x="0" y="0"/>
            <a:chExt cx="19282388" cy="1263598"/>
          </a:xfrm>
        </p:grpSpPr>
        <p:sp>
          <p:nvSpPr>
            <p:cNvPr id="423" name="Star"/>
            <p:cNvSpPr/>
            <p:nvPr/>
          </p:nvSpPr>
          <p:spPr>
            <a:xfrm>
              <a:off x="1061684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Star"/>
            <p:cNvSpPr/>
            <p:nvPr/>
          </p:nvSpPr>
          <p:spPr>
            <a:xfrm>
              <a:off x="8494403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Circle"/>
            <p:cNvSpPr/>
            <p:nvPr/>
          </p:nvSpPr>
          <p:spPr>
            <a:xfrm>
              <a:off x="12565764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Star"/>
            <p:cNvSpPr/>
            <p:nvPr/>
          </p:nvSpPr>
          <p:spPr>
            <a:xfrm>
              <a:off x="1405592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Star"/>
            <p:cNvSpPr/>
            <p:nvPr/>
          </p:nvSpPr>
          <p:spPr>
            <a:xfrm>
              <a:off x="16004846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Star"/>
            <p:cNvSpPr/>
            <p:nvPr/>
          </p:nvSpPr>
          <p:spPr>
            <a:xfrm>
              <a:off x="17953763" y="0"/>
              <a:ext cx="1328626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Circle"/>
            <p:cNvSpPr/>
            <p:nvPr/>
          </p:nvSpPr>
          <p:spPr>
            <a:xfrm>
              <a:off x="7004239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Star"/>
            <p:cNvSpPr/>
            <p:nvPr/>
          </p:nvSpPr>
          <p:spPr>
            <a:xfrm>
              <a:off x="5079048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Circle"/>
            <p:cNvSpPr/>
            <p:nvPr/>
          </p:nvSpPr>
          <p:spPr>
            <a:xfrm>
              <a:off x="380123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Circle"/>
            <p:cNvSpPr/>
            <p:nvPr/>
          </p:nvSpPr>
          <p:spPr>
            <a:xfrm>
              <a:off x="252342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Circle"/>
            <p:cNvSpPr/>
            <p:nvPr/>
          </p:nvSpPr>
          <p:spPr>
            <a:xfrm>
              <a:off x="124561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Circle"/>
            <p:cNvSpPr/>
            <p:nvPr/>
          </p:nvSpPr>
          <p:spPr>
            <a:xfrm>
              <a:off x="0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36" name="精准率：4/5=0.80…"/>
          <p:cNvSpPr txBox="1"/>
          <p:nvPr/>
        </p:nvSpPr>
        <p:spPr>
          <a:xfrm>
            <a:off x="9412067" y="4304904"/>
            <a:ext cx="560810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精准率：4/5=0.80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召回率：4/6=0.67</a:t>
            </a:r>
          </a:p>
        </p:txBody>
      </p:sp>
      <p:sp>
        <p:nvSpPr>
          <p:cNvPr id="437" name="Line"/>
          <p:cNvSpPr/>
          <p:nvPr/>
        </p:nvSpPr>
        <p:spPr>
          <a:xfrm flipV="1">
            <a:off x="17625113" y="7120634"/>
            <a:ext cx="1" cy="43818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" name="精准率：2/2=1.00…"/>
          <p:cNvSpPr txBox="1"/>
          <p:nvPr/>
        </p:nvSpPr>
        <p:spPr>
          <a:xfrm>
            <a:off x="16099352" y="4304904"/>
            <a:ext cx="560810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精准率：2/2=1.00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召回率：2/6=0.33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1"/>
      <p:bldP build="whole" bldLvl="1" animBg="1" rev="0" advAuto="0" spid="43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分类准确度的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分类准确度的问题</a:t>
            </a:r>
          </a:p>
        </p:txBody>
      </p:sp>
      <p:pic>
        <p:nvPicPr>
          <p:cNvPr id="13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一个癌症预测系统，输入体检信息，可以判断是否有癌症"/>
          <p:cNvSpPr txBox="1"/>
          <p:nvPr/>
        </p:nvSpPr>
        <p:spPr>
          <a:xfrm>
            <a:off x="3333750" y="4412854"/>
            <a:ext cx="1644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一个癌症预测系统，输入体检信息，可以判断是否有癌症</a:t>
            </a:r>
          </a:p>
        </p:txBody>
      </p:sp>
      <p:sp>
        <p:nvSpPr>
          <p:cNvPr id="135" name="预测准确度：99.9%"/>
          <p:cNvSpPr txBox="1"/>
          <p:nvPr/>
        </p:nvSpPr>
        <p:spPr>
          <a:xfrm>
            <a:off x="3333750" y="6630217"/>
            <a:ext cx="61820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预测准确度：99.9%</a:t>
            </a:r>
          </a:p>
        </p:txBody>
      </p:sp>
      <p:sp>
        <p:nvSpPr>
          <p:cNvPr id="136" name="如果癌症产生的概率只有0.1%"/>
          <p:cNvSpPr txBox="1"/>
          <p:nvPr/>
        </p:nvSpPr>
        <p:spPr>
          <a:xfrm>
            <a:off x="3333750" y="8816238"/>
            <a:ext cx="174545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如果癌症产生的概率只有0.1%</a:t>
            </a:r>
          </a:p>
        </p:txBody>
      </p:sp>
      <p:sp>
        <p:nvSpPr>
          <p:cNvPr id="137" name="我们的系统预测所有人都是健康，即可达到99.9%的准确率"/>
          <p:cNvSpPr txBox="1"/>
          <p:nvPr/>
        </p:nvSpPr>
        <p:spPr>
          <a:xfrm>
            <a:off x="3333750" y="11002260"/>
            <a:ext cx="174545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我们的系统预测所有人都是健康，即可达到99.9%的准确率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recision-Recall 的平衡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的平衡</a:t>
            </a:r>
          </a:p>
        </p:txBody>
      </p:sp>
      <p:pic>
        <p:nvPicPr>
          <p:cNvPr id="44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Line"/>
          <p:cNvSpPr/>
          <p:nvPr/>
        </p:nvSpPr>
        <p:spPr>
          <a:xfrm>
            <a:off x="1298237" y="10527056"/>
            <a:ext cx="2100741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" name="score"/>
          <p:cNvSpPr txBox="1"/>
          <p:nvPr/>
        </p:nvSpPr>
        <p:spPr>
          <a:xfrm>
            <a:off x="20750790" y="10985217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score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12216118" y="7070427"/>
            <a:ext cx="1" cy="43818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" name="0"/>
          <p:cNvSpPr txBox="1"/>
          <p:nvPr/>
        </p:nvSpPr>
        <p:spPr>
          <a:xfrm>
            <a:off x="10648969" y="11739302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1996179" y="9057512"/>
            <a:ext cx="19282390" cy="1263599"/>
            <a:chOff x="0" y="0"/>
            <a:chExt cx="19282388" cy="1263598"/>
          </a:xfrm>
        </p:grpSpPr>
        <p:sp>
          <p:nvSpPr>
            <p:cNvPr id="446" name="Star"/>
            <p:cNvSpPr/>
            <p:nvPr/>
          </p:nvSpPr>
          <p:spPr>
            <a:xfrm>
              <a:off x="1061684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Star"/>
            <p:cNvSpPr/>
            <p:nvPr/>
          </p:nvSpPr>
          <p:spPr>
            <a:xfrm>
              <a:off x="8494403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8" name="Circle"/>
            <p:cNvSpPr/>
            <p:nvPr/>
          </p:nvSpPr>
          <p:spPr>
            <a:xfrm>
              <a:off x="12565764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Star"/>
            <p:cNvSpPr/>
            <p:nvPr/>
          </p:nvSpPr>
          <p:spPr>
            <a:xfrm>
              <a:off x="1405592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Star"/>
            <p:cNvSpPr/>
            <p:nvPr/>
          </p:nvSpPr>
          <p:spPr>
            <a:xfrm>
              <a:off x="16004846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tar"/>
            <p:cNvSpPr/>
            <p:nvPr/>
          </p:nvSpPr>
          <p:spPr>
            <a:xfrm>
              <a:off x="17953763" y="0"/>
              <a:ext cx="1328626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Circle"/>
            <p:cNvSpPr/>
            <p:nvPr/>
          </p:nvSpPr>
          <p:spPr>
            <a:xfrm>
              <a:off x="7004239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Star"/>
            <p:cNvSpPr/>
            <p:nvPr/>
          </p:nvSpPr>
          <p:spPr>
            <a:xfrm>
              <a:off x="5079048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Circle"/>
            <p:cNvSpPr/>
            <p:nvPr/>
          </p:nvSpPr>
          <p:spPr>
            <a:xfrm>
              <a:off x="380123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Circle"/>
            <p:cNvSpPr/>
            <p:nvPr/>
          </p:nvSpPr>
          <p:spPr>
            <a:xfrm>
              <a:off x="252342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Circle"/>
            <p:cNvSpPr/>
            <p:nvPr/>
          </p:nvSpPr>
          <p:spPr>
            <a:xfrm>
              <a:off x="124561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Circle"/>
            <p:cNvSpPr/>
            <p:nvPr/>
          </p:nvSpPr>
          <p:spPr>
            <a:xfrm>
              <a:off x="0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59" name="精准率：4/5=0.80…"/>
          <p:cNvSpPr txBox="1"/>
          <p:nvPr/>
        </p:nvSpPr>
        <p:spPr>
          <a:xfrm>
            <a:off x="9412067" y="4304904"/>
            <a:ext cx="560810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精准率：4/5=0.80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召回率：4/6=0.67</a:t>
            </a:r>
          </a:p>
        </p:txBody>
      </p:sp>
      <p:sp>
        <p:nvSpPr>
          <p:cNvPr id="460" name="Line"/>
          <p:cNvSpPr/>
          <p:nvPr/>
        </p:nvSpPr>
        <p:spPr>
          <a:xfrm flipV="1">
            <a:off x="17625113" y="7120634"/>
            <a:ext cx="1" cy="43818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精准率：2/2=1.00…"/>
          <p:cNvSpPr txBox="1"/>
          <p:nvPr/>
        </p:nvSpPr>
        <p:spPr>
          <a:xfrm>
            <a:off x="16099352" y="4304904"/>
            <a:ext cx="560810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精准率：2/2=1.00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召回率：2/6=0.33</a:t>
            </a:r>
          </a:p>
        </p:txBody>
      </p:sp>
      <p:sp>
        <p:nvSpPr>
          <p:cNvPr id="462" name="Line"/>
          <p:cNvSpPr/>
          <p:nvPr/>
        </p:nvSpPr>
        <p:spPr>
          <a:xfrm flipV="1">
            <a:off x="6922819" y="7090961"/>
            <a:ext cx="1" cy="43818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精准率：6/8=0.75…"/>
          <p:cNvSpPr txBox="1"/>
          <p:nvPr/>
        </p:nvSpPr>
        <p:spPr>
          <a:xfrm>
            <a:off x="2912832" y="4304904"/>
            <a:ext cx="560810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精准率：6/8=0.75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召回率：6/6=1.00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1"/>
      <p:bldP build="whole" bldLvl="1" animBg="1" rev="0" advAuto="0" spid="463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实践：scikit-learn中调节threshold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实践：scikit-learn中调节threshold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recision-Recall 曲线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实践：Precision-Recall曲线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实践：Precision-Recall曲线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recision-Recall 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曲线</a:t>
            </a:r>
          </a:p>
        </p:txBody>
      </p:sp>
      <p:pic>
        <p:nvPicPr>
          <p:cNvPr id="4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3265" y="3894622"/>
            <a:ext cx="13617470" cy="9150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recision-Recall 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曲线</a:t>
            </a:r>
          </a:p>
        </p:txBody>
      </p:sp>
      <p:pic>
        <p:nvPicPr>
          <p:cNvPr id="47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8572" y="3326985"/>
            <a:ext cx="15226856" cy="10232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recision-Recall 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Precision-Recall 曲线</a:t>
            </a:r>
          </a:p>
        </p:txBody>
      </p:sp>
      <p:pic>
        <p:nvPicPr>
          <p:cNvPr id="48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Line"/>
          <p:cNvSpPr/>
          <p:nvPr/>
        </p:nvSpPr>
        <p:spPr>
          <a:xfrm>
            <a:off x="6671333" y="12730525"/>
            <a:ext cx="110413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" name="Line"/>
          <p:cNvSpPr/>
          <p:nvPr/>
        </p:nvSpPr>
        <p:spPr>
          <a:xfrm flipV="1">
            <a:off x="6798332" y="3507016"/>
            <a:ext cx="1" cy="93505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" name="Precision"/>
          <p:cNvSpPr txBox="1"/>
          <p:nvPr/>
        </p:nvSpPr>
        <p:spPr>
          <a:xfrm>
            <a:off x="11507868" y="12820668"/>
            <a:ext cx="319506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484" name="Recall"/>
          <p:cNvSpPr txBox="1"/>
          <p:nvPr/>
        </p:nvSpPr>
        <p:spPr>
          <a:xfrm>
            <a:off x="3892766" y="7442199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485" name="0"/>
          <p:cNvSpPr txBox="1"/>
          <p:nvPr/>
        </p:nvSpPr>
        <p:spPr>
          <a:xfrm>
            <a:off x="5756312" y="12820668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6" name="1"/>
          <p:cNvSpPr txBox="1"/>
          <p:nvPr/>
        </p:nvSpPr>
        <p:spPr>
          <a:xfrm>
            <a:off x="17259424" y="12820668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7" name="1"/>
          <p:cNvSpPr txBox="1"/>
          <p:nvPr/>
        </p:nvSpPr>
        <p:spPr>
          <a:xfrm>
            <a:off x="5584673" y="3131360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8" name="Line"/>
          <p:cNvSpPr/>
          <p:nvPr/>
        </p:nvSpPr>
        <p:spPr>
          <a:xfrm>
            <a:off x="6467955" y="4065590"/>
            <a:ext cx="11973039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9" name="Line"/>
          <p:cNvSpPr/>
          <p:nvPr/>
        </p:nvSpPr>
        <p:spPr>
          <a:xfrm flipV="1">
            <a:off x="17277384" y="3422130"/>
            <a:ext cx="1" cy="9520282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2" name="Connection Line"/>
          <p:cNvSpPr/>
          <p:nvPr/>
        </p:nvSpPr>
        <p:spPr>
          <a:xfrm>
            <a:off x="6959835" y="4145266"/>
            <a:ext cx="10439892" cy="849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1" h="20846" fill="norm" stroke="1" extrusionOk="0">
                <a:moveTo>
                  <a:pt x="0" y="64"/>
                </a:moveTo>
                <a:cubicBezTo>
                  <a:pt x="14632" y="-754"/>
                  <a:pt x="21600" y="6173"/>
                  <a:pt x="20904" y="20846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93" name="Connection Line"/>
          <p:cNvSpPr/>
          <p:nvPr/>
        </p:nvSpPr>
        <p:spPr>
          <a:xfrm>
            <a:off x="6932607" y="4214528"/>
            <a:ext cx="10443490" cy="8588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400" y="1084"/>
                  <a:pt x="19600" y="828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3" grpId="1"/>
      <p:bldP build="whole" bldLvl="1" animBg="1" rev="0" advAuto="0" spid="492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OC 曲线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ROC 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OC 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ROC 曲线</a:t>
            </a:r>
          </a:p>
        </p:txBody>
      </p:sp>
      <p:pic>
        <p:nvPicPr>
          <p:cNvPr id="4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Receiver Operation Characteristic Curve"/>
          <p:cNvSpPr txBox="1"/>
          <p:nvPr/>
        </p:nvSpPr>
        <p:spPr>
          <a:xfrm>
            <a:off x="5535429" y="6016765"/>
            <a:ext cx="1331314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Receiver Operation Characteristic Curve</a:t>
            </a:r>
          </a:p>
        </p:txBody>
      </p:sp>
      <p:sp>
        <p:nvSpPr>
          <p:cNvPr id="500" name="描述TPR和FPR之间的关系"/>
          <p:cNvSpPr txBox="1"/>
          <p:nvPr/>
        </p:nvSpPr>
        <p:spPr>
          <a:xfrm>
            <a:off x="5535429" y="8816238"/>
            <a:ext cx="1331314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描述TPR和FPR之间的关系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PR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TPR</a:t>
            </a:r>
          </a:p>
        </p:txBody>
      </p:sp>
      <p:pic>
        <p:nvPicPr>
          <p:cNvPr id="50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04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9300"/>
                    </a:solidFill>
                  </a:tcPr>
                </a:tc>
              </a:tr>
            </a:tbl>
          </a:graphicData>
        </a:graphic>
      </p:graphicFrame>
      <p:sp>
        <p:nvSpPr>
          <p:cNvPr id="505" name="召回率"/>
          <p:cNvSpPr txBox="1"/>
          <p:nvPr/>
        </p:nvSpPr>
        <p:spPr>
          <a:xfrm>
            <a:off x="14877890" y="5397952"/>
            <a:ext cx="31475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召回率</a:t>
            </a:r>
          </a:p>
        </p:txBody>
      </p:sp>
      <p:pic>
        <p:nvPicPr>
          <p:cNvPr id="50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237192" y="6428454"/>
            <a:ext cx="6976775" cy="2485978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TPR = Recall"/>
          <p:cNvSpPr txBox="1"/>
          <p:nvPr/>
        </p:nvSpPr>
        <p:spPr>
          <a:xfrm>
            <a:off x="15077247" y="10556903"/>
            <a:ext cx="825976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TPR = Recall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分类准确度的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分类准确度的问题</a:t>
            </a:r>
          </a:p>
        </p:txBody>
      </p:sp>
      <p:pic>
        <p:nvPicPr>
          <p:cNvPr id="1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一个癌症预测系统，输入体检信息，可以判断是否有癌症"/>
          <p:cNvSpPr txBox="1"/>
          <p:nvPr/>
        </p:nvSpPr>
        <p:spPr>
          <a:xfrm>
            <a:off x="3333750" y="4412854"/>
            <a:ext cx="1644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一个癌症预测系统，输入体检信息，可以判断是否有癌症</a:t>
            </a:r>
          </a:p>
        </p:txBody>
      </p:sp>
      <p:sp>
        <p:nvSpPr>
          <p:cNvPr id="142" name="预测准确度：99.9%"/>
          <p:cNvSpPr txBox="1"/>
          <p:nvPr/>
        </p:nvSpPr>
        <p:spPr>
          <a:xfrm>
            <a:off x="3333750" y="6630217"/>
            <a:ext cx="61820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预测准确度：99.9%</a:t>
            </a:r>
          </a:p>
        </p:txBody>
      </p:sp>
      <p:sp>
        <p:nvSpPr>
          <p:cNvPr id="143" name="如果癌症产生的概率只有0.01%"/>
          <p:cNvSpPr txBox="1"/>
          <p:nvPr/>
        </p:nvSpPr>
        <p:spPr>
          <a:xfrm>
            <a:off x="3333750" y="8816238"/>
            <a:ext cx="174545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如果癌症产生的概率只有0.01%</a:t>
            </a:r>
          </a:p>
        </p:txBody>
      </p:sp>
      <p:sp>
        <p:nvSpPr>
          <p:cNvPr id="144" name="我们的系统预测所有人都是健康，可达到99.99%的准确率"/>
          <p:cNvSpPr txBox="1"/>
          <p:nvPr/>
        </p:nvSpPr>
        <p:spPr>
          <a:xfrm>
            <a:off x="3333750" y="11002260"/>
            <a:ext cx="174545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我们的系统预测所有人都是健康，可达到99.99%的准确率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3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FPR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FPR</a:t>
            </a:r>
          </a:p>
        </p:txBody>
      </p:sp>
      <p:pic>
        <p:nvPicPr>
          <p:cNvPr id="5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11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9300"/>
                    </a:solidFill>
                  </a:tcPr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51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647209" y="7393202"/>
            <a:ext cx="6495618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PR和FPR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TPR和FPR</a:t>
            </a:r>
          </a:p>
        </p:txBody>
      </p:sp>
      <p:pic>
        <p:nvPicPr>
          <p:cNvPr id="51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16" name="Table"/>
          <p:cNvGraphicFramePr/>
          <p:nvPr/>
        </p:nvGraphicFramePr>
        <p:xfrm>
          <a:off x="1580860" y="5605112"/>
          <a:ext cx="12443075" cy="60622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真实 \ 预测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9978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2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8</a:t>
                      </a:r>
                    </a:p>
                    <a:p>
                      <a:pPr defTabSz="914400">
                        <a:defRPr b="1" sz="3600">
                          <a:solidFill>
                            <a:srgbClr val="BA3027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51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719566" y="5614987"/>
            <a:ext cx="6495618" cy="2485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5759650" y="9105630"/>
            <a:ext cx="6415426" cy="248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PR和FPR的关系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TPR和FPR的关系</a:t>
            </a:r>
          </a:p>
        </p:txBody>
      </p:sp>
      <p:pic>
        <p:nvPicPr>
          <p:cNvPr id="52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Line"/>
          <p:cNvSpPr/>
          <p:nvPr/>
        </p:nvSpPr>
        <p:spPr>
          <a:xfrm>
            <a:off x="1298237" y="10527056"/>
            <a:ext cx="2100741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3" name="score"/>
          <p:cNvSpPr txBox="1"/>
          <p:nvPr/>
        </p:nvSpPr>
        <p:spPr>
          <a:xfrm>
            <a:off x="20750790" y="10985217"/>
            <a:ext cx="31342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score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996179" y="9057512"/>
            <a:ext cx="19282390" cy="1263599"/>
            <a:chOff x="0" y="0"/>
            <a:chExt cx="19282388" cy="1263598"/>
          </a:xfrm>
        </p:grpSpPr>
        <p:sp>
          <p:nvSpPr>
            <p:cNvPr id="524" name="Star"/>
            <p:cNvSpPr/>
            <p:nvPr/>
          </p:nvSpPr>
          <p:spPr>
            <a:xfrm>
              <a:off x="1061684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Star"/>
            <p:cNvSpPr/>
            <p:nvPr/>
          </p:nvSpPr>
          <p:spPr>
            <a:xfrm>
              <a:off x="8494403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Circle"/>
            <p:cNvSpPr/>
            <p:nvPr/>
          </p:nvSpPr>
          <p:spPr>
            <a:xfrm>
              <a:off x="12565764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Star"/>
            <p:cNvSpPr/>
            <p:nvPr/>
          </p:nvSpPr>
          <p:spPr>
            <a:xfrm>
              <a:off x="14055929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Star"/>
            <p:cNvSpPr/>
            <p:nvPr/>
          </p:nvSpPr>
          <p:spPr>
            <a:xfrm>
              <a:off x="16004846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Star"/>
            <p:cNvSpPr/>
            <p:nvPr/>
          </p:nvSpPr>
          <p:spPr>
            <a:xfrm>
              <a:off x="17953763" y="0"/>
              <a:ext cx="1328626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Circle"/>
            <p:cNvSpPr/>
            <p:nvPr/>
          </p:nvSpPr>
          <p:spPr>
            <a:xfrm>
              <a:off x="7004239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Star"/>
            <p:cNvSpPr/>
            <p:nvPr/>
          </p:nvSpPr>
          <p:spPr>
            <a:xfrm>
              <a:off x="5079048" y="0"/>
              <a:ext cx="1328627" cy="1263599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Circle"/>
            <p:cNvSpPr/>
            <p:nvPr/>
          </p:nvSpPr>
          <p:spPr>
            <a:xfrm>
              <a:off x="380123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Circle"/>
            <p:cNvSpPr/>
            <p:nvPr/>
          </p:nvSpPr>
          <p:spPr>
            <a:xfrm>
              <a:off x="252342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Circle"/>
            <p:cNvSpPr/>
            <p:nvPr/>
          </p:nvSpPr>
          <p:spPr>
            <a:xfrm>
              <a:off x="1245618" y="199998"/>
              <a:ext cx="869876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Circle"/>
            <p:cNvSpPr/>
            <p:nvPr/>
          </p:nvSpPr>
          <p:spPr>
            <a:xfrm>
              <a:off x="0" y="199998"/>
              <a:ext cx="869875" cy="8636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9412067" y="4304904"/>
            <a:ext cx="5608104" cy="7147331"/>
            <a:chOff x="0" y="0"/>
            <a:chExt cx="5608102" cy="7147329"/>
          </a:xfrm>
        </p:grpSpPr>
        <p:sp>
          <p:nvSpPr>
            <p:cNvPr id="537" name="Line"/>
            <p:cNvSpPr/>
            <p:nvPr/>
          </p:nvSpPr>
          <p:spPr>
            <a:xfrm flipV="1">
              <a:off x="2804051" y="2765522"/>
              <a:ext cx="1" cy="43818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8" name="FPR：1/6=0.16…"/>
            <p:cNvSpPr txBox="1"/>
            <p:nvPr/>
          </p:nvSpPr>
          <p:spPr>
            <a:xfrm>
              <a:off x="0" y="-1"/>
              <a:ext cx="5608103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FPR：1/6=0.16</a:t>
              </a:r>
            </a:p>
            <a:p>
              <a: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TPR：4/6=0.67</a:t>
              </a: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16099352" y="4304904"/>
            <a:ext cx="5608103" cy="7197539"/>
            <a:chOff x="0" y="0"/>
            <a:chExt cx="5608102" cy="7197537"/>
          </a:xfrm>
        </p:grpSpPr>
        <p:sp>
          <p:nvSpPr>
            <p:cNvPr id="540" name="Line"/>
            <p:cNvSpPr/>
            <p:nvPr/>
          </p:nvSpPr>
          <p:spPr>
            <a:xfrm flipV="1">
              <a:off x="1525761" y="2815730"/>
              <a:ext cx="1" cy="43818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1" name="FPR：0/6=0.00…"/>
            <p:cNvSpPr txBox="1"/>
            <p:nvPr/>
          </p:nvSpPr>
          <p:spPr>
            <a:xfrm>
              <a:off x="0" y="-1"/>
              <a:ext cx="5608103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FPR：0/6=0.00</a:t>
              </a:r>
            </a:p>
            <a:p>
              <a: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TPR：2/6=0.33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2912832" y="4304904"/>
            <a:ext cx="5608104" cy="7167865"/>
            <a:chOff x="0" y="0"/>
            <a:chExt cx="5608102" cy="7167864"/>
          </a:xfrm>
        </p:grpSpPr>
        <p:sp>
          <p:nvSpPr>
            <p:cNvPr id="543" name="Line"/>
            <p:cNvSpPr/>
            <p:nvPr/>
          </p:nvSpPr>
          <p:spPr>
            <a:xfrm flipV="1">
              <a:off x="4009986" y="2786057"/>
              <a:ext cx="1" cy="43818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4" name="FPR：2/6=0.33…"/>
            <p:cNvSpPr txBox="1"/>
            <p:nvPr/>
          </p:nvSpPr>
          <p:spPr>
            <a:xfrm>
              <a:off x="0" y="-1"/>
              <a:ext cx="5608103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FPR：2/6=0.33</a:t>
              </a:r>
            </a:p>
            <a:p>
              <a: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TPR：6/6=1.00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2"/>
      <p:bldP build="whole" bldLvl="1" animBg="1" rev="0" advAuto="0" spid="545" grpId="3"/>
      <p:bldP build="whole" bldLvl="1" animBg="1" rev="0" advAuto="0" spid="54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实践：实现TPR, FPR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实践：实现TPR, FPR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实践：实现ROC 曲线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实践：实现ROC 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OC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ROC曲线</a:t>
            </a:r>
          </a:p>
        </p:txBody>
      </p:sp>
      <p:pic>
        <p:nvPicPr>
          <p:cNvPr id="55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Line"/>
          <p:cNvSpPr/>
          <p:nvPr/>
        </p:nvSpPr>
        <p:spPr>
          <a:xfrm>
            <a:off x="6671333" y="12730525"/>
            <a:ext cx="110413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4" name="Line"/>
          <p:cNvSpPr/>
          <p:nvPr/>
        </p:nvSpPr>
        <p:spPr>
          <a:xfrm flipV="1">
            <a:off x="6798332" y="3507016"/>
            <a:ext cx="1" cy="93505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5" name="FPR"/>
          <p:cNvSpPr txBox="1"/>
          <p:nvPr/>
        </p:nvSpPr>
        <p:spPr>
          <a:xfrm>
            <a:off x="11507868" y="12820668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FPR</a:t>
            </a:r>
          </a:p>
        </p:txBody>
      </p:sp>
      <p:sp>
        <p:nvSpPr>
          <p:cNvPr id="556" name="TPR"/>
          <p:cNvSpPr txBox="1"/>
          <p:nvPr/>
        </p:nvSpPr>
        <p:spPr>
          <a:xfrm>
            <a:off x="3892766" y="7442199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TPR</a:t>
            </a:r>
          </a:p>
        </p:txBody>
      </p:sp>
      <p:sp>
        <p:nvSpPr>
          <p:cNvPr id="557" name="0"/>
          <p:cNvSpPr txBox="1"/>
          <p:nvPr/>
        </p:nvSpPr>
        <p:spPr>
          <a:xfrm>
            <a:off x="5756312" y="12820668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8" name="1"/>
          <p:cNvSpPr txBox="1"/>
          <p:nvPr/>
        </p:nvSpPr>
        <p:spPr>
          <a:xfrm>
            <a:off x="17259424" y="12820668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9" name="1"/>
          <p:cNvSpPr txBox="1"/>
          <p:nvPr/>
        </p:nvSpPr>
        <p:spPr>
          <a:xfrm>
            <a:off x="5584673" y="3131360"/>
            <a:ext cx="24273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786790" y="4044890"/>
            <a:ext cx="10459600" cy="8763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311" y="9094"/>
                  <a:pt x="9511" y="189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61" name="Line"/>
          <p:cNvSpPr/>
          <p:nvPr/>
        </p:nvSpPr>
        <p:spPr>
          <a:xfrm>
            <a:off x="6467955" y="4065590"/>
            <a:ext cx="11973039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2" name="Line"/>
          <p:cNvSpPr/>
          <p:nvPr/>
        </p:nvSpPr>
        <p:spPr>
          <a:xfrm flipV="1">
            <a:off x="17277384" y="3422130"/>
            <a:ext cx="1" cy="9520282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5" name="Connection Line"/>
          <p:cNvSpPr/>
          <p:nvPr/>
        </p:nvSpPr>
        <p:spPr>
          <a:xfrm>
            <a:off x="6775627" y="4046820"/>
            <a:ext cx="10471398" cy="876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5" h="21485" fill="norm" stroke="1" extrusionOk="0">
                <a:moveTo>
                  <a:pt x="24" y="21485"/>
                </a:moveTo>
                <a:cubicBezTo>
                  <a:pt x="-465" y="7046"/>
                  <a:pt x="6572" y="-115"/>
                  <a:pt x="21135" y="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4"/>
      <p:bldP build="whole" bldLvl="1" animBg="1" rev="0" advAuto="0" spid="559" grpId="5"/>
      <p:bldP build="whole" bldLvl="1" animBg="1" rev="0" advAuto="0" spid="557" grpId="3"/>
      <p:bldP build="whole" bldLvl="1" animBg="1" rev="0" advAuto="0" spid="556" grpId="2"/>
      <p:bldP build="whole" bldLvl="1" animBg="1" rev="0" advAuto="0" spid="555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多分类问题中的混淆矩阵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多分类问题中的混淆矩阵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实践：多分类问题中的混淆矩阵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实践：多分类问题中的混淆矩阵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5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74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577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分类准确度的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分类准确度的问题</a:t>
            </a:r>
          </a:p>
        </p:txBody>
      </p:sp>
      <p:pic>
        <p:nvPicPr>
          <p:cNvPr id="1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对于极度偏斜(Skewed Data)的数据，…"/>
          <p:cNvSpPr txBox="1"/>
          <p:nvPr/>
        </p:nvSpPr>
        <p:spPr>
          <a:xfrm>
            <a:off x="6543166" y="5695949"/>
            <a:ext cx="11297668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对于极度偏斜(Skewed Data)的数据，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只使用分类准确度是远远不够的</a:t>
            </a:r>
          </a:p>
        </p:txBody>
      </p:sp>
      <p:sp>
        <p:nvSpPr>
          <p:cNvPr id="149" name="使用混淆矩阵做进一步的分析"/>
          <p:cNvSpPr txBox="1"/>
          <p:nvPr/>
        </p:nvSpPr>
        <p:spPr>
          <a:xfrm>
            <a:off x="6543166" y="9986910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使用混淆矩阵做进一步的分析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5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3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混淆矩阵 Confusion Matrix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混淆矩阵 Confusion Matrix</a:t>
            </a:r>
          </a:p>
        </p:txBody>
      </p:sp>
      <p:pic>
        <p:nvPicPr>
          <p:cNvPr id="15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5970463" y="6280436"/>
          <a:ext cx="12443074" cy="60622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147691"/>
                <a:gridCol w="4147691"/>
                <a:gridCol w="4147691"/>
              </a:tblGrid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0735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9" name="对于二分类问题"/>
          <p:cNvSpPr txBox="1"/>
          <p:nvPr/>
        </p:nvSpPr>
        <p:spPr>
          <a:xfrm>
            <a:off x="9683750" y="4127500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对于二分类问题</a:t>
            </a:r>
          </a:p>
        </p:txBody>
      </p:sp>
      <p:sp>
        <p:nvSpPr>
          <p:cNvPr id="160" name="行代表真实值"/>
          <p:cNvSpPr txBox="1"/>
          <p:nvPr/>
        </p:nvSpPr>
        <p:spPr>
          <a:xfrm>
            <a:off x="492733" y="9825918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行代表真实值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