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1.png"/><Relationship Id="rId7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27.png"/><Relationship Id="rId9" Type="http://schemas.openxmlformats.org/officeDocument/2006/relationships/image" Target="../media/image1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3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34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1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1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4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43.png"/><Relationship Id="rId7" Type="http://schemas.openxmlformats.org/officeDocument/2006/relationships/image" Target="../media/image49.png"/><Relationship Id="rId8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2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52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7.png"/><Relationship Id="rId4" Type="http://schemas.openxmlformats.org/officeDocument/2006/relationships/image" Target="../media/image52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2.png"/><Relationship Id="rId4" Type="http://schemas.openxmlformats.org/officeDocument/2006/relationships/image" Target="../media/image59.png"/><Relationship Id="rId5" Type="http://schemas.openxmlformats.org/officeDocument/2006/relationships/image" Target="../media/image53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0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ine"/>
          <p:cNvSpPr/>
          <p:nvPr/>
        </p:nvSpPr>
        <p:spPr>
          <a:xfrm flipV="1">
            <a:off x="9399934" y="9880616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0" name="Line"/>
          <p:cNvSpPr/>
          <p:nvPr/>
        </p:nvSpPr>
        <p:spPr>
          <a:xfrm flipV="1">
            <a:off x="9514121" y="8210019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1" name="Line"/>
          <p:cNvSpPr/>
          <p:nvPr/>
        </p:nvSpPr>
        <p:spPr>
          <a:xfrm flipV="1">
            <a:off x="7361150" y="6564430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28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Line"/>
          <p:cNvSpPr/>
          <p:nvPr/>
        </p:nvSpPr>
        <p:spPr>
          <a:xfrm>
            <a:off x="1230732" y="12957612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5" name="Line"/>
          <p:cNvSpPr/>
          <p:nvPr/>
        </p:nvSpPr>
        <p:spPr>
          <a:xfrm flipV="1">
            <a:off x="1526562" y="3589748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" name="Circle"/>
          <p:cNvSpPr/>
          <p:nvPr/>
        </p:nvSpPr>
        <p:spPr>
          <a:xfrm>
            <a:off x="3766437" y="809895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7" name="Circle"/>
          <p:cNvSpPr/>
          <p:nvPr/>
        </p:nvSpPr>
        <p:spPr>
          <a:xfrm>
            <a:off x="2735740" y="989014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8" name="Circle"/>
          <p:cNvSpPr/>
          <p:nvPr/>
        </p:nvSpPr>
        <p:spPr>
          <a:xfrm>
            <a:off x="4165149" y="10497805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9" name="Circle"/>
          <p:cNvSpPr/>
          <p:nvPr/>
        </p:nvSpPr>
        <p:spPr>
          <a:xfrm>
            <a:off x="6573806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0" name="Circle"/>
          <p:cNvSpPr/>
          <p:nvPr/>
        </p:nvSpPr>
        <p:spPr>
          <a:xfrm>
            <a:off x="6118763" y="9655369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1" name="Circle"/>
          <p:cNvSpPr/>
          <p:nvPr/>
        </p:nvSpPr>
        <p:spPr>
          <a:xfrm>
            <a:off x="11238334" y="4335989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2" name="Circle"/>
          <p:cNvSpPr/>
          <p:nvPr/>
        </p:nvSpPr>
        <p:spPr>
          <a:xfrm>
            <a:off x="9532312" y="455946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3" name="Circle"/>
          <p:cNvSpPr/>
          <p:nvPr/>
        </p:nvSpPr>
        <p:spPr>
          <a:xfrm>
            <a:off x="11413571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4" name="Circle"/>
          <p:cNvSpPr/>
          <p:nvPr/>
        </p:nvSpPr>
        <p:spPr>
          <a:xfrm>
            <a:off x="7023969" y="4028853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8036954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6" name="Circle"/>
          <p:cNvSpPr/>
          <p:nvPr/>
        </p:nvSpPr>
        <p:spPr>
          <a:xfrm>
            <a:off x="10159400" y="7742502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7" name="Circle"/>
          <p:cNvSpPr/>
          <p:nvPr/>
        </p:nvSpPr>
        <p:spPr>
          <a:xfrm>
            <a:off x="8982464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4208672" y="3109686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9" name="Line"/>
          <p:cNvSpPr/>
          <p:nvPr/>
        </p:nvSpPr>
        <p:spPr>
          <a:xfrm>
            <a:off x="2840313" y="4056722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" name="Line"/>
          <p:cNvSpPr/>
          <p:nvPr/>
        </p:nvSpPr>
        <p:spPr>
          <a:xfrm>
            <a:off x="1706734" y="5069707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" name="Line"/>
          <p:cNvSpPr/>
          <p:nvPr/>
        </p:nvSpPr>
        <p:spPr>
          <a:xfrm flipV="1">
            <a:off x="11481227" y="11722067"/>
            <a:ext cx="907599" cy="108500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Line"/>
          <p:cNvSpPr/>
          <p:nvPr/>
        </p:nvSpPr>
        <p:spPr>
          <a:xfrm flipV="1">
            <a:off x="12476500" y="10496441"/>
            <a:ext cx="907222" cy="11111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3" name="d"/>
          <p:cNvSpPr txBox="1"/>
          <p:nvPr/>
        </p:nvSpPr>
        <p:spPr>
          <a:xfrm>
            <a:off x="10801877" y="11370371"/>
            <a:ext cx="9246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04" name="Line"/>
          <p:cNvSpPr/>
          <p:nvPr/>
        </p:nvSpPr>
        <p:spPr>
          <a:xfrm flipV="1">
            <a:off x="12452381" y="11244310"/>
            <a:ext cx="1923045" cy="23409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" name="margin"/>
          <p:cNvSpPr txBox="1"/>
          <p:nvPr/>
        </p:nvSpPr>
        <p:spPr>
          <a:xfrm>
            <a:off x="13726645" y="12079467"/>
            <a:ext cx="25124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margin</a:t>
            </a:r>
          </a:p>
        </p:txBody>
      </p:sp>
      <p:sp>
        <p:nvSpPr>
          <p:cNvPr id="306" name="SVM要最大化margin"/>
          <p:cNvSpPr txBox="1"/>
          <p:nvPr/>
        </p:nvSpPr>
        <p:spPr>
          <a:xfrm>
            <a:off x="16328887" y="7914588"/>
            <a:ext cx="66821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SVM要最大化margin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VM的最优化目标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SVM的最优化目标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Line"/>
          <p:cNvSpPr/>
          <p:nvPr/>
        </p:nvSpPr>
        <p:spPr>
          <a:xfrm flipV="1">
            <a:off x="9399934" y="9880616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1" name="Line"/>
          <p:cNvSpPr/>
          <p:nvPr/>
        </p:nvSpPr>
        <p:spPr>
          <a:xfrm flipV="1">
            <a:off x="9514121" y="8210019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2" name="Line"/>
          <p:cNvSpPr/>
          <p:nvPr/>
        </p:nvSpPr>
        <p:spPr>
          <a:xfrm flipV="1">
            <a:off x="7361150" y="6564430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3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31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Line"/>
          <p:cNvSpPr/>
          <p:nvPr/>
        </p:nvSpPr>
        <p:spPr>
          <a:xfrm>
            <a:off x="1230732" y="12957612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6" name="Line"/>
          <p:cNvSpPr/>
          <p:nvPr/>
        </p:nvSpPr>
        <p:spPr>
          <a:xfrm flipV="1">
            <a:off x="1526562" y="3589748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7" name="Circle"/>
          <p:cNvSpPr/>
          <p:nvPr/>
        </p:nvSpPr>
        <p:spPr>
          <a:xfrm>
            <a:off x="3766437" y="809895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8" name="Circle"/>
          <p:cNvSpPr/>
          <p:nvPr/>
        </p:nvSpPr>
        <p:spPr>
          <a:xfrm>
            <a:off x="2735740" y="989014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9" name="Circle"/>
          <p:cNvSpPr/>
          <p:nvPr/>
        </p:nvSpPr>
        <p:spPr>
          <a:xfrm>
            <a:off x="4165149" y="10497805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0" name="Circle"/>
          <p:cNvSpPr/>
          <p:nvPr/>
        </p:nvSpPr>
        <p:spPr>
          <a:xfrm>
            <a:off x="6573806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1" name="Circle"/>
          <p:cNvSpPr/>
          <p:nvPr/>
        </p:nvSpPr>
        <p:spPr>
          <a:xfrm>
            <a:off x="6118763" y="9655369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2" name="Circle"/>
          <p:cNvSpPr/>
          <p:nvPr/>
        </p:nvSpPr>
        <p:spPr>
          <a:xfrm>
            <a:off x="11238334" y="4335989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3" name="Circle"/>
          <p:cNvSpPr/>
          <p:nvPr/>
        </p:nvSpPr>
        <p:spPr>
          <a:xfrm>
            <a:off x="9532312" y="455946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4" name="Circle"/>
          <p:cNvSpPr/>
          <p:nvPr/>
        </p:nvSpPr>
        <p:spPr>
          <a:xfrm>
            <a:off x="11413571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7023969" y="4028853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8036954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7" name="Circle"/>
          <p:cNvSpPr/>
          <p:nvPr/>
        </p:nvSpPr>
        <p:spPr>
          <a:xfrm>
            <a:off x="10159400" y="7742502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8" name="Circle"/>
          <p:cNvSpPr/>
          <p:nvPr/>
        </p:nvSpPr>
        <p:spPr>
          <a:xfrm>
            <a:off x="8982464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9" name="Line"/>
          <p:cNvSpPr/>
          <p:nvPr/>
        </p:nvSpPr>
        <p:spPr>
          <a:xfrm>
            <a:off x="4208672" y="3109686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0" name="Line"/>
          <p:cNvSpPr/>
          <p:nvPr/>
        </p:nvSpPr>
        <p:spPr>
          <a:xfrm>
            <a:off x="2840313" y="4056722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1" name="Line"/>
          <p:cNvSpPr/>
          <p:nvPr/>
        </p:nvSpPr>
        <p:spPr>
          <a:xfrm>
            <a:off x="1706734" y="5069707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" name="Line"/>
          <p:cNvSpPr/>
          <p:nvPr/>
        </p:nvSpPr>
        <p:spPr>
          <a:xfrm flipV="1">
            <a:off x="11481227" y="11722067"/>
            <a:ext cx="907599" cy="108500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" name="Line"/>
          <p:cNvSpPr/>
          <p:nvPr/>
        </p:nvSpPr>
        <p:spPr>
          <a:xfrm flipV="1">
            <a:off x="12476500" y="10496441"/>
            <a:ext cx="907222" cy="11111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4" name="d"/>
          <p:cNvSpPr txBox="1"/>
          <p:nvPr/>
        </p:nvSpPr>
        <p:spPr>
          <a:xfrm>
            <a:off x="10801877" y="11370371"/>
            <a:ext cx="9246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5" name="Line"/>
          <p:cNvSpPr/>
          <p:nvPr/>
        </p:nvSpPr>
        <p:spPr>
          <a:xfrm flipV="1">
            <a:off x="12452381" y="11244310"/>
            <a:ext cx="1923045" cy="23409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6" name="margin"/>
          <p:cNvSpPr txBox="1"/>
          <p:nvPr/>
        </p:nvSpPr>
        <p:spPr>
          <a:xfrm>
            <a:off x="13726645" y="12079467"/>
            <a:ext cx="25124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margin</a:t>
            </a:r>
          </a:p>
        </p:txBody>
      </p:sp>
      <p:sp>
        <p:nvSpPr>
          <p:cNvPr id="337" name="SVM要最大化margin"/>
          <p:cNvSpPr txBox="1"/>
          <p:nvPr/>
        </p:nvSpPr>
        <p:spPr>
          <a:xfrm>
            <a:off x="16328887" y="7914588"/>
            <a:ext cx="66821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SVM要最大化margin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Line"/>
          <p:cNvSpPr/>
          <p:nvPr/>
        </p:nvSpPr>
        <p:spPr>
          <a:xfrm flipV="1">
            <a:off x="9399934" y="9880616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0" name="Line"/>
          <p:cNvSpPr/>
          <p:nvPr/>
        </p:nvSpPr>
        <p:spPr>
          <a:xfrm flipV="1">
            <a:off x="9514121" y="8210019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" name="Line"/>
          <p:cNvSpPr/>
          <p:nvPr/>
        </p:nvSpPr>
        <p:spPr>
          <a:xfrm flipV="1">
            <a:off x="7361150" y="6564430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34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Line"/>
          <p:cNvSpPr/>
          <p:nvPr/>
        </p:nvSpPr>
        <p:spPr>
          <a:xfrm>
            <a:off x="1230732" y="12957612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5" name="Line"/>
          <p:cNvSpPr/>
          <p:nvPr/>
        </p:nvSpPr>
        <p:spPr>
          <a:xfrm flipV="1">
            <a:off x="1526562" y="3589748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" name="Circle"/>
          <p:cNvSpPr/>
          <p:nvPr/>
        </p:nvSpPr>
        <p:spPr>
          <a:xfrm>
            <a:off x="3766437" y="809895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7" name="Circle"/>
          <p:cNvSpPr/>
          <p:nvPr/>
        </p:nvSpPr>
        <p:spPr>
          <a:xfrm>
            <a:off x="2735740" y="989014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4165149" y="10497805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9" name="Circle"/>
          <p:cNvSpPr/>
          <p:nvPr/>
        </p:nvSpPr>
        <p:spPr>
          <a:xfrm>
            <a:off x="6573806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0" name="Circle"/>
          <p:cNvSpPr/>
          <p:nvPr/>
        </p:nvSpPr>
        <p:spPr>
          <a:xfrm>
            <a:off x="6118763" y="9655369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1" name="Circle"/>
          <p:cNvSpPr/>
          <p:nvPr/>
        </p:nvSpPr>
        <p:spPr>
          <a:xfrm>
            <a:off x="11238334" y="4335989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9532312" y="455946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11413571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4" name="Circle"/>
          <p:cNvSpPr/>
          <p:nvPr/>
        </p:nvSpPr>
        <p:spPr>
          <a:xfrm>
            <a:off x="7023969" y="4028853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8036954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6" name="Circle"/>
          <p:cNvSpPr/>
          <p:nvPr/>
        </p:nvSpPr>
        <p:spPr>
          <a:xfrm>
            <a:off x="10159400" y="7742502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7" name="Circle"/>
          <p:cNvSpPr/>
          <p:nvPr/>
        </p:nvSpPr>
        <p:spPr>
          <a:xfrm>
            <a:off x="8982464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8" name="Line"/>
          <p:cNvSpPr/>
          <p:nvPr/>
        </p:nvSpPr>
        <p:spPr>
          <a:xfrm>
            <a:off x="4208672" y="3109686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Line"/>
          <p:cNvSpPr/>
          <p:nvPr/>
        </p:nvSpPr>
        <p:spPr>
          <a:xfrm>
            <a:off x="2840313" y="4056722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" name="Line"/>
          <p:cNvSpPr/>
          <p:nvPr/>
        </p:nvSpPr>
        <p:spPr>
          <a:xfrm>
            <a:off x="1706734" y="5069707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" name="Line"/>
          <p:cNvSpPr/>
          <p:nvPr/>
        </p:nvSpPr>
        <p:spPr>
          <a:xfrm flipV="1">
            <a:off x="11481227" y="11722067"/>
            <a:ext cx="907599" cy="108500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Line"/>
          <p:cNvSpPr/>
          <p:nvPr/>
        </p:nvSpPr>
        <p:spPr>
          <a:xfrm flipV="1">
            <a:off x="12476500" y="10496441"/>
            <a:ext cx="907222" cy="11111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d"/>
          <p:cNvSpPr txBox="1"/>
          <p:nvPr/>
        </p:nvSpPr>
        <p:spPr>
          <a:xfrm>
            <a:off x="10801877" y="11370371"/>
            <a:ext cx="9246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64" name="Line"/>
          <p:cNvSpPr/>
          <p:nvPr/>
        </p:nvSpPr>
        <p:spPr>
          <a:xfrm flipV="1">
            <a:off x="12452381" y="11244310"/>
            <a:ext cx="1923045" cy="23409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" name="margin"/>
          <p:cNvSpPr txBox="1"/>
          <p:nvPr/>
        </p:nvSpPr>
        <p:spPr>
          <a:xfrm>
            <a:off x="13726645" y="12079467"/>
            <a:ext cx="25124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margin</a:t>
            </a:r>
          </a:p>
        </p:txBody>
      </p:sp>
      <p:sp>
        <p:nvSpPr>
          <p:cNvPr id="366" name="SVM要最大化margin"/>
          <p:cNvSpPr txBox="1"/>
          <p:nvPr/>
        </p:nvSpPr>
        <p:spPr>
          <a:xfrm>
            <a:off x="16328887" y="4779157"/>
            <a:ext cx="66821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SVM要最大化margin</a:t>
            </a:r>
          </a:p>
        </p:txBody>
      </p:sp>
      <p:sp>
        <p:nvSpPr>
          <p:cNvPr id="367" name="margin = 2d"/>
          <p:cNvSpPr txBox="1"/>
          <p:nvPr/>
        </p:nvSpPr>
        <p:spPr>
          <a:xfrm>
            <a:off x="16323526" y="6675228"/>
            <a:ext cx="66821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margin = 2d</a:t>
            </a:r>
          </a:p>
        </p:txBody>
      </p:sp>
      <p:sp>
        <p:nvSpPr>
          <p:cNvPr id="368" name="SVM要最大化d"/>
          <p:cNvSpPr txBox="1"/>
          <p:nvPr/>
        </p:nvSpPr>
        <p:spPr>
          <a:xfrm>
            <a:off x="16328887" y="8816238"/>
            <a:ext cx="66821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SVM要最大化d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1"/>
      <p:bldP build="whole" bldLvl="1" animBg="1" rev="0" advAuto="0" spid="36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37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回忆解析几何，点到直线的距离"/>
          <p:cNvSpPr txBox="1"/>
          <p:nvPr/>
        </p:nvSpPr>
        <p:spPr>
          <a:xfrm>
            <a:off x="2624038" y="4127500"/>
            <a:ext cx="1011553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回忆解析几何，点到直线的距离</a:t>
            </a:r>
          </a:p>
        </p:txBody>
      </p:sp>
      <p:sp>
        <p:nvSpPr>
          <p:cNvPr id="373" name="(x, y) 到 Ax + By + C = 0 的距离"/>
          <p:cNvSpPr txBox="1"/>
          <p:nvPr/>
        </p:nvSpPr>
        <p:spPr>
          <a:xfrm>
            <a:off x="2694416" y="6362700"/>
            <a:ext cx="997477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(x, y) 到 Ax + By + C = 0 的距离</a:t>
            </a:r>
          </a:p>
        </p:txBody>
      </p:sp>
      <p:sp>
        <p:nvSpPr>
          <p:cNvPr id="374" name="拓展到n维空间"/>
          <p:cNvSpPr txBox="1"/>
          <p:nvPr/>
        </p:nvSpPr>
        <p:spPr>
          <a:xfrm>
            <a:off x="2798299" y="9660393"/>
            <a:ext cx="5454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拓展到n维空间</a:t>
            </a:r>
          </a:p>
        </p:txBody>
      </p:sp>
      <p:pic>
        <p:nvPicPr>
          <p:cNvPr id="37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744492" y="5621932"/>
            <a:ext cx="5089735" cy="2472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192465" y="9501246"/>
            <a:ext cx="3199263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3144541" y="9563341"/>
            <a:ext cx="4289920" cy="1090659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Arrow"/>
          <p:cNvSpPr/>
          <p:nvPr/>
        </p:nvSpPr>
        <p:spPr>
          <a:xfrm>
            <a:off x="11708637" y="9694658"/>
            <a:ext cx="966727" cy="922070"/>
          </a:xfrm>
          <a:prstGeom prst="rightArrow">
            <a:avLst>
              <a:gd name="adj1" fmla="val 32000"/>
              <a:gd name="adj2" fmla="val 671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79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3277478" y="10934451"/>
            <a:ext cx="3635524" cy="261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7417217" y="12123229"/>
            <a:ext cx="6594938" cy="1209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7"/>
      <p:bldP build="whole" bldLvl="1" animBg="1" rev="0" advAuto="0" spid="378" grpId="6"/>
      <p:bldP build="whole" bldLvl="1" animBg="1" rev="0" advAuto="0" spid="374" grpId="4"/>
      <p:bldP build="whole" bldLvl="1" animBg="1" rev="0" advAuto="0" spid="379" grpId="8"/>
      <p:bldP build="whole" bldLvl="1" animBg="1" rev="0" advAuto="0" spid="375" grpId="3"/>
      <p:bldP build="whole" bldLvl="1" animBg="1" rev="0" advAuto="0" spid="376" grpId="5"/>
      <p:bldP build="whole" bldLvl="1" animBg="1" rev="0" advAuto="0" spid="372" grpId="1"/>
      <p:bldP build="whole" bldLvl="1" animBg="1" rev="0" advAuto="0" spid="373" grpId="2"/>
      <p:bldP build="whole" bldLvl="1" animBg="1" rev="0" advAuto="0" spid="380" grpId="9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38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Group"/>
          <p:cNvGrpSpPr/>
          <p:nvPr/>
        </p:nvGrpSpPr>
        <p:grpSpPr>
          <a:xfrm>
            <a:off x="965426" y="3326755"/>
            <a:ext cx="5862573" cy="4493648"/>
            <a:chOff x="0" y="0"/>
            <a:chExt cx="5862572" cy="4493647"/>
          </a:xfrm>
        </p:grpSpPr>
        <p:sp>
          <p:nvSpPr>
            <p:cNvPr id="384" name="Line"/>
            <p:cNvSpPr/>
            <p:nvPr/>
          </p:nvSpPr>
          <p:spPr>
            <a:xfrm flipV="1">
              <a:off x="3361569" y="2786189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5" name="Line"/>
            <p:cNvSpPr/>
            <p:nvPr/>
          </p:nvSpPr>
          <p:spPr>
            <a:xfrm flipV="1">
              <a:off x="3408556" y="2098750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6" name="Line"/>
            <p:cNvSpPr/>
            <p:nvPr/>
          </p:nvSpPr>
          <p:spPr>
            <a:xfrm flipV="1">
              <a:off x="2522623" y="1421602"/>
              <a:ext cx="353547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0" y="4052351"/>
              <a:ext cx="46531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121732" y="197541"/>
              <a:ext cx="1" cy="39669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9" name="Circle"/>
            <p:cNvSpPr/>
            <p:nvPr/>
          </p:nvSpPr>
          <p:spPr>
            <a:xfrm>
              <a:off x="1043424" y="2053050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Circle"/>
            <p:cNvSpPr/>
            <p:nvPr/>
          </p:nvSpPr>
          <p:spPr>
            <a:xfrm>
              <a:off x="619300" y="2790112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Circle"/>
            <p:cNvSpPr/>
            <p:nvPr/>
          </p:nvSpPr>
          <p:spPr>
            <a:xfrm>
              <a:off x="1207491" y="3040158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Circle"/>
            <p:cNvSpPr/>
            <p:nvPr/>
          </p:nvSpPr>
          <p:spPr>
            <a:xfrm>
              <a:off x="2198637" y="3169885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Circle"/>
            <p:cNvSpPr/>
            <p:nvPr/>
          </p:nvSpPr>
          <p:spPr>
            <a:xfrm>
              <a:off x="2011390" y="2693501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Circle"/>
            <p:cNvSpPr/>
            <p:nvPr/>
          </p:nvSpPr>
          <p:spPr>
            <a:xfrm>
              <a:off x="4118057" y="50461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Circle"/>
            <p:cNvSpPr/>
            <p:nvPr/>
          </p:nvSpPr>
          <p:spPr>
            <a:xfrm>
              <a:off x="3416041" y="596573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Circle"/>
            <p:cNvSpPr/>
            <p:nvPr/>
          </p:nvSpPr>
          <p:spPr>
            <a:xfrm>
              <a:off x="4190165" y="1223755"/>
              <a:ext cx="255891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Circle"/>
            <p:cNvSpPr/>
            <p:nvPr/>
          </p:nvSpPr>
          <p:spPr>
            <a:xfrm>
              <a:off x="2383876" y="37823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8" name="Circle"/>
            <p:cNvSpPr/>
            <p:nvPr/>
          </p:nvSpPr>
          <p:spPr>
            <a:xfrm>
              <a:off x="2800712" y="122375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Circle"/>
            <p:cNvSpPr/>
            <p:nvPr/>
          </p:nvSpPr>
          <p:spPr>
            <a:xfrm>
              <a:off x="3674083" y="190637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Circle"/>
            <p:cNvSpPr/>
            <p:nvPr/>
          </p:nvSpPr>
          <p:spPr>
            <a:xfrm>
              <a:off x="3189782" y="3169885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1225401" y="0"/>
              <a:ext cx="4637172" cy="3687113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662331" y="389698"/>
              <a:ext cx="4637171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195871" y="806534"/>
              <a:ext cx="4637172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4218006" y="3543933"/>
              <a:ext cx="373471" cy="446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5" name="Line"/>
            <p:cNvSpPr/>
            <p:nvPr/>
          </p:nvSpPr>
          <p:spPr>
            <a:xfrm flipV="1">
              <a:off x="4627553" y="3039596"/>
              <a:ext cx="373316" cy="4572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6" name="d"/>
            <p:cNvSpPr txBox="1"/>
            <p:nvPr/>
          </p:nvSpPr>
          <p:spPr>
            <a:xfrm>
              <a:off x="3762373" y="3204850"/>
              <a:ext cx="556576" cy="54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indent="228600"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pic>
        <p:nvPicPr>
          <p:cNvPr id="40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174239" y="7328693"/>
            <a:ext cx="4289919" cy="1090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668574" y="3925110"/>
            <a:ext cx="9843078" cy="469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2668574" y="8875849"/>
            <a:ext cx="9728624" cy="469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6501462" y="9342618"/>
            <a:ext cx="3635525" cy="2617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2"/>
      <p:bldP build="whole" bldLvl="1" animBg="1" rev="0" advAuto="0" spid="40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41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8" name="Group"/>
          <p:cNvGrpSpPr/>
          <p:nvPr/>
        </p:nvGrpSpPr>
        <p:grpSpPr>
          <a:xfrm>
            <a:off x="965426" y="3326755"/>
            <a:ext cx="5862573" cy="4493648"/>
            <a:chOff x="0" y="0"/>
            <a:chExt cx="5862572" cy="4493647"/>
          </a:xfrm>
        </p:grpSpPr>
        <p:sp>
          <p:nvSpPr>
            <p:cNvPr id="415" name="Line"/>
            <p:cNvSpPr/>
            <p:nvPr/>
          </p:nvSpPr>
          <p:spPr>
            <a:xfrm flipV="1">
              <a:off x="3361569" y="2786189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3408556" y="2098750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2522623" y="1421602"/>
              <a:ext cx="353547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0" y="4052351"/>
              <a:ext cx="46531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121732" y="197541"/>
              <a:ext cx="1" cy="39669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0" name="Circle"/>
            <p:cNvSpPr/>
            <p:nvPr/>
          </p:nvSpPr>
          <p:spPr>
            <a:xfrm>
              <a:off x="1043424" y="2053050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Circle"/>
            <p:cNvSpPr/>
            <p:nvPr/>
          </p:nvSpPr>
          <p:spPr>
            <a:xfrm>
              <a:off x="619300" y="2790112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Circle"/>
            <p:cNvSpPr/>
            <p:nvPr/>
          </p:nvSpPr>
          <p:spPr>
            <a:xfrm>
              <a:off x="1207491" y="3040158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Circle"/>
            <p:cNvSpPr/>
            <p:nvPr/>
          </p:nvSpPr>
          <p:spPr>
            <a:xfrm>
              <a:off x="2198637" y="3169885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Circle"/>
            <p:cNvSpPr/>
            <p:nvPr/>
          </p:nvSpPr>
          <p:spPr>
            <a:xfrm>
              <a:off x="2011390" y="2693501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Circle"/>
            <p:cNvSpPr/>
            <p:nvPr/>
          </p:nvSpPr>
          <p:spPr>
            <a:xfrm>
              <a:off x="4118057" y="50461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Circle"/>
            <p:cNvSpPr/>
            <p:nvPr/>
          </p:nvSpPr>
          <p:spPr>
            <a:xfrm>
              <a:off x="3416041" y="596573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Circle"/>
            <p:cNvSpPr/>
            <p:nvPr/>
          </p:nvSpPr>
          <p:spPr>
            <a:xfrm>
              <a:off x="4190165" y="1223755"/>
              <a:ext cx="255891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Circle"/>
            <p:cNvSpPr/>
            <p:nvPr/>
          </p:nvSpPr>
          <p:spPr>
            <a:xfrm>
              <a:off x="2383876" y="37823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Circle"/>
            <p:cNvSpPr/>
            <p:nvPr/>
          </p:nvSpPr>
          <p:spPr>
            <a:xfrm>
              <a:off x="2800712" y="122375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Circle"/>
            <p:cNvSpPr/>
            <p:nvPr/>
          </p:nvSpPr>
          <p:spPr>
            <a:xfrm>
              <a:off x="3674083" y="190637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Circle"/>
            <p:cNvSpPr/>
            <p:nvPr/>
          </p:nvSpPr>
          <p:spPr>
            <a:xfrm>
              <a:off x="3189782" y="3169885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1225401" y="0"/>
              <a:ext cx="4637172" cy="3687113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662331" y="389698"/>
              <a:ext cx="4637171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195871" y="806534"/>
              <a:ext cx="4637172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5" name="Line"/>
            <p:cNvSpPr/>
            <p:nvPr/>
          </p:nvSpPr>
          <p:spPr>
            <a:xfrm flipV="1">
              <a:off x="4218006" y="3543933"/>
              <a:ext cx="373471" cy="446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6" name="Line"/>
            <p:cNvSpPr/>
            <p:nvPr/>
          </p:nvSpPr>
          <p:spPr>
            <a:xfrm flipV="1">
              <a:off x="4627553" y="3039596"/>
              <a:ext cx="373316" cy="4572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7" name="d"/>
            <p:cNvSpPr txBox="1"/>
            <p:nvPr/>
          </p:nvSpPr>
          <p:spPr>
            <a:xfrm>
              <a:off x="3762373" y="3204850"/>
              <a:ext cx="556576" cy="54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indent="228600"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pic>
        <p:nvPicPr>
          <p:cNvPr id="43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174239" y="7328693"/>
            <a:ext cx="4289919" cy="1090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813286" y="3738567"/>
            <a:ext cx="9728624" cy="469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6501462" y="9342618"/>
            <a:ext cx="3635525" cy="261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2727362" y="9316392"/>
            <a:ext cx="9900306" cy="3490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44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9" name="Group"/>
          <p:cNvGrpSpPr/>
          <p:nvPr/>
        </p:nvGrpSpPr>
        <p:grpSpPr>
          <a:xfrm>
            <a:off x="965426" y="3326755"/>
            <a:ext cx="5862573" cy="4493648"/>
            <a:chOff x="0" y="0"/>
            <a:chExt cx="5862572" cy="4493647"/>
          </a:xfrm>
        </p:grpSpPr>
        <p:sp>
          <p:nvSpPr>
            <p:cNvPr id="446" name="Line"/>
            <p:cNvSpPr/>
            <p:nvPr/>
          </p:nvSpPr>
          <p:spPr>
            <a:xfrm flipV="1">
              <a:off x="3361569" y="2786189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7" name="Line"/>
            <p:cNvSpPr/>
            <p:nvPr/>
          </p:nvSpPr>
          <p:spPr>
            <a:xfrm flipV="1">
              <a:off x="3408556" y="2098750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8" name="Line"/>
            <p:cNvSpPr/>
            <p:nvPr/>
          </p:nvSpPr>
          <p:spPr>
            <a:xfrm flipV="1">
              <a:off x="2522623" y="1421602"/>
              <a:ext cx="353547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0" y="4052351"/>
              <a:ext cx="46531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0" name="Line"/>
            <p:cNvSpPr/>
            <p:nvPr/>
          </p:nvSpPr>
          <p:spPr>
            <a:xfrm flipV="1">
              <a:off x="121732" y="197541"/>
              <a:ext cx="1" cy="39669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1" name="Circle"/>
            <p:cNvSpPr/>
            <p:nvPr/>
          </p:nvSpPr>
          <p:spPr>
            <a:xfrm>
              <a:off x="1043424" y="2053050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Circle"/>
            <p:cNvSpPr/>
            <p:nvPr/>
          </p:nvSpPr>
          <p:spPr>
            <a:xfrm>
              <a:off x="619300" y="2790112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3" name="Circle"/>
            <p:cNvSpPr/>
            <p:nvPr/>
          </p:nvSpPr>
          <p:spPr>
            <a:xfrm>
              <a:off x="1207491" y="3040158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Circle"/>
            <p:cNvSpPr/>
            <p:nvPr/>
          </p:nvSpPr>
          <p:spPr>
            <a:xfrm>
              <a:off x="2198637" y="3169885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Circle"/>
            <p:cNvSpPr/>
            <p:nvPr/>
          </p:nvSpPr>
          <p:spPr>
            <a:xfrm>
              <a:off x="2011390" y="2693501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Circle"/>
            <p:cNvSpPr/>
            <p:nvPr/>
          </p:nvSpPr>
          <p:spPr>
            <a:xfrm>
              <a:off x="4118057" y="50461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Circle"/>
            <p:cNvSpPr/>
            <p:nvPr/>
          </p:nvSpPr>
          <p:spPr>
            <a:xfrm>
              <a:off x="3416041" y="596573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Circle"/>
            <p:cNvSpPr/>
            <p:nvPr/>
          </p:nvSpPr>
          <p:spPr>
            <a:xfrm>
              <a:off x="4190165" y="1223755"/>
              <a:ext cx="255891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Circle"/>
            <p:cNvSpPr/>
            <p:nvPr/>
          </p:nvSpPr>
          <p:spPr>
            <a:xfrm>
              <a:off x="2383876" y="37823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Circle"/>
            <p:cNvSpPr/>
            <p:nvPr/>
          </p:nvSpPr>
          <p:spPr>
            <a:xfrm>
              <a:off x="2800712" y="122375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Circle"/>
            <p:cNvSpPr/>
            <p:nvPr/>
          </p:nvSpPr>
          <p:spPr>
            <a:xfrm>
              <a:off x="3674083" y="190637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Circle"/>
            <p:cNvSpPr/>
            <p:nvPr/>
          </p:nvSpPr>
          <p:spPr>
            <a:xfrm>
              <a:off x="3189782" y="3169885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1225401" y="0"/>
              <a:ext cx="4637172" cy="3687113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662331" y="389698"/>
              <a:ext cx="4637171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195871" y="806534"/>
              <a:ext cx="4637172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6" name="Line"/>
            <p:cNvSpPr/>
            <p:nvPr/>
          </p:nvSpPr>
          <p:spPr>
            <a:xfrm flipV="1">
              <a:off x="4218006" y="3543933"/>
              <a:ext cx="373471" cy="446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7" name="Line"/>
            <p:cNvSpPr/>
            <p:nvPr/>
          </p:nvSpPr>
          <p:spPr>
            <a:xfrm flipV="1">
              <a:off x="4627553" y="3039596"/>
              <a:ext cx="373316" cy="4572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8" name="d"/>
            <p:cNvSpPr txBox="1"/>
            <p:nvPr/>
          </p:nvSpPr>
          <p:spPr>
            <a:xfrm>
              <a:off x="3762373" y="3204850"/>
              <a:ext cx="556576" cy="54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indent="228600"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pic>
        <p:nvPicPr>
          <p:cNvPr id="47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174239" y="7328693"/>
            <a:ext cx="4289919" cy="1090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024799" y="5936215"/>
            <a:ext cx="443534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593366" y="8282135"/>
            <a:ext cx="4944314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2813286" y="3738567"/>
            <a:ext cx="9728624" cy="469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2727362" y="9316392"/>
            <a:ext cx="9900306" cy="3490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1000" fill="hold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2" grpId="2"/>
      <p:bldP build="whole" bldLvl="1" animBg="1" rev="0" advAuto="0" spid="470" grpId="3"/>
      <p:bldP build="whole" bldLvl="1" animBg="1" rev="0" advAuto="0" spid="47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47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1" name="Group"/>
          <p:cNvGrpSpPr/>
          <p:nvPr/>
        </p:nvGrpSpPr>
        <p:grpSpPr>
          <a:xfrm>
            <a:off x="965426" y="3326755"/>
            <a:ext cx="5862573" cy="4493648"/>
            <a:chOff x="0" y="0"/>
            <a:chExt cx="5862572" cy="4493647"/>
          </a:xfrm>
        </p:grpSpPr>
        <p:sp>
          <p:nvSpPr>
            <p:cNvPr id="478" name="Line"/>
            <p:cNvSpPr/>
            <p:nvPr/>
          </p:nvSpPr>
          <p:spPr>
            <a:xfrm flipV="1">
              <a:off x="3361569" y="2786189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9" name="Line"/>
            <p:cNvSpPr/>
            <p:nvPr/>
          </p:nvSpPr>
          <p:spPr>
            <a:xfrm flipV="1">
              <a:off x="3408556" y="2098750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0" name="Line"/>
            <p:cNvSpPr/>
            <p:nvPr/>
          </p:nvSpPr>
          <p:spPr>
            <a:xfrm flipV="1">
              <a:off x="2522623" y="1421602"/>
              <a:ext cx="353547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0" y="4052351"/>
              <a:ext cx="46531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121732" y="197541"/>
              <a:ext cx="1" cy="39669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3" name="Circle"/>
            <p:cNvSpPr/>
            <p:nvPr/>
          </p:nvSpPr>
          <p:spPr>
            <a:xfrm>
              <a:off x="1043424" y="2053050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Circle"/>
            <p:cNvSpPr/>
            <p:nvPr/>
          </p:nvSpPr>
          <p:spPr>
            <a:xfrm>
              <a:off x="619300" y="2790112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" name="Circle"/>
            <p:cNvSpPr/>
            <p:nvPr/>
          </p:nvSpPr>
          <p:spPr>
            <a:xfrm>
              <a:off x="1207491" y="3040158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Circle"/>
            <p:cNvSpPr/>
            <p:nvPr/>
          </p:nvSpPr>
          <p:spPr>
            <a:xfrm>
              <a:off x="2198637" y="3169885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Circle"/>
            <p:cNvSpPr/>
            <p:nvPr/>
          </p:nvSpPr>
          <p:spPr>
            <a:xfrm>
              <a:off x="2011390" y="2693501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Circle"/>
            <p:cNvSpPr/>
            <p:nvPr/>
          </p:nvSpPr>
          <p:spPr>
            <a:xfrm>
              <a:off x="4118057" y="50461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Circle"/>
            <p:cNvSpPr/>
            <p:nvPr/>
          </p:nvSpPr>
          <p:spPr>
            <a:xfrm>
              <a:off x="3416041" y="596573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Circle"/>
            <p:cNvSpPr/>
            <p:nvPr/>
          </p:nvSpPr>
          <p:spPr>
            <a:xfrm>
              <a:off x="4190165" y="1223755"/>
              <a:ext cx="255891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Circle"/>
            <p:cNvSpPr/>
            <p:nvPr/>
          </p:nvSpPr>
          <p:spPr>
            <a:xfrm>
              <a:off x="2383876" y="37823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Circle"/>
            <p:cNvSpPr/>
            <p:nvPr/>
          </p:nvSpPr>
          <p:spPr>
            <a:xfrm>
              <a:off x="2800712" y="122375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Circle"/>
            <p:cNvSpPr/>
            <p:nvPr/>
          </p:nvSpPr>
          <p:spPr>
            <a:xfrm>
              <a:off x="3674083" y="190637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Circle"/>
            <p:cNvSpPr/>
            <p:nvPr/>
          </p:nvSpPr>
          <p:spPr>
            <a:xfrm>
              <a:off x="3189782" y="3169885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1225401" y="0"/>
              <a:ext cx="4637172" cy="3687113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662331" y="389698"/>
              <a:ext cx="4637171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195871" y="806534"/>
              <a:ext cx="4637172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8" name="Line"/>
            <p:cNvSpPr/>
            <p:nvPr/>
          </p:nvSpPr>
          <p:spPr>
            <a:xfrm flipV="1">
              <a:off x="4218006" y="3543933"/>
              <a:ext cx="373471" cy="446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9" name="Line"/>
            <p:cNvSpPr/>
            <p:nvPr/>
          </p:nvSpPr>
          <p:spPr>
            <a:xfrm flipV="1">
              <a:off x="4627553" y="3039596"/>
              <a:ext cx="373316" cy="4572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0" name="d"/>
            <p:cNvSpPr txBox="1"/>
            <p:nvPr/>
          </p:nvSpPr>
          <p:spPr>
            <a:xfrm>
              <a:off x="3762373" y="3204850"/>
              <a:ext cx="556576" cy="54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indent="228600"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pic>
        <p:nvPicPr>
          <p:cNvPr id="50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174239" y="7328693"/>
            <a:ext cx="458076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024799" y="5936215"/>
            <a:ext cx="443534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2813286" y="3738567"/>
            <a:ext cx="9728624" cy="469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2727362" y="9316392"/>
            <a:ext cx="9900306" cy="3490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2593366" y="8282135"/>
            <a:ext cx="4944315" cy="1308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50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965426" y="3326755"/>
            <a:ext cx="5862573" cy="4493648"/>
            <a:chOff x="0" y="0"/>
            <a:chExt cx="5862572" cy="4493647"/>
          </a:xfrm>
        </p:grpSpPr>
        <p:sp>
          <p:nvSpPr>
            <p:cNvPr id="510" name="Line"/>
            <p:cNvSpPr/>
            <p:nvPr/>
          </p:nvSpPr>
          <p:spPr>
            <a:xfrm flipV="1">
              <a:off x="3361569" y="2786189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11" name="Line"/>
            <p:cNvSpPr/>
            <p:nvPr/>
          </p:nvSpPr>
          <p:spPr>
            <a:xfrm flipV="1">
              <a:off x="3408556" y="2098750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12" name="Line"/>
            <p:cNvSpPr/>
            <p:nvPr/>
          </p:nvSpPr>
          <p:spPr>
            <a:xfrm flipV="1">
              <a:off x="2522623" y="1421602"/>
              <a:ext cx="353547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0" y="4052351"/>
              <a:ext cx="46531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14" name="Line"/>
            <p:cNvSpPr/>
            <p:nvPr/>
          </p:nvSpPr>
          <p:spPr>
            <a:xfrm flipV="1">
              <a:off x="121732" y="197541"/>
              <a:ext cx="1" cy="39669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15" name="Circle"/>
            <p:cNvSpPr/>
            <p:nvPr/>
          </p:nvSpPr>
          <p:spPr>
            <a:xfrm>
              <a:off x="1043424" y="2053050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6" name="Circle"/>
            <p:cNvSpPr/>
            <p:nvPr/>
          </p:nvSpPr>
          <p:spPr>
            <a:xfrm>
              <a:off x="619300" y="2790112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7" name="Circle"/>
            <p:cNvSpPr/>
            <p:nvPr/>
          </p:nvSpPr>
          <p:spPr>
            <a:xfrm>
              <a:off x="1207491" y="3040158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8" name="Circle"/>
            <p:cNvSpPr/>
            <p:nvPr/>
          </p:nvSpPr>
          <p:spPr>
            <a:xfrm>
              <a:off x="2198637" y="3169885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9" name="Circle"/>
            <p:cNvSpPr/>
            <p:nvPr/>
          </p:nvSpPr>
          <p:spPr>
            <a:xfrm>
              <a:off x="2011390" y="2693501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0" name="Circle"/>
            <p:cNvSpPr/>
            <p:nvPr/>
          </p:nvSpPr>
          <p:spPr>
            <a:xfrm>
              <a:off x="4118057" y="50461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1" name="Circle"/>
            <p:cNvSpPr/>
            <p:nvPr/>
          </p:nvSpPr>
          <p:spPr>
            <a:xfrm>
              <a:off x="3416041" y="596573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2" name="Circle"/>
            <p:cNvSpPr/>
            <p:nvPr/>
          </p:nvSpPr>
          <p:spPr>
            <a:xfrm>
              <a:off x="4190165" y="1223755"/>
              <a:ext cx="255891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3" name="Circle"/>
            <p:cNvSpPr/>
            <p:nvPr/>
          </p:nvSpPr>
          <p:spPr>
            <a:xfrm>
              <a:off x="2383876" y="37823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Circle"/>
            <p:cNvSpPr/>
            <p:nvPr/>
          </p:nvSpPr>
          <p:spPr>
            <a:xfrm>
              <a:off x="2800712" y="122375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5" name="Circle"/>
            <p:cNvSpPr/>
            <p:nvPr/>
          </p:nvSpPr>
          <p:spPr>
            <a:xfrm>
              <a:off x="3674083" y="190637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Circle"/>
            <p:cNvSpPr/>
            <p:nvPr/>
          </p:nvSpPr>
          <p:spPr>
            <a:xfrm>
              <a:off x="3189782" y="3169885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1225401" y="0"/>
              <a:ext cx="4637172" cy="3687113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662331" y="389698"/>
              <a:ext cx="4637171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195871" y="806534"/>
              <a:ext cx="4637172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30" name="Line"/>
            <p:cNvSpPr/>
            <p:nvPr/>
          </p:nvSpPr>
          <p:spPr>
            <a:xfrm flipV="1">
              <a:off x="4218006" y="3543933"/>
              <a:ext cx="373471" cy="446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31" name="Line"/>
            <p:cNvSpPr/>
            <p:nvPr/>
          </p:nvSpPr>
          <p:spPr>
            <a:xfrm flipV="1">
              <a:off x="4627553" y="3039596"/>
              <a:ext cx="373316" cy="4572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32" name="d"/>
            <p:cNvSpPr txBox="1"/>
            <p:nvPr/>
          </p:nvSpPr>
          <p:spPr>
            <a:xfrm>
              <a:off x="3762373" y="3204850"/>
              <a:ext cx="556576" cy="54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indent="228600"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pic>
        <p:nvPicPr>
          <p:cNvPr id="53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174239" y="7328693"/>
            <a:ext cx="458076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024799" y="5936215"/>
            <a:ext cx="443534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3161499" y="6128543"/>
            <a:ext cx="9900305" cy="3490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2593366" y="8282135"/>
            <a:ext cx="4944315" cy="1308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支撑向量机 SVM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54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4" name="Group"/>
          <p:cNvGrpSpPr/>
          <p:nvPr/>
        </p:nvGrpSpPr>
        <p:grpSpPr>
          <a:xfrm>
            <a:off x="965426" y="3326755"/>
            <a:ext cx="5862573" cy="4493648"/>
            <a:chOff x="0" y="0"/>
            <a:chExt cx="5862572" cy="4493647"/>
          </a:xfrm>
        </p:grpSpPr>
        <p:sp>
          <p:nvSpPr>
            <p:cNvPr id="541" name="Line"/>
            <p:cNvSpPr/>
            <p:nvPr/>
          </p:nvSpPr>
          <p:spPr>
            <a:xfrm flipV="1">
              <a:off x="3361569" y="2786189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2" name="Line"/>
            <p:cNvSpPr/>
            <p:nvPr/>
          </p:nvSpPr>
          <p:spPr>
            <a:xfrm flipV="1">
              <a:off x="3408556" y="2098750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3" name="Line"/>
            <p:cNvSpPr/>
            <p:nvPr/>
          </p:nvSpPr>
          <p:spPr>
            <a:xfrm flipV="1">
              <a:off x="2522623" y="1421602"/>
              <a:ext cx="353547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0" y="4052351"/>
              <a:ext cx="46531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5" name="Line"/>
            <p:cNvSpPr/>
            <p:nvPr/>
          </p:nvSpPr>
          <p:spPr>
            <a:xfrm flipV="1">
              <a:off x="121732" y="197541"/>
              <a:ext cx="1" cy="39669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6" name="Circle"/>
            <p:cNvSpPr/>
            <p:nvPr/>
          </p:nvSpPr>
          <p:spPr>
            <a:xfrm>
              <a:off x="1043424" y="2053050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Circle"/>
            <p:cNvSpPr/>
            <p:nvPr/>
          </p:nvSpPr>
          <p:spPr>
            <a:xfrm>
              <a:off x="619300" y="2790112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Circle"/>
            <p:cNvSpPr/>
            <p:nvPr/>
          </p:nvSpPr>
          <p:spPr>
            <a:xfrm>
              <a:off x="1207491" y="3040158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Circle"/>
            <p:cNvSpPr/>
            <p:nvPr/>
          </p:nvSpPr>
          <p:spPr>
            <a:xfrm>
              <a:off x="2198637" y="3169885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Circle"/>
            <p:cNvSpPr/>
            <p:nvPr/>
          </p:nvSpPr>
          <p:spPr>
            <a:xfrm>
              <a:off x="2011390" y="2693501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Circle"/>
            <p:cNvSpPr/>
            <p:nvPr/>
          </p:nvSpPr>
          <p:spPr>
            <a:xfrm>
              <a:off x="4118057" y="50461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Circle"/>
            <p:cNvSpPr/>
            <p:nvPr/>
          </p:nvSpPr>
          <p:spPr>
            <a:xfrm>
              <a:off x="3416041" y="596573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Circle"/>
            <p:cNvSpPr/>
            <p:nvPr/>
          </p:nvSpPr>
          <p:spPr>
            <a:xfrm>
              <a:off x="4190165" y="1223755"/>
              <a:ext cx="255891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Circle"/>
            <p:cNvSpPr/>
            <p:nvPr/>
          </p:nvSpPr>
          <p:spPr>
            <a:xfrm>
              <a:off x="2383876" y="37823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Circle"/>
            <p:cNvSpPr/>
            <p:nvPr/>
          </p:nvSpPr>
          <p:spPr>
            <a:xfrm>
              <a:off x="2800712" y="122375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Circle"/>
            <p:cNvSpPr/>
            <p:nvPr/>
          </p:nvSpPr>
          <p:spPr>
            <a:xfrm>
              <a:off x="3674083" y="190637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7" name="Circle"/>
            <p:cNvSpPr/>
            <p:nvPr/>
          </p:nvSpPr>
          <p:spPr>
            <a:xfrm>
              <a:off x="3189782" y="3169885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1225401" y="0"/>
              <a:ext cx="4637172" cy="3687113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662331" y="389698"/>
              <a:ext cx="4637171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195871" y="806534"/>
              <a:ext cx="4637172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1" name="Line"/>
            <p:cNvSpPr/>
            <p:nvPr/>
          </p:nvSpPr>
          <p:spPr>
            <a:xfrm flipV="1">
              <a:off x="4218006" y="3543933"/>
              <a:ext cx="373471" cy="446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2" name="Line"/>
            <p:cNvSpPr/>
            <p:nvPr/>
          </p:nvSpPr>
          <p:spPr>
            <a:xfrm flipV="1">
              <a:off x="4627553" y="3039596"/>
              <a:ext cx="373316" cy="4572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3" name="d"/>
            <p:cNvSpPr txBox="1"/>
            <p:nvPr/>
          </p:nvSpPr>
          <p:spPr>
            <a:xfrm>
              <a:off x="3762373" y="3204850"/>
              <a:ext cx="556576" cy="54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indent="228600"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pic>
        <p:nvPicPr>
          <p:cNvPr id="56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174239" y="7328693"/>
            <a:ext cx="450805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024799" y="5936215"/>
            <a:ext cx="436263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593366" y="8282135"/>
            <a:ext cx="4944314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3161499" y="6128543"/>
            <a:ext cx="9843078" cy="3490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3233854" y="10621027"/>
            <a:ext cx="5035994" cy="1030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57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6" name="Group"/>
          <p:cNvGrpSpPr/>
          <p:nvPr/>
        </p:nvGrpSpPr>
        <p:grpSpPr>
          <a:xfrm>
            <a:off x="965426" y="3326755"/>
            <a:ext cx="5862573" cy="4493648"/>
            <a:chOff x="0" y="0"/>
            <a:chExt cx="5862572" cy="4493647"/>
          </a:xfrm>
        </p:grpSpPr>
        <p:sp>
          <p:nvSpPr>
            <p:cNvPr id="573" name="Line"/>
            <p:cNvSpPr/>
            <p:nvPr/>
          </p:nvSpPr>
          <p:spPr>
            <a:xfrm flipV="1">
              <a:off x="3361569" y="2786189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74" name="Line"/>
            <p:cNvSpPr/>
            <p:nvPr/>
          </p:nvSpPr>
          <p:spPr>
            <a:xfrm flipV="1">
              <a:off x="3408556" y="2098750"/>
              <a:ext cx="353546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75" name="Line"/>
            <p:cNvSpPr/>
            <p:nvPr/>
          </p:nvSpPr>
          <p:spPr>
            <a:xfrm flipV="1">
              <a:off x="2522623" y="1421602"/>
              <a:ext cx="353547" cy="446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0" y="4052351"/>
              <a:ext cx="46531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77" name="Line"/>
            <p:cNvSpPr/>
            <p:nvPr/>
          </p:nvSpPr>
          <p:spPr>
            <a:xfrm flipV="1">
              <a:off x="121732" y="197541"/>
              <a:ext cx="1" cy="39669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78" name="Circle"/>
            <p:cNvSpPr/>
            <p:nvPr/>
          </p:nvSpPr>
          <p:spPr>
            <a:xfrm>
              <a:off x="1043424" y="2053050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9" name="Circle"/>
            <p:cNvSpPr/>
            <p:nvPr/>
          </p:nvSpPr>
          <p:spPr>
            <a:xfrm>
              <a:off x="619300" y="2790112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0" name="Circle"/>
            <p:cNvSpPr/>
            <p:nvPr/>
          </p:nvSpPr>
          <p:spPr>
            <a:xfrm>
              <a:off x="1207491" y="3040158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1" name="Circle"/>
            <p:cNvSpPr/>
            <p:nvPr/>
          </p:nvSpPr>
          <p:spPr>
            <a:xfrm>
              <a:off x="2198637" y="3169885"/>
              <a:ext cx="255890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2" name="Circle"/>
            <p:cNvSpPr/>
            <p:nvPr/>
          </p:nvSpPr>
          <p:spPr>
            <a:xfrm>
              <a:off x="2011390" y="2693501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3" name="Circle"/>
            <p:cNvSpPr/>
            <p:nvPr/>
          </p:nvSpPr>
          <p:spPr>
            <a:xfrm>
              <a:off x="4118057" y="50461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4" name="Circle"/>
            <p:cNvSpPr/>
            <p:nvPr/>
          </p:nvSpPr>
          <p:spPr>
            <a:xfrm>
              <a:off x="3416041" y="596573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5" name="Circle"/>
            <p:cNvSpPr/>
            <p:nvPr/>
          </p:nvSpPr>
          <p:spPr>
            <a:xfrm>
              <a:off x="4190165" y="1223755"/>
              <a:ext cx="255891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6" name="Circle"/>
            <p:cNvSpPr/>
            <p:nvPr/>
          </p:nvSpPr>
          <p:spPr>
            <a:xfrm>
              <a:off x="2383876" y="37823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7" name="Circle"/>
            <p:cNvSpPr/>
            <p:nvPr/>
          </p:nvSpPr>
          <p:spPr>
            <a:xfrm>
              <a:off x="2800712" y="1223755"/>
              <a:ext cx="255890" cy="255890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8" name="Circle"/>
            <p:cNvSpPr/>
            <p:nvPr/>
          </p:nvSpPr>
          <p:spPr>
            <a:xfrm>
              <a:off x="3674083" y="1906370"/>
              <a:ext cx="255891" cy="255891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9" name="Circle"/>
            <p:cNvSpPr/>
            <p:nvPr/>
          </p:nvSpPr>
          <p:spPr>
            <a:xfrm>
              <a:off x="3189782" y="3169885"/>
              <a:ext cx="255891" cy="25589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1225401" y="0"/>
              <a:ext cx="4637172" cy="3687113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662331" y="389698"/>
              <a:ext cx="4637171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195871" y="806534"/>
              <a:ext cx="4637172" cy="3687114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3" name="Line"/>
            <p:cNvSpPr/>
            <p:nvPr/>
          </p:nvSpPr>
          <p:spPr>
            <a:xfrm flipV="1">
              <a:off x="4218006" y="3543933"/>
              <a:ext cx="373471" cy="446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4" name="Line"/>
            <p:cNvSpPr/>
            <p:nvPr/>
          </p:nvSpPr>
          <p:spPr>
            <a:xfrm flipV="1">
              <a:off x="4627553" y="3039596"/>
              <a:ext cx="373316" cy="4572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5" name="d"/>
            <p:cNvSpPr txBox="1"/>
            <p:nvPr/>
          </p:nvSpPr>
          <p:spPr>
            <a:xfrm>
              <a:off x="3762373" y="3204850"/>
              <a:ext cx="556576" cy="54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indent="228600" algn="l"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pic>
        <p:nvPicPr>
          <p:cNvPr id="59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174239" y="7328693"/>
            <a:ext cx="450805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024799" y="5936215"/>
            <a:ext cx="4362631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593366" y="8282135"/>
            <a:ext cx="4944314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3137379" y="3892051"/>
            <a:ext cx="5862523" cy="1199153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对于任意支撑向量x"/>
          <p:cNvSpPr txBox="1"/>
          <p:nvPr/>
        </p:nvSpPr>
        <p:spPr>
          <a:xfrm>
            <a:off x="12778008" y="5928238"/>
            <a:ext cx="1011553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对于任意支撑向量x</a:t>
            </a:r>
          </a:p>
        </p:txBody>
      </p:sp>
      <p:pic>
        <p:nvPicPr>
          <p:cNvPr id="602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3288497" y="7981112"/>
            <a:ext cx="4796610" cy="2398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8859915" y="8112380"/>
            <a:ext cx="2864643" cy="226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MathTypeImage.pdf" descr="MathTypeImage.pdf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13391377" y="11441700"/>
            <a:ext cx="2598165" cy="1199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MathTypeImage.pdf" descr="MathTypeImage.pdf"/>
          <p:cNvPicPr>
            <a:picLocks noChangeAspect="1"/>
          </p:cNvPicPr>
          <p:nvPr/>
        </p:nvPicPr>
        <p:blipFill>
          <a:blip r:embed="rId11">
            <a:extLst/>
          </a:blip>
          <a:srcRect l="0" t="0" r="0" b="0"/>
          <a:stretch>
            <a:fillRect/>
          </a:stretch>
        </p:blipFill>
        <p:spPr>
          <a:xfrm>
            <a:off x="17859742" y="11008510"/>
            <a:ext cx="3464219" cy="2065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4" grpId="4"/>
      <p:bldP build="whole" bldLvl="1" animBg="1" rev="0" advAuto="0" spid="602" grpId="2"/>
      <p:bldP build="whole" bldLvl="1" animBg="1" rev="0" advAuto="0" spid="603" grpId="3"/>
      <p:bldP build="whole" bldLvl="1" animBg="1" rev="0" advAuto="0" spid="601" grpId="1"/>
      <p:bldP build="whole" bldLvl="1" animBg="1" rev="0" advAuto="0" spid="605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60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260681" y="9101689"/>
            <a:ext cx="5862523" cy="1199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627016" y="9334853"/>
            <a:ext cx="1132534" cy="732816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有条件的最优化问题"/>
          <p:cNvSpPr txBox="1"/>
          <p:nvPr/>
        </p:nvSpPr>
        <p:spPr>
          <a:xfrm>
            <a:off x="9136085" y="11511668"/>
            <a:ext cx="1011553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有条件的最优化问题</a:t>
            </a:r>
          </a:p>
        </p:txBody>
      </p:sp>
      <p:pic>
        <p:nvPicPr>
          <p:cNvPr id="61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0459839" y="5825331"/>
            <a:ext cx="3464218" cy="2065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0" grpId="1"/>
      <p:bldP build="whole" bldLvl="1" animBg="1" rev="0" advAuto="0" spid="611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oft Margin和SVM的正则化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Margin和SVM的正则化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61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1" name="Group"/>
          <p:cNvGrpSpPr/>
          <p:nvPr/>
        </p:nvGrpSpPr>
        <p:grpSpPr>
          <a:xfrm>
            <a:off x="14500845" y="5636244"/>
            <a:ext cx="7496188" cy="4475512"/>
            <a:chOff x="0" y="0"/>
            <a:chExt cx="7496186" cy="4475510"/>
          </a:xfrm>
        </p:grpSpPr>
        <p:pic>
          <p:nvPicPr>
            <p:cNvPr id="618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633664" y="3276358"/>
              <a:ext cx="5862523" cy="1199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9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2666333" y="0"/>
              <a:ext cx="3197740" cy="2065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0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3509522"/>
              <a:ext cx="1132533" cy="732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5" name="Group"/>
          <p:cNvGrpSpPr/>
          <p:nvPr/>
        </p:nvGrpSpPr>
        <p:grpSpPr>
          <a:xfrm>
            <a:off x="1061901" y="4291503"/>
            <a:ext cx="10876855" cy="8337083"/>
            <a:chOff x="0" y="0"/>
            <a:chExt cx="10876854" cy="8337081"/>
          </a:xfrm>
        </p:grpSpPr>
        <p:sp>
          <p:nvSpPr>
            <p:cNvPr id="622" name="Line"/>
            <p:cNvSpPr/>
            <p:nvPr/>
          </p:nvSpPr>
          <p:spPr>
            <a:xfrm flipV="1">
              <a:off x="6236733" y="5169228"/>
              <a:ext cx="655936" cy="8284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23" name="Line"/>
            <p:cNvSpPr/>
            <p:nvPr/>
          </p:nvSpPr>
          <p:spPr>
            <a:xfrm flipV="1">
              <a:off x="6323908" y="3893821"/>
              <a:ext cx="655936" cy="8284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24" name="Line"/>
            <p:cNvSpPr/>
            <p:nvPr/>
          </p:nvSpPr>
          <p:spPr>
            <a:xfrm flipV="1">
              <a:off x="4680234" y="2637505"/>
              <a:ext cx="655936" cy="8284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0" y="7518344"/>
              <a:ext cx="863303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26" name="Line"/>
            <p:cNvSpPr/>
            <p:nvPr/>
          </p:nvSpPr>
          <p:spPr>
            <a:xfrm flipV="1">
              <a:off x="225850" y="366500"/>
              <a:ext cx="1" cy="73598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27" name="Circle"/>
            <p:cNvSpPr/>
            <p:nvPr/>
          </p:nvSpPr>
          <p:spPr>
            <a:xfrm>
              <a:off x="1935870" y="3809033"/>
              <a:ext cx="474754" cy="474754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8" name="Circle"/>
            <p:cNvSpPr/>
            <p:nvPr/>
          </p:nvSpPr>
          <p:spPr>
            <a:xfrm>
              <a:off x="1148990" y="5176507"/>
              <a:ext cx="474754" cy="474754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Circle"/>
            <p:cNvSpPr/>
            <p:nvPr/>
          </p:nvSpPr>
          <p:spPr>
            <a:xfrm>
              <a:off x="2240265" y="5640418"/>
              <a:ext cx="474754" cy="474755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0" name="Circle"/>
            <p:cNvSpPr/>
            <p:nvPr/>
          </p:nvSpPr>
          <p:spPr>
            <a:xfrm>
              <a:off x="4079140" y="5881103"/>
              <a:ext cx="474754" cy="474754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1" name="Circle"/>
            <p:cNvSpPr/>
            <p:nvPr/>
          </p:nvSpPr>
          <p:spPr>
            <a:xfrm>
              <a:off x="3731740" y="4997265"/>
              <a:ext cx="474755" cy="474754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Circle"/>
            <p:cNvSpPr/>
            <p:nvPr/>
          </p:nvSpPr>
          <p:spPr>
            <a:xfrm>
              <a:off x="7640248" y="936214"/>
              <a:ext cx="474754" cy="474754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3" name="Circle"/>
            <p:cNvSpPr/>
            <p:nvPr/>
          </p:nvSpPr>
          <p:spPr>
            <a:xfrm>
              <a:off x="6337796" y="1106824"/>
              <a:ext cx="474754" cy="474755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4" name="Circle"/>
            <p:cNvSpPr/>
            <p:nvPr/>
          </p:nvSpPr>
          <p:spPr>
            <a:xfrm>
              <a:off x="7774032" y="2270438"/>
              <a:ext cx="474754" cy="474754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Circle"/>
            <p:cNvSpPr/>
            <p:nvPr/>
          </p:nvSpPr>
          <p:spPr>
            <a:xfrm>
              <a:off x="4422815" y="701732"/>
              <a:ext cx="474755" cy="474755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Circle"/>
            <p:cNvSpPr/>
            <p:nvPr/>
          </p:nvSpPr>
          <p:spPr>
            <a:xfrm>
              <a:off x="5196173" y="2270438"/>
              <a:ext cx="474754" cy="474754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7" name="Circle"/>
            <p:cNvSpPr/>
            <p:nvPr/>
          </p:nvSpPr>
          <p:spPr>
            <a:xfrm>
              <a:off x="6816542" y="3536898"/>
              <a:ext cx="474755" cy="474754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Circle"/>
            <p:cNvSpPr/>
            <p:nvPr/>
          </p:nvSpPr>
          <p:spPr>
            <a:xfrm>
              <a:off x="5918017" y="5881103"/>
              <a:ext cx="474754" cy="474754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2273492" y="0"/>
              <a:ext cx="8603363" cy="6840716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1228825" y="723009"/>
              <a:ext cx="8603364" cy="6840716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363401" y="1496367"/>
              <a:ext cx="8603363" cy="6840716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42" name="Line"/>
            <p:cNvSpPr/>
            <p:nvPr/>
          </p:nvSpPr>
          <p:spPr>
            <a:xfrm flipV="1">
              <a:off x="7825683" y="6575075"/>
              <a:ext cx="692902" cy="8283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43" name="Line"/>
            <p:cNvSpPr/>
            <p:nvPr/>
          </p:nvSpPr>
          <p:spPr>
            <a:xfrm flipV="1">
              <a:off x="8585519" y="5639377"/>
              <a:ext cx="692614" cy="8482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44" name="d"/>
            <p:cNvSpPr txBox="1"/>
            <p:nvPr/>
          </p:nvSpPr>
          <p:spPr>
            <a:xfrm>
              <a:off x="7149177" y="6114802"/>
              <a:ext cx="1032617" cy="1019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pic>
        <p:nvPicPr>
          <p:cNvPr id="646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0589152" y="11694177"/>
            <a:ext cx="4508052" cy="1308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64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1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2" name="Circle"/>
          <p:cNvSpPr/>
          <p:nvPr/>
        </p:nvSpPr>
        <p:spPr>
          <a:xfrm>
            <a:off x="9892586" y="807484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3" name="Circle"/>
          <p:cNvSpPr/>
          <p:nvPr/>
        </p:nvSpPr>
        <p:spPr>
          <a:xfrm>
            <a:off x="8861888" y="986603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4" name="Circle"/>
          <p:cNvSpPr/>
          <p:nvPr/>
        </p:nvSpPr>
        <p:spPr>
          <a:xfrm>
            <a:off x="10291298" y="1047368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5" name="Circle"/>
          <p:cNvSpPr/>
          <p:nvPr/>
        </p:nvSpPr>
        <p:spPr>
          <a:xfrm>
            <a:off x="12699955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6" name="Circle"/>
          <p:cNvSpPr/>
          <p:nvPr/>
        </p:nvSpPr>
        <p:spPr>
          <a:xfrm>
            <a:off x="12244912" y="9631250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7" name="Circle"/>
          <p:cNvSpPr/>
          <p:nvPr/>
        </p:nvSpPr>
        <p:spPr>
          <a:xfrm>
            <a:off x="17364482" y="4311871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8" name="Circle"/>
          <p:cNvSpPr/>
          <p:nvPr/>
        </p:nvSpPr>
        <p:spPr>
          <a:xfrm>
            <a:off x="15658461" y="453534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9" name="Circle"/>
          <p:cNvSpPr/>
          <p:nvPr/>
        </p:nvSpPr>
        <p:spPr>
          <a:xfrm>
            <a:off x="17539720" y="6059508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0" name="Circle"/>
          <p:cNvSpPr/>
          <p:nvPr/>
        </p:nvSpPr>
        <p:spPr>
          <a:xfrm>
            <a:off x="13150118" y="400473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1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2" name="Circle"/>
          <p:cNvSpPr/>
          <p:nvPr/>
        </p:nvSpPr>
        <p:spPr>
          <a:xfrm>
            <a:off x="16285548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3" name="Circle"/>
          <p:cNvSpPr/>
          <p:nvPr/>
        </p:nvSpPr>
        <p:spPr>
          <a:xfrm>
            <a:off x="15108612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66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8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9" name="Circle"/>
          <p:cNvSpPr/>
          <p:nvPr/>
        </p:nvSpPr>
        <p:spPr>
          <a:xfrm>
            <a:off x="9892586" y="807484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0" name="Circle"/>
          <p:cNvSpPr/>
          <p:nvPr/>
        </p:nvSpPr>
        <p:spPr>
          <a:xfrm>
            <a:off x="8861888" y="986603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1" name="Circle"/>
          <p:cNvSpPr/>
          <p:nvPr/>
        </p:nvSpPr>
        <p:spPr>
          <a:xfrm>
            <a:off x="10291298" y="1047368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2" name="Circle"/>
          <p:cNvSpPr/>
          <p:nvPr/>
        </p:nvSpPr>
        <p:spPr>
          <a:xfrm>
            <a:off x="12699955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3" name="Circle"/>
          <p:cNvSpPr/>
          <p:nvPr/>
        </p:nvSpPr>
        <p:spPr>
          <a:xfrm>
            <a:off x="12244912" y="9631250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4" name="Circle"/>
          <p:cNvSpPr/>
          <p:nvPr/>
        </p:nvSpPr>
        <p:spPr>
          <a:xfrm>
            <a:off x="17364482" y="4311871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5" name="Circle"/>
          <p:cNvSpPr/>
          <p:nvPr/>
        </p:nvSpPr>
        <p:spPr>
          <a:xfrm>
            <a:off x="15658461" y="453534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6" name="Circle"/>
          <p:cNvSpPr/>
          <p:nvPr/>
        </p:nvSpPr>
        <p:spPr>
          <a:xfrm>
            <a:off x="17539720" y="6059508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7" name="Circle"/>
          <p:cNvSpPr/>
          <p:nvPr/>
        </p:nvSpPr>
        <p:spPr>
          <a:xfrm>
            <a:off x="13150118" y="400473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8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9" name="Circle"/>
          <p:cNvSpPr/>
          <p:nvPr/>
        </p:nvSpPr>
        <p:spPr>
          <a:xfrm>
            <a:off x="16285548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80" name="Circle"/>
          <p:cNvSpPr/>
          <p:nvPr/>
        </p:nvSpPr>
        <p:spPr>
          <a:xfrm>
            <a:off x="16965752" y="9000610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81" name="Line"/>
          <p:cNvSpPr/>
          <p:nvPr/>
        </p:nvSpPr>
        <p:spPr>
          <a:xfrm>
            <a:off x="5947179" y="3955983"/>
            <a:ext cx="16594676" cy="71322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2" name="Line"/>
          <p:cNvSpPr/>
          <p:nvPr/>
        </p:nvSpPr>
        <p:spPr>
          <a:xfrm>
            <a:off x="6152575" y="3096103"/>
            <a:ext cx="15431326" cy="10579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2" grpId="2"/>
      <p:bldP build="whole" bldLvl="1" animBg="1" rev="0" advAuto="0" spid="68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68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7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8" name="Circle"/>
          <p:cNvSpPr/>
          <p:nvPr/>
        </p:nvSpPr>
        <p:spPr>
          <a:xfrm>
            <a:off x="9892586" y="807484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89" name="Circle"/>
          <p:cNvSpPr/>
          <p:nvPr/>
        </p:nvSpPr>
        <p:spPr>
          <a:xfrm>
            <a:off x="8861888" y="986603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0" name="Circle"/>
          <p:cNvSpPr/>
          <p:nvPr/>
        </p:nvSpPr>
        <p:spPr>
          <a:xfrm>
            <a:off x="10291298" y="1047368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1" name="Circle"/>
          <p:cNvSpPr/>
          <p:nvPr/>
        </p:nvSpPr>
        <p:spPr>
          <a:xfrm>
            <a:off x="12699955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2" name="Circle"/>
          <p:cNvSpPr/>
          <p:nvPr/>
        </p:nvSpPr>
        <p:spPr>
          <a:xfrm>
            <a:off x="12244912" y="9631250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3" name="Circle"/>
          <p:cNvSpPr/>
          <p:nvPr/>
        </p:nvSpPr>
        <p:spPr>
          <a:xfrm>
            <a:off x="17364482" y="4311871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4" name="Circle"/>
          <p:cNvSpPr/>
          <p:nvPr/>
        </p:nvSpPr>
        <p:spPr>
          <a:xfrm>
            <a:off x="15658461" y="453534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5" name="Circle"/>
          <p:cNvSpPr/>
          <p:nvPr/>
        </p:nvSpPr>
        <p:spPr>
          <a:xfrm>
            <a:off x="17539720" y="6059508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6" name="Circle"/>
          <p:cNvSpPr/>
          <p:nvPr/>
        </p:nvSpPr>
        <p:spPr>
          <a:xfrm>
            <a:off x="13150118" y="400473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7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8" name="Circle"/>
          <p:cNvSpPr/>
          <p:nvPr/>
        </p:nvSpPr>
        <p:spPr>
          <a:xfrm>
            <a:off x="16285548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9" name="Circle"/>
          <p:cNvSpPr/>
          <p:nvPr/>
        </p:nvSpPr>
        <p:spPr>
          <a:xfrm>
            <a:off x="16965752" y="9000610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70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703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4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5" name="Circle"/>
          <p:cNvSpPr/>
          <p:nvPr/>
        </p:nvSpPr>
        <p:spPr>
          <a:xfrm>
            <a:off x="9892586" y="807484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6" name="Circle"/>
          <p:cNvSpPr/>
          <p:nvPr/>
        </p:nvSpPr>
        <p:spPr>
          <a:xfrm>
            <a:off x="8861888" y="986603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7" name="Circle"/>
          <p:cNvSpPr/>
          <p:nvPr/>
        </p:nvSpPr>
        <p:spPr>
          <a:xfrm>
            <a:off x="10291298" y="1047368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8" name="Circle"/>
          <p:cNvSpPr/>
          <p:nvPr/>
        </p:nvSpPr>
        <p:spPr>
          <a:xfrm>
            <a:off x="12699955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9" name="Circle"/>
          <p:cNvSpPr/>
          <p:nvPr/>
        </p:nvSpPr>
        <p:spPr>
          <a:xfrm>
            <a:off x="12244912" y="9631250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0" name="Circle"/>
          <p:cNvSpPr/>
          <p:nvPr/>
        </p:nvSpPr>
        <p:spPr>
          <a:xfrm>
            <a:off x="17364482" y="4311871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1" name="Circle"/>
          <p:cNvSpPr/>
          <p:nvPr/>
        </p:nvSpPr>
        <p:spPr>
          <a:xfrm>
            <a:off x="15658461" y="453534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2" name="Circle"/>
          <p:cNvSpPr/>
          <p:nvPr/>
        </p:nvSpPr>
        <p:spPr>
          <a:xfrm>
            <a:off x="17539720" y="6059508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3" name="Circle"/>
          <p:cNvSpPr/>
          <p:nvPr/>
        </p:nvSpPr>
        <p:spPr>
          <a:xfrm>
            <a:off x="13150118" y="400473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4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5" name="Circle"/>
          <p:cNvSpPr/>
          <p:nvPr/>
        </p:nvSpPr>
        <p:spPr>
          <a:xfrm>
            <a:off x="16285548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6" name="Circle"/>
          <p:cNvSpPr/>
          <p:nvPr/>
        </p:nvSpPr>
        <p:spPr>
          <a:xfrm>
            <a:off x="17364482" y="756307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oft Margin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Margin SVM</a:t>
            </a:r>
          </a:p>
        </p:txBody>
      </p:sp>
      <p:pic>
        <p:nvPicPr>
          <p:cNvPr id="71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077570" y="8912603"/>
            <a:ext cx="5862524" cy="1199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443906" y="9145767"/>
            <a:ext cx="1132534" cy="732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5968938" y="8979079"/>
            <a:ext cx="1265773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0148637" y="5636244"/>
            <a:ext cx="3464219" cy="2065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什么是支撑向量机?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什么是支撑向量机?</a:t>
            </a:r>
          </a:p>
        </p:txBody>
      </p:sp>
      <p:sp>
        <p:nvSpPr>
          <p:cNvPr id="125" name="Support Vector Machine"/>
          <p:cNvSpPr txBox="1"/>
          <p:nvPr/>
        </p:nvSpPr>
        <p:spPr>
          <a:xfrm>
            <a:off x="8181981" y="7949446"/>
            <a:ext cx="841347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Support Vector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oft Margin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Margin SVM</a:t>
            </a:r>
          </a:p>
        </p:txBody>
      </p:sp>
      <p:pic>
        <p:nvPicPr>
          <p:cNvPr id="72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6516594" y="7156939"/>
            <a:ext cx="5862524" cy="1199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4882930" y="7390103"/>
            <a:ext cx="1132534" cy="732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2407962" y="7223416"/>
            <a:ext cx="1265773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0074855" y="3747429"/>
            <a:ext cx="2265066" cy="2331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6535813" y="8902564"/>
            <a:ext cx="2065208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6587661" y="3880581"/>
            <a:ext cx="3464219" cy="2065208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Line"/>
          <p:cNvSpPr/>
          <p:nvPr/>
        </p:nvSpPr>
        <p:spPr>
          <a:xfrm flipV="1">
            <a:off x="7298634" y="9460731"/>
            <a:ext cx="655936" cy="8284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4" name="Line"/>
          <p:cNvSpPr/>
          <p:nvPr/>
        </p:nvSpPr>
        <p:spPr>
          <a:xfrm flipV="1">
            <a:off x="7385809" y="8185324"/>
            <a:ext cx="655936" cy="8284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5" name="Line"/>
          <p:cNvSpPr/>
          <p:nvPr/>
        </p:nvSpPr>
        <p:spPr>
          <a:xfrm flipV="1">
            <a:off x="5742135" y="6929007"/>
            <a:ext cx="655936" cy="8284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6" name="Line"/>
          <p:cNvSpPr/>
          <p:nvPr/>
        </p:nvSpPr>
        <p:spPr>
          <a:xfrm>
            <a:off x="1061901" y="11809846"/>
            <a:ext cx="86330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7" name="Line"/>
          <p:cNvSpPr/>
          <p:nvPr/>
        </p:nvSpPr>
        <p:spPr>
          <a:xfrm flipV="1">
            <a:off x="1287751" y="4658003"/>
            <a:ext cx="1" cy="73598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8" name="Circle"/>
          <p:cNvSpPr/>
          <p:nvPr/>
        </p:nvSpPr>
        <p:spPr>
          <a:xfrm>
            <a:off x="2997771" y="8100536"/>
            <a:ext cx="474755" cy="47475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9" name="Circle"/>
          <p:cNvSpPr/>
          <p:nvPr/>
        </p:nvSpPr>
        <p:spPr>
          <a:xfrm>
            <a:off x="2210891" y="9468009"/>
            <a:ext cx="474754" cy="474755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0" name="Circle"/>
          <p:cNvSpPr/>
          <p:nvPr/>
        </p:nvSpPr>
        <p:spPr>
          <a:xfrm>
            <a:off x="3302166" y="9931921"/>
            <a:ext cx="474754" cy="474755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1" name="Circle"/>
          <p:cNvSpPr/>
          <p:nvPr/>
        </p:nvSpPr>
        <p:spPr>
          <a:xfrm>
            <a:off x="5141041" y="10172605"/>
            <a:ext cx="474755" cy="47475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2" name="Circle"/>
          <p:cNvSpPr/>
          <p:nvPr/>
        </p:nvSpPr>
        <p:spPr>
          <a:xfrm>
            <a:off x="4793641" y="9288767"/>
            <a:ext cx="474755" cy="474755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3" name="Circle"/>
          <p:cNvSpPr/>
          <p:nvPr/>
        </p:nvSpPr>
        <p:spPr>
          <a:xfrm>
            <a:off x="8702149" y="5227717"/>
            <a:ext cx="474754" cy="474754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4" name="Circle"/>
          <p:cNvSpPr/>
          <p:nvPr/>
        </p:nvSpPr>
        <p:spPr>
          <a:xfrm>
            <a:off x="7399697" y="5398327"/>
            <a:ext cx="474754" cy="474755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5" name="Circle"/>
          <p:cNvSpPr/>
          <p:nvPr/>
        </p:nvSpPr>
        <p:spPr>
          <a:xfrm>
            <a:off x="8835933" y="6561940"/>
            <a:ext cx="474754" cy="474754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6" name="Circle"/>
          <p:cNvSpPr/>
          <p:nvPr/>
        </p:nvSpPr>
        <p:spPr>
          <a:xfrm>
            <a:off x="5484716" y="4993235"/>
            <a:ext cx="474755" cy="474754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7" name="Circle"/>
          <p:cNvSpPr/>
          <p:nvPr/>
        </p:nvSpPr>
        <p:spPr>
          <a:xfrm>
            <a:off x="6258074" y="6561940"/>
            <a:ext cx="474754" cy="474754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8" name="Circle"/>
          <p:cNvSpPr/>
          <p:nvPr/>
        </p:nvSpPr>
        <p:spPr>
          <a:xfrm>
            <a:off x="7878443" y="7828401"/>
            <a:ext cx="474755" cy="474754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9" name="Circle"/>
          <p:cNvSpPr/>
          <p:nvPr/>
        </p:nvSpPr>
        <p:spPr>
          <a:xfrm>
            <a:off x="6979918" y="10172605"/>
            <a:ext cx="474754" cy="47475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50" name="Line"/>
          <p:cNvSpPr/>
          <p:nvPr/>
        </p:nvSpPr>
        <p:spPr>
          <a:xfrm>
            <a:off x="3335393" y="4291503"/>
            <a:ext cx="8603363" cy="6840716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1" name="Line"/>
          <p:cNvSpPr/>
          <p:nvPr/>
        </p:nvSpPr>
        <p:spPr>
          <a:xfrm>
            <a:off x="2290727" y="5014512"/>
            <a:ext cx="8603363" cy="6840716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2" name="Line"/>
          <p:cNvSpPr/>
          <p:nvPr/>
        </p:nvSpPr>
        <p:spPr>
          <a:xfrm>
            <a:off x="1425302" y="5787869"/>
            <a:ext cx="8603363" cy="6840716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753" name="MathTypeImage.pdf" descr="MathTypeImage.pdf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12277461" y="10515235"/>
            <a:ext cx="4362630" cy="130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4" name="MathTypeImage.pdf" descr="MathTypeImage.pdf"/>
          <p:cNvPicPr>
            <a:picLocks noChangeAspect="1"/>
          </p:cNvPicPr>
          <p:nvPr/>
        </p:nvPicPr>
        <p:blipFill>
          <a:blip r:embed="rId11">
            <a:extLst/>
          </a:blip>
          <a:srcRect l="0" t="0" r="0" b="0"/>
          <a:stretch>
            <a:fillRect/>
          </a:stretch>
        </p:blipFill>
        <p:spPr>
          <a:xfrm>
            <a:off x="11102051" y="11655221"/>
            <a:ext cx="4508052" cy="1308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5" name="MathTypeImage.pdf" descr="MathTypeImage.pdf"/>
          <p:cNvPicPr>
            <a:picLocks noChangeAspect="1"/>
          </p:cNvPicPr>
          <p:nvPr/>
        </p:nvPicPr>
        <p:blipFill>
          <a:blip r:embed="rId12">
            <a:extLst/>
          </a:blip>
          <a:srcRect l="0" t="0" r="0" b="0"/>
          <a:stretch>
            <a:fillRect/>
          </a:stretch>
        </p:blipFill>
        <p:spPr>
          <a:xfrm>
            <a:off x="8889538" y="12626375"/>
            <a:ext cx="4944315" cy="1308790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Line"/>
          <p:cNvSpPr/>
          <p:nvPr/>
        </p:nvSpPr>
        <p:spPr>
          <a:xfrm>
            <a:off x="2841210" y="4645419"/>
            <a:ext cx="8603364" cy="6840717"/>
          </a:xfrm>
          <a:prstGeom prst="line">
            <a:avLst/>
          </a:prstGeom>
          <a:ln w="635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59" name="Group"/>
          <p:cNvGrpSpPr/>
          <p:nvPr/>
        </p:nvGrpSpPr>
        <p:grpSpPr>
          <a:xfrm>
            <a:off x="9634258" y="9773238"/>
            <a:ext cx="14186616" cy="2690952"/>
            <a:chOff x="0" y="0"/>
            <a:chExt cx="14186615" cy="2690950"/>
          </a:xfrm>
        </p:grpSpPr>
        <p:sp>
          <p:nvSpPr>
            <p:cNvPr id="760" name="Connection Line"/>
            <p:cNvSpPr/>
            <p:nvPr/>
          </p:nvSpPr>
          <p:spPr>
            <a:xfrm>
              <a:off x="0" y="-1"/>
              <a:ext cx="8290613" cy="137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05" fill="norm" stroke="1" extrusionOk="0">
                  <a:moveTo>
                    <a:pt x="0" y="1120"/>
                  </a:moveTo>
                  <a:cubicBezTo>
                    <a:pt x="7489" y="-2695"/>
                    <a:pt x="14689" y="3233"/>
                    <a:pt x="21600" y="1890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758" name="MathTypeImage.pdf" descr="MathTypeImage.pdf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0"/>
            <a:stretch>
              <a:fillRect/>
            </a:stretch>
          </p:blipFill>
          <p:spPr>
            <a:xfrm>
              <a:off x="8369775" y="1382162"/>
              <a:ext cx="5816841" cy="13087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0" grpId="7"/>
      <p:bldP build="whole" bldLvl="1" animBg="1" rev="0" advAuto="0" spid="759" grpId="5"/>
      <p:bldP build="whole" bldLvl="1" animBg="1" rev="0" advAuto="0" spid="754" grpId="1"/>
      <p:bldP build="whole" bldLvl="1" animBg="1" rev="0" advAuto="0" spid="731" grpId="6"/>
      <p:bldP build="whole" bldLvl="1" animBg="1" rev="0" advAuto="0" spid="755" grpId="3"/>
      <p:bldP build="whole" bldLvl="1" animBg="1" rev="0" advAuto="0" spid="753" grpId="2"/>
      <p:bldP build="whole" bldLvl="1" animBg="1" rev="0" advAuto="0" spid="756" grpId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oft Margin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Margin SVM</a:t>
            </a:r>
          </a:p>
        </p:txBody>
      </p:sp>
      <p:pic>
        <p:nvPicPr>
          <p:cNvPr id="7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077570" y="8912603"/>
            <a:ext cx="5862524" cy="1199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443906" y="9145767"/>
            <a:ext cx="1132534" cy="732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5968938" y="8979079"/>
            <a:ext cx="1265773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0096789" y="10658227"/>
            <a:ext cx="2065208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0148637" y="5636244"/>
            <a:ext cx="3464219" cy="20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3704748" y="5503093"/>
            <a:ext cx="2864642" cy="2331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oft Margin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Soft Margin SVM</a:t>
            </a:r>
          </a:p>
        </p:txBody>
      </p:sp>
      <p:pic>
        <p:nvPicPr>
          <p:cNvPr id="77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L1正则"/>
          <p:cNvSpPr txBox="1"/>
          <p:nvPr/>
        </p:nvSpPr>
        <p:spPr>
          <a:xfrm>
            <a:off x="2928887" y="11487341"/>
            <a:ext cx="731135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L1正则</a:t>
            </a:r>
          </a:p>
        </p:txBody>
      </p:sp>
      <p:sp>
        <p:nvSpPr>
          <p:cNvPr id="774" name="Line"/>
          <p:cNvSpPr/>
          <p:nvPr/>
        </p:nvSpPr>
        <p:spPr>
          <a:xfrm flipV="1">
            <a:off x="12192000" y="4431938"/>
            <a:ext cx="0" cy="91502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5" name="L2正则"/>
          <p:cNvSpPr txBox="1"/>
          <p:nvPr/>
        </p:nvSpPr>
        <p:spPr>
          <a:xfrm>
            <a:off x="15066996" y="11550651"/>
            <a:ext cx="731135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L2正则</a:t>
            </a:r>
          </a:p>
        </p:txBody>
      </p:sp>
      <p:pic>
        <p:nvPicPr>
          <p:cNvPr id="77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565984" y="7899617"/>
            <a:ext cx="5862523" cy="1199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932320" y="8132781"/>
            <a:ext cx="1132533" cy="732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78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457352" y="7966094"/>
            <a:ext cx="1265773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9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3585203" y="9645242"/>
            <a:ext cx="2065208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3637051" y="4623259"/>
            <a:ext cx="3464219" cy="20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7193161" y="4490108"/>
            <a:ext cx="2864643" cy="23316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88" name="Group"/>
          <p:cNvGrpSpPr/>
          <p:nvPr/>
        </p:nvGrpSpPr>
        <p:grpSpPr>
          <a:xfrm>
            <a:off x="14143756" y="4496514"/>
            <a:ext cx="8790805" cy="6221048"/>
            <a:chOff x="0" y="0"/>
            <a:chExt cx="8790804" cy="6221047"/>
          </a:xfrm>
        </p:grpSpPr>
        <p:pic>
          <p:nvPicPr>
            <p:cNvPr id="78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633664" y="3409509"/>
              <a:ext cx="5862523" cy="1199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3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3642673"/>
              <a:ext cx="1132533" cy="7328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4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7525032" y="3475986"/>
              <a:ext cx="1265773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5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652883" y="5155134"/>
              <a:ext cx="2065208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6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1704731" y="133151"/>
              <a:ext cx="3464219" cy="20652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7" name="MathTypeImage.pdf" descr="MathTypeImage.pdf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5260841" y="0"/>
              <a:ext cx="2997882" cy="233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5" grpId="4"/>
      <p:bldP build="whole" bldLvl="1" animBg="1" rev="0" advAuto="0" spid="774" grpId="2"/>
      <p:bldP build="whole" bldLvl="1" animBg="1" rev="0" advAuto="0" spid="788" grpId="3"/>
      <p:bldP build="whole" bldLvl="1" animBg="1" rev="0" advAuto="0" spid="77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cikit-learn中的SVM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scikit-learn中的SVM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实际使用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实际使用SVM</a:t>
            </a:r>
          </a:p>
        </p:txBody>
      </p:sp>
      <p:pic>
        <p:nvPicPr>
          <p:cNvPr id="79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和kNN一样，要做数据标准化处理！"/>
          <p:cNvSpPr txBox="1"/>
          <p:nvPr/>
        </p:nvSpPr>
        <p:spPr>
          <a:xfrm>
            <a:off x="6713335" y="6362700"/>
            <a:ext cx="1095733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和kNN一样，要做数据标准化处理！</a:t>
            </a:r>
          </a:p>
        </p:txBody>
      </p:sp>
      <p:sp>
        <p:nvSpPr>
          <p:cNvPr id="795" name="涉及距离！"/>
          <p:cNvSpPr txBox="1"/>
          <p:nvPr/>
        </p:nvSpPr>
        <p:spPr>
          <a:xfrm>
            <a:off x="6713335" y="8816238"/>
            <a:ext cx="1095733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涉及距离！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4" grpId="1"/>
      <p:bldP build="whole" bldLvl="1" animBg="1" rev="0" advAuto="0" spid="795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实际使用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实际使用SVM</a:t>
            </a:r>
          </a:p>
        </p:txBody>
      </p:sp>
      <p:pic>
        <p:nvPicPr>
          <p:cNvPr id="7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0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1" name="Circle"/>
          <p:cNvSpPr/>
          <p:nvPr/>
        </p:nvSpPr>
        <p:spPr>
          <a:xfrm>
            <a:off x="12220793" y="8634894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2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3" name="Circle"/>
          <p:cNvSpPr/>
          <p:nvPr/>
        </p:nvSpPr>
        <p:spPr>
          <a:xfrm>
            <a:off x="16454380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4" name="Circle"/>
          <p:cNvSpPr/>
          <p:nvPr/>
        </p:nvSpPr>
        <p:spPr>
          <a:xfrm>
            <a:off x="15108612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5" name="0"/>
          <p:cNvSpPr txBox="1"/>
          <p:nvPr/>
        </p:nvSpPr>
        <p:spPr>
          <a:xfrm>
            <a:off x="6423910" y="13008388"/>
            <a:ext cx="142338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06" name="1"/>
          <p:cNvSpPr txBox="1"/>
          <p:nvPr/>
        </p:nvSpPr>
        <p:spPr>
          <a:xfrm>
            <a:off x="18272596" y="13008388"/>
            <a:ext cx="14233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7" name="10000"/>
          <p:cNvSpPr txBox="1"/>
          <p:nvPr/>
        </p:nvSpPr>
        <p:spPr>
          <a:xfrm>
            <a:off x="4724297" y="3319080"/>
            <a:ext cx="242807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10000</a:t>
            </a:r>
          </a:p>
        </p:txBody>
      </p:sp>
      <p:sp>
        <p:nvSpPr>
          <p:cNvPr id="808" name="Line"/>
          <p:cNvSpPr/>
          <p:nvPr/>
        </p:nvSpPr>
        <p:spPr>
          <a:xfrm>
            <a:off x="5551445" y="8509753"/>
            <a:ext cx="139686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811" name="Group"/>
          <p:cNvGrpSpPr/>
          <p:nvPr/>
        </p:nvGrpSpPr>
        <p:grpSpPr>
          <a:xfrm>
            <a:off x="5547406" y="8029313"/>
            <a:ext cx="13968632" cy="960882"/>
            <a:chOff x="0" y="0"/>
            <a:chExt cx="13968631" cy="960881"/>
          </a:xfrm>
        </p:grpSpPr>
        <p:sp>
          <p:nvSpPr>
            <p:cNvPr id="809" name="Line"/>
            <p:cNvSpPr/>
            <p:nvPr/>
          </p:nvSpPr>
          <p:spPr>
            <a:xfrm>
              <a:off x="0" y="0"/>
              <a:ext cx="13968632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0" y="960881"/>
              <a:ext cx="1396863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6" grpId="2"/>
      <p:bldP build="whole" bldLvl="1" animBg="1" rev="0" advAuto="0" spid="807" grpId="3"/>
      <p:bldP build="whole" bldLvl="1" animBg="1" rev="0" advAuto="0" spid="805" grpId="1"/>
      <p:bldP build="whole" bldLvl="1" animBg="1" rev="0" advAuto="0" spid="808" grpId="4"/>
      <p:bldP build="whole" bldLvl="1" animBg="1" rev="0" advAuto="0" spid="811" grpId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实际使用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实际使用SVM</a:t>
            </a:r>
          </a:p>
        </p:txBody>
      </p:sp>
      <p:pic>
        <p:nvPicPr>
          <p:cNvPr id="81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6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7" name="Circle"/>
          <p:cNvSpPr/>
          <p:nvPr/>
        </p:nvSpPr>
        <p:spPr>
          <a:xfrm>
            <a:off x="12220793" y="8634894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18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19" name="Circle"/>
          <p:cNvSpPr/>
          <p:nvPr/>
        </p:nvSpPr>
        <p:spPr>
          <a:xfrm>
            <a:off x="16454380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20" name="Circle"/>
          <p:cNvSpPr/>
          <p:nvPr/>
        </p:nvSpPr>
        <p:spPr>
          <a:xfrm>
            <a:off x="15108612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21" name="0"/>
          <p:cNvSpPr txBox="1"/>
          <p:nvPr/>
        </p:nvSpPr>
        <p:spPr>
          <a:xfrm>
            <a:off x="6423910" y="13008388"/>
            <a:ext cx="142338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22" name="1"/>
          <p:cNvSpPr txBox="1"/>
          <p:nvPr/>
        </p:nvSpPr>
        <p:spPr>
          <a:xfrm>
            <a:off x="18272596" y="13008388"/>
            <a:ext cx="14233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3" name="1"/>
          <p:cNvSpPr txBox="1"/>
          <p:nvPr/>
        </p:nvSpPr>
        <p:spPr>
          <a:xfrm>
            <a:off x="5921563" y="3283374"/>
            <a:ext cx="24280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826" name="Group"/>
          <p:cNvGrpSpPr/>
          <p:nvPr/>
        </p:nvGrpSpPr>
        <p:grpSpPr>
          <a:xfrm>
            <a:off x="7530320" y="3371340"/>
            <a:ext cx="14566797" cy="10488997"/>
            <a:chOff x="0" y="0"/>
            <a:chExt cx="14566795" cy="10488996"/>
          </a:xfrm>
        </p:grpSpPr>
        <p:sp>
          <p:nvSpPr>
            <p:cNvPr id="824" name="Line"/>
            <p:cNvSpPr/>
            <p:nvPr/>
          </p:nvSpPr>
          <p:spPr>
            <a:xfrm>
              <a:off x="2960192" y="0"/>
              <a:ext cx="11606604" cy="867368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-1" y="1815308"/>
              <a:ext cx="11606604" cy="867368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827" name="Line"/>
          <p:cNvSpPr/>
          <p:nvPr/>
        </p:nvSpPr>
        <p:spPr>
          <a:xfrm>
            <a:off x="8887374" y="4204188"/>
            <a:ext cx="11606603" cy="8673689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6" grpId="2"/>
      <p:bldP build="whole" bldLvl="1" animBg="1" rev="0" advAuto="0" spid="82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实践：scikit-learn中的linearSVC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实践：scikit-learn中的linearSVC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VM中使用多项式特征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SVM中使用多项式特征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实践：SVM使用多项式特征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实践：SVM使用多项式特征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12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" name="Circle"/>
          <p:cNvSpPr/>
          <p:nvPr/>
        </p:nvSpPr>
        <p:spPr>
          <a:xfrm>
            <a:off x="9892586" y="807484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2" name="Circle"/>
          <p:cNvSpPr/>
          <p:nvPr/>
        </p:nvSpPr>
        <p:spPr>
          <a:xfrm>
            <a:off x="8861888" y="986603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3" name="Circle"/>
          <p:cNvSpPr/>
          <p:nvPr/>
        </p:nvSpPr>
        <p:spPr>
          <a:xfrm>
            <a:off x="10291298" y="1047368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Circle"/>
          <p:cNvSpPr/>
          <p:nvPr/>
        </p:nvSpPr>
        <p:spPr>
          <a:xfrm>
            <a:off x="12699955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Circle"/>
          <p:cNvSpPr/>
          <p:nvPr/>
        </p:nvSpPr>
        <p:spPr>
          <a:xfrm>
            <a:off x="12244912" y="9631250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" name="Circle"/>
          <p:cNvSpPr/>
          <p:nvPr/>
        </p:nvSpPr>
        <p:spPr>
          <a:xfrm>
            <a:off x="17364482" y="4311871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" name="Circle"/>
          <p:cNvSpPr/>
          <p:nvPr/>
        </p:nvSpPr>
        <p:spPr>
          <a:xfrm>
            <a:off x="15658461" y="453534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8" name="Circle"/>
          <p:cNvSpPr/>
          <p:nvPr/>
        </p:nvSpPr>
        <p:spPr>
          <a:xfrm>
            <a:off x="17539720" y="6059508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9" name="Circle"/>
          <p:cNvSpPr/>
          <p:nvPr/>
        </p:nvSpPr>
        <p:spPr>
          <a:xfrm>
            <a:off x="13150118" y="400473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1" name="Circle"/>
          <p:cNvSpPr/>
          <p:nvPr/>
        </p:nvSpPr>
        <p:spPr>
          <a:xfrm>
            <a:off x="16285548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Circle"/>
          <p:cNvSpPr/>
          <p:nvPr/>
        </p:nvSpPr>
        <p:spPr>
          <a:xfrm>
            <a:off x="15108612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Line"/>
          <p:cNvSpPr/>
          <p:nvPr/>
        </p:nvSpPr>
        <p:spPr>
          <a:xfrm>
            <a:off x="10968076" y="3594978"/>
            <a:ext cx="8558044" cy="8558044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4" name="Line"/>
          <p:cNvSpPr/>
          <p:nvPr/>
        </p:nvSpPr>
        <p:spPr>
          <a:xfrm>
            <a:off x="8011236" y="6534278"/>
            <a:ext cx="12054689" cy="6617315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5" name="不适定问题"/>
          <p:cNvSpPr txBox="1"/>
          <p:nvPr/>
        </p:nvSpPr>
        <p:spPr>
          <a:xfrm>
            <a:off x="1949059" y="7890469"/>
            <a:ext cx="3746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不适定问题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44" grpId="2"/>
      <p:bldP build="whole" bldLvl="1" animBg="1" rev="0" advAuto="0" spid="145" gr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什么是核函数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什么是核函数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SVM</a:t>
            </a:r>
          </a:p>
        </p:txBody>
      </p:sp>
      <p:pic>
        <p:nvPicPr>
          <p:cNvPr id="83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3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430331" y="8888484"/>
            <a:ext cx="5862523" cy="1199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796666" y="9121648"/>
            <a:ext cx="1132534" cy="732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5321698" y="8954961"/>
            <a:ext cx="1265773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9449550" y="10634109"/>
            <a:ext cx="2065208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9501398" y="5612126"/>
            <a:ext cx="3464218" cy="2065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3057508" y="5478974"/>
            <a:ext cx="2864642" cy="2331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SVM</a:t>
            </a:r>
          </a:p>
        </p:txBody>
      </p:sp>
      <p:pic>
        <p:nvPicPr>
          <p:cNvPr id="84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841962" y="8550823"/>
            <a:ext cx="5862523" cy="1199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208297" y="8783987"/>
            <a:ext cx="1132534" cy="732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8733330" y="8617299"/>
            <a:ext cx="1265773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861181" y="10296447"/>
            <a:ext cx="2065208" cy="106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2913029" y="5274464"/>
            <a:ext cx="3464219" cy="20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6469139" y="5141312"/>
            <a:ext cx="2864643" cy="2331686"/>
          </a:xfrm>
          <a:prstGeom prst="rect">
            <a:avLst/>
          </a:prstGeom>
          <a:ln w="12700">
            <a:miter lim="400000"/>
          </a:ln>
        </p:spPr>
      </p:pic>
      <p:sp>
        <p:nvSpPr>
          <p:cNvPr id="854" name="Arrow"/>
          <p:cNvSpPr/>
          <p:nvPr/>
        </p:nvSpPr>
        <p:spPr>
          <a:xfrm>
            <a:off x="11557000" y="7998477"/>
            <a:ext cx="1270000" cy="1066007"/>
          </a:xfrm>
          <a:prstGeom prst="rightArrow">
            <a:avLst>
              <a:gd name="adj1" fmla="val 32000"/>
              <a:gd name="adj2" fmla="val 76247"/>
            </a:avLst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859" name="Group"/>
          <p:cNvGrpSpPr/>
          <p:nvPr/>
        </p:nvGrpSpPr>
        <p:grpSpPr>
          <a:xfrm>
            <a:off x="13629661" y="5015570"/>
            <a:ext cx="10392653" cy="7031821"/>
            <a:chOff x="0" y="0"/>
            <a:chExt cx="10392652" cy="7031819"/>
          </a:xfrm>
        </p:grpSpPr>
        <p:pic>
          <p:nvPicPr>
            <p:cNvPr id="855" name="MathTypeImage.pdf" descr="MathType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1552030" y="3485121"/>
              <a:ext cx="3530838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6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078" y="3501216"/>
              <a:ext cx="1132533" cy="732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7" name="MathTypeImage.pdf" descr="MathType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0" r="0" b="0"/>
            <a:stretch>
              <a:fillRect/>
            </a:stretch>
          </p:blipFill>
          <p:spPr>
            <a:xfrm>
              <a:off x="1485554" y="4700134"/>
              <a:ext cx="3664077" cy="233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8" name="MathTypeImage.pdf" descr="MathTypeImage.pdf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392653" cy="2398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4" grpId="1"/>
      <p:bldP build="whole" bldLvl="1" animBg="1" rev="0" advAuto="0" spid="859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SVM</a:t>
            </a:r>
          </a:p>
        </p:txBody>
      </p:sp>
      <p:pic>
        <p:nvPicPr>
          <p:cNvPr id="86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7" name="Group"/>
          <p:cNvGrpSpPr/>
          <p:nvPr/>
        </p:nvGrpSpPr>
        <p:grpSpPr>
          <a:xfrm>
            <a:off x="6991499" y="4903237"/>
            <a:ext cx="10392654" cy="7031820"/>
            <a:chOff x="0" y="0"/>
            <a:chExt cx="10392652" cy="7031819"/>
          </a:xfrm>
        </p:grpSpPr>
        <p:pic>
          <p:nvPicPr>
            <p:cNvPr id="863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552030" y="3485121"/>
              <a:ext cx="3530838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4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078" y="3501216"/>
              <a:ext cx="1132533" cy="732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5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485554" y="4700134"/>
              <a:ext cx="3664077" cy="233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392653" cy="2398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68" name="Rectangle"/>
          <p:cNvSpPr/>
          <p:nvPr/>
        </p:nvSpPr>
        <p:spPr>
          <a:xfrm>
            <a:off x="15965200" y="5637367"/>
            <a:ext cx="1401900" cy="1062731"/>
          </a:xfrm>
          <a:prstGeom prst="rect">
            <a:avLst/>
          </a:prstGeom>
          <a:ln w="50800">
            <a:solidFill>
              <a:srgbClr val="BA302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核函数</a:t>
            </a:r>
          </a:p>
        </p:txBody>
      </p:sp>
      <p:pic>
        <p:nvPicPr>
          <p:cNvPr id="87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6" name="Group"/>
          <p:cNvGrpSpPr/>
          <p:nvPr/>
        </p:nvGrpSpPr>
        <p:grpSpPr>
          <a:xfrm>
            <a:off x="1232651" y="5072068"/>
            <a:ext cx="10392653" cy="7031820"/>
            <a:chOff x="0" y="0"/>
            <a:chExt cx="10392652" cy="7031819"/>
          </a:xfrm>
        </p:grpSpPr>
        <p:pic>
          <p:nvPicPr>
            <p:cNvPr id="87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552030" y="3485121"/>
              <a:ext cx="3530838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3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078" y="3501216"/>
              <a:ext cx="1132533" cy="732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485554" y="4700134"/>
              <a:ext cx="3664077" cy="233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392653" cy="2398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77" name="Rectangle"/>
          <p:cNvSpPr/>
          <p:nvPr/>
        </p:nvSpPr>
        <p:spPr>
          <a:xfrm>
            <a:off x="10206352" y="5806198"/>
            <a:ext cx="1401901" cy="1062731"/>
          </a:xfrm>
          <a:prstGeom prst="rect">
            <a:avLst/>
          </a:prstGeom>
          <a:ln w="50800">
            <a:solidFill>
              <a:srgbClr val="BA302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78" name="Arrow"/>
          <p:cNvSpPr/>
          <p:nvPr/>
        </p:nvSpPr>
        <p:spPr>
          <a:xfrm>
            <a:off x="12642341" y="8054975"/>
            <a:ext cx="1270001" cy="1066007"/>
          </a:xfrm>
          <a:prstGeom prst="rightArrow">
            <a:avLst>
              <a:gd name="adj1" fmla="val 32000"/>
              <a:gd name="adj2" fmla="val 76247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879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5841938" y="5837898"/>
            <a:ext cx="3464218" cy="99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0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5742124" y="7796411"/>
            <a:ext cx="3664077" cy="999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MathTypeImage.pdf" descr="MathTypeImage.pdf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15841938" y="9754924"/>
            <a:ext cx="2731403" cy="999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8" grpId="1"/>
      <p:bldP build="whole" bldLvl="1" animBg="1" rev="0" advAuto="0" spid="880" grpId="3"/>
      <p:bldP build="whole" bldLvl="1" animBg="1" rev="0" advAuto="0" spid="879" grpId="2"/>
      <p:bldP build="whole" bldLvl="1" animBg="1" rev="0" advAuto="0" spid="881" grpId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核函数</a:t>
            </a:r>
          </a:p>
        </p:txBody>
      </p:sp>
      <p:pic>
        <p:nvPicPr>
          <p:cNvPr id="88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9" name="Group"/>
          <p:cNvGrpSpPr/>
          <p:nvPr/>
        </p:nvGrpSpPr>
        <p:grpSpPr>
          <a:xfrm>
            <a:off x="1232651" y="5072068"/>
            <a:ext cx="10392653" cy="7031820"/>
            <a:chOff x="0" y="0"/>
            <a:chExt cx="10392652" cy="7031819"/>
          </a:xfrm>
        </p:grpSpPr>
        <p:pic>
          <p:nvPicPr>
            <p:cNvPr id="885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552030" y="3485121"/>
              <a:ext cx="3530838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6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078" y="3501216"/>
              <a:ext cx="1132533" cy="732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7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485554" y="4700134"/>
              <a:ext cx="3664077" cy="233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8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392653" cy="2398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0" name="Rectangle"/>
          <p:cNvSpPr/>
          <p:nvPr/>
        </p:nvSpPr>
        <p:spPr>
          <a:xfrm>
            <a:off x="10206352" y="5806198"/>
            <a:ext cx="1401901" cy="1062731"/>
          </a:xfrm>
          <a:prstGeom prst="rect">
            <a:avLst/>
          </a:prstGeom>
          <a:ln w="50800">
            <a:solidFill>
              <a:srgbClr val="BA302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1" name="Arrow"/>
          <p:cNvSpPr/>
          <p:nvPr/>
        </p:nvSpPr>
        <p:spPr>
          <a:xfrm>
            <a:off x="12642341" y="8054975"/>
            <a:ext cx="1270001" cy="1066007"/>
          </a:xfrm>
          <a:prstGeom prst="rightArrow">
            <a:avLst>
              <a:gd name="adj1" fmla="val 32000"/>
              <a:gd name="adj2" fmla="val 76247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892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5817819" y="5837897"/>
            <a:ext cx="2731403" cy="999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5721345" y="7988498"/>
            <a:ext cx="7061676" cy="1199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核函数</a:t>
            </a:r>
          </a:p>
        </p:txBody>
      </p:sp>
      <p:pic>
        <p:nvPicPr>
          <p:cNvPr id="89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1" name="Group"/>
          <p:cNvGrpSpPr/>
          <p:nvPr/>
        </p:nvGrpSpPr>
        <p:grpSpPr>
          <a:xfrm>
            <a:off x="6991499" y="5096186"/>
            <a:ext cx="10392654" cy="7031821"/>
            <a:chOff x="0" y="0"/>
            <a:chExt cx="10392652" cy="7031819"/>
          </a:xfrm>
        </p:grpSpPr>
        <p:pic>
          <p:nvPicPr>
            <p:cNvPr id="897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552030" y="3485121"/>
              <a:ext cx="3530838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078" y="3501216"/>
              <a:ext cx="1132533" cy="732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9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485554" y="4700134"/>
              <a:ext cx="3664077" cy="233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0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392653" cy="2398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02" name="Rectangle"/>
          <p:cNvSpPr/>
          <p:nvPr/>
        </p:nvSpPr>
        <p:spPr>
          <a:xfrm>
            <a:off x="15965200" y="5830317"/>
            <a:ext cx="1401900" cy="1062731"/>
          </a:xfrm>
          <a:prstGeom prst="rect">
            <a:avLst/>
          </a:prstGeom>
          <a:ln w="50800">
            <a:solidFill>
              <a:srgbClr val="BA302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核函数</a:t>
            </a:r>
          </a:p>
        </p:txBody>
      </p:sp>
      <p:pic>
        <p:nvPicPr>
          <p:cNvPr id="90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0" name="Group"/>
          <p:cNvGrpSpPr/>
          <p:nvPr/>
        </p:nvGrpSpPr>
        <p:grpSpPr>
          <a:xfrm>
            <a:off x="6991499" y="5096186"/>
            <a:ext cx="11858285" cy="7031821"/>
            <a:chOff x="0" y="0"/>
            <a:chExt cx="11858283" cy="7031819"/>
          </a:xfrm>
        </p:grpSpPr>
        <p:pic>
          <p:nvPicPr>
            <p:cNvPr id="906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552030" y="3485121"/>
              <a:ext cx="3530838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7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078" y="3501216"/>
              <a:ext cx="1132533" cy="732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8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485554" y="4700134"/>
              <a:ext cx="3664077" cy="233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9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-1" y="-1"/>
              <a:ext cx="11858285" cy="2398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多项式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多项式核函数</a:t>
            </a:r>
          </a:p>
        </p:txBody>
      </p:sp>
      <p:pic>
        <p:nvPicPr>
          <p:cNvPr id="91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64793" y="4010845"/>
            <a:ext cx="6262241" cy="1199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1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511703" y="5458831"/>
            <a:ext cx="7128295" cy="2331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3851216" y="8112380"/>
            <a:ext cx="19253058" cy="2398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686940" y="11459691"/>
            <a:ext cx="13523775" cy="1265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9875403" y="11420202"/>
            <a:ext cx="2614537" cy="1120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4" grpId="1"/>
      <p:bldP build="whole" bldLvl="1" animBg="1" rev="0" advAuto="0" spid="917" grpId="4"/>
      <p:bldP build="whole" bldLvl="1" animBg="1" rev="0" advAuto="0" spid="916" grpId="3"/>
      <p:bldP build="whole" bldLvl="1" animBg="1" rev="0" advAuto="0" spid="918" grpId="5"/>
      <p:bldP build="whole" bldLvl="1" animBg="1" rev="0" advAuto="0" spid="915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多项式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多项式核函数</a:t>
            </a:r>
          </a:p>
        </p:txBody>
      </p:sp>
      <p:pic>
        <p:nvPicPr>
          <p:cNvPr id="92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6" name="Group"/>
          <p:cNvGrpSpPr/>
          <p:nvPr/>
        </p:nvGrpSpPr>
        <p:grpSpPr>
          <a:xfrm>
            <a:off x="6991499" y="5096186"/>
            <a:ext cx="11858285" cy="7031821"/>
            <a:chOff x="0" y="0"/>
            <a:chExt cx="11858283" cy="7031819"/>
          </a:xfrm>
        </p:grpSpPr>
        <p:pic>
          <p:nvPicPr>
            <p:cNvPr id="92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552030" y="3485121"/>
              <a:ext cx="3530838" cy="106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3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078" y="3501216"/>
              <a:ext cx="1132533" cy="732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4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485554" y="4700134"/>
              <a:ext cx="3664077" cy="23316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5" name="MathTypeImage.pdf" descr="MathTypeImage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-1" y="-1"/>
              <a:ext cx="11858285" cy="2398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27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5867178" y="8712058"/>
            <a:ext cx="7261534" cy="1332393"/>
          </a:xfrm>
          <a:prstGeom prst="rect">
            <a:avLst/>
          </a:prstGeom>
          <a:ln w="12700">
            <a:miter lim="400000"/>
          </a:ln>
        </p:spPr>
      </p:pic>
      <p:sp>
        <p:nvSpPr>
          <p:cNvPr id="928" name="Arrow"/>
          <p:cNvSpPr/>
          <p:nvPr/>
        </p:nvSpPr>
        <p:spPr>
          <a:xfrm rot="5400000">
            <a:off x="16552772" y="7380509"/>
            <a:ext cx="1270001" cy="986983"/>
          </a:xfrm>
          <a:prstGeom prst="rightArrow">
            <a:avLst>
              <a:gd name="adj1" fmla="val 32000"/>
              <a:gd name="adj2" fmla="val 82352"/>
            </a:avLst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7" grpId="2"/>
      <p:bldP build="whole" bldLvl="1" animBg="1" rev="0" advAuto="0" spid="9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14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0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" name="Circle"/>
          <p:cNvSpPr/>
          <p:nvPr/>
        </p:nvSpPr>
        <p:spPr>
          <a:xfrm>
            <a:off x="9892586" y="807484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2" name="Circle"/>
          <p:cNvSpPr/>
          <p:nvPr/>
        </p:nvSpPr>
        <p:spPr>
          <a:xfrm>
            <a:off x="8861888" y="986603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Circle"/>
          <p:cNvSpPr/>
          <p:nvPr/>
        </p:nvSpPr>
        <p:spPr>
          <a:xfrm>
            <a:off x="10291298" y="1047368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12699955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Circle"/>
          <p:cNvSpPr/>
          <p:nvPr/>
        </p:nvSpPr>
        <p:spPr>
          <a:xfrm>
            <a:off x="12244912" y="9631250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6" name="Circle"/>
          <p:cNvSpPr/>
          <p:nvPr/>
        </p:nvSpPr>
        <p:spPr>
          <a:xfrm>
            <a:off x="17364482" y="4311871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Circle"/>
          <p:cNvSpPr/>
          <p:nvPr/>
        </p:nvSpPr>
        <p:spPr>
          <a:xfrm>
            <a:off x="15658461" y="453534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Circle"/>
          <p:cNvSpPr/>
          <p:nvPr/>
        </p:nvSpPr>
        <p:spPr>
          <a:xfrm>
            <a:off x="17539720" y="6059508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9" name="Circle"/>
          <p:cNvSpPr/>
          <p:nvPr/>
        </p:nvSpPr>
        <p:spPr>
          <a:xfrm>
            <a:off x="13150118" y="400473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1" name="Circle"/>
          <p:cNvSpPr/>
          <p:nvPr/>
        </p:nvSpPr>
        <p:spPr>
          <a:xfrm>
            <a:off x="16285548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15108612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10968076" y="3594978"/>
            <a:ext cx="8558044" cy="8558044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" name="Circle"/>
          <p:cNvSpPr/>
          <p:nvPr/>
        </p:nvSpPr>
        <p:spPr>
          <a:xfrm>
            <a:off x="11375137" y="453534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核函数</a:t>
            </a:r>
          </a:p>
        </p:txBody>
      </p:sp>
      <p:pic>
        <p:nvPicPr>
          <p:cNvPr id="93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1048221" y="6154308"/>
            <a:ext cx="6395480" cy="1199153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多项式核函数"/>
          <p:cNvSpPr txBox="1"/>
          <p:nvPr/>
        </p:nvSpPr>
        <p:spPr>
          <a:xfrm>
            <a:off x="5959244" y="6325162"/>
            <a:ext cx="484964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多项式核函数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5959244" y="8594360"/>
            <a:ext cx="9528371" cy="999295"/>
            <a:chOff x="0" y="0"/>
            <a:chExt cx="9528370" cy="999293"/>
          </a:xfrm>
        </p:grpSpPr>
        <p:pic>
          <p:nvPicPr>
            <p:cNvPr id="934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5064859" y="0"/>
              <a:ext cx="4463512" cy="999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5" name="线性核函数"/>
            <p:cNvSpPr txBox="1"/>
            <p:nvPr/>
          </p:nvSpPr>
          <p:spPr>
            <a:xfrm>
              <a:off x="0" y="4365"/>
              <a:ext cx="484964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线性核函数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6" grpId="3"/>
      <p:bldP build="whole" bldLvl="1" animBg="1" rev="0" advAuto="0" spid="932" grpId="1"/>
      <p:bldP build="whole" bldLvl="1" animBg="1" rev="0" advAuto="0" spid="933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高斯核函数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高斯核函数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高斯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高斯核函数</a:t>
            </a:r>
          </a:p>
        </p:txBody>
      </p:sp>
      <p:pic>
        <p:nvPicPr>
          <p:cNvPr id="94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42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877498" y="7967274"/>
            <a:ext cx="6628896" cy="1697645"/>
          </a:xfrm>
          <a:prstGeom prst="rect">
            <a:avLst/>
          </a:prstGeom>
          <a:ln w="12700">
            <a:miter lim="400000"/>
          </a:ln>
        </p:spPr>
      </p:pic>
      <p:sp>
        <p:nvSpPr>
          <p:cNvPr id="943" name="K(x,y) 表示x和y的点乘"/>
          <p:cNvSpPr txBox="1"/>
          <p:nvPr/>
        </p:nvSpPr>
        <p:spPr>
          <a:xfrm>
            <a:off x="8395232" y="5201976"/>
            <a:ext cx="991434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K(x,y) 表示x和y的点乘</a:t>
            </a:r>
          </a:p>
        </p:txBody>
      </p:sp>
      <p:grpSp>
        <p:nvGrpSpPr>
          <p:cNvPr id="946" name="Group"/>
          <p:cNvGrpSpPr/>
          <p:nvPr/>
        </p:nvGrpSpPr>
        <p:grpSpPr>
          <a:xfrm>
            <a:off x="7234827" y="10641637"/>
            <a:ext cx="11063434" cy="2257638"/>
            <a:chOff x="0" y="0"/>
            <a:chExt cx="11063433" cy="2257636"/>
          </a:xfrm>
        </p:grpSpPr>
        <p:sp>
          <p:nvSpPr>
            <p:cNvPr id="944" name="高斯函数"/>
            <p:cNvSpPr txBox="1"/>
            <p:nvPr/>
          </p:nvSpPr>
          <p:spPr>
            <a:xfrm>
              <a:off x="0" y="798166"/>
              <a:ext cx="9914345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高斯函数</a:t>
              </a:r>
            </a:p>
          </p:txBody>
        </p:sp>
        <p:pic>
          <p:nvPicPr>
            <p:cNvPr id="945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892115" y="0"/>
              <a:ext cx="7171319" cy="2257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2" grpId="1"/>
      <p:bldP build="whole" bldLvl="1" animBg="1" rev="0" advAuto="0" spid="946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高斯核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高斯核函数</a:t>
            </a:r>
          </a:p>
        </p:txBody>
      </p:sp>
      <p:pic>
        <p:nvPicPr>
          <p:cNvPr id="94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877498" y="4277114"/>
            <a:ext cx="6628896" cy="1697645"/>
          </a:xfrm>
          <a:prstGeom prst="rect">
            <a:avLst/>
          </a:prstGeom>
          <a:ln w="12700">
            <a:miter lim="400000"/>
          </a:ln>
        </p:spPr>
      </p:pic>
      <p:sp>
        <p:nvSpPr>
          <p:cNvPr id="951" name="RBF核 Radial Basis Function Kernel"/>
          <p:cNvSpPr txBox="1"/>
          <p:nvPr/>
        </p:nvSpPr>
        <p:spPr>
          <a:xfrm>
            <a:off x="6701531" y="7065968"/>
            <a:ext cx="1098093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RBF核 Radial Basis Function Kernel</a:t>
            </a:r>
          </a:p>
        </p:txBody>
      </p:sp>
      <p:sp>
        <p:nvSpPr>
          <p:cNvPr id="952" name="将每一个样本点映射到一个无穷维的特征空间"/>
          <p:cNvSpPr txBox="1"/>
          <p:nvPr/>
        </p:nvSpPr>
        <p:spPr>
          <a:xfrm>
            <a:off x="5014164" y="9725431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将每一个样本点映射到一个无穷维的特征空间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1" grpId="1"/>
      <p:bldP build="whole" bldLvl="1" animBg="1" rev="0" advAuto="0" spid="952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Line"/>
          <p:cNvSpPr/>
          <p:nvPr/>
        </p:nvSpPr>
        <p:spPr>
          <a:xfrm flipV="1">
            <a:off x="12191999" y="7460905"/>
            <a:ext cx="1" cy="56555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5" name="多项式特征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多项式特征</a:t>
            </a:r>
          </a:p>
        </p:txBody>
      </p:sp>
      <p:pic>
        <p:nvPicPr>
          <p:cNvPr id="95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957" name="依靠升维使得原本线性不可分的数据线性可分"/>
          <p:cNvSpPr txBox="1"/>
          <p:nvPr/>
        </p:nvSpPr>
        <p:spPr>
          <a:xfrm>
            <a:off x="5014164" y="4127500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依靠升维使得原本线性不可分的数据线性可分</a:t>
            </a:r>
          </a:p>
        </p:txBody>
      </p:sp>
      <p:sp>
        <p:nvSpPr>
          <p:cNvPr id="958" name="多项式特征"/>
          <p:cNvSpPr txBox="1"/>
          <p:nvPr/>
        </p:nvSpPr>
        <p:spPr>
          <a:xfrm>
            <a:off x="5014164" y="6059508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多项式特征</a:t>
            </a:r>
          </a:p>
        </p:txBody>
      </p:sp>
      <p:sp>
        <p:nvSpPr>
          <p:cNvPr id="959" name="Line"/>
          <p:cNvSpPr/>
          <p:nvPr/>
        </p:nvSpPr>
        <p:spPr>
          <a:xfrm>
            <a:off x="6340514" y="12706406"/>
            <a:ext cx="11702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969" name="Group"/>
          <p:cNvGrpSpPr/>
          <p:nvPr/>
        </p:nvGrpSpPr>
        <p:grpSpPr>
          <a:xfrm>
            <a:off x="7297387" y="12468211"/>
            <a:ext cx="9789225" cy="476392"/>
            <a:chOff x="0" y="0"/>
            <a:chExt cx="9789223" cy="476391"/>
          </a:xfrm>
        </p:grpSpPr>
        <p:sp>
          <p:nvSpPr>
            <p:cNvPr id="960" name="Circle"/>
            <p:cNvSpPr/>
            <p:nvPr/>
          </p:nvSpPr>
          <p:spPr>
            <a:xfrm>
              <a:off x="4656416" y="0"/>
              <a:ext cx="476392" cy="47639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1" name="Circle"/>
            <p:cNvSpPr/>
            <p:nvPr/>
          </p:nvSpPr>
          <p:spPr>
            <a:xfrm>
              <a:off x="5820519" y="0"/>
              <a:ext cx="476393" cy="47639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2" name="Circle"/>
            <p:cNvSpPr/>
            <p:nvPr/>
          </p:nvSpPr>
          <p:spPr>
            <a:xfrm>
              <a:off x="6984624" y="0"/>
              <a:ext cx="476392" cy="476392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BA3027"/>
                  </a:solidFill>
                </a:defRPr>
              </a:pPr>
            </a:p>
          </p:txBody>
        </p:sp>
        <p:sp>
          <p:nvSpPr>
            <p:cNvPr id="963" name="Circle"/>
            <p:cNvSpPr/>
            <p:nvPr/>
          </p:nvSpPr>
          <p:spPr>
            <a:xfrm>
              <a:off x="8148728" y="0"/>
              <a:ext cx="476392" cy="476392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BA3027"/>
                  </a:solidFill>
                </a:defRPr>
              </a:pPr>
            </a:p>
          </p:txBody>
        </p:sp>
        <p:sp>
          <p:nvSpPr>
            <p:cNvPr id="964" name="Circle"/>
            <p:cNvSpPr/>
            <p:nvPr/>
          </p:nvSpPr>
          <p:spPr>
            <a:xfrm>
              <a:off x="9312832" y="0"/>
              <a:ext cx="476392" cy="476392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BA3027"/>
                  </a:solidFill>
                </a:defRPr>
              </a:pPr>
            </a:p>
          </p:txBody>
        </p:sp>
        <p:sp>
          <p:nvSpPr>
            <p:cNvPr id="965" name="Circle"/>
            <p:cNvSpPr/>
            <p:nvPr/>
          </p:nvSpPr>
          <p:spPr>
            <a:xfrm>
              <a:off x="0" y="0"/>
              <a:ext cx="476392" cy="476392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BA3027"/>
                  </a:solidFill>
                </a:defRPr>
              </a:pPr>
            </a:p>
          </p:txBody>
        </p:sp>
        <p:sp>
          <p:nvSpPr>
            <p:cNvPr id="966" name="Circle"/>
            <p:cNvSpPr/>
            <p:nvPr/>
          </p:nvSpPr>
          <p:spPr>
            <a:xfrm>
              <a:off x="1164104" y="0"/>
              <a:ext cx="476392" cy="476392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BA3027"/>
                  </a:solidFill>
                </a:defRPr>
              </a:pPr>
            </a:p>
          </p:txBody>
        </p:sp>
        <p:sp>
          <p:nvSpPr>
            <p:cNvPr id="967" name="Circle"/>
            <p:cNvSpPr/>
            <p:nvPr/>
          </p:nvSpPr>
          <p:spPr>
            <a:xfrm>
              <a:off x="2328208" y="0"/>
              <a:ext cx="476392" cy="476392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BA3027"/>
                  </a:solidFill>
                </a:defRPr>
              </a:pPr>
            </a:p>
          </p:txBody>
        </p:sp>
        <p:sp>
          <p:nvSpPr>
            <p:cNvPr id="968" name="Circle"/>
            <p:cNvSpPr/>
            <p:nvPr/>
          </p:nvSpPr>
          <p:spPr>
            <a:xfrm>
              <a:off x="3492312" y="0"/>
              <a:ext cx="476392" cy="47639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8" grpId="2"/>
      <p:bldP build="whole" bldLvl="1" animBg="1" rev="0" advAuto="0" spid="969" grpId="4"/>
      <p:bldP build="whole" bldLvl="1" animBg="1" rev="0" advAuto="0" spid="959" grpId="3"/>
      <p:bldP build="whole" bldLvl="1" animBg="1" rev="0" advAuto="0" spid="954" grpId="5"/>
      <p:bldP build="whole" bldLvl="1" animBg="1" rev="0" advAuto="0" spid="95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Line"/>
          <p:cNvSpPr/>
          <p:nvPr/>
        </p:nvSpPr>
        <p:spPr>
          <a:xfrm flipV="1">
            <a:off x="12191999" y="7460905"/>
            <a:ext cx="1" cy="56555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2" name="多项式特征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多项式特征</a:t>
            </a:r>
          </a:p>
        </p:txBody>
      </p:sp>
      <p:pic>
        <p:nvPicPr>
          <p:cNvPr id="97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依靠升维使得原本线性不可分的数据线性可分"/>
          <p:cNvSpPr txBox="1"/>
          <p:nvPr/>
        </p:nvSpPr>
        <p:spPr>
          <a:xfrm>
            <a:off x="5014164" y="4127500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依靠升维使得原本线性不可分的数据线性可分</a:t>
            </a:r>
          </a:p>
        </p:txBody>
      </p:sp>
      <p:sp>
        <p:nvSpPr>
          <p:cNvPr id="975" name="多项式特征"/>
          <p:cNvSpPr txBox="1"/>
          <p:nvPr/>
        </p:nvSpPr>
        <p:spPr>
          <a:xfrm>
            <a:off x="5014164" y="6059508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多项式特征</a:t>
            </a:r>
          </a:p>
        </p:txBody>
      </p:sp>
      <p:sp>
        <p:nvSpPr>
          <p:cNvPr id="976" name="Line"/>
          <p:cNvSpPr/>
          <p:nvPr/>
        </p:nvSpPr>
        <p:spPr>
          <a:xfrm>
            <a:off x="6340514" y="12706406"/>
            <a:ext cx="11702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7" name="Circle"/>
          <p:cNvSpPr/>
          <p:nvPr/>
        </p:nvSpPr>
        <p:spPr>
          <a:xfrm>
            <a:off x="11953804" y="12468211"/>
            <a:ext cx="476392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78" name="Circle"/>
          <p:cNvSpPr/>
          <p:nvPr/>
        </p:nvSpPr>
        <p:spPr>
          <a:xfrm>
            <a:off x="13117907" y="12468211"/>
            <a:ext cx="476393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79" name="Circle"/>
          <p:cNvSpPr/>
          <p:nvPr/>
        </p:nvSpPr>
        <p:spPr>
          <a:xfrm>
            <a:off x="14282011" y="12468211"/>
            <a:ext cx="476393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80" name="Circle"/>
          <p:cNvSpPr/>
          <p:nvPr/>
        </p:nvSpPr>
        <p:spPr>
          <a:xfrm>
            <a:off x="15446116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81" name="Circle"/>
          <p:cNvSpPr/>
          <p:nvPr/>
        </p:nvSpPr>
        <p:spPr>
          <a:xfrm>
            <a:off x="16610220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82" name="Circle"/>
          <p:cNvSpPr/>
          <p:nvPr/>
        </p:nvSpPr>
        <p:spPr>
          <a:xfrm>
            <a:off x="7297387" y="12468211"/>
            <a:ext cx="476393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83" name="Circle"/>
          <p:cNvSpPr/>
          <p:nvPr/>
        </p:nvSpPr>
        <p:spPr>
          <a:xfrm>
            <a:off x="8461492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84" name="Circle"/>
          <p:cNvSpPr/>
          <p:nvPr/>
        </p:nvSpPr>
        <p:spPr>
          <a:xfrm>
            <a:off x="9625596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85" name="Circle"/>
          <p:cNvSpPr/>
          <p:nvPr/>
        </p:nvSpPr>
        <p:spPr>
          <a:xfrm>
            <a:off x="10789700" y="12468211"/>
            <a:ext cx="476392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Line"/>
          <p:cNvSpPr/>
          <p:nvPr/>
        </p:nvSpPr>
        <p:spPr>
          <a:xfrm flipV="1">
            <a:off x="12191999" y="7460905"/>
            <a:ext cx="1" cy="56555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8" name="多项式特征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多项式特征</a:t>
            </a:r>
          </a:p>
        </p:txBody>
      </p:sp>
      <p:pic>
        <p:nvPicPr>
          <p:cNvPr id="98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990" name="依靠升维使得原本线性不可分的数据线性可分"/>
          <p:cNvSpPr txBox="1"/>
          <p:nvPr/>
        </p:nvSpPr>
        <p:spPr>
          <a:xfrm>
            <a:off x="5014164" y="4127500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依靠升维使得原本线性不可分的数据线性可分</a:t>
            </a:r>
          </a:p>
        </p:txBody>
      </p:sp>
      <p:sp>
        <p:nvSpPr>
          <p:cNvPr id="991" name="多项式特征"/>
          <p:cNvSpPr txBox="1"/>
          <p:nvPr/>
        </p:nvSpPr>
        <p:spPr>
          <a:xfrm>
            <a:off x="5014164" y="6059508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多项式特征</a:t>
            </a:r>
          </a:p>
        </p:txBody>
      </p:sp>
      <p:sp>
        <p:nvSpPr>
          <p:cNvPr id="992" name="Line"/>
          <p:cNvSpPr/>
          <p:nvPr/>
        </p:nvSpPr>
        <p:spPr>
          <a:xfrm>
            <a:off x="6340514" y="12706406"/>
            <a:ext cx="11702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3" name="Circle"/>
          <p:cNvSpPr/>
          <p:nvPr/>
        </p:nvSpPr>
        <p:spPr>
          <a:xfrm>
            <a:off x="11953804" y="12468211"/>
            <a:ext cx="476392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94" name="Circle"/>
          <p:cNvSpPr/>
          <p:nvPr/>
        </p:nvSpPr>
        <p:spPr>
          <a:xfrm>
            <a:off x="13117907" y="11865243"/>
            <a:ext cx="476393" cy="4763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95" name="Circle"/>
          <p:cNvSpPr/>
          <p:nvPr/>
        </p:nvSpPr>
        <p:spPr>
          <a:xfrm>
            <a:off x="14282013" y="10900495"/>
            <a:ext cx="476392" cy="476393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96" name="Circle"/>
          <p:cNvSpPr/>
          <p:nvPr/>
        </p:nvSpPr>
        <p:spPr>
          <a:xfrm>
            <a:off x="15446116" y="960958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97" name="Circle"/>
          <p:cNvSpPr/>
          <p:nvPr/>
        </p:nvSpPr>
        <p:spPr>
          <a:xfrm>
            <a:off x="16610220" y="7677573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98" name="Circle"/>
          <p:cNvSpPr/>
          <p:nvPr/>
        </p:nvSpPr>
        <p:spPr>
          <a:xfrm>
            <a:off x="7297387" y="7635804"/>
            <a:ext cx="476393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999" name="Circle"/>
          <p:cNvSpPr/>
          <p:nvPr/>
        </p:nvSpPr>
        <p:spPr>
          <a:xfrm>
            <a:off x="8461492" y="960958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00" name="Circle"/>
          <p:cNvSpPr/>
          <p:nvPr/>
        </p:nvSpPr>
        <p:spPr>
          <a:xfrm>
            <a:off x="9625595" y="10900495"/>
            <a:ext cx="476392" cy="476393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01" name="Circle"/>
          <p:cNvSpPr/>
          <p:nvPr/>
        </p:nvSpPr>
        <p:spPr>
          <a:xfrm>
            <a:off x="10789700" y="11865243"/>
            <a:ext cx="476392" cy="4763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02" name="Line"/>
          <p:cNvSpPr/>
          <p:nvPr/>
        </p:nvSpPr>
        <p:spPr>
          <a:xfrm>
            <a:off x="6009700" y="11548732"/>
            <a:ext cx="1236459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2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高斯核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高斯核</a:t>
            </a:r>
          </a:p>
        </p:txBody>
      </p:sp>
      <p:pic>
        <p:nvPicPr>
          <p:cNvPr id="100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006" name="Line"/>
          <p:cNvSpPr/>
          <p:nvPr/>
        </p:nvSpPr>
        <p:spPr>
          <a:xfrm>
            <a:off x="6340514" y="12706406"/>
            <a:ext cx="11702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7" name="Circle"/>
          <p:cNvSpPr/>
          <p:nvPr/>
        </p:nvSpPr>
        <p:spPr>
          <a:xfrm>
            <a:off x="11953804" y="12468211"/>
            <a:ext cx="476392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08" name="Circle"/>
          <p:cNvSpPr/>
          <p:nvPr/>
        </p:nvSpPr>
        <p:spPr>
          <a:xfrm>
            <a:off x="13117907" y="12468211"/>
            <a:ext cx="476393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09" name="Circle"/>
          <p:cNvSpPr/>
          <p:nvPr/>
        </p:nvSpPr>
        <p:spPr>
          <a:xfrm>
            <a:off x="14282011" y="12468211"/>
            <a:ext cx="476393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10" name="Circle"/>
          <p:cNvSpPr/>
          <p:nvPr/>
        </p:nvSpPr>
        <p:spPr>
          <a:xfrm>
            <a:off x="15446116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11" name="Circle"/>
          <p:cNvSpPr/>
          <p:nvPr/>
        </p:nvSpPr>
        <p:spPr>
          <a:xfrm>
            <a:off x="16610220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12" name="Circle"/>
          <p:cNvSpPr/>
          <p:nvPr/>
        </p:nvSpPr>
        <p:spPr>
          <a:xfrm>
            <a:off x="7297387" y="12468211"/>
            <a:ext cx="476393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13" name="Circle"/>
          <p:cNvSpPr/>
          <p:nvPr/>
        </p:nvSpPr>
        <p:spPr>
          <a:xfrm>
            <a:off x="8461492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14" name="Circle"/>
          <p:cNvSpPr/>
          <p:nvPr/>
        </p:nvSpPr>
        <p:spPr>
          <a:xfrm>
            <a:off x="9625596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15" name="Circle"/>
          <p:cNvSpPr/>
          <p:nvPr/>
        </p:nvSpPr>
        <p:spPr>
          <a:xfrm>
            <a:off x="10789700" y="12468211"/>
            <a:ext cx="476392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01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877498" y="3773884"/>
            <a:ext cx="6628896" cy="1697645"/>
          </a:xfrm>
          <a:prstGeom prst="rect">
            <a:avLst/>
          </a:prstGeom>
          <a:ln w="12700">
            <a:miter lim="400000"/>
          </a:ln>
        </p:spPr>
      </p:pic>
      <p:sp>
        <p:nvSpPr>
          <p:cNvPr id="1017" name="Triangle"/>
          <p:cNvSpPr/>
          <p:nvPr/>
        </p:nvSpPr>
        <p:spPr>
          <a:xfrm>
            <a:off x="10207648" y="12468211"/>
            <a:ext cx="476392" cy="476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18" name="Triangle"/>
          <p:cNvSpPr/>
          <p:nvPr/>
        </p:nvSpPr>
        <p:spPr>
          <a:xfrm>
            <a:off x="13699960" y="12468211"/>
            <a:ext cx="476393" cy="476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019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0166840" y="11353561"/>
            <a:ext cx="558049" cy="892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0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3659153" y="11353561"/>
            <a:ext cx="613854" cy="892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1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7826573" y="7025084"/>
            <a:ext cx="8730741" cy="1697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0" grpId="3"/>
      <p:bldP build="whole" bldLvl="1" animBg="1" rev="0" advAuto="0" spid="1016" grpId="1"/>
      <p:bldP build="whole" bldLvl="1" animBg="1" rev="0" advAuto="0" spid="1021" grpId="4"/>
      <p:bldP build="whole" bldLvl="1" animBg="1" rev="0" advAuto="0" spid="1019" grpId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实践：模拟高斯核函数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实践：模拟高斯核函数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高斯核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高斯核</a:t>
            </a:r>
          </a:p>
        </p:txBody>
      </p:sp>
      <p:pic>
        <p:nvPicPr>
          <p:cNvPr id="102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027" name="Line"/>
          <p:cNvSpPr/>
          <p:nvPr/>
        </p:nvSpPr>
        <p:spPr>
          <a:xfrm>
            <a:off x="6340514" y="12706406"/>
            <a:ext cx="11702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8" name="Circle"/>
          <p:cNvSpPr/>
          <p:nvPr/>
        </p:nvSpPr>
        <p:spPr>
          <a:xfrm>
            <a:off x="11953804" y="12468211"/>
            <a:ext cx="476392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29" name="Circle"/>
          <p:cNvSpPr/>
          <p:nvPr/>
        </p:nvSpPr>
        <p:spPr>
          <a:xfrm>
            <a:off x="13117907" y="12468211"/>
            <a:ext cx="476393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30" name="Circle"/>
          <p:cNvSpPr/>
          <p:nvPr/>
        </p:nvSpPr>
        <p:spPr>
          <a:xfrm>
            <a:off x="14282011" y="12468211"/>
            <a:ext cx="476393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31" name="Circle"/>
          <p:cNvSpPr/>
          <p:nvPr/>
        </p:nvSpPr>
        <p:spPr>
          <a:xfrm>
            <a:off x="15446116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32" name="Circle"/>
          <p:cNvSpPr/>
          <p:nvPr/>
        </p:nvSpPr>
        <p:spPr>
          <a:xfrm>
            <a:off x="16610220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33" name="Circle"/>
          <p:cNvSpPr/>
          <p:nvPr/>
        </p:nvSpPr>
        <p:spPr>
          <a:xfrm>
            <a:off x="7297387" y="12468211"/>
            <a:ext cx="476393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34" name="Circle"/>
          <p:cNvSpPr/>
          <p:nvPr/>
        </p:nvSpPr>
        <p:spPr>
          <a:xfrm>
            <a:off x="8461492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35" name="Circle"/>
          <p:cNvSpPr/>
          <p:nvPr/>
        </p:nvSpPr>
        <p:spPr>
          <a:xfrm>
            <a:off x="9625596" y="12468211"/>
            <a:ext cx="476392" cy="476392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BA3027"/>
                </a:solidFill>
              </a:defRPr>
            </a:pPr>
          </a:p>
        </p:txBody>
      </p:sp>
      <p:sp>
        <p:nvSpPr>
          <p:cNvPr id="1036" name="Circle"/>
          <p:cNvSpPr/>
          <p:nvPr/>
        </p:nvSpPr>
        <p:spPr>
          <a:xfrm>
            <a:off x="10789700" y="12468211"/>
            <a:ext cx="476392" cy="4763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37" name="Triangle"/>
          <p:cNvSpPr/>
          <p:nvPr/>
        </p:nvSpPr>
        <p:spPr>
          <a:xfrm>
            <a:off x="10789699" y="12468211"/>
            <a:ext cx="476392" cy="476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38" name="Triangle"/>
          <p:cNvSpPr/>
          <p:nvPr/>
        </p:nvSpPr>
        <p:spPr>
          <a:xfrm>
            <a:off x="13117907" y="12468211"/>
            <a:ext cx="476393" cy="476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03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0748892" y="11550330"/>
            <a:ext cx="558049" cy="892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0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3049121" y="11550330"/>
            <a:ext cx="613853" cy="892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63633" y="3668509"/>
            <a:ext cx="10456734" cy="7026926"/>
          </a:xfrm>
          <a:prstGeom prst="rect">
            <a:avLst/>
          </a:prstGeom>
          <a:ln w="12700">
            <a:miter lim="400000"/>
          </a:ln>
        </p:spPr>
      </p:pic>
      <p:sp>
        <p:nvSpPr>
          <p:cNvPr id="1042" name="Line"/>
          <p:cNvSpPr/>
          <p:nvPr/>
        </p:nvSpPr>
        <p:spPr>
          <a:xfrm>
            <a:off x="6106175" y="7159106"/>
            <a:ext cx="5926415" cy="362954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1" grpId="1"/>
      <p:bldP build="whole" bldLvl="1" animBg="1" rev="0" advAuto="0" spid="104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"/>
          <p:cNvGrpSpPr/>
          <p:nvPr/>
        </p:nvGrpSpPr>
        <p:grpSpPr>
          <a:xfrm>
            <a:off x="13487299" y="6540311"/>
            <a:ext cx="3012150" cy="4401384"/>
            <a:chOff x="0" y="0"/>
            <a:chExt cx="3012149" cy="4401383"/>
          </a:xfrm>
        </p:grpSpPr>
        <p:sp>
          <p:nvSpPr>
            <p:cNvPr id="166" name="Line"/>
            <p:cNvSpPr/>
            <p:nvPr/>
          </p:nvSpPr>
          <p:spPr>
            <a:xfrm flipV="1">
              <a:off x="2038784" y="3316186"/>
              <a:ext cx="859179" cy="10851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2152970" y="1645589"/>
              <a:ext cx="859180" cy="10851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0" y="-1"/>
              <a:ext cx="859179" cy="1085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70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17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" name="Circle"/>
          <p:cNvSpPr/>
          <p:nvPr/>
        </p:nvSpPr>
        <p:spPr>
          <a:xfrm>
            <a:off x="9892586" y="807484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5" name="Circle"/>
          <p:cNvSpPr/>
          <p:nvPr/>
        </p:nvSpPr>
        <p:spPr>
          <a:xfrm>
            <a:off x="8861888" y="986603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6" name="Circle"/>
          <p:cNvSpPr/>
          <p:nvPr/>
        </p:nvSpPr>
        <p:spPr>
          <a:xfrm>
            <a:off x="10291298" y="1047368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12699955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12244912" y="9631250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9" name="Circle"/>
          <p:cNvSpPr/>
          <p:nvPr/>
        </p:nvSpPr>
        <p:spPr>
          <a:xfrm>
            <a:off x="17364482" y="4311871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0" name="Circle"/>
          <p:cNvSpPr/>
          <p:nvPr/>
        </p:nvSpPr>
        <p:spPr>
          <a:xfrm>
            <a:off x="15658461" y="453534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1" name="Circle"/>
          <p:cNvSpPr/>
          <p:nvPr/>
        </p:nvSpPr>
        <p:spPr>
          <a:xfrm>
            <a:off x="17539720" y="6059508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2" name="Circle"/>
          <p:cNvSpPr/>
          <p:nvPr/>
        </p:nvSpPr>
        <p:spPr>
          <a:xfrm>
            <a:off x="13150118" y="400473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3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4" name="Circle"/>
          <p:cNvSpPr/>
          <p:nvPr/>
        </p:nvSpPr>
        <p:spPr>
          <a:xfrm>
            <a:off x="16285548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5" name="Circle"/>
          <p:cNvSpPr/>
          <p:nvPr/>
        </p:nvSpPr>
        <p:spPr>
          <a:xfrm>
            <a:off x="15108612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8839461" y="3905604"/>
            <a:ext cx="11269140" cy="8960331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69" grpId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高斯核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高斯核</a:t>
            </a:r>
          </a:p>
        </p:txBody>
      </p:sp>
      <p:pic>
        <p:nvPicPr>
          <p:cNvPr id="104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609505" y="4118869"/>
            <a:ext cx="8730741" cy="1697645"/>
          </a:xfrm>
          <a:prstGeom prst="rect">
            <a:avLst/>
          </a:prstGeom>
          <a:ln w="12700">
            <a:miter lim="400000"/>
          </a:ln>
        </p:spPr>
      </p:pic>
      <p:sp>
        <p:nvSpPr>
          <p:cNvPr id="1047" name="高斯核：对于每一个数据点都是landmark"/>
          <p:cNvSpPr txBox="1"/>
          <p:nvPr/>
        </p:nvSpPr>
        <p:spPr>
          <a:xfrm>
            <a:off x="5014164" y="9174892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高斯核：对于每一个数据点都是landmark</a:t>
            </a:r>
          </a:p>
        </p:txBody>
      </p:sp>
      <p:pic>
        <p:nvPicPr>
          <p:cNvPr id="104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660430" y="6376938"/>
            <a:ext cx="6628896" cy="1697645"/>
          </a:xfrm>
          <a:prstGeom prst="rect">
            <a:avLst/>
          </a:prstGeom>
          <a:ln w="12700">
            <a:miter lim="400000"/>
          </a:ln>
        </p:spPr>
      </p:pic>
      <p:sp>
        <p:nvSpPr>
          <p:cNvPr id="1049" name="m*n的数据映射成了m*m的数据"/>
          <p:cNvSpPr txBox="1"/>
          <p:nvPr/>
        </p:nvSpPr>
        <p:spPr>
          <a:xfrm>
            <a:off x="5014164" y="11265616"/>
            <a:ext cx="143556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m*n的数据映射成了m*m的数据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7" grpId="2"/>
      <p:bldP build="whole" bldLvl="1" animBg="1" rev="0" advAuto="0" spid="1048" grpId="1"/>
      <p:bldP build="whole" bldLvl="1" animBg="1" rev="0" advAuto="0" spid="1049" grpId="3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cikit-learn中的高斯核函数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scikit-learn中的高斯核函数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高斯核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高斯核</a:t>
            </a:r>
          </a:p>
        </p:txBody>
      </p:sp>
      <p:pic>
        <p:nvPicPr>
          <p:cNvPr id="105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877498" y="3773884"/>
            <a:ext cx="6628896" cy="1697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7937" y="5417756"/>
            <a:ext cx="11802650" cy="8851987"/>
          </a:xfrm>
          <a:prstGeom prst="rect">
            <a:avLst/>
          </a:prstGeom>
          <a:ln w="12700">
            <a:miter lim="400000"/>
          </a:ln>
        </p:spPr>
      </p:pic>
      <p:sp>
        <p:nvSpPr>
          <p:cNvPr id="1057" name="gamma越大，高斯分布越窄；…"/>
          <p:cNvSpPr txBox="1"/>
          <p:nvPr/>
        </p:nvSpPr>
        <p:spPr>
          <a:xfrm>
            <a:off x="11670924" y="10276284"/>
            <a:ext cx="14355672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gamma越大，高斯分布越窄；</a:t>
            </a:r>
          </a:p>
          <a:p>
            <a: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gamma越小，高斯分布越宽。</a:t>
            </a:r>
          </a:p>
        </p:txBody>
      </p:sp>
      <p:grpSp>
        <p:nvGrpSpPr>
          <p:cNvPr id="1060" name="Group"/>
          <p:cNvGrpSpPr/>
          <p:nvPr/>
        </p:nvGrpSpPr>
        <p:grpSpPr>
          <a:xfrm>
            <a:off x="13124093" y="6745181"/>
            <a:ext cx="11063434" cy="2257638"/>
            <a:chOff x="0" y="0"/>
            <a:chExt cx="11063433" cy="2257636"/>
          </a:xfrm>
        </p:grpSpPr>
        <p:sp>
          <p:nvSpPr>
            <p:cNvPr id="1058" name="高斯函数"/>
            <p:cNvSpPr txBox="1"/>
            <p:nvPr/>
          </p:nvSpPr>
          <p:spPr>
            <a:xfrm>
              <a:off x="0" y="798166"/>
              <a:ext cx="9914345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高斯函数</a:t>
              </a:r>
            </a:p>
          </p:txBody>
        </p:sp>
        <p:pic>
          <p:nvPicPr>
            <p:cNvPr id="1059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3892115" y="0"/>
              <a:ext cx="7171319" cy="2257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7" grpId="3"/>
      <p:bldP build="whole" bldLvl="1" animBg="1" rev="0" advAuto="0" spid="1056" grpId="2"/>
      <p:bldP build="whole" bldLvl="1" animBg="1" rev="0" advAuto="0" spid="1060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实践：scikit-learn中的高斯核函数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实践：scikit-learn中的高斯核函数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VM思想解决回归问题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SVM思想解决回归问题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VM思路解决回归问题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SVM思路解决回归问题</a:t>
            </a:r>
          </a:p>
        </p:txBody>
      </p:sp>
      <p:pic>
        <p:nvPicPr>
          <p:cNvPr id="106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068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9" name="Line"/>
          <p:cNvSpPr/>
          <p:nvPr/>
        </p:nvSpPr>
        <p:spPr>
          <a:xfrm flipV="1">
            <a:off x="4069182" y="3713189"/>
            <a:ext cx="1" cy="950611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0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1" name="x"/>
          <p:cNvSpPr txBox="1"/>
          <p:nvPr/>
        </p:nvSpPr>
        <p:spPr>
          <a:xfrm>
            <a:off x="19472312" y="12660506"/>
            <a:ext cx="354610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072" name="y"/>
          <p:cNvSpPr txBox="1"/>
          <p:nvPr/>
        </p:nvSpPr>
        <p:spPr>
          <a:xfrm>
            <a:off x="2764463" y="3598283"/>
            <a:ext cx="354610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1073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4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5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6" name="Line"/>
          <p:cNvSpPr/>
          <p:nvPr/>
        </p:nvSpPr>
        <p:spPr>
          <a:xfrm flipV="1">
            <a:off x="2792586" y="4137109"/>
            <a:ext cx="17323725" cy="8658278"/>
          </a:xfrm>
          <a:prstGeom prst="line">
            <a:avLst/>
          </a:prstGeom>
          <a:ln w="635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7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8" name="Circle"/>
          <p:cNvSpPr/>
          <p:nvPr/>
        </p:nvSpPr>
        <p:spPr>
          <a:xfrm>
            <a:off x="9327057" y="8148747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9" name="Circle"/>
          <p:cNvSpPr/>
          <p:nvPr/>
        </p:nvSpPr>
        <p:spPr>
          <a:xfrm>
            <a:off x="11666570" y="7362984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80" name="Circle"/>
          <p:cNvSpPr/>
          <p:nvPr/>
        </p:nvSpPr>
        <p:spPr>
          <a:xfrm>
            <a:off x="12703674" y="526465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81" name="Circle"/>
          <p:cNvSpPr/>
          <p:nvPr/>
        </p:nvSpPr>
        <p:spPr>
          <a:xfrm>
            <a:off x="16924444" y="637166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82" name="Circle"/>
          <p:cNvSpPr/>
          <p:nvPr/>
        </p:nvSpPr>
        <p:spPr>
          <a:xfrm>
            <a:off x="5633580" y="91681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83" name="Circle"/>
          <p:cNvSpPr/>
          <p:nvPr/>
        </p:nvSpPr>
        <p:spPr>
          <a:xfrm>
            <a:off x="9327057" y="11290584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84" name="Circle"/>
          <p:cNvSpPr/>
          <p:nvPr/>
        </p:nvSpPr>
        <p:spPr>
          <a:xfrm>
            <a:off x="16312339" y="7556500"/>
            <a:ext cx="635001" cy="635000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85" name="Line"/>
          <p:cNvSpPr/>
          <p:nvPr/>
        </p:nvSpPr>
        <p:spPr>
          <a:xfrm flipV="1">
            <a:off x="2447528" y="2913462"/>
            <a:ext cx="17323725" cy="8658278"/>
          </a:xfrm>
          <a:prstGeom prst="line">
            <a:avLst/>
          </a:prstGeom>
          <a:ln w="63500">
            <a:solidFill>
              <a:srgbClr val="CA495A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6" name="Line"/>
          <p:cNvSpPr/>
          <p:nvPr/>
        </p:nvSpPr>
        <p:spPr>
          <a:xfrm flipV="1">
            <a:off x="3925175" y="4982400"/>
            <a:ext cx="17323725" cy="8658278"/>
          </a:xfrm>
          <a:prstGeom prst="line">
            <a:avLst/>
          </a:prstGeom>
          <a:ln w="63500">
            <a:solidFill>
              <a:srgbClr val="CA495A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089" name="Group"/>
          <p:cNvGrpSpPr/>
          <p:nvPr/>
        </p:nvGrpSpPr>
        <p:grpSpPr>
          <a:xfrm>
            <a:off x="7022685" y="10710822"/>
            <a:ext cx="1" cy="1344380"/>
            <a:chOff x="0" y="0"/>
            <a:chExt cx="0" cy="1344379"/>
          </a:xfrm>
        </p:grpSpPr>
        <p:sp>
          <p:nvSpPr>
            <p:cNvPr id="1087" name="Line"/>
            <p:cNvSpPr/>
            <p:nvPr/>
          </p:nvSpPr>
          <p:spPr>
            <a:xfrm flipV="1">
              <a:off x="0" y="0"/>
              <a:ext cx="1" cy="134438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88" name="Line"/>
            <p:cNvSpPr/>
            <p:nvPr/>
          </p:nvSpPr>
          <p:spPr>
            <a:xfrm flipH="1">
              <a:off x="-1" y="465462"/>
              <a:ext cx="2" cy="86360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pic>
        <p:nvPicPr>
          <p:cNvPr id="109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275468" y="11065512"/>
            <a:ext cx="577412" cy="635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9" grpId="4"/>
      <p:bldP build="whole" bldLvl="1" animBg="1" rev="0" advAuto="0" spid="1090" grpId="5"/>
      <p:bldP build="whole" bldLvl="1" animBg="1" rev="0" advAuto="0" spid="1085" grpId="2"/>
      <p:bldP build="whole" bldLvl="1" animBg="1" rev="0" advAuto="0" spid="1076" grpId="1"/>
      <p:bldP build="whole" bldLvl="1" animBg="1" rev="0" advAuto="0" spid="1086" grpId="3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实践：SVM解决回归问题"/>
          <p:cNvSpPr txBox="1"/>
          <p:nvPr>
            <p:ph type="ctrTitle"/>
          </p:nvPr>
        </p:nvSpPr>
        <p:spPr>
          <a:xfrm>
            <a:off x="1778000" y="2532048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实践：SVM解决回归问题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109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1097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9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10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"/>
          <p:cNvSpPr/>
          <p:nvPr/>
        </p:nvSpPr>
        <p:spPr>
          <a:xfrm flipV="1">
            <a:off x="15526083" y="9856497"/>
            <a:ext cx="859179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Line"/>
          <p:cNvSpPr/>
          <p:nvPr/>
        </p:nvSpPr>
        <p:spPr>
          <a:xfrm flipV="1">
            <a:off x="15640270" y="8185901"/>
            <a:ext cx="859179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" name="Line"/>
          <p:cNvSpPr/>
          <p:nvPr/>
        </p:nvSpPr>
        <p:spPr>
          <a:xfrm flipV="1">
            <a:off x="13487299" y="6540311"/>
            <a:ext cx="859179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19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Line"/>
          <p:cNvSpPr/>
          <p:nvPr/>
        </p:nvSpPr>
        <p:spPr>
          <a:xfrm>
            <a:off x="7356880" y="12933493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4" name="Line"/>
          <p:cNvSpPr/>
          <p:nvPr/>
        </p:nvSpPr>
        <p:spPr>
          <a:xfrm flipV="1">
            <a:off x="7652711" y="3565629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Circle"/>
          <p:cNvSpPr/>
          <p:nvPr/>
        </p:nvSpPr>
        <p:spPr>
          <a:xfrm>
            <a:off x="9892586" y="807484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6" name="Circle"/>
          <p:cNvSpPr/>
          <p:nvPr/>
        </p:nvSpPr>
        <p:spPr>
          <a:xfrm>
            <a:off x="8861888" y="9866031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7" name="Circle"/>
          <p:cNvSpPr/>
          <p:nvPr/>
        </p:nvSpPr>
        <p:spPr>
          <a:xfrm>
            <a:off x="10291298" y="1047368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8" name="Circle"/>
          <p:cNvSpPr/>
          <p:nvPr/>
        </p:nvSpPr>
        <p:spPr>
          <a:xfrm>
            <a:off x="12699955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9" name="Circle"/>
          <p:cNvSpPr/>
          <p:nvPr/>
        </p:nvSpPr>
        <p:spPr>
          <a:xfrm>
            <a:off x="12244912" y="9631250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0" name="Circle"/>
          <p:cNvSpPr/>
          <p:nvPr/>
        </p:nvSpPr>
        <p:spPr>
          <a:xfrm>
            <a:off x="17364482" y="4311871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1" name="Circle"/>
          <p:cNvSpPr/>
          <p:nvPr/>
        </p:nvSpPr>
        <p:spPr>
          <a:xfrm>
            <a:off x="15658461" y="453534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2" name="Circle"/>
          <p:cNvSpPr/>
          <p:nvPr/>
        </p:nvSpPr>
        <p:spPr>
          <a:xfrm>
            <a:off x="17539720" y="6059508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3" name="Circle"/>
          <p:cNvSpPr/>
          <p:nvPr/>
        </p:nvSpPr>
        <p:spPr>
          <a:xfrm>
            <a:off x="13150118" y="400473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4" name="Circle"/>
          <p:cNvSpPr/>
          <p:nvPr/>
        </p:nvSpPr>
        <p:spPr>
          <a:xfrm>
            <a:off x="14163102" y="6059508"/>
            <a:ext cx="621859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5" name="Circle"/>
          <p:cNvSpPr/>
          <p:nvPr/>
        </p:nvSpPr>
        <p:spPr>
          <a:xfrm>
            <a:off x="16285548" y="7718383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15108612" y="10788947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10334820" y="3085568"/>
            <a:ext cx="11269140" cy="8960331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" name="Line"/>
          <p:cNvSpPr/>
          <p:nvPr/>
        </p:nvSpPr>
        <p:spPr>
          <a:xfrm>
            <a:off x="8966461" y="4032604"/>
            <a:ext cx="11269140" cy="8960331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" name="Line"/>
          <p:cNvSpPr/>
          <p:nvPr/>
        </p:nvSpPr>
        <p:spPr>
          <a:xfrm>
            <a:off x="7832883" y="5045588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2"/>
      <p:bldP build="whole" bldLvl="1" animBg="1" rev="0" advAuto="0" spid="20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"/>
          <p:cNvSpPr/>
          <p:nvPr/>
        </p:nvSpPr>
        <p:spPr>
          <a:xfrm flipV="1">
            <a:off x="9399934" y="9880616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2" name="Line"/>
          <p:cNvSpPr/>
          <p:nvPr/>
        </p:nvSpPr>
        <p:spPr>
          <a:xfrm flipV="1">
            <a:off x="9514121" y="8210019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" name="Line"/>
          <p:cNvSpPr/>
          <p:nvPr/>
        </p:nvSpPr>
        <p:spPr>
          <a:xfrm flipV="1">
            <a:off x="7361150" y="6564430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21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Line"/>
          <p:cNvSpPr/>
          <p:nvPr/>
        </p:nvSpPr>
        <p:spPr>
          <a:xfrm>
            <a:off x="1230732" y="12957612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" name="Line"/>
          <p:cNvSpPr/>
          <p:nvPr/>
        </p:nvSpPr>
        <p:spPr>
          <a:xfrm flipV="1">
            <a:off x="1526562" y="3589748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" name="Circle"/>
          <p:cNvSpPr/>
          <p:nvPr/>
        </p:nvSpPr>
        <p:spPr>
          <a:xfrm>
            <a:off x="3766437" y="809895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Circle"/>
          <p:cNvSpPr/>
          <p:nvPr/>
        </p:nvSpPr>
        <p:spPr>
          <a:xfrm>
            <a:off x="2735740" y="989014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0" name="Circle"/>
          <p:cNvSpPr/>
          <p:nvPr/>
        </p:nvSpPr>
        <p:spPr>
          <a:xfrm>
            <a:off x="4165149" y="10497805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1" name="Circle"/>
          <p:cNvSpPr/>
          <p:nvPr/>
        </p:nvSpPr>
        <p:spPr>
          <a:xfrm>
            <a:off x="6573806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2" name="Circle"/>
          <p:cNvSpPr/>
          <p:nvPr/>
        </p:nvSpPr>
        <p:spPr>
          <a:xfrm>
            <a:off x="6118763" y="9655369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3" name="Circle"/>
          <p:cNvSpPr/>
          <p:nvPr/>
        </p:nvSpPr>
        <p:spPr>
          <a:xfrm>
            <a:off x="11238334" y="4335989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4" name="Circle"/>
          <p:cNvSpPr/>
          <p:nvPr/>
        </p:nvSpPr>
        <p:spPr>
          <a:xfrm>
            <a:off x="9532312" y="455946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5" name="Circle"/>
          <p:cNvSpPr/>
          <p:nvPr/>
        </p:nvSpPr>
        <p:spPr>
          <a:xfrm>
            <a:off x="11413571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6" name="Circle"/>
          <p:cNvSpPr/>
          <p:nvPr/>
        </p:nvSpPr>
        <p:spPr>
          <a:xfrm>
            <a:off x="7023969" y="4028853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Circle"/>
          <p:cNvSpPr/>
          <p:nvPr/>
        </p:nvSpPr>
        <p:spPr>
          <a:xfrm>
            <a:off x="8036954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Circle"/>
          <p:cNvSpPr/>
          <p:nvPr/>
        </p:nvSpPr>
        <p:spPr>
          <a:xfrm>
            <a:off x="10159400" y="7742502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9" name="Circle"/>
          <p:cNvSpPr/>
          <p:nvPr/>
        </p:nvSpPr>
        <p:spPr>
          <a:xfrm>
            <a:off x="8982464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4208672" y="3109686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" name="Line"/>
          <p:cNvSpPr/>
          <p:nvPr/>
        </p:nvSpPr>
        <p:spPr>
          <a:xfrm>
            <a:off x="2840313" y="4056722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Line"/>
          <p:cNvSpPr/>
          <p:nvPr/>
        </p:nvSpPr>
        <p:spPr>
          <a:xfrm>
            <a:off x="1706734" y="5069707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3" name="SVM尝试寻找一个最优的决策边界"/>
          <p:cNvSpPr txBox="1"/>
          <p:nvPr/>
        </p:nvSpPr>
        <p:spPr>
          <a:xfrm>
            <a:off x="13632433" y="5055101"/>
            <a:ext cx="1020254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SVM尝试寻找一个最优的决策边界</a:t>
            </a:r>
          </a:p>
        </p:txBody>
      </p:sp>
      <p:sp>
        <p:nvSpPr>
          <p:cNvPr id="234" name="距离两个类别的最近的样本最远"/>
          <p:cNvSpPr txBox="1"/>
          <p:nvPr/>
        </p:nvSpPr>
        <p:spPr>
          <a:xfrm>
            <a:off x="13632433" y="6611729"/>
            <a:ext cx="946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距离两个类别的最近的样本最远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8757124" y="6566260"/>
            <a:ext cx="7921352" cy="4591723"/>
            <a:chOff x="0" y="0"/>
            <a:chExt cx="7921351" cy="4591721"/>
          </a:xfrm>
        </p:grpSpPr>
        <p:sp>
          <p:nvSpPr>
            <p:cNvPr id="235" name="Line"/>
            <p:cNvSpPr/>
            <p:nvPr/>
          </p:nvSpPr>
          <p:spPr>
            <a:xfrm>
              <a:off x="-1" y="0"/>
              <a:ext cx="7918093" cy="26058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2080615" y="1725025"/>
              <a:ext cx="5840737" cy="8964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953442" y="2600156"/>
              <a:ext cx="6930036" cy="19915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39" name="支撑向量"/>
          <p:cNvSpPr txBox="1"/>
          <p:nvPr/>
        </p:nvSpPr>
        <p:spPr>
          <a:xfrm>
            <a:off x="16807433" y="8647407"/>
            <a:ext cx="31115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支撑向量</a:t>
            </a:r>
          </a:p>
        </p:txBody>
      </p:sp>
      <p:sp>
        <p:nvSpPr>
          <p:cNvPr id="240" name="Line"/>
          <p:cNvSpPr/>
          <p:nvPr/>
        </p:nvSpPr>
        <p:spPr>
          <a:xfrm flipV="1">
            <a:off x="11481227" y="11722067"/>
            <a:ext cx="907599" cy="108500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" name="Line"/>
          <p:cNvSpPr/>
          <p:nvPr/>
        </p:nvSpPr>
        <p:spPr>
          <a:xfrm flipV="1">
            <a:off x="12476500" y="10496441"/>
            <a:ext cx="907222" cy="11111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2" name="d"/>
          <p:cNvSpPr txBox="1"/>
          <p:nvPr/>
        </p:nvSpPr>
        <p:spPr>
          <a:xfrm>
            <a:off x="10801877" y="11370371"/>
            <a:ext cx="9246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43" name="Line"/>
          <p:cNvSpPr/>
          <p:nvPr/>
        </p:nvSpPr>
        <p:spPr>
          <a:xfrm flipV="1">
            <a:off x="12452381" y="11244310"/>
            <a:ext cx="1923045" cy="23409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margin"/>
          <p:cNvSpPr txBox="1"/>
          <p:nvPr/>
        </p:nvSpPr>
        <p:spPr>
          <a:xfrm>
            <a:off x="13726645" y="12079467"/>
            <a:ext cx="25124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margin</a:t>
            </a:r>
          </a:p>
        </p:txBody>
      </p:sp>
      <p:sp>
        <p:nvSpPr>
          <p:cNvPr id="245" name="SVM要最大化margin"/>
          <p:cNvSpPr txBox="1"/>
          <p:nvPr/>
        </p:nvSpPr>
        <p:spPr>
          <a:xfrm>
            <a:off x="16999263" y="10683086"/>
            <a:ext cx="668219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SVM要最大化margin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10"/>
      <p:bldP build="whole" bldLvl="1" animBg="1" rev="0" advAuto="0" spid="233" grpId="1"/>
      <p:bldP build="whole" bldLvl="1" animBg="1" rev="0" advAuto="0" spid="240" grpId="5"/>
      <p:bldP build="whole" bldLvl="1" animBg="1" rev="0" advAuto="0" spid="239" grpId="4"/>
      <p:bldP build="whole" bldLvl="1" animBg="1" rev="0" advAuto="0" spid="241" grpId="6"/>
      <p:bldP build="whole" bldLvl="1" animBg="1" rev="0" advAuto="0" spid="234" grpId="2"/>
      <p:bldP build="whole" bldLvl="1" animBg="1" rev="0" advAuto="0" spid="242" grpId="7"/>
      <p:bldP build="whole" bldLvl="1" animBg="1" rev="0" advAuto="0" spid="243" grpId="8"/>
      <p:bldP build="whole" bldLvl="1" animBg="1" rev="0" advAuto="0" spid="238" grpId="3"/>
      <p:bldP build="whole" bldLvl="1" animBg="1" rev="0" advAuto="0" spid="244" grpId="9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"/>
          <p:cNvSpPr/>
          <p:nvPr/>
        </p:nvSpPr>
        <p:spPr>
          <a:xfrm flipV="1">
            <a:off x="9399934" y="9880616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8" name="Line"/>
          <p:cNvSpPr/>
          <p:nvPr/>
        </p:nvSpPr>
        <p:spPr>
          <a:xfrm flipV="1">
            <a:off x="9514121" y="8210019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" name="Line"/>
          <p:cNvSpPr/>
          <p:nvPr/>
        </p:nvSpPr>
        <p:spPr>
          <a:xfrm flipV="1">
            <a:off x="7361150" y="6564430"/>
            <a:ext cx="859180" cy="1085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" name="支撑向量机 SVM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支撑向量机 SVM</a:t>
            </a:r>
          </a:p>
        </p:txBody>
      </p:sp>
      <p:pic>
        <p:nvPicPr>
          <p:cNvPr id="25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Line"/>
          <p:cNvSpPr/>
          <p:nvPr/>
        </p:nvSpPr>
        <p:spPr>
          <a:xfrm>
            <a:off x="1230732" y="12957612"/>
            <a:ext cx="113080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3" name="Line"/>
          <p:cNvSpPr/>
          <p:nvPr/>
        </p:nvSpPr>
        <p:spPr>
          <a:xfrm flipV="1">
            <a:off x="1526562" y="3589748"/>
            <a:ext cx="1" cy="9640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Circle"/>
          <p:cNvSpPr/>
          <p:nvPr/>
        </p:nvSpPr>
        <p:spPr>
          <a:xfrm>
            <a:off x="3766437" y="809895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5" name="Circle"/>
          <p:cNvSpPr/>
          <p:nvPr/>
        </p:nvSpPr>
        <p:spPr>
          <a:xfrm>
            <a:off x="2735740" y="9890149"/>
            <a:ext cx="621858" cy="62185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6" name="Circle"/>
          <p:cNvSpPr/>
          <p:nvPr/>
        </p:nvSpPr>
        <p:spPr>
          <a:xfrm>
            <a:off x="4165149" y="10497805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7" name="Circle"/>
          <p:cNvSpPr/>
          <p:nvPr/>
        </p:nvSpPr>
        <p:spPr>
          <a:xfrm>
            <a:off x="6573806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8" name="Circle"/>
          <p:cNvSpPr/>
          <p:nvPr/>
        </p:nvSpPr>
        <p:spPr>
          <a:xfrm>
            <a:off x="6118763" y="9655369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9" name="Circle"/>
          <p:cNvSpPr/>
          <p:nvPr/>
        </p:nvSpPr>
        <p:spPr>
          <a:xfrm>
            <a:off x="11238334" y="4335989"/>
            <a:ext cx="621858" cy="62185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0" name="Circle"/>
          <p:cNvSpPr/>
          <p:nvPr/>
        </p:nvSpPr>
        <p:spPr>
          <a:xfrm>
            <a:off x="9532312" y="4559464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1" name="Circle"/>
          <p:cNvSpPr/>
          <p:nvPr/>
        </p:nvSpPr>
        <p:spPr>
          <a:xfrm>
            <a:off x="11413571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2" name="Circle"/>
          <p:cNvSpPr/>
          <p:nvPr/>
        </p:nvSpPr>
        <p:spPr>
          <a:xfrm>
            <a:off x="7023969" y="4028853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3" name="Circle"/>
          <p:cNvSpPr/>
          <p:nvPr/>
        </p:nvSpPr>
        <p:spPr>
          <a:xfrm>
            <a:off x="8036954" y="6083626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4" name="Circle"/>
          <p:cNvSpPr/>
          <p:nvPr/>
        </p:nvSpPr>
        <p:spPr>
          <a:xfrm>
            <a:off x="10159400" y="7742502"/>
            <a:ext cx="621858" cy="621858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5" name="Circle"/>
          <p:cNvSpPr/>
          <p:nvPr/>
        </p:nvSpPr>
        <p:spPr>
          <a:xfrm>
            <a:off x="8982464" y="10813066"/>
            <a:ext cx="621858" cy="62185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4208672" y="3109686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7" name="Line"/>
          <p:cNvSpPr/>
          <p:nvPr/>
        </p:nvSpPr>
        <p:spPr>
          <a:xfrm>
            <a:off x="2840313" y="4056722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" name="Line"/>
          <p:cNvSpPr/>
          <p:nvPr/>
        </p:nvSpPr>
        <p:spPr>
          <a:xfrm>
            <a:off x="1706734" y="5069707"/>
            <a:ext cx="11269140" cy="8960332"/>
          </a:xfrm>
          <a:prstGeom prst="line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" name="Line"/>
          <p:cNvSpPr/>
          <p:nvPr/>
        </p:nvSpPr>
        <p:spPr>
          <a:xfrm flipV="1">
            <a:off x="11481227" y="11722067"/>
            <a:ext cx="907599" cy="108500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0" name="Line"/>
          <p:cNvSpPr/>
          <p:nvPr/>
        </p:nvSpPr>
        <p:spPr>
          <a:xfrm flipV="1">
            <a:off x="12476500" y="10496441"/>
            <a:ext cx="907222" cy="11111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1" name="d"/>
          <p:cNvSpPr txBox="1"/>
          <p:nvPr/>
        </p:nvSpPr>
        <p:spPr>
          <a:xfrm>
            <a:off x="10801877" y="11370371"/>
            <a:ext cx="9246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12452381" y="11244310"/>
            <a:ext cx="1923045" cy="23409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" name="margin"/>
          <p:cNvSpPr txBox="1"/>
          <p:nvPr/>
        </p:nvSpPr>
        <p:spPr>
          <a:xfrm>
            <a:off x="13726645" y="12079467"/>
            <a:ext cx="25124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margin</a:t>
            </a:r>
          </a:p>
        </p:txBody>
      </p:sp>
      <p:sp>
        <p:nvSpPr>
          <p:cNvPr id="274" name="SVM要最大化margin"/>
          <p:cNvSpPr txBox="1"/>
          <p:nvPr/>
        </p:nvSpPr>
        <p:spPr>
          <a:xfrm>
            <a:off x="15913921" y="4151618"/>
            <a:ext cx="668219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SVM要最大化margin</a:t>
            </a:r>
          </a:p>
        </p:txBody>
      </p:sp>
      <p:sp>
        <p:nvSpPr>
          <p:cNvPr id="275" name="解决的是线性可分问题"/>
          <p:cNvSpPr txBox="1"/>
          <p:nvPr/>
        </p:nvSpPr>
        <p:spPr>
          <a:xfrm>
            <a:off x="15913921" y="6611729"/>
            <a:ext cx="747736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解决的是线性可分问题</a:t>
            </a:r>
          </a:p>
        </p:txBody>
      </p:sp>
      <p:sp>
        <p:nvSpPr>
          <p:cNvPr id="276" name="Hard Margin SVM"/>
          <p:cNvSpPr txBox="1"/>
          <p:nvPr/>
        </p:nvSpPr>
        <p:spPr>
          <a:xfrm>
            <a:off x="15913921" y="7978088"/>
            <a:ext cx="74773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Hard Margin SVM</a:t>
            </a:r>
          </a:p>
        </p:txBody>
      </p:sp>
      <p:sp>
        <p:nvSpPr>
          <p:cNvPr id="277" name="Soft Margin SVM"/>
          <p:cNvSpPr txBox="1"/>
          <p:nvPr/>
        </p:nvSpPr>
        <p:spPr>
          <a:xfrm>
            <a:off x="15913921" y="9217447"/>
            <a:ext cx="74773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Soft Margin SVM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2"/>
      <p:bldP build="whole" bldLvl="1" animBg="1" rev="0" advAuto="0" spid="277" grpId="3"/>
      <p:bldP build="whole" bldLvl="1" animBg="1" rev="0" advAuto="0" spid="275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