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1.png"/><Relationship Id="rId10" Type="http://schemas.openxmlformats.org/officeDocument/2006/relationships/image" Target="../media/image19.png"/><Relationship Id="rId11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信息熵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信息熵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</a:t>
            </a:r>
          </a:p>
        </p:txBody>
      </p:sp>
      <p:pic>
        <p:nvPicPr>
          <p:cNvPr id="24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x&lt;2.4"/>
          <p:cNvSpPr/>
          <p:nvPr/>
        </p:nvSpPr>
        <p:spPr>
          <a:xfrm>
            <a:off x="3718424" y="5097259"/>
            <a:ext cx="459838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x&lt;2.4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751824" y="6411426"/>
            <a:ext cx="3883111" cy="2739735"/>
            <a:chOff x="0" y="0"/>
            <a:chExt cx="3883109" cy="2739733"/>
          </a:xfrm>
        </p:grpSpPr>
        <p:sp>
          <p:nvSpPr>
            <p:cNvPr id="250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1" name="A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2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6715549" y="6411748"/>
            <a:ext cx="4598380" cy="2563421"/>
            <a:chOff x="0" y="0"/>
            <a:chExt cx="4598379" cy="2563419"/>
          </a:xfrm>
        </p:grpSpPr>
        <p:sp>
          <p:nvSpPr>
            <p:cNvPr id="254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5" name="y&lt;1.8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y&lt;1.8</a:t>
              </a:r>
            </a:p>
          </p:txBody>
        </p:sp>
        <p:sp>
          <p:nvSpPr>
            <p:cNvPr id="256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4906050" y="9032171"/>
            <a:ext cx="3566951" cy="2915725"/>
            <a:chOff x="0" y="0"/>
            <a:chExt cx="3566950" cy="2915723"/>
          </a:xfrm>
        </p:grpSpPr>
        <p:sp>
          <p:nvSpPr>
            <p:cNvPr id="258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9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260" name="B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9947427" y="9032493"/>
            <a:ext cx="3629665" cy="2915404"/>
            <a:chOff x="0" y="0"/>
            <a:chExt cx="3629663" cy="2915402"/>
          </a:xfrm>
        </p:grpSpPr>
        <p:sp>
          <p:nvSpPr>
            <p:cNvPr id="262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3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64" name="C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66" name="问题："/>
          <p:cNvSpPr txBox="1"/>
          <p:nvPr/>
        </p:nvSpPr>
        <p:spPr>
          <a:xfrm>
            <a:off x="15051518" y="5417501"/>
            <a:ext cx="247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</a:t>
            </a:r>
          </a:p>
        </p:txBody>
      </p:sp>
      <p:sp>
        <p:nvSpPr>
          <p:cNvPr id="267" name="每个节点在哪个维度做划分？"/>
          <p:cNvSpPr txBox="1"/>
          <p:nvPr/>
        </p:nvSpPr>
        <p:spPr>
          <a:xfrm>
            <a:off x="15051518" y="7378700"/>
            <a:ext cx="882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每个节点在哪个维度做划分？</a:t>
            </a:r>
          </a:p>
        </p:txBody>
      </p:sp>
      <p:sp>
        <p:nvSpPr>
          <p:cNvPr id="268" name="某个维度在哪个值上做划分？"/>
          <p:cNvSpPr txBox="1"/>
          <p:nvPr/>
        </p:nvSpPr>
        <p:spPr>
          <a:xfrm>
            <a:off x="15051518" y="9339898"/>
            <a:ext cx="882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某个维度在哪个值上做划分？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信息熵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</a:t>
            </a:r>
          </a:p>
        </p:txBody>
      </p:sp>
      <p:pic>
        <p:nvPicPr>
          <p:cNvPr id="27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x&lt;2.4"/>
          <p:cNvSpPr/>
          <p:nvPr/>
        </p:nvSpPr>
        <p:spPr>
          <a:xfrm>
            <a:off x="3718424" y="5097259"/>
            <a:ext cx="459838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x&lt;2.4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751824" y="6411426"/>
            <a:ext cx="3883111" cy="2739735"/>
            <a:chOff x="0" y="0"/>
            <a:chExt cx="3883109" cy="2739733"/>
          </a:xfrm>
        </p:grpSpPr>
        <p:sp>
          <p:nvSpPr>
            <p:cNvPr id="273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4" name="A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5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6715549" y="6411748"/>
            <a:ext cx="4598380" cy="2563421"/>
            <a:chOff x="0" y="0"/>
            <a:chExt cx="4598379" cy="2563419"/>
          </a:xfrm>
        </p:grpSpPr>
        <p:sp>
          <p:nvSpPr>
            <p:cNvPr id="277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8" name="y&lt;1.8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y&lt;1.8</a:t>
              </a:r>
            </a:p>
          </p:txBody>
        </p:sp>
        <p:sp>
          <p:nvSpPr>
            <p:cNvPr id="279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4906050" y="9032171"/>
            <a:ext cx="3566951" cy="2915725"/>
            <a:chOff x="0" y="0"/>
            <a:chExt cx="3566950" cy="2915723"/>
          </a:xfrm>
        </p:grpSpPr>
        <p:sp>
          <p:nvSpPr>
            <p:cNvPr id="281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2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283" name="B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9947427" y="9032493"/>
            <a:ext cx="3629665" cy="2915404"/>
            <a:chOff x="0" y="0"/>
            <a:chExt cx="3629663" cy="2915402"/>
          </a:xfrm>
        </p:grpSpPr>
        <p:sp>
          <p:nvSpPr>
            <p:cNvPr id="285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6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87" name="C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89" name="熵在信息论中代表…"/>
          <p:cNvSpPr txBox="1"/>
          <p:nvPr/>
        </p:nvSpPr>
        <p:spPr>
          <a:xfrm>
            <a:off x="14882686" y="5144234"/>
            <a:ext cx="866040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熵在信息论中代表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随机变量不确定度的度量。</a:t>
            </a:r>
          </a:p>
        </p:txBody>
      </p:sp>
      <p:sp>
        <p:nvSpPr>
          <p:cNvPr id="290" name="熵越大，数据的不确定性越高…"/>
          <p:cNvSpPr txBox="1"/>
          <p:nvPr/>
        </p:nvSpPr>
        <p:spPr>
          <a:xfrm>
            <a:off x="14784139" y="9057869"/>
            <a:ext cx="8857498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熵越大，数据的不确定性越高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熵越小，数据的不确定性越低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2"/>
      <p:bldP build="whole" bldLvl="1" animBg="1" rev="0" advAuto="0" spid="28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信息熵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</a:t>
            </a:r>
          </a:p>
        </p:txBody>
      </p:sp>
      <p:pic>
        <p:nvPicPr>
          <p:cNvPr id="29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熵在信息论中代表 随机变量不确定度的度量。"/>
          <p:cNvSpPr txBox="1"/>
          <p:nvPr/>
        </p:nvSpPr>
        <p:spPr>
          <a:xfrm>
            <a:off x="5065067" y="5117324"/>
            <a:ext cx="1425386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熵在信息论中代表 随机变量不确定度的度量。</a:t>
            </a:r>
          </a:p>
        </p:txBody>
      </p:sp>
      <p:pic>
        <p:nvPicPr>
          <p:cNvPr id="29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701881" y="8039157"/>
            <a:ext cx="6762076" cy="254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信息熵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</a:t>
            </a:r>
          </a:p>
        </p:txBody>
      </p:sp>
      <p:pic>
        <p:nvPicPr>
          <p:cNvPr id="2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熵在信息论中代表 随机变量不确定度的度量。"/>
          <p:cNvSpPr txBox="1"/>
          <p:nvPr/>
        </p:nvSpPr>
        <p:spPr>
          <a:xfrm>
            <a:off x="5065067" y="3839033"/>
            <a:ext cx="1425386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熵在信息论中代表 随机变量不确定度的度量。</a:t>
            </a:r>
          </a:p>
        </p:txBody>
      </p:sp>
      <p:pic>
        <p:nvPicPr>
          <p:cNvPr id="30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7356" y="8214394"/>
            <a:ext cx="3417393" cy="2254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79643" y="10705027"/>
            <a:ext cx="8938177" cy="1583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454967" y="12694168"/>
            <a:ext cx="2298389" cy="612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1247156" y="8214394"/>
            <a:ext cx="4653473" cy="2254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1253563" y="10705027"/>
            <a:ext cx="10623662" cy="1583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1928886" y="12694168"/>
            <a:ext cx="2349465" cy="612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8811021" y="4879608"/>
            <a:ext cx="6762076" cy="254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3"/>
      <p:bldP build="whole" bldLvl="1" animBg="1" rev="0" advAuto="0" spid="300" grpId="1"/>
      <p:bldP build="whole" bldLvl="1" animBg="1" rev="0" advAuto="0" spid="303" grpId="4"/>
      <p:bldP build="whole" bldLvl="1" animBg="1" rev="0" advAuto="0" spid="304" grpId="5"/>
      <p:bldP build="whole" bldLvl="1" animBg="1" rev="0" advAuto="0" spid="305" grpId="6"/>
      <p:bldP build="whole" bldLvl="1" animBg="1" rev="0" advAuto="0" spid="30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信息熵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</a:t>
            </a:r>
          </a:p>
        </p:txBody>
      </p:sp>
      <p:pic>
        <p:nvPicPr>
          <p:cNvPr id="30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熵在信息论中代表 随机变量不确定度的度量。"/>
          <p:cNvSpPr txBox="1"/>
          <p:nvPr/>
        </p:nvSpPr>
        <p:spPr>
          <a:xfrm>
            <a:off x="5065067" y="3839033"/>
            <a:ext cx="1425386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熵在信息论中代表 随机变量不确定度的度量。</a:t>
            </a:r>
          </a:p>
        </p:txBody>
      </p:sp>
      <p:pic>
        <p:nvPicPr>
          <p:cNvPr id="31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816747" y="8214394"/>
            <a:ext cx="4653472" cy="2254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823154" y="10705027"/>
            <a:ext cx="10623661" cy="1583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498477" y="12694168"/>
            <a:ext cx="2349464" cy="612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4123688" y="8796015"/>
            <a:ext cx="2835710" cy="1090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4130094" y="11088210"/>
            <a:ext cx="4596777" cy="817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8811021" y="4879608"/>
            <a:ext cx="6762076" cy="254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2"/>
      <p:bldP build="whole" bldLvl="1" animBg="1" rev="0" advAuto="0" spid="3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信息熵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</a:t>
            </a:r>
          </a:p>
        </p:txBody>
      </p:sp>
      <p:pic>
        <p:nvPicPr>
          <p:cNvPr id="31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熵在信息论中代表 随机变量不确定度的度量。"/>
          <p:cNvSpPr txBox="1"/>
          <p:nvPr/>
        </p:nvSpPr>
        <p:spPr>
          <a:xfrm>
            <a:off x="5065067" y="3839033"/>
            <a:ext cx="1425386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熵在信息论中代表 随机变量不确定度的度量。</a:t>
            </a:r>
          </a:p>
        </p:txBody>
      </p:sp>
      <p:pic>
        <p:nvPicPr>
          <p:cNvPr id="32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811021" y="6601618"/>
            <a:ext cx="6762076" cy="2544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520656" y="10918366"/>
            <a:ext cx="11342836" cy="1163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实践：信息熵的函数图像"/>
          <p:cNvSpPr txBox="1"/>
          <p:nvPr>
            <p:ph type="ctrTitle"/>
          </p:nvPr>
        </p:nvSpPr>
        <p:spPr>
          <a:xfrm>
            <a:off x="1074506" y="2652641"/>
            <a:ext cx="22234988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实践：信息熵的函数图像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信息熵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</a:t>
            </a:r>
          </a:p>
        </p:txBody>
      </p:sp>
      <p:pic>
        <p:nvPicPr>
          <p:cNvPr id="3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x&lt;2.4"/>
          <p:cNvSpPr/>
          <p:nvPr/>
        </p:nvSpPr>
        <p:spPr>
          <a:xfrm>
            <a:off x="3718424" y="5097259"/>
            <a:ext cx="459838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x&lt;2.4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751824" y="6411426"/>
            <a:ext cx="3883111" cy="2739735"/>
            <a:chOff x="0" y="0"/>
            <a:chExt cx="3883109" cy="2739733"/>
          </a:xfrm>
        </p:grpSpPr>
        <p:sp>
          <p:nvSpPr>
            <p:cNvPr id="329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0" name="A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1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6715549" y="6411748"/>
            <a:ext cx="4598380" cy="2563421"/>
            <a:chOff x="0" y="0"/>
            <a:chExt cx="4598379" cy="2563419"/>
          </a:xfrm>
        </p:grpSpPr>
        <p:sp>
          <p:nvSpPr>
            <p:cNvPr id="333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4" name="y&lt;1.8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y&lt;1.8</a:t>
              </a:r>
            </a:p>
          </p:txBody>
        </p:sp>
        <p:sp>
          <p:nvSpPr>
            <p:cNvPr id="335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4906050" y="9032171"/>
            <a:ext cx="3566951" cy="2915725"/>
            <a:chOff x="0" y="0"/>
            <a:chExt cx="3566950" cy="2915723"/>
          </a:xfrm>
        </p:grpSpPr>
        <p:sp>
          <p:nvSpPr>
            <p:cNvPr id="337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8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339" name="B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44" name="Group"/>
          <p:cNvGrpSpPr/>
          <p:nvPr/>
        </p:nvGrpSpPr>
        <p:grpSpPr>
          <a:xfrm>
            <a:off x="9947427" y="9032493"/>
            <a:ext cx="3629665" cy="2915404"/>
            <a:chOff x="0" y="0"/>
            <a:chExt cx="3629663" cy="2915402"/>
          </a:xfrm>
        </p:grpSpPr>
        <p:sp>
          <p:nvSpPr>
            <p:cNvPr id="341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2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343" name="C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45" name="问题："/>
          <p:cNvSpPr txBox="1"/>
          <p:nvPr/>
        </p:nvSpPr>
        <p:spPr>
          <a:xfrm>
            <a:off x="15051518" y="4401501"/>
            <a:ext cx="247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</a:t>
            </a:r>
          </a:p>
        </p:txBody>
      </p:sp>
      <p:sp>
        <p:nvSpPr>
          <p:cNvPr id="346" name="每个节点在哪个维度做划分？"/>
          <p:cNvSpPr txBox="1"/>
          <p:nvPr/>
        </p:nvSpPr>
        <p:spPr>
          <a:xfrm>
            <a:off x="15051518" y="6362700"/>
            <a:ext cx="882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每个节点在哪个维度做划分？</a:t>
            </a:r>
          </a:p>
        </p:txBody>
      </p:sp>
      <p:sp>
        <p:nvSpPr>
          <p:cNvPr id="347" name="某个维度在哪个值上做划分？"/>
          <p:cNvSpPr txBox="1"/>
          <p:nvPr/>
        </p:nvSpPr>
        <p:spPr>
          <a:xfrm>
            <a:off x="15051518" y="8323898"/>
            <a:ext cx="882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某个维度在哪个值上做划分？</a:t>
            </a:r>
          </a:p>
        </p:txBody>
      </p:sp>
      <p:sp>
        <p:nvSpPr>
          <p:cNvPr id="348" name="划分后使得信息熵降低"/>
          <p:cNvSpPr txBox="1"/>
          <p:nvPr/>
        </p:nvSpPr>
        <p:spPr>
          <a:xfrm>
            <a:off x="15051518" y="10790411"/>
            <a:ext cx="692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划分后使得信息熵降低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实践：模拟使用信息熵进行划分的过程"/>
          <p:cNvSpPr txBox="1"/>
          <p:nvPr>
            <p:ph type="ctrTitle"/>
          </p:nvPr>
        </p:nvSpPr>
        <p:spPr>
          <a:xfrm>
            <a:off x="1074506" y="2652641"/>
            <a:ext cx="22234988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实践：模拟使用信息熵进行划分的过程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决策树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基尼系数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基尼系数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基尼系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基尼系数</a:t>
            </a:r>
          </a:p>
        </p:txBody>
      </p:sp>
      <p:pic>
        <p:nvPicPr>
          <p:cNvPr id="35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2493" y="6601618"/>
            <a:ext cx="4798893" cy="254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基尼系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基尼系数</a:t>
            </a:r>
          </a:p>
        </p:txBody>
      </p:sp>
      <p:pic>
        <p:nvPicPr>
          <p:cNvPr id="35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282721" y="7738169"/>
            <a:ext cx="3417394" cy="2254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265009" y="10228802"/>
            <a:ext cx="6231187" cy="1583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842315" y="12217943"/>
            <a:ext cx="2349465" cy="612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0066082" y="7738168"/>
            <a:ext cx="4653472" cy="2254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0072489" y="10228801"/>
            <a:ext cx="7048391" cy="1583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0747812" y="12217942"/>
            <a:ext cx="1736561" cy="612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8690728" y="8482472"/>
            <a:ext cx="2835710" cy="1090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MathTypeImage.pdf" descr="MathTypeImage.pdf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18697134" y="10774667"/>
            <a:ext cx="3422046" cy="766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MathTypeImage.pdf" descr="MathType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92493" y="4189749"/>
            <a:ext cx="4798893" cy="254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1"/>
      <p:bldP build="whole" bldLvl="1" animBg="1" rev="0" advAuto="0" spid="367" grpId="8"/>
      <p:bldP build="whole" bldLvl="1" animBg="1" rev="0" advAuto="0" spid="361" grpId="2"/>
      <p:bldP build="whole" bldLvl="1" animBg="1" rev="0" advAuto="0" spid="366" grpId="7"/>
      <p:bldP build="whole" bldLvl="1" animBg="1" rev="0" advAuto="0" spid="363" grpId="4"/>
      <p:bldP build="whole" bldLvl="1" animBg="1" rev="0" advAuto="0" spid="365" grpId="6"/>
      <p:bldP build="whole" bldLvl="1" animBg="1" rev="0" advAuto="0" spid="364" grpId="5"/>
      <p:bldP build="whole" bldLvl="1" animBg="1" rev="0" advAuto="0" spid="362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基尼系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基尼系数</a:t>
            </a:r>
          </a:p>
        </p:txBody>
      </p:sp>
      <p:pic>
        <p:nvPicPr>
          <p:cNvPr id="37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2493" y="4189749"/>
            <a:ext cx="4798893" cy="2544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792493" y="8039157"/>
            <a:ext cx="6907497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36647" y="9709753"/>
            <a:ext cx="7198340" cy="1090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0660766" y="11379137"/>
            <a:ext cx="4435341" cy="109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" grpId="2"/>
      <p:bldP build="whole" bldLvl="1" animBg="1" rev="0" advAuto="0" spid="375" grpId="3"/>
      <p:bldP build="whole" bldLvl="1" animBg="1" rev="0" advAuto="0" spid="37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实践：模拟使用基尼系数进行划分的过程"/>
          <p:cNvSpPr txBox="1"/>
          <p:nvPr>
            <p:ph type="ctrTitle"/>
          </p:nvPr>
        </p:nvSpPr>
        <p:spPr>
          <a:xfrm>
            <a:off x="1074506" y="2652641"/>
            <a:ext cx="22234988" cy="4648201"/>
          </a:xfrm>
          <a:prstGeom prst="rect">
            <a:avLst/>
          </a:prstGeom>
        </p:spPr>
        <p:txBody>
          <a:bodyPr/>
          <a:lstStyle/>
          <a:p>
            <a:pPr lvl="1">
              <a:defRPr sz="9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实践：模拟使用基尼系数进行划分的过程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信息熵 vs 基尼系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信息熵 vs 基尼系数</a:t>
            </a:r>
          </a:p>
        </p:txBody>
      </p:sp>
      <p:pic>
        <p:nvPicPr>
          <p:cNvPr id="38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信息熵的计算比基尼系数稍慢。"/>
          <p:cNvSpPr txBox="1"/>
          <p:nvPr/>
        </p:nvSpPr>
        <p:spPr>
          <a:xfrm>
            <a:off x="7144079" y="4787095"/>
            <a:ext cx="1009584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信息熵的计算比基尼系数稍慢。</a:t>
            </a:r>
          </a:p>
        </p:txBody>
      </p:sp>
      <p:sp>
        <p:nvSpPr>
          <p:cNvPr id="382" name="scikit-learn中默认为基尼系数。"/>
          <p:cNvSpPr txBox="1"/>
          <p:nvPr/>
        </p:nvSpPr>
        <p:spPr>
          <a:xfrm>
            <a:off x="7144079" y="7378700"/>
            <a:ext cx="1009584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scikit-learn中默认为基尼系数。</a:t>
            </a:r>
          </a:p>
        </p:txBody>
      </p:sp>
      <p:sp>
        <p:nvSpPr>
          <p:cNvPr id="383" name="大多数时候二者没有特别的效果优劣"/>
          <p:cNvSpPr txBox="1"/>
          <p:nvPr/>
        </p:nvSpPr>
        <p:spPr>
          <a:xfrm>
            <a:off x="7095842" y="9970303"/>
            <a:ext cx="117630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大多数时候二者没有特别的效果优劣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3"/>
      <p:bldP build="whole" bldLvl="1" animBg="1" rev="0" advAuto="0" spid="381" grpId="1"/>
      <p:bldP build="whole" bldLvl="1" animBg="1" rev="0" advAuto="0" spid="382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ART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ART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CART</a:t>
            </a:r>
          </a:p>
        </p:txBody>
      </p:sp>
      <p:pic>
        <p:nvPicPr>
          <p:cNvPr id="3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Classification And Regression Tree"/>
          <p:cNvSpPr txBox="1"/>
          <p:nvPr/>
        </p:nvSpPr>
        <p:spPr>
          <a:xfrm>
            <a:off x="7144079" y="6114647"/>
            <a:ext cx="112118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Classification And Regression Tree</a:t>
            </a:r>
          </a:p>
        </p:txBody>
      </p:sp>
      <p:sp>
        <p:nvSpPr>
          <p:cNvPr id="390" name="根据某一个维度d和某一个阈值v进行二分"/>
          <p:cNvSpPr txBox="1"/>
          <p:nvPr/>
        </p:nvSpPr>
        <p:spPr>
          <a:xfrm>
            <a:off x="7144079" y="8642752"/>
            <a:ext cx="1479032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根据某一个维度d和某一个阈值v进行二分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1"/>
      <p:bldP build="whole" bldLvl="1" animBg="1" rev="0" advAuto="0" spid="390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ART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CART</a:t>
            </a:r>
          </a:p>
        </p:txBody>
      </p:sp>
      <p:pic>
        <p:nvPicPr>
          <p:cNvPr id="39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cikit-learn的决策树实现：CART"/>
          <p:cNvSpPr txBox="1"/>
          <p:nvPr/>
        </p:nvSpPr>
        <p:spPr>
          <a:xfrm>
            <a:off x="7119960" y="4898832"/>
            <a:ext cx="1121180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scikit-learn的决策树实现：CART</a:t>
            </a:r>
          </a:p>
        </p:txBody>
      </p:sp>
      <p:sp>
        <p:nvSpPr>
          <p:cNvPr id="395" name="ID3, C4.5, C5.0"/>
          <p:cNvSpPr txBox="1"/>
          <p:nvPr/>
        </p:nvSpPr>
        <p:spPr>
          <a:xfrm>
            <a:off x="7240554" y="7505699"/>
            <a:ext cx="14790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ID3, C4.5, C5.0</a:t>
            </a:r>
          </a:p>
        </p:txBody>
      </p:sp>
      <p:sp>
        <p:nvSpPr>
          <p:cNvPr id="396" name="http://scikit-learn.org/stable/modules/tree.html"/>
          <p:cNvSpPr txBox="1"/>
          <p:nvPr/>
        </p:nvSpPr>
        <p:spPr>
          <a:xfrm>
            <a:off x="7240554" y="9985567"/>
            <a:ext cx="14790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http://scikit-learn.org/stable/modules/tree.html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1"/>
      <p:bldP build="whole" bldLvl="1" animBg="1" rev="0" advAuto="0" spid="396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复杂度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复杂度</a:t>
            </a:r>
          </a:p>
        </p:txBody>
      </p:sp>
      <p:pic>
        <p:nvPicPr>
          <p:cNvPr id="39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预测：O(logm)"/>
          <p:cNvSpPr txBox="1"/>
          <p:nvPr/>
        </p:nvSpPr>
        <p:spPr>
          <a:xfrm>
            <a:off x="14458570" y="5236959"/>
            <a:ext cx="112118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预测：O(logm)</a:t>
            </a:r>
          </a:p>
        </p:txBody>
      </p:sp>
      <p:sp>
        <p:nvSpPr>
          <p:cNvPr id="401" name="训练：O(n*m*logm)"/>
          <p:cNvSpPr txBox="1"/>
          <p:nvPr/>
        </p:nvSpPr>
        <p:spPr>
          <a:xfrm>
            <a:off x="14386213" y="7634383"/>
            <a:ext cx="1479032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训练：O(n*m*logm)</a:t>
            </a:r>
          </a:p>
        </p:txBody>
      </p:sp>
      <p:sp>
        <p:nvSpPr>
          <p:cNvPr id="402" name="x&lt;2.4"/>
          <p:cNvSpPr/>
          <p:nvPr/>
        </p:nvSpPr>
        <p:spPr>
          <a:xfrm>
            <a:off x="3718424" y="5097259"/>
            <a:ext cx="459838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x&lt;2.4</a:t>
            </a:r>
          </a:p>
        </p:txBody>
      </p:sp>
      <p:grpSp>
        <p:nvGrpSpPr>
          <p:cNvPr id="406" name="Group"/>
          <p:cNvGrpSpPr/>
          <p:nvPr/>
        </p:nvGrpSpPr>
        <p:grpSpPr>
          <a:xfrm>
            <a:off x="751824" y="6411426"/>
            <a:ext cx="3883111" cy="2739735"/>
            <a:chOff x="0" y="0"/>
            <a:chExt cx="3883109" cy="2739733"/>
          </a:xfrm>
        </p:grpSpPr>
        <p:sp>
          <p:nvSpPr>
            <p:cNvPr id="403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4" name="A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05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410" name="Group"/>
          <p:cNvGrpSpPr/>
          <p:nvPr/>
        </p:nvGrpSpPr>
        <p:grpSpPr>
          <a:xfrm>
            <a:off x="6715549" y="6411748"/>
            <a:ext cx="4598380" cy="2563421"/>
            <a:chOff x="0" y="0"/>
            <a:chExt cx="4598379" cy="2563419"/>
          </a:xfrm>
        </p:grpSpPr>
        <p:sp>
          <p:nvSpPr>
            <p:cNvPr id="407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8" name="y&lt;1.8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y&lt;1.8</a:t>
              </a:r>
            </a:p>
          </p:txBody>
        </p:sp>
        <p:sp>
          <p:nvSpPr>
            <p:cNvPr id="409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4906050" y="9032171"/>
            <a:ext cx="3566951" cy="2915725"/>
            <a:chOff x="0" y="0"/>
            <a:chExt cx="3566950" cy="2915723"/>
          </a:xfrm>
        </p:grpSpPr>
        <p:sp>
          <p:nvSpPr>
            <p:cNvPr id="411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2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13" name="B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9947427" y="9032493"/>
            <a:ext cx="3629665" cy="2915404"/>
            <a:chOff x="0" y="0"/>
            <a:chExt cx="3629663" cy="2915402"/>
          </a:xfrm>
        </p:grpSpPr>
        <p:sp>
          <p:nvSpPr>
            <p:cNvPr id="415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6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417" name="C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19" name="剪枝: 降低复杂度，解决过拟合"/>
          <p:cNvSpPr txBox="1"/>
          <p:nvPr/>
        </p:nvSpPr>
        <p:spPr>
          <a:xfrm>
            <a:off x="14386214" y="9994734"/>
            <a:ext cx="1479032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剪枝: 降低复杂度，解决过拟合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0" grpId="1"/>
      <p:bldP build="whole" bldLvl="1" animBg="1" rev="0" advAuto="0" spid="401" grpId="2"/>
      <p:bldP build="whole" bldLvl="1" animBg="1" rev="0" advAuto="0" spid="41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什么是决策树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什么是决策树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实践：决策树中的超参数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实践：决策树中的超参数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ART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CART</a:t>
            </a:r>
          </a:p>
        </p:txBody>
      </p:sp>
      <p:pic>
        <p:nvPicPr>
          <p:cNvPr id="42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min_samples_split"/>
          <p:cNvSpPr txBox="1"/>
          <p:nvPr/>
        </p:nvSpPr>
        <p:spPr>
          <a:xfrm>
            <a:off x="4273954" y="5025832"/>
            <a:ext cx="8349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min_samples_split</a:t>
            </a:r>
          </a:p>
        </p:txBody>
      </p:sp>
      <p:sp>
        <p:nvSpPr>
          <p:cNvPr id="426" name="http://scikit-learn.org/stable/modules/generated/sklearn.tree.DecisionTreeClassifier.html#sklearn.tree.DecisionTreeClassifier"/>
          <p:cNvSpPr txBox="1"/>
          <p:nvPr/>
        </p:nvSpPr>
        <p:spPr>
          <a:xfrm>
            <a:off x="1524423" y="10627301"/>
            <a:ext cx="22081514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http://scikit-learn.org/stable/modules/generated/sklearn.tree.DecisionTreeClassifier.html#sklearn.tree.DecisionTreeClassifier</a:t>
            </a:r>
          </a:p>
        </p:txBody>
      </p:sp>
      <p:sp>
        <p:nvSpPr>
          <p:cNvPr id="427" name="min_samples_leaf"/>
          <p:cNvSpPr txBox="1"/>
          <p:nvPr/>
        </p:nvSpPr>
        <p:spPr>
          <a:xfrm>
            <a:off x="4273954" y="6426199"/>
            <a:ext cx="8349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min_samples_leaf</a:t>
            </a:r>
          </a:p>
        </p:txBody>
      </p:sp>
      <p:sp>
        <p:nvSpPr>
          <p:cNvPr id="428" name="min_weight_fraction_leaf"/>
          <p:cNvSpPr txBox="1"/>
          <p:nvPr/>
        </p:nvSpPr>
        <p:spPr>
          <a:xfrm>
            <a:off x="4273954" y="7826567"/>
            <a:ext cx="8349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min_weight_fraction_leaf</a:t>
            </a:r>
          </a:p>
        </p:txBody>
      </p:sp>
      <p:sp>
        <p:nvSpPr>
          <p:cNvPr id="429" name="max_depth"/>
          <p:cNvSpPr txBox="1"/>
          <p:nvPr/>
        </p:nvSpPr>
        <p:spPr>
          <a:xfrm>
            <a:off x="14964942" y="5025832"/>
            <a:ext cx="8349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max_depth</a:t>
            </a:r>
          </a:p>
        </p:txBody>
      </p:sp>
      <p:sp>
        <p:nvSpPr>
          <p:cNvPr id="430" name="max_leaf_nodes"/>
          <p:cNvSpPr txBox="1"/>
          <p:nvPr/>
        </p:nvSpPr>
        <p:spPr>
          <a:xfrm>
            <a:off x="14964942" y="6426199"/>
            <a:ext cx="8349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max_leaf_nodes</a:t>
            </a:r>
          </a:p>
        </p:txBody>
      </p:sp>
      <p:sp>
        <p:nvSpPr>
          <p:cNvPr id="431" name="min_features"/>
          <p:cNvSpPr txBox="1"/>
          <p:nvPr/>
        </p:nvSpPr>
        <p:spPr>
          <a:xfrm>
            <a:off x="14964942" y="7826567"/>
            <a:ext cx="8349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min_features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决策树解决回归问题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决策树解决回归问题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决策树解决回归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决策树解决回归问题</a:t>
            </a:r>
          </a:p>
        </p:txBody>
      </p:sp>
      <p:pic>
        <p:nvPicPr>
          <p:cNvPr id="43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4" name="Group"/>
          <p:cNvGrpSpPr/>
          <p:nvPr/>
        </p:nvGrpSpPr>
        <p:grpSpPr>
          <a:xfrm>
            <a:off x="5779366" y="4783716"/>
            <a:ext cx="12825268" cy="6850638"/>
            <a:chOff x="0" y="0"/>
            <a:chExt cx="12825266" cy="6850636"/>
          </a:xfrm>
        </p:grpSpPr>
        <p:sp>
          <p:nvSpPr>
            <p:cNvPr id="437" name="x&lt;2.4"/>
            <p:cNvSpPr/>
            <p:nvPr/>
          </p:nvSpPr>
          <p:spPr>
            <a:xfrm>
              <a:off x="2966600" y="0"/>
              <a:ext cx="4598381" cy="1270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x&lt;2.4</a:t>
              </a:r>
            </a:p>
          </p:txBody>
        </p:sp>
        <p:grpSp>
          <p:nvGrpSpPr>
            <p:cNvPr id="441" name="Group"/>
            <p:cNvGrpSpPr/>
            <p:nvPr/>
          </p:nvGrpSpPr>
          <p:grpSpPr>
            <a:xfrm>
              <a:off x="0" y="1314167"/>
              <a:ext cx="3883110" cy="2739734"/>
              <a:chOff x="0" y="0"/>
              <a:chExt cx="3883109" cy="2739733"/>
            </a:xfrm>
          </p:grpSpPr>
          <p:sp>
            <p:nvSpPr>
              <p:cNvPr id="438" name="Line"/>
              <p:cNvSpPr/>
              <p:nvPr/>
            </p:nvSpPr>
            <p:spPr>
              <a:xfrm flipH="1">
                <a:off x="2281100" y="0"/>
                <a:ext cx="1602010" cy="1259965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39" name="A"/>
              <p:cNvSpPr/>
              <p:nvPr/>
            </p:nvSpPr>
            <p:spPr>
              <a:xfrm>
                <a:off x="0" y="1117750"/>
                <a:ext cx="2909318" cy="1621984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40" name="Y"/>
              <p:cNvSpPr txBox="1"/>
              <p:nvPr/>
            </p:nvSpPr>
            <p:spPr>
              <a:xfrm>
                <a:off x="1825578" y="8204"/>
                <a:ext cx="995041" cy="863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indent="228600" algn="l">
                  <a:lnSpc>
                    <a:spcPct val="150000"/>
                  </a:lnSpc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963724" y="1314489"/>
              <a:ext cx="4598381" cy="2563421"/>
              <a:chOff x="0" y="0"/>
              <a:chExt cx="4598379" cy="2563419"/>
            </a:xfrm>
          </p:grpSpPr>
          <p:sp>
            <p:nvSpPr>
              <p:cNvPr id="442" name="Line"/>
              <p:cNvSpPr/>
              <p:nvPr/>
            </p:nvSpPr>
            <p:spPr>
              <a:xfrm>
                <a:off x="310324" y="-1"/>
                <a:ext cx="1978487" cy="126114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43" name="y&lt;1.8"/>
              <p:cNvSpPr/>
              <p:nvPr/>
            </p:nvSpPr>
            <p:spPr>
              <a:xfrm>
                <a:off x="0" y="1293419"/>
                <a:ext cx="4598380" cy="1270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y&lt;1.8</a:t>
                </a:r>
              </a:p>
            </p:txBody>
          </p:sp>
          <p:sp>
            <p:nvSpPr>
              <p:cNvPr id="444" name="N"/>
              <p:cNvSpPr txBox="1"/>
              <p:nvPr/>
            </p:nvSpPr>
            <p:spPr>
              <a:xfrm>
                <a:off x="1294966" y="7882"/>
                <a:ext cx="1030078" cy="863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indent="228600" algn="l">
                  <a:lnSpc>
                    <a:spcPct val="150000"/>
                  </a:lnSpc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449" name="Group"/>
            <p:cNvGrpSpPr/>
            <p:nvPr/>
          </p:nvGrpSpPr>
          <p:grpSpPr>
            <a:xfrm>
              <a:off x="4154225" y="3934912"/>
              <a:ext cx="3566952" cy="2915725"/>
              <a:chOff x="0" y="0"/>
              <a:chExt cx="3566950" cy="2915723"/>
            </a:xfrm>
          </p:grpSpPr>
          <p:sp>
            <p:nvSpPr>
              <p:cNvPr id="446" name="Line"/>
              <p:cNvSpPr/>
              <p:nvPr/>
            </p:nvSpPr>
            <p:spPr>
              <a:xfrm flipH="1">
                <a:off x="1964941" y="0"/>
                <a:ext cx="1602010" cy="1259965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47" name="Y"/>
              <p:cNvSpPr txBox="1"/>
              <p:nvPr/>
            </p:nvSpPr>
            <p:spPr>
              <a:xfrm>
                <a:off x="1509419" y="8204"/>
                <a:ext cx="995041" cy="863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indent="228600" algn="l">
                  <a:lnSpc>
                    <a:spcPct val="150000"/>
                  </a:lnSpc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48" name="B"/>
              <p:cNvSpPr/>
              <p:nvPr/>
            </p:nvSpPr>
            <p:spPr>
              <a:xfrm>
                <a:off x="0" y="1293741"/>
                <a:ext cx="2909318" cy="1621983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53" name="Group"/>
            <p:cNvGrpSpPr/>
            <p:nvPr/>
          </p:nvGrpSpPr>
          <p:grpSpPr>
            <a:xfrm>
              <a:off x="9195603" y="3935233"/>
              <a:ext cx="3629664" cy="2915404"/>
              <a:chOff x="0" y="0"/>
              <a:chExt cx="3629663" cy="2915402"/>
            </a:xfrm>
          </p:grpSpPr>
          <p:sp>
            <p:nvSpPr>
              <p:cNvPr id="450" name="Line"/>
              <p:cNvSpPr/>
              <p:nvPr/>
            </p:nvSpPr>
            <p:spPr>
              <a:xfrm>
                <a:off x="-1" y="-1"/>
                <a:ext cx="1978488" cy="126114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51" name="N"/>
              <p:cNvSpPr txBox="1"/>
              <p:nvPr/>
            </p:nvSpPr>
            <p:spPr>
              <a:xfrm>
                <a:off x="984643" y="7882"/>
                <a:ext cx="1030077" cy="863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indent="228600" algn="l">
                  <a:lnSpc>
                    <a:spcPct val="150000"/>
                  </a:lnSpc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452" name="C"/>
              <p:cNvSpPr/>
              <p:nvPr/>
            </p:nvSpPr>
            <p:spPr>
              <a:xfrm>
                <a:off x="720346" y="1293420"/>
                <a:ext cx="2909318" cy="1621983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实践：scikit-learn中的决策树解决回归问题"/>
          <p:cNvSpPr txBox="1"/>
          <p:nvPr>
            <p:ph type="ctrTitle"/>
          </p:nvPr>
        </p:nvSpPr>
        <p:spPr>
          <a:xfrm>
            <a:off x="1778000" y="4533899"/>
            <a:ext cx="20828001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实践：scikit-learn中的决策树解决回归问题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学习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学习曲线</a:t>
            </a:r>
          </a:p>
        </p:txBody>
      </p:sp>
      <p:pic>
        <p:nvPicPr>
          <p:cNvPr id="45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889" y="4465227"/>
            <a:ext cx="10145157" cy="6817546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欠拟合"/>
          <p:cNvSpPr txBox="1"/>
          <p:nvPr/>
        </p:nvSpPr>
        <p:spPr>
          <a:xfrm>
            <a:off x="4679677" y="12033608"/>
            <a:ext cx="307758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欠拟合</a:t>
            </a:r>
          </a:p>
        </p:txBody>
      </p:sp>
      <p:pic>
        <p:nvPicPr>
          <p:cNvPr id="4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34081" y="4537583"/>
            <a:ext cx="10145158" cy="6817546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过拟合"/>
          <p:cNvSpPr txBox="1"/>
          <p:nvPr/>
        </p:nvSpPr>
        <p:spPr>
          <a:xfrm>
            <a:off x="16567868" y="12105964"/>
            <a:ext cx="30775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过拟合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模型复杂度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模型复杂度曲线</a:t>
            </a:r>
          </a:p>
        </p:txBody>
      </p:sp>
      <p:pic>
        <p:nvPicPr>
          <p:cNvPr id="46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1" name="Group"/>
          <p:cNvGrpSpPr/>
          <p:nvPr/>
        </p:nvGrpSpPr>
        <p:grpSpPr>
          <a:xfrm>
            <a:off x="4030446" y="3845330"/>
            <a:ext cx="16323107" cy="10258109"/>
            <a:chOff x="0" y="0"/>
            <a:chExt cx="16323105" cy="10258107"/>
          </a:xfrm>
        </p:grpSpPr>
        <p:grpSp>
          <p:nvGrpSpPr>
            <p:cNvPr id="471" name="Group"/>
            <p:cNvGrpSpPr/>
            <p:nvPr/>
          </p:nvGrpSpPr>
          <p:grpSpPr>
            <a:xfrm>
              <a:off x="-1" y="-1"/>
              <a:ext cx="16323107" cy="10258109"/>
              <a:chOff x="-1005344" y="0"/>
              <a:chExt cx="16323105" cy="10258107"/>
            </a:xfrm>
          </p:grpSpPr>
          <p:sp>
            <p:nvSpPr>
              <p:cNvPr id="467" name="Line"/>
              <p:cNvSpPr/>
              <p:nvPr/>
            </p:nvSpPr>
            <p:spPr>
              <a:xfrm flipV="1">
                <a:off x="2242928" y="246298"/>
                <a:ext cx="1" cy="7979597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68" name="Line"/>
              <p:cNvSpPr/>
              <p:nvPr/>
            </p:nvSpPr>
            <p:spPr>
              <a:xfrm>
                <a:off x="2211153" y="8171406"/>
                <a:ext cx="10305479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69" name="模型准确率"/>
              <p:cNvSpPr txBox="1"/>
              <p:nvPr/>
            </p:nvSpPr>
            <p:spPr>
              <a:xfrm>
                <a:off x="-1005345" y="0"/>
                <a:ext cx="3182446" cy="8271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ct val="150000"/>
                  </a:lnSpc>
                  <a:defRPr sz="3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模型准确率</a:t>
                </a:r>
              </a:p>
            </p:txBody>
          </p:sp>
          <p:sp>
            <p:nvSpPr>
              <p:cNvPr id="470" name="模型复杂程度"/>
              <p:cNvSpPr txBox="1"/>
              <p:nvPr/>
            </p:nvSpPr>
            <p:spPr>
              <a:xfrm>
                <a:off x="11523174" y="8488004"/>
                <a:ext cx="3794588" cy="17701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ct val="150000"/>
                  </a:lnSpc>
                  <a:defRPr sz="3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模型复杂程度</a:t>
                </a:r>
              </a:p>
            </p:txBody>
          </p:sp>
        </p:grpSp>
        <p:grpSp>
          <p:nvGrpSpPr>
            <p:cNvPr id="474" name="Group"/>
            <p:cNvGrpSpPr/>
            <p:nvPr/>
          </p:nvGrpSpPr>
          <p:grpSpPr>
            <a:xfrm>
              <a:off x="3391633" y="3951116"/>
              <a:ext cx="11748204" cy="4085690"/>
              <a:chOff x="0" y="0"/>
              <a:chExt cx="11748203" cy="4085689"/>
            </a:xfrm>
          </p:grpSpPr>
          <p:sp>
            <p:nvSpPr>
              <p:cNvPr id="482" name="Connection Line"/>
              <p:cNvSpPr/>
              <p:nvPr/>
            </p:nvSpPr>
            <p:spPr>
              <a:xfrm>
                <a:off x="0" y="-1"/>
                <a:ext cx="9468797" cy="4085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4" fill="norm" stroke="1" extrusionOk="0">
                    <a:moveTo>
                      <a:pt x="0" y="16204"/>
                    </a:moveTo>
                    <a:cubicBezTo>
                      <a:pt x="9935" y="-5047"/>
                      <a:pt x="17135" y="-5396"/>
                      <a:pt x="21600" y="15156"/>
                    </a:cubicBezTo>
                  </a:path>
                </a:pathLst>
              </a:custGeom>
              <a:noFill/>
              <a:ln w="63500" cap="flat">
                <a:solidFill>
                  <a:srgbClr val="CA495A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73" name="test"/>
              <p:cNvSpPr txBox="1"/>
              <p:nvPr/>
            </p:nvSpPr>
            <p:spPr>
              <a:xfrm>
                <a:off x="8565757" y="945079"/>
                <a:ext cx="3182447" cy="727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ct val="150000"/>
                  </a:lnSpc>
                  <a:defRPr sz="3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test</a:t>
                </a:r>
              </a:p>
            </p:txBody>
          </p:sp>
        </p:grpSp>
        <p:grpSp>
          <p:nvGrpSpPr>
            <p:cNvPr id="477" name="Group"/>
            <p:cNvGrpSpPr/>
            <p:nvPr/>
          </p:nvGrpSpPr>
          <p:grpSpPr>
            <a:xfrm>
              <a:off x="3423051" y="580785"/>
              <a:ext cx="11716786" cy="7267519"/>
              <a:chOff x="0" y="0"/>
              <a:chExt cx="11716784" cy="7267518"/>
            </a:xfrm>
          </p:grpSpPr>
          <p:sp>
            <p:nvSpPr>
              <p:cNvPr id="483" name="Connection Line"/>
              <p:cNvSpPr/>
              <p:nvPr/>
            </p:nvSpPr>
            <p:spPr>
              <a:xfrm>
                <a:off x="0" y="0"/>
                <a:ext cx="9562557" cy="7267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994" y="9313"/>
                      <a:pt x="11194" y="2113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2E7CAC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76" name="train"/>
              <p:cNvSpPr txBox="1"/>
              <p:nvPr/>
            </p:nvSpPr>
            <p:spPr>
              <a:xfrm>
                <a:off x="8534339" y="396963"/>
                <a:ext cx="3182446" cy="727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ct val="150000"/>
                  </a:lnSpc>
                  <a:defRPr sz="3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train</a:t>
                </a:r>
              </a:p>
            </p:txBody>
          </p:sp>
        </p:grpSp>
        <p:sp>
          <p:nvSpPr>
            <p:cNvPr id="478" name="Line"/>
            <p:cNvSpPr/>
            <p:nvPr/>
          </p:nvSpPr>
          <p:spPr>
            <a:xfrm flipV="1">
              <a:off x="9023099" y="561497"/>
              <a:ext cx="1" cy="81297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9" name="欠拟合"/>
            <p:cNvSpPr txBox="1"/>
            <p:nvPr/>
          </p:nvSpPr>
          <p:spPr>
            <a:xfrm>
              <a:off x="4969388" y="8477801"/>
              <a:ext cx="3476981" cy="1058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欠拟合</a:t>
              </a:r>
            </a:p>
          </p:txBody>
        </p:sp>
        <p:sp>
          <p:nvSpPr>
            <p:cNvPr id="480" name="过拟合"/>
            <p:cNvSpPr txBox="1"/>
            <p:nvPr/>
          </p:nvSpPr>
          <p:spPr>
            <a:xfrm>
              <a:off x="9599829" y="8477801"/>
              <a:ext cx="3476981" cy="1058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过拟合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课程补充代码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课程补充代码</a:t>
            </a:r>
          </a:p>
        </p:txBody>
      </p:sp>
      <p:pic>
        <p:nvPicPr>
          <p:cNvPr id="48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https://github.com/liuyubobobo/Play-with-Machine-Learning-Algorithms"/>
          <p:cNvSpPr txBox="1"/>
          <p:nvPr/>
        </p:nvSpPr>
        <p:spPr>
          <a:xfrm>
            <a:off x="2037397" y="7442199"/>
            <a:ext cx="203092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https://github.com/liuyubobobo/Play-with-Machine-Learning-Algorithms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决策树的局限性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决策树的局限性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决策树的局限性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决策树的局限性</a:t>
            </a:r>
          </a:p>
        </p:txBody>
      </p:sp>
      <p:pic>
        <p:nvPicPr>
          <p:cNvPr id="49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9609" y="3712884"/>
            <a:ext cx="14124782" cy="9491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什么是决策树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什么是决策树</a:t>
            </a:r>
          </a:p>
        </p:txBody>
      </p:sp>
      <p:pic>
        <p:nvPicPr>
          <p:cNvPr id="1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发表过顶会论文？"/>
          <p:cNvSpPr/>
          <p:nvPr/>
        </p:nvSpPr>
        <p:spPr>
          <a:xfrm>
            <a:off x="8180382" y="3843087"/>
            <a:ext cx="459838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发表过顶会论文？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5213783" y="5157254"/>
            <a:ext cx="3883111" cy="2739735"/>
            <a:chOff x="0" y="0"/>
            <a:chExt cx="3883109" cy="2739733"/>
          </a:xfrm>
        </p:grpSpPr>
        <p:sp>
          <p:nvSpPr>
            <p:cNvPr id="129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0" name="录用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录用</a:t>
              </a:r>
            </a:p>
          </p:txBody>
        </p:sp>
        <p:sp>
          <p:nvSpPr>
            <p:cNvPr id="131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11177507" y="5157577"/>
            <a:ext cx="4598381" cy="2563420"/>
            <a:chOff x="0" y="0"/>
            <a:chExt cx="4598379" cy="2563419"/>
          </a:xfrm>
        </p:grpSpPr>
        <p:sp>
          <p:nvSpPr>
            <p:cNvPr id="133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4" name="是否是研究生？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是否是研究生？</a:t>
              </a:r>
            </a:p>
          </p:txBody>
        </p:sp>
        <p:sp>
          <p:nvSpPr>
            <p:cNvPr id="135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8065791" y="7761001"/>
            <a:ext cx="4598381" cy="2587204"/>
            <a:chOff x="0" y="0"/>
            <a:chExt cx="4598379" cy="2587202"/>
          </a:xfrm>
        </p:grpSpPr>
        <p:sp>
          <p:nvSpPr>
            <p:cNvPr id="137" name="Line"/>
            <p:cNvSpPr/>
            <p:nvPr/>
          </p:nvSpPr>
          <p:spPr>
            <a:xfrm flipH="1">
              <a:off x="2305623" y="24955"/>
              <a:ext cx="1602011" cy="125996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8" name="N"/>
            <p:cNvSpPr txBox="1"/>
            <p:nvPr/>
          </p:nvSpPr>
          <p:spPr>
            <a:xfrm>
              <a:off x="1784151" y="-1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9" name="GPA年级前10？"/>
            <p:cNvSpPr/>
            <p:nvPr/>
          </p:nvSpPr>
          <p:spPr>
            <a:xfrm>
              <a:off x="0" y="1317202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GPA年级前10？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5623967" y="10406937"/>
            <a:ext cx="3566952" cy="2915725"/>
            <a:chOff x="0" y="0"/>
            <a:chExt cx="3566950" cy="2915723"/>
          </a:xfrm>
        </p:grpSpPr>
        <p:sp>
          <p:nvSpPr>
            <p:cNvPr id="141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2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43" name="录用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录用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10665345" y="10407259"/>
            <a:ext cx="3629665" cy="2915403"/>
            <a:chOff x="0" y="0"/>
            <a:chExt cx="3629663" cy="2915402"/>
          </a:xfrm>
        </p:grpSpPr>
        <p:sp>
          <p:nvSpPr>
            <p:cNvPr id="145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6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47" name="考察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考察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4822616" y="7761001"/>
            <a:ext cx="5831840" cy="2580977"/>
            <a:chOff x="0" y="0"/>
            <a:chExt cx="5831838" cy="2580975"/>
          </a:xfrm>
        </p:grpSpPr>
        <p:sp>
          <p:nvSpPr>
            <p:cNvPr id="149" name="Line"/>
            <p:cNvSpPr/>
            <p:nvPr/>
          </p:nvSpPr>
          <p:spPr>
            <a:xfrm>
              <a:off x="-1" y="19050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" name="Y"/>
            <p:cNvSpPr txBox="1"/>
            <p:nvPr/>
          </p:nvSpPr>
          <p:spPr>
            <a:xfrm>
              <a:off x="823840" y="-1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51" name="项目机器学习相关？"/>
            <p:cNvSpPr/>
            <p:nvPr/>
          </p:nvSpPr>
          <p:spPr>
            <a:xfrm>
              <a:off x="1233459" y="1310975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项目机器学习相关？</a:t>
              </a: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14539821" y="10400710"/>
            <a:ext cx="2909318" cy="2915725"/>
            <a:chOff x="0" y="0"/>
            <a:chExt cx="2909317" cy="2915723"/>
          </a:xfrm>
        </p:grpSpPr>
        <p:sp>
          <p:nvSpPr>
            <p:cNvPr id="153" name="Line"/>
            <p:cNvSpPr/>
            <p:nvPr/>
          </p:nvSpPr>
          <p:spPr>
            <a:xfrm flipH="1">
              <a:off x="944756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4" name="Y"/>
            <p:cNvSpPr txBox="1"/>
            <p:nvPr/>
          </p:nvSpPr>
          <p:spPr>
            <a:xfrm>
              <a:off x="489235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55" name="录用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录用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19477524" y="10401032"/>
            <a:ext cx="3733337" cy="2915404"/>
            <a:chOff x="0" y="0"/>
            <a:chExt cx="3733336" cy="2915402"/>
          </a:xfrm>
        </p:grpSpPr>
        <p:sp>
          <p:nvSpPr>
            <p:cNvPr id="157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8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59" name="考察"/>
            <p:cNvSpPr/>
            <p:nvPr/>
          </p:nvSpPr>
          <p:spPr>
            <a:xfrm>
              <a:off x="824018" y="1293420"/>
              <a:ext cx="2909319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考察</a:t>
              </a:r>
            </a:p>
          </p:txBody>
        </p:sp>
      </p:grpSp>
      <p:sp>
        <p:nvSpPr>
          <p:cNvPr id="161" name="招聘机器学习…"/>
          <p:cNvSpPr txBox="1"/>
          <p:nvPr/>
        </p:nvSpPr>
        <p:spPr>
          <a:xfrm>
            <a:off x="582716" y="3889249"/>
            <a:ext cx="4557925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招聘机器学习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算法工程师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13734088" y="3861252"/>
            <a:ext cx="9748986" cy="6421980"/>
            <a:chOff x="0" y="0"/>
            <a:chExt cx="9748984" cy="6421978"/>
          </a:xfrm>
        </p:grpSpPr>
        <p:sp>
          <p:nvSpPr>
            <p:cNvPr id="162" name="Line"/>
            <p:cNvSpPr/>
            <p:nvPr/>
          </p:nvSpPr>
          <p:spPr>
            <a:xfrm>
              <a:off x="0" y="0"/>
              <a:ext cx="9748985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8013813" y="6421978"/>
              <a:ext cx="1414620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166" name="Group"/>
            <p:cNvGrpSpPr/>
            <p:nvPr/>
          </p:nvGrpSpPr>
          <p:grpSpPr>
            <a:xfrm>
              <a:off x="8891508" y="98358"/>
              <a:ext cx="2" cy="6205821"/>
              <a:chOff x="0" y="0"/>
              <a:chExt cx="0" cy="6205819"/>
            </a:xfrm>
          </p:grpSpPr>
          <p:sp>
            <p:nvSpPr>
              <p:cNvPr id="164" name="Line"/>
              <p:cNvSpPr/>
              <p:nvPr/>
            </p:nvSpPr>
            <p:spPr>
              <a:xfrm flipV="1">
                <a:off x="0" y="-1"/>
                <a:ext cx="1" cy="291572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H="1">
                <a:off x="-1" y="1622958"/>
                <a:ext cx="2" cy="45828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67" name="depth"/>
            <p:cNvSpPr txBox="1"/>
            <p:nvPr/>
          </p:nvSpPr>
          <p:spPr>
            <a:xfrm>
              <a:off x="6529829" y="2564947"/>
              <a:ext cx="216055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depth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6"/>
      <p:bldP build="whole" bldLvl="1" animBg="1" rev="0" advAuto="0" spid="148" grpId="7"/>
      <p:bldP build="whole" bldLvl="1" animBg="1" rev="0" advAuto="0" spid="161" grpId="1"/>
      <p:bldP build="whole" bldLvl="1" animBg="1" rev="0" advAuto="0" spid="132" grpId="3"/>
      <p:bldP build="whole" bldLvl="1" animBg="1" rev="0" advAuto="0" spid="136" grpId="4"/>
      <p:bldP build="whole" bldLvl="1" animBg="1" rev="0" advAuto="0" spid="128" grpId="2"/>
      <p:bldP build="whole" bldLvl="1" animBg="1" rev="0" advAuto="0" spid="160" grpId="10"/>
      <p:bldP build="whole" bldLvl="1" animBg="1" rev="0" advAuto="0" spid="168" grpId="11"/>
      <p:bldP build="whole" bldLvl="1" animBg="1" rev="0" advAuto="0" spid="152" grpId="8"/>
      <p:bldP build="whole" bldLvl="1" animBg="1" rev="0" advAuto="0" spid="140" grpId="5"/>
      <p:bldP build="whole" bldLvl="1" animBg="1" rev="0" advAuto="0" spid="156" grpId="9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决策树的局限性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决策树的局限性</a:t>
            </a:r>
          </a:p>
        </p:txBody>
      </p:sp>
      <p:pic>
        <p:nvPicPr>
          <p:cNvPr id="4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Circle"/>
          <p:cNvSpPr/>
          <p:nvPr/>
        </p:nvSpPr>
        <p:spPr>
          <a:xfrm>
            <a:off x="15102448" y="516554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8" name="Circle"/>
          <p:cNvSpPr/>
          <p:nvPr/>
        </p:nvSpPr>
        <p:spPr>
          <a:xfrm>
            <a:off x="8307383" y="516554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9" name="Circle"/>
          <p:cNvSpPr/>
          <p:nvPr/>
        </p:nvSpPr>
        <p:spPr>
          <a:xfrm>
            <a:off x="15102448" y="10453946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0" name="Circle"/>
          <p:cNvSpPr/>
          <p:nvPr/>
        </p:nvSpPr>
        <p:spPr>
          <a:xfrm>
            <a:off x="8307383" y="10453946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1" name="Line"/>
          <p:cNvSpPr/>
          <p:nvPr/>
        </p:nvSpPr>
        <p:spPr>
          <a:xfrm flipV="1">
            <a:off x="6377202" y="8444746"/>
            <a:ext cx="1162959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2" name="Line"/>
          <p:cNvSpPr/>
          <p:nvPr/>
        </p:nvSpPr>
        <p:spPr>
          <a:xfrm>
            <a:off x="12339915" y="8451153"/>
            <a:ext cx="1" cy="3666418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1" grpId="1"/>
      <p:bldP build="whole" bldLvl="1" animBg="1" rev="0" advAuto="0" spid="502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决策树的局限性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决策树的局限性</a:t>
            </a:r>
          </a:p>
        </p:txBody>
      </p:sp>
      <p:pic>
        <p:nvPicPr>
          <p:cNvPr id="50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Circle"/>
          <p:cNvSpPr/>
          <p:nvPr/>
        </p:nvSpPr>
        <p:spPr>
          <a:xfrm>
            <a:off x="15102448" y="516554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7" name="Circle"/>
          <p:cNvSpPr/>
          <p:nvPr/>
        </p:nvSpPr>
        <p:spPr>
          <a:xfrm>
            <a:off x="8307383" y="516554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8" name="Circle"/>
          <p:cNvSpPr/>
          <p:nvPr/>
        </p:nvSpPr>
        <p:spPr>
          <a:xfrm>
            <a:off x="15102448" y="10453946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9" name="Circle"/>
          <p:cNvSpPr/>
          <p:nvPr/>
        </p:nvSpPr>
        <p:spPr>
          <a:xfrm>
            <a:off x="8307383" y="10453946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512" name="Group"/>
          <p:cNvGrpSpPr/>
          <p:nvPr/>
        </p:nvGrpSpPr>
        <p:grpSpPr>
          <a:xfrm>
            <a:off x="6377202" y="8444746"/>
            <a:ext cx="5988460" cy="3672825"/>
            <a:chOff x="0" y="0"/>
            <a:chExt cx="5988458" cy="3672824"/>
          </a:xfrm>
        </p:grpSpPr>
        <p:sp>
          <p:nvSpPr>
            <p:cNvPr id="510" name="Line"/>
            <p:cNvSpPr/>
            <p:nvPr/>
          </p:nvSpPr>
          <p:spPr>
            <a:xfrm flipV="1">
              <a:off x="-1" y="0"/>
              <a:ext cx="598846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11" name="Line"/>
            <p:cNvSpPr/>
            <p:nvPr/>
          </p:nvSpPr>
          <p:spPr>
            <a:xfrm flipH="1">
              <a:off x="5962712" y="6407"/>
              <a:ext cx="1" cy="366641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决策树的局限性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决策树的局限性</a:t>
            </a:r>
          </a:p>
        </p:txBody>
      </p:sp>
      <p:pic>
        <p:nvPicPr>
          <p:cNvPr id="51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Circle"/>
          <p:cNvSpPr/>
          <p:nvPr/>
        </p:nvSpPr>
        <p:spPr>
          <a:xfrm>
            <a:off x="15102448" y="516554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7" name="Circle"/>
          <p:cNvSpPr/>
          <p:nvPr/>
        </p:nvSpPr>
        <p:spPr>
          <a:xfrm>
            <a:off x="8307383" y="516554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8" name="Circle"/>
          <p:cNvSpPr/>
          <p:nvPr/>
        </p:nvSpPr>
        <p:spPr>
          <a:xfrm>
            <a:off x="15102448" y="10453946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9" name="Circle"/>
          <p:cNvSpPr/>
          <p:nvPr/>
        </p:nvSpPr>
        <p:spPr>
          <a:xfrm>
            <a:off x="8307383" y="10453946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0" name="Line"/>
          <p:cNvSpPr/>
          <p:nvPr/>
        </p:nvSpPr>
        <p:spPr>
          <a:xfrm>
            <a:off x="5761187" y="5622860"/>
            <a:ext cx="9271335" cy="7377358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决策树的局限性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决策树的局限性</a:t>
            </a:r>
          </a:p>
        </p:txBody>
      </p:sp>
      <p:pic>
        <p:nvPicPr>
          <p:cNvPr id="52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Circle"/>
          <p:cNvSpPr/>
          <p:nvPr/>
        </p:nvSpPr>
        <p:spPr>
          <a:xfrm>
            <a:off x="7680297" y="4948477"/>
            <a:ext cx="756301" cy="7563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5" name="Circle"/>
          <p:cNvSpPr/>
          <p:nvPr/>
        </p:nvSpPr>
        <p:spPr>
          <a:xfrm>
            <a:off x="9809149" y="5750801"/>
            <a:ext cx="756301" cy="7563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6" name="Circle"/>
          <p:cNvSpPr/>
          <p:nvPr/>
        </p:nvSpPr>
        <p:spPr>
          <a:xfrm>
            <a:off x="8564233" y="6739667"/>
            <a:ext cx="756301" cy="7563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7" name="Circle"/>
          <p:cNvSpPr/>
          <p:nvPr/>
        </p:nvSpPr>
        <p:spPr>
          <a:xfrm>
            <a:off x="9993643" y="8410264"/>
            <a:ext cx="756301" cy="7563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8" name="Circle"/>
          <p:cNvSpPr/>
          <p:nvPr/>
        </p:nvSpPr>
        <p:spPr>
          <a:xfrm>
            <a:off x="7461180" y="9133824"/>
            <a:ext cx="756301" cy="75630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9" name="Circle"/>
          <p:cNvSpPr/>
          <p:nvPr/>
        </p:nvSpPr>
        <p:spPr>
          <a:xfrm>
            <a:off x="9173607" y="10532709"/>
            <a:ext cx="756301" cy="7563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0" name="Circle"/>
          <p:cNvSpPr/>
          <p:nvPr/>
        </p:nvSpPr>
        <p:spPr>
          <a:xfrm>
            <a:off x="6086414" y="11352744"/>
            <a:ext cx="756301" cy="7563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1" name="Circle"/>
          <p:cNvSpPr/>
          <p:nvPr/>
        </p:nvSpPr>
        <p:spPr>
          <a:xfrm>
            <a:off x="9809149" y="12076305"/>
            <a:ext cx="756301" cy="7563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2" name="Circle"/>
          <p:cNvSpPr/>
          <p:nvPr/>
        </p:nvSpPr>
        <p:spPr>
          <a:xfrm>
            <a:off x="13231955" y="4948477"/>
            <a:ext cx="756301" cy="7563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3" name="Circle"/>
          <p:cNvSpPr/>
          <p:nvPr/>
        </p:nvSpPr>
        <p:spPr>
          <a:xfrm>
            <a:off x="13720735" y="7125566"/>
            <a:ext cx="756301" cy="7563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4" name="Circle"/>
          <p:cNvSpPr/>
          <p:nvPr/>
        </p:nvSpPr>
        <p:spPr>
          <a:xfrm>
            <a:off x="15409044" y="6160819"/>
            <a:ext cx="756301" cy="7563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5" name="Circle"/>
          <p:cNvSpPr/>
          <p:nvPr/>
        </p:nvSpPr>
        <p:spPr>
          <a:xfrm>
            <a:off x="15626112" y="9133824"/>
            <a:ext cx="756301" cy="75630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6" name="Circle"/>
          <p:cNvSpPr/>
          <p:nvPr/>
        </p:nvSpPr>
        <p:spPr>
          <a:xfrm>
            <a:off x="13231955" y="9133824"/>
            <a:ext cx="756301" cy="75630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7" name="Circle"/>
          <p:cNvSpPr/>
          <p:nvPr/>
        </p:nvSpPr>
        <p:spPr>
          <a:xfrm>
            <a:off x="13526275" y="11352744"/>
            <a:ext cx="756301" cy="7563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8" name="Circle"/>
          <p:cNvSpPr/>
          <p:nvPr/>
        </p:nvSpPr>
        <p:spPr>
          <a:xfrm>
            <a:off x="16880284" y="10791608"/>
            <a:ext cx="756301" cy="7563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9" name="Circle"/>
          <p:cNvSpPr/>
          <p:nvPr/>
        </p:nvSpPr>
        <p:spPr>
          <a:xfrm>
            <a:off x="17627964" y="7125566"/>
            <a:ext cx="756301" cy="7563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0" name="Circle"/>
          <p:cNvSpPr/>
          <p:nvPr/>
        </p:nvSpPr>
        <p:spPr>
          <a:xfrm>
            <a:off x="16566741" y="4244649"/>
            <a:ext cx="756301" cy="75630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1" name="Line"/>
          <p:cNvSpPr/>
          <p:nvPr/>
        </p:nvSpPr>
        <p:spPr>
          <a:xfrm flipH="1">
            <a:off x="11990949" y="3747077"/>
            <a:ext cx="1" cy="958676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1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1" name="Group"/>
          <p:cNvGrpSpPr/>
          <p:nvPr/>
        </p:nvGrpSpPr>
        <p:grpSpPr>
          <a:xfrm>
            <a:off x="6043075" y="2363391"/>
            <a:ext cx="12297850" cy="8587957"/>
            <a:chOff x="0" y="0"/>
            <a:chExt cx="12297849" cy="8587955"/>
          </a:xfrm>
        </p:grpSpPr>
        <p:sp>
          <p:nvSpPr>
            <p:cNvPr id="544" name="Circle"/>
            <p:cNvSpPr/>
            <p:nvPr/>
          </p:nvSpPr>
          <p:spPr>
            <a:xfrm>
              <a:off x="1593882" y="703827"/>
              <a:ext cx="756302" cy="7563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Circle"/>
            <p:cNvSpPr/>
            <p:nvPr/>
          </p:nvSpPr>
          <p:spPr>
            <a:xfrm>
              <a:off x="3722734" y="1506151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Circle"/>
            <p:cNvSpPr/>
            <p:nvPr/>
          </p:nvSpPr>
          <p:spPr>
            <a:xfrm>
              <a:off x="2477818" y="2495017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Circle"/>
            <p:cNvSpPr/>
            <p:nvPr/>
          </p:nvSpPr>
          <p:spPr>
            <a:xfrm>
              <a:off x="3907228" y="4165614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Circle"/>
            <p:cNvSpPr/>
            <p:nvPr/>
          </p:nvSpPr>
          <p:spPr>
            <a:xfrm>
              <a:off x="1374765" y="4889174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Circle"/>
            <p:cNvSpPr/>
            <p:nvPr/>
          </p:nvSpPr>
          <p:spPr>
            <a:xfrm>
              <a:off x="3087192" y="6288059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Circle"/>
            <p:cNvSpPr/>
            <p:nvPr/>
          </p:nvSpPr>
          <p:spPr>
            <a:xfrm>
              <a:off x="0" y="7108095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Circle"/>
            <p:cNvSpPr/>
            <p:nvPr/>
          </p:nvSpPr>
          <p:spPr>
            <a:xfrm>
              <a:off x="3722734" y="7831655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Circle"/>
            <p:cNvSpPr/>
            <p:nvPr/>
          </p:nvSpPr>
          <p:spPr>
            <a:xfrm>
              <a:off x="7145540" y="703827"/>
              <a:ext cx="756301" cy="75630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Circle"/>
            <p:cNvSpPr/>
            <p:nvPr/>
          </p:nvSpPr>
          <p:spPr>
            <a:xfrm>
              <a:off x="7634321" y="2880916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Circle"/>
            <p:cNvSpPr/>
            <p:nvPr/>
          </p:nvSpPr>
          <p:spPr>
            <a:xfrm>
              <a:off x="9322629" y="1916169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Circle"/>
            <p:cNvSpPr/>
            <p:nvPr/>
          </p:nvSpPr>
          <p:spPr>
            <a:xfrm>
              <a:off x="9539697" y="4889174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Circle"/>
            <p:cNvSpPr/>
            <p:nvPr/>
          </p:nvSpPr>
          <p:spPr>
            <a:xfrm>
              <a:off x="7145540" y="4889174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7" name="Circle"/>
            <p:cNvSpPr/>
            <p:nvPr/>
          </p:nvSpPr>
          <p:spPr>
            <a:xfrm>
              <a:off x="7439860" y="7108095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Circle"/>
            <p:cNvSpPr/>
            <p:nvPr/>
          </p:nvSpPr>
          <p:spPr>
            <a:xfrm>
              <a:off x="10793869" y="6546958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9" name="Circle"/>
            <p:cNvSpPr/>
            <p:nvPr/>
          </p:nvSpPr>
          <p:spPr>
            <a:xfrm>
              <a:off x="11541549" y="2880916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0" name="Circle"/>
            <p:cNvSpPr/>
            <p:nvPr/>
          </p:nvSpPr>
          <p:spPr>
            <a:xfrm>
              <a:off x="10480325" y="0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1" name="Group"/>
          <p:cNvGrpSpPr/>
          <p:nvPr/>
        </p:nvGrpSpPr>
        <p:grpSpPr>
          <a:xfrm rot="18900000">
            <a:off x="6043075" y="2564022"/>
            <a:ext cx="12297850" cy="8587956"/>
            <a:chOff x="0" y="0"/>
            <a:chExt cx="12297849" cy="8587955"/>
          </a:xfrm>
        </p:grpSpPr>
        <p:sp>
          <p:nvSpPr>
            <p:cNvPr id="564" name="Circle"/>
            <p:cNvSpPr/>
            <p:nvPr/>
          </p:nvSpPr>
          <p:spPr>
            <a:xfrm>
              <a:off x="1593882" y="703827"/>
              <a:ext cx="756302" cy="7563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Circle"/>
            <p:cNvSpPr/>
            <p:nvPr/>
          </p:nvSpPr>
          <p:spPr>
            <a:xfrm>
              <a:off x="3722734" y="1506151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6" name="Circle"/>
            <p:cNvSpPr/>
            <p:nvPr/>
          </p:nvSpPr>
          <p:spPr>
            <a:xfrm>
              <a:off x="2477818" y="2495017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Circle"/>
            <p:cNvSpPr/>
            <p:nvPr/>
          </p:nvSpPr>
          <p:spPr>
            <a:xfrm>
              <a:off x="3907228" y="4165614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Circle"/>
            <p:cNvSpPr/>
            <p:nvPr/>
          </p:nvSpPr>
          <p:spPr>
            <a:xfrm>
              <a:off x="1374765" y="4889174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9" name="Circle"/>
            <p:cNvSpPr/>
            <p:nvPr/>
          </p:nvSpPr>
          <p:spPr>
            <a:xfrm>
              <a:off x="3087192" y="6288059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Circle"/>
            <p:cNvSpPr/>
            <p:nvPr/>
          </p:nvSpPr>
          <p:spPr>
            <a:xfrm>
              <a:off x="0" y="7108094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1" name="Circle"/>
            <p:cNvSpPr/>
            <p:nvPr/>
          </p:nvSpPr>
          <p:spPr>
            <a:xfrm>
              <a:off x="3722734" y="7831655"/>
              <a:ext cx="756301" cy="7563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2" name="Circle"/>
            <p:cNvSpPr/>
            <p:nvPr/>
          </p:nvSpPr>
          <p:spPr>
            <a:xfrm>
              <a:off x="7145540" y="703827"/>
              <a:ext cx="756301" cy="75630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Circle"/>
            <p:cNvSpPr/>
            <p:nvPr/>
          </p:nvSpPr>
          <p:spPr>
            <a:xfrm>
              <a:off x="7634321" y="2880916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Circle"/>
            <p:cNvSpPr/>
            <p:nvPr/>
          </p:nvSpPr>
          <p:spPr>
            <a:xfrm>
              <a:off x="9322629" y="1916169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5" name="Circle"/>
            <p:cNvSpPr/>
            <p:nvPr/>
          </p:nvSpPr>
          <p:spPr>
            <a:xfrm>
              <a:off x="9539698" y="4889174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6" name="Circle"/>
            <p:cNvSpPr/>
            <p:nvPr/>
          </p:nvSpPr>
          <p:spPr>
            <a:xfrm>
              <a:off x="7145540" y="4889174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Circle"/>
            <p:cNvSpPr/>
            <p:nvPr/>
          </p:nvSpPr>
          <p:spPr>
            <a:xfrm>
              <a:off x="7439860" y="7108094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8" name="Circle"/>
            <p:cNvSpPr/>
            <p:nvPr/>
          </p:nvSpPr>
          <p:spPr>
            <a:xfrm>
              <a:off x="10793869" y="6546958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9" name="Circle"/>
            <p:cNvSpPr/>
            <p:nvPr/>
          </p:nvSpPr>
          <p:spPr>
            <a:xfrm>
              <a:off x="11541549" y="2880916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0" name="Circle"/>
            <p:cNvSpPr/>
            <p:nvPr/>
          </p:nvSpPr>
          <p:spPr>
            <a:xfrm>
              <a:off x="10480326" y="0"/>
              <a:ext cx="756301" cy="75630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87" name="Group"/>
          <p:cNvGrpSpPr/>
          <p:nvPr/>
        </p:nvGrpSpPr>
        <p:grpSpPr>
          <a:xfrm>
            <a:off x="4230638" y="4682230"/>
            <a:ext cx="14967021" cy="4275417"/>
            <a:chOff x="0" y="0"/>
            <a:chExt cx="14967019" cy="4275416"/>
          </a:xfrm>
        </p:grpSpPr>
        <p:sp>
          <p:nvSpPr>
            <p:cNvPr id="582" name="Line"/>
            <p:cNvSpPr/>
            <p:nvPr/>
          </p:nvSpPr>
          <p:spPr>
            <a:xfrm flipV="1">
              <a:off x="-1" y="0"/>
              <a:ext cx="598846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83" name="Line"/>
            <p:cNvSpPr/>
            <p:nvPr/>
          </p:nvSpPr>
          <p:spPr>
            <a:xfrm flipH="1">
              <a:off x="5962713" y="6407"/>
              <a:ext cx="1" cy="216358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5939605" y="2175769"/>
              <a:ext cx="304791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8983956" y="2109979"/>
              <a:ext cx="1" cy="216358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86" name="Line"/>
            <p:cNvSpPr/>
            <p:nvPr/>
          </p:nvSpPr>
          <p:spPr>
            <a:xfrm flipV="1">
              <a:off x="8978561" y="4275415"/>
              <a:ext cx="5988459" cy="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决策树的局限性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决策树的局限性</a:t>
            </a:r>
          </a:p>
        </p:txBody>
      </p:sp>
      <p:pic>
        <p:nvPicPr>
          <p:cNvPr id="59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对个别数据敏感"/>
          <p:cNvSpPr txBox="1"/>
          <p:nvPr/>
        </p:nvSpPr>
        <p:spPr>
          <a:xfrm>
            <a:off x="9387117" y="7378700"/>
            <a:ext cx="2208151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对个别数据敏感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实践：决策树对个别数据敏感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实践：决策树对个别数据敏感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5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9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601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实践：scikit-learn中的决策树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实践：scikit-learn中的决策树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什么是决策树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什么是决策树</a:t>
            </a:r>
          </a:p>
        </p:txBody>
      </p:sp>
      <p:pic>
        <p:nvPicPr>
          <p:cNvPr id="17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9609" y="3712884"/>
            <a:ext cx="14124782" cy="9491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什么是决策树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什么是决策树</a:t>
            </a:r>
          </a:p>
        </p:txBody>
      </p:sp>
      <p:pic>
        <p:nvPicPr>
          <p:cNvPr id="17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265" y="5215279"/>
            <a:ext cx="9225407" cy="6199473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x&lt;2.4"/>
          <p:cNvSpPr/>
          <p:nvPr/>
        </p:nvSpPr>
        <p:spPr>
          <a:xfrm>
            <a:off x="13727683" y="4928429"/>
            <a:ext cx="4598380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x&lt;2.4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10761082" y="6242596"/>
            <a:ext cx="3883111" cy="2739734"/>
            <a:chOff x="0" y="0"/>
            <a:chExt cx="3883109" cy="2739733"/>
          </a:xfrm>
        </p:grpSpPr>
        <p:sp>
          <p:nvSpPr>
            <p:cNvPr id="180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1" name="A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2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16724807" y="6242918"/>
            <a:ext cx="4598380" cy="2563421"/>
            <a:chOff x="0" y="0"/>
            <a:chExt cx="4598379" cy="2563419"/>
          </a:xfrm>
        </p:grpSpPr>
        <p:sp>
          <p:nvSpPr>
            <p:cNvPr id="184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5" name="y&lt;1.8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y&lt;1.8</a:t>
              </a:r>
            </a:p>
          </p:txBody>
        </p:sp>
        <p:sp>
          <p:nvSpPr>
            <p:cNvPr id="186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14915308" y="8863341"/>
            <a:ext cx="3566951" cy="2915725"/>
            <a:chOff x="0" y="0"/>
            <a:chExt cx="3566950" cy="2915723"/>
          </a:xfrm>
        </p:grpSpPr>
        <p:sp>
          <p:nvSpPr>
            <p:cNvPr id="188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9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90" name="B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19956685" y="8863662"/>
            <a:ext cx="3629665" cy="2915404"/>
            <a:chOff x="0" y="0"/>
            <a:chExt cx="3629663" cy="2915402"/>
          </a:xfrm>
        </p:grpSpPr>
        <p:sp>
          <p:nvSpPr>
            <p:cNvPr id="192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3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94" name="C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3"/>
      <p:bldP build="whole" bldLvl="1" animBg="1" rev="0" advAuto="0" spid="191" grpId="4"/>
      <p:bldP build="whole" bldLvl="1" animBg="1" rev="0" advAuto="0" spid="183" grpId="2"/>
      <p:bldP build="whole" bldLvl="1" animBg="1" rev="0" advAuto="0" spid="179" grpId="1"/>
      <p:bldP build="whole" bldLvl="1" animBg="1" rev="0" advAuto="0" spid="195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什么是决策树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什么是决策树</a:t>
            </a:r>
          </a:p>
        </p:txBody>
      </p:sp>
      <p:pic>
        <p:nvPicPr>
          <p:cNvPr id="1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x&lt;2.4"/>
          <p:cNvSpPr/>
          <p:nvPr/>
        </p:nvSpPr>
        <p:spPr>
          <a:xfrm>
            <a:off x="3718424" y="5097259"/>
            <a:ext cx="459838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x&lt;2.4</a:t>
            </a:r>
          </a:p>
        </p:txBody>
      </p:sp>
      <p:grpSp>
        <p:nvGrpSpPr>
          <p:cNvPr id="203" name="Group"/>
          <p:cNvGrpSpPr/>
          <p:nvPr/>
        </p:nvGrpSpPr>
        <p:grpSpPr>
          <a:xfrm>
            <a:off x="751824" y="6411426"/>
            <a:ext cx="3883111" cy="2739735"/>
            <a:chOff x="0" y="0"/>
            <a:chExt cx="3883109" cy="2739733"/>
          </a:xfrm>
        </p:grpSpPr>
        <p:sp>
          <p:nvSpPr>
            <p:cNvPr id="200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1" name="A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2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6715549" y="6411748"/>
            <a:ext cx="4598380" cy="2563421"/>
            <a:chOff x="0" y="0"/>
            <a:chExt cx="4598379" cy="2563419"/>
          </a:xfrm>
        </p:grpSpPr>
        <p:sp>
          <p:nvSpPr>
            <p:cNvPr id="204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5" name="y&lt;1.8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y&lt;1.8</a:t>
              </a:r>
            </a:p>
          </p:txBody>
        </p:sp>
        <p:sp>
          <p:nvSpPr>
            <p:cNvPr id="206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4906050" y="9032171"/>
            <a:ext cx="3566951" cy="2915725"/>
            <a:chOff x="0" y="0"/>
            <a:chExt cx="3566950" cy="2915723"/>
          </a:xfrm>
        </p:grpSpPr>
        <p:sp>
          <p:nvSpPr>
            <p:cNvPr id="208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9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210" name="B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9947427" y="9032493"/>
            <a:ext cx="3629665" cy="2915404"/>
            <a:chOff x="0" y="0"/>
            <a:chExt cx="3629663" cy="2915402"/>
          </a:xfrm>
        </p:grpSpPr>
        <p:sp>
          <p:nvSpPr>
            <p:cNvPr id="212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3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14" name="C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16" name="非参数学习算法"/>
          <p:cNvSpPr txBox="1"/>
          <p:nvPr/>
        </p:nvSpPr>
        <p:spPr>
          <a:xfrm>
            <a:off x="15051518" y="3886313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非参数学习算法</a:t>
            </a:r>
          </a:p>
        </p:txBody>
      </p:sp>
      <p:sp>
        <p:nvSpPr>
          <p:cNvPr id="217" name="可以解决分类问题"/>
          <p:cNvSpPr txBox="1"/>
          <p:nvPr/>
        </p:nvSpPr>
        <p:spPr>
          <a:xfrm>
            <a:off x="15051518" y="5847512"/>
            <a:ext cx="565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可以解决分类问题</a:t>
            </a:r>
          </a:p>
        </p:txBody>
      </p:sp>
      <p:sp>
        <p:nvSpPr>
          <p:cNvPr id="218" name="天然可以解决多分类问题"/>
          <p:cNvSpPr txBox="1"/>
          <p:nvPr/>
        </p:nvSpPr>
        <p:spPr>
          <a:xfrm>
            <a:off x="15051518" y="7808710"/>
            <a:ext cx="755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天然可以解决多分类问题</a:t>
            </a:r>
          </a:p>
        </p:txBody>
      </p:sp>
      <p:sp>
        <p:nvSpPr>
          <p:cNvPr id="219" name="也可以解决回归问题"/>
          <p:cNvSpPr txBox="1"/>
          <p:nvPr/>
        </p:nvSpPr>
        <p:spPr>
          <a:xfrm>
            <a:off x="15051518" y="9769910"/>
            <a:ext cx="628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也可以解决回归问题</a:t>
            </a:r>
          </a:p>
        </p:txBody>
      </p:sp>
      <p:sp>
        <p:nvSpPr>
          <p:cNvPr id="220" name="非常好的可解释性"/>
          <p:cNvSpPr txBox="1"/>
          <p:nvPr/>
        </p:nvSpPr>
        <p:spPr>
          <a:xfrm>
            <a:off x="15051518" y="11731109"/>
            <a:ext cx="565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非常好的可解释性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4"/>
      <p:bldP build="whole" bldLvl="1" animBg="1" rev="0" advAuto="0" spid="217" grpId="2"/>
      <p:bldP build="whole" bldLvl="1" animBg="1" rev="0" advAuto="0" spid="218" grpId="3"/>
      <p:bldP build="whole" bldLvl="1" animBg="1" rev="0" advAuto="0" spid="220" grpId="5"/>
      <p:bldP build="whole" bldLvl="1" animBg="1" rev="0" advAuto="0" spid="2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什么是决策树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什么是决策树</a:t>
            </a:r>
          </a:p>
        </p:txBody>
      </p:sp>
      <p:pic>
        <p:nvPicPr>
          <p:cNvPr id="22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x&lt;2.4"/>
          <p:cNvSpPr/>
          <p:nvPr/>
        </p:nvSpPr>
        <p:spPr>
          <a:xfrm>
            <a:off x="3718424" y="5097259"/>
            <a:ext cx="459838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x&lt;2.4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751824" y="6411426"/>
            <a:ext cx="3883111" cy="2739735"/>
            <a:chOff x="0" y="0"/>
            <a:chExt cx="3883109" cy="2739733"/>
          </a:xfrm>
        </p:grpSpPr>
        <p:sp>
          <p:nvSpPr>
            <p:cNvPr id="225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6" name="A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7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6715549" y="6411748"/>
            <a:ext cx="4598380" cy="2563421"/>
            <a:chOff x="0" y="0"/>
            <a:chExt cx="4598379" cy="2563419"/>
          </a:xfrm>
        </p:grpSpPr>
        <p:sp>
          <p:nvSpPr>
            <p:cNvPr id="229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0" name="y&lt;1.8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y&lt;1.8</a:t>
              </a:r>
            </a:p>
          </p:txBody>
        </p:sp>
        <p:sp>
          <p:nvSpPr>
            <p:cNvPr id="231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4906050" y="9032171"/>
            <a:ext cx="3566951" cy="2915725"/>
            <a:chOff x="0" y="0"/>
            <a:chExt cx="3566950" cy="2915723"/>
          </a:xfrm>
        </p:grpSpPr>
        <p:sp>
          <p:nvSpPr>
            <p:cNvPr id="233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4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235" name="B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9947427" y="9032493"/>
            <a:ext cx="3629665" cy="2915404"/>
            <a:chOff x="0" y="0"/>
            <a:chExt cx="3629663" cy="2915402"/>
          </a:xfrm>
        </p:grpSpPr>
        <p:sp>
          <p:nvSpPr>
            <p:cNvPr id="237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8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39" name="C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41" name="问题："/>
          <p:cNvSpPr txBox="1"/>
          <p:nvPr/>
        </p:nvSpPr>
        <p:spPr>
          <a:xfrm>
            <a:off x="15051518" y="5417501"/>
            <a:ext cx="247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</a:t>
            </a:r>
          </a:p>
        </p:txBody>
      </p:sp>
      <p:sp>
        <p:nvSpPr>
          <p:cNvPr id="242" name="每个节点在哪个维度做划分？"/>
          <p:cNvSpPr txBox="1"/>
          <p:nvPr/>
        </p:nvSpPr>
        <p:spPr>
          <a:xfrm>
            <a:off x="15051518" y="7378700"/>
            <a:ext cx="882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每个节点在哪个维度做划分？</a:t>
            </a:r>
          </a:p>
        </p:txBody>
      </p:sp>
      <p:sp>
        <p:nvSpPr>
          <p:cNvPr id="243" name="某个维度在哪个值上做划分？"/>
          <p:cNvSpPr txBox="1"/>
          <p:nvPr/>
        </p:nvSpPr>
        <p:spPr>
          <a:xfrm>
            <a:off x="15051518" y="9339898"/>
            <a:ext cx="882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某个维度在哪个值上做划分？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2"/>
      <p:bldP build="whole" bldLvl="1" animBg="1" rev="0" advAuto="0" spid="242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