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8"/>
  </p:notesMasterIdLst>
  <p:sldIdLst>
    <p:sldId id="256" r:id="rId2"/>
    <p:sldId id="269" r:id="rId3"/>
    <p:sldId id="268" r:id="rId4"/>
    <p:sldId id="278" r:id="rId5"/>
    <p:sldId id="279" r:id="rId6"/>
    <p:sldId id="280" r:id="rId7"/>
    <p:sldId id="271" r:id="rId8"/>
    <p:sldId id="272" r:id="rId9"/>
    <p:sldId id="273" r:id="rId10"/>
    <p:sldId id="274" r:id="rId11"/>
    <p:sldId id="275" r:id="rId12"/>
    <p:sldId id="262" r:id="rId13"/>
    <p:sldId id="270" r:id="rId14"/>
    <p:sldId id="276" r:id="rId15"/>
    <p:sldId id="27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2" autoAdjust="0"/>
    <p:restoredTop sz="83929" autoAdjust="0"/>
  </p:normalViewPr>
  <p:slideViewPr>
    <p:cSldViewPr snapToGrid="0" snapToObjects="1">
      <p:cViewPr varScale="1">
        <p:scale>
          <a:sx n="73" d="100"/>
          <a:sy n="73"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B47EA-85E8-DC45-9289-5258192A6A29}" type="datetimeFigureOut">
              <a:rPr kumimoji="1" lang="zh-TW" altLang="en-US" smtClean="0"/>
              <a:t>2019/1/3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38C15-0B16-2640-9438-E86CE9D169BB}" type="slidenum">
              <a:rPr kumimoji="1" lang="zh-TW" altLang="en-US" smtClean="0"/>
              <a:t>‹#›</a:t>
            </a:fld>
            <a:endParaRPr kumimoji="1" lang="zh-TW" altLang="en-US"/>
          </a:p>
        </p:txBody>
      </p:sp>
    </p:spTree>
    <p:extLst>
      <p:ext uri="{BB962C8B-B14F-4D97-AF65-F5344CB8AC3E}">
        <p14:creationId xmlns:p14="http://schemas.microsoft.com/office/powerpoint/2010/main" val="66493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a:solidFill>
                  <a:schemeClr val="tx1"/>
                </a:solidFill>
                <a:effectLst/>
                <a:latin typeface="+mn-lt"/>
                <a:ea typeface="+mn-ea"/>
                <a:cs typeface="+mn-cs"/>
              </a:rPr>
              <a:t>類別圖、循序圖、測試計畫</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單元測試</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、目前的執行進度報告、組別</a:t>
            </a:r>
            <a:r>
              <a:rPr lang="en" altLang="zh-TW" sz="1200" b="0" i="0" u="none" strike="noStrike" kern="1200" dirty="0">
                <a:solidFill>
                  <a:schemeClr val="tx1"/>
                </a:solidFill>
                <a:effectLst/>
                <a:latin typeface="+mn-lt"/>
                <a:ea typeface="+mn-ea"/>
                <a:cs typeface="+mn-cs"/>
              </a:rPr>
              <a:t>GitHub</a:t>
            </a:r>
            <a:r>
              <a:rPr lang="zh-TW" altLang="en-US" sz="1200" b="0" i="0" u="none" strike="noStrike" kern="1200" dirty="0">
                <a:solidFill>
                  <a:schemeClr val="tx1"/>
                </a:solidFill>
                <a:effectLst/>
                <a:latin typeface="+mn-lt"/>
                <a:ea typeface="+mn-ea"/>
                <a:cs typeface="+mn-cs"/>
              </a:rPr>
              <a:t>展示</a:t>
            </a:r>
            <a:r>
              <a:rPr lang="en-US" altLang="zh-TW" sz="1200" b="0" i="0" u="none" strike="noStrike" kern="1200" dirty="0">
                <a:solidFill>
                  <a:schemeClr val="tx1"/>
                </a:solidFill>
                <a:effectLst/>
                <a:latin typeface="+mn-lt"/>
                <a:ea typeface="+mn-ea"/>
                <a:cs typeface="+mn-cs"/>
              </a:rPr>
              <a:t>(</a:t>
            </a:r>
            <a:r>
              <a:rPr lang="zh-TW" altLang="en-US" sz="1200" b="0" i="0" u="none" strike="noStrike" kern="1200" dirty="0">
                <a:solidFill>
                  <a:schemeClr val="tx1"/>
                </a:solidFill>
                <a:effectLst/>
                <a:latin typeface="+mn-lt"/>
                <a:ea typeface="+mn-ea"/>
                <a:cs typeface="+mn-cs"/>
              </a:rPr>
              <a:t>小組成員資料、專題目標、所有的圖表、程式碼、</a:t>
            </a:r>
            <a:r>
              <a:rPr lang="en" altLang="zh-TW" sz="1200" b="0" i="0" u="none" strike="noStrike" kern="1200" dirty="0">
                <a:solidFill>
                  <a:schemeClr val="tx1"/>
                </a:solidFill>
                <a:effectLst/>
                <a:latin typeface="+mn-lt"/>
                <a:ea typeface="+mn-ea"/>
                <a:cs typeface="+mn-cs"/>
              </a:rPr>
              <a:t>PPT</a:t>
            </a:r>
            <a:r>
              <a:rPr lang="zh-TW" altLang="en-US" sz="1200" b="0" i="0" u="none" strike="noStrike" kern="1200" dirty="0">
                <a:solidFill>
                  <a:schemeClr val="tx1"/>
                </a:solidFill>
                <a:effectLst/>
                <a:latin typeface="+mn-lt"/>
                <a:ea typeface="+mn-ea"/>
                <a:cs typeface="+mn-cs"/>
              </a:rPr>
              <a:t>期中修正版、</a:t>
            </a:r>
            <a:r>
              <a:rPr lang="en" altLang="zh-TW" sz="1200" b="0" i="0" u="none" strike="noStrike" kern="1200" dirty="0">
                <a:solidFill>
                  <a:schemeClr val="tx1"/>
                </a:solidFill>
                <a:effectLst/>
                <a:latin typeface="+mn-lt"/>
                <a:ea typeface="+mn-ea"/>
                <a:cs typeface="+mn-cs"/>
              </a:rPr>
              <a:t>PPT</a:t>
            </a:r>
            <a:r>
              <a:rPr lang="zh-TW" altLang="en-US" sz="1200" b="0" i="0" u="none" strike="noStrike" kern="1200" dirty="0">
                <a:solidFill>
                  <a:schemeClr val="tx1"/>
                </a:solidFill>
                <a:effectLst/>
                <a:latin typeface="+mn-lt"/>
                <a:ea typeface="+mn-ea"/>
                <a:cs typeface="+mn-cs"/>
              </a:rPr>
              <a:t>期末報告</a:t>
            </a:r>
            <a:r>
              <a:rPr lang="en-US" altLang="zh-TW" sz="1200" b="0" i="0" u="none" strike="noStrike" kern="1200" dirty="0">
                <a:solidFill>
                  <a:schemeClr val="tx1"/>
                </a:solidFill>
                <a:effectLst/>
                <a:latin typeface="+mn-lt"/>
                <a:ea typeface="+mn-ea"/>
                <a:cs typeface="+mn-cs"/>
              </a:rPr>
              <a:t>)</a:t>
            </a:r>
            <a:endParaRPr kumimoji="1" lang="zh-TW" altLang="en-US" dirty="0"/>
          </a:p>
        </p:txBody>
      </p:sp>
      <p:sp>
        <p:nvSpPr>
          <p:cNvPr id="4" name="投影片編號版面配置區 3"/>
          <p:cNvSpPr>
            <a:spLocks noGrp="1"/>
          </p:cNvSpPr>
          <p:nvPr>
            <p:ph type="sldNum" sz="quarter" idx="10"/>
          </p:nvPr>
        </p:nvSpPr>
        <p:spPr/>
        <p:txBody>
          <a:bodyPr/>
          <a:lstStyle/>
          <a:p>
            <a:fld id="{64238C15-0B16-2640-9438-E86CE9D169BB}" type="slidenum">
              <a:rPr kumimoji="1" lang="zh-TW" altLang="en-US" smtClean="0"/>
              <a:t>1</a:t>
            </a:fld>
            <a:endParaRPr kumimoji="1" lang="zh-TW" altLang="en-US"/>
          </a:p>
        </p:txBody>
      </p:sp>
    </p:spTree>
    <p:extLst>
      <p:ext uri="{BB962C8B-B14F-4D97-AF65-F5344CB8AC3E}">
        <p14:creationId xmlns:p14="http://schemas.microsoft.com/office/powerpoint/2010/main" val="205501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 altLang="zh-TW" sz="1200" b="0" i="0" u="none" strike="noStrike" kern="1200" dirty="0">
                <a:solidFill>
                  <a:schemeClr val="tx1"/>
                </a:solidFill>
                <a:effectLst/>
                <a:latin typeface="+mn-lt"/>
                <a:ea typeface="+mn-ea"/>
                <a:cs typeface="+mn-cs"/>
              </a:rPr>
              <a:t>p131</a:t>
            </a:r>
            <a:endParaRPr kumimoji="1" lang="zh-TW" altLang="en-US" dirty="0"/>
          </a:p>
        </p:txBody>
      </p:sp>
      <p:sp>
        <p:nvSpPr>
          <p:cNvPr id="4" name="投影片編號版面配置區 3"/>
          <p:cNvSpPr>
            <a:spLocks noGrp="1"/>
          </p:cNvSpPr>
          <p:nvPr>
            <p:ph type="sldNum" sz="quarter" idx="10"/>
          </p:nvPr>
        </p:nvSpPr>
        <p:spPr/>
        <p:txBody>
          <a:bodyPr/>
          <a:lstStyle/>
          <a:p>
            <a:fld id="{64238C15-0B16-2640-9438-E86CE9D169BB}" type="slidenum">
              <a:rPr kumimoji="1" lang="zh-TW" altLang="en-US" smtClean="0"/>
              <a:t>12</a:t>
            </a:fld>
            <a:endParaRPr kumimoji="1" lang="zh-TW" altLang="en-US"/>
          </a:p>
        </p:txBody>
      </p:sp>
    </p:spTree>
    <p:extLst>
      <p:ext uri="{BB962C8B-B14F-4D97-AF65-F5344CB8AC3E}">
        <p14:creationId xmlns:p14="http://schemas.microsoft.com/office/powerpoint/2010/main" val="358081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5891D74-72F0-8C48-8EC1-F1A931212FAB}" type="datetime1">
              <a:rPr lang="zh-TW" altLang="en-US" smtClean="0"/>
              <a:t>2019/1/3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3373860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EC80FA0A-C9F9-E74B-80A2-A539F002C9F4}" type="datetime1">
              <a:rPr lang="zh-TW" altLang="en-US" smtClean="0"/>
              <a:t>2019/1/3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136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EBC489DA-BA40-F54F-BFFD-D3B5CC907291}" type="datetime1">
              <a:rPr lang="zh-TW" altLang="en-US" smtClean="0"/>
              <a:t>2019/1/3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8047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p:txBody>
          <a:bodyPr/>
          <a:lstStyle/>
          <a:p>
            <a:fld id="{FBBB5AD9-4D10-8040-8A4A-4F1B0A55EB6D}" type="datetime1">
              <a:rPr lang="zh-TW" altLang="en-US" smtClean="0"/>
              <a:t>2019/1/3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4182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
第二層
第三層
第四層
第五層</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D8ECDF3-774B-8145-A28D-2CD65C29B26B}" type="datetime1">
              <a:rPr lang="zh-TW" altLang="en-US" smtClean="0"/>
              <a:t>2019/1/3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710323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p:txBody>
          <a:bodyPr/>
          <a:lstStyle/>
          <a:p>
            <a:fld id="{823FF803-4C71-3F49-B3F2-68EAD59C302B}" type="datetime1">
              <a:rPr lang="zh-TW" altLang="en-US" smtClean="0"/>
              <a:t>2019/1/3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018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
第二層
第三層
第四層
第五層</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編輯母片文字樣式
第二層
第三層
第四層
第五層</a:t>
            </a:r>
            <a:endParaRPr lang="en-US" dirty="0"/>
          </a:p>
        </p:txBody>
      </p:sp>
      <p:sp>
        <p:nvSpPr>
          <p:cNvPr id="7" name="Date Placeholder 6"/>
          <p:cNvSpPr>
            <a:spLocks noGrp="1"/>
          </p:cNvSpPr>
          <p:nvPr>
            <p:ph type="dt" sz="half" idx="10"/>
          </p:nvPr>
        </p:nvSpPr>
        <p:spPr/>
        <p:txBody>
          <a:bodyPr/>
          <a:lstStyle/>
          <a:p>
            <a:fld id="{DF5FD2E2-07AE-CB4C-8241-BBC35713C3DB}" type="datetime1">
              <a:rPr lang="zh-TW" altLang="en-US" smtClean="0"/>
              <a:t>2019/1/3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4444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0E34D91A-7A22-6448-AE30-9FD12A52CFB9}" type="datetime1">
              <a:rPr lang="zh-TW" altLang="en-US" smtClean="0"/>
              <a:t>2019/1/3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893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1703-EC62-E947-B298-DF5949422826}" type="datetime1">
              <a:rPr lang="zh-TW" altLang="en-US" smtClean="0"/>
              <a:t>2019/1/3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5751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編輯母片文字樣式
第二層
第三層
第四層
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58320E9-36D8-634E-ADEE-6A67580716F5}" type="datetime1">
              <a:rPr lang="zh-TW" altLang="en-US" smtClean="0"/>
              <a:t>2019/1/3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082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
第二層
第三層
第四層
第五層</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9DA7E0F-9A41-CA42-9EA8-E101E4A08F42}" type="datetime1">
              <a:rPr lang="zh-TW" altLang="en-US" smtClean="0"/>
              <a:t>2019/1/3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914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編輯母片文字樣式
第二層
第三層
第四層
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A9E0660-3165-4348-BCD3-7814F94D1B16}" type="datetime1">
              <a:rPr lang="zh-TW" altLang="en-US" smtClean="0"/>
              <a:t>2019/1/3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4051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0524015/0524015"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9FE470-FCEA-2E4E-8D3E-F324339BD826}"/>
              </a:ext>
            </a:extLst>
          </p:cNvPr>
          <p:cNvSpPr>
            <a:spLocks noGrp="1"/>
          </p:cNvSpPr>
          <p:nvPr>
            <p:ph type="ctrTitle"/>
          </p:nvPr>
        </p:nvSpPr>
        <p:spPr>
          <a:xfrm>
            <a:off x="1915128" y="2122245"/>
            <a:ext cx="8361229" cy="1319750"/>
          </a:xfrm>
        </p:spPr>
        <p:txBody>
          <a:bodyPr/>
          <a:lstStyle/>
          <a:p>
            <a:r>
              <a:rPr kumimoji="1" lang="zh-TW" altLang="en-US" dirty="0"/>
              <a:t>羽球計分系統</a:t>
            </a:r>
          </a:p>
        </p:txBody>
      </p:sp>
      <p:sp>
        <p:nvSpPr>
          <p:cNvPr id="3" name="副標題 2">
            <a:extLst>
              <a:ext uri="{FF2B5EF4-FFF2-40B4-BE49-F238E27FC236}">
                <a16:creationId xmlns:a16="http://schemas.microsoft.com/office/drawing/2014/main" id="{8155D1A8-E275-444A-A791-C25978946964}"/>
              </a:ext>
            </a:extLst>
          </p:cNvPr>
          <p:cNvSpPr>
            <a:spLocks noGrp="1"/>
          </p:cNvSpPr>
          <p:nvPr>
            <p:ph type="subTitle" idx="1"/>
          </p:nvPr>
        </p:nvSpPr>
        <p:spPr>
          <a:xfrm>
            <a:off x="2679906" y="4214019"/>
            <a:ext cx="6831673" cy="1539152"/>
          </a:xfrm>
        </p:spPr>
        <p:txBody>
          <a:bodyPr>
            <a:normAutofit/>
          </a:bodyPr>
          <a:lstStyle/>
          <a:p>
            <a:r>
              <a:rPr kumimoji="1" lang="en-US" altLang="zh-TW" sz="2000" dirty="0"/>
              <a:t>0524015 </a:t>
            </a:r>
            <a:r>
              <a:rPr kumimoji="1" lang="zh-CN" altLang="en-US" sz="2000" dirty="0"/>
              <a:t>蔡柏毅</a:t>
            </a:r>
            <a:endParaRPr kumimoji="1" lang="en-US" altLang="zh-CN" sz="2000" dirty="0"/>
          </a:p>
          <a:p>
            <a:r>
              <a:rPr kumimoji="1" lang="en-US" altLang="zh-CN" sz="2000" dirty="0"/>
              <a:t>0524033 </a:t>
            </a:r>
            <a:r>
              <a:rPr kumimoji="1" lang="zh-CN" altLang="en-US" sz="2000" dirty="0"/>
              <a:t>陳韻如</a:t>
            </a:r>
            <a:endParaRPr kumimoji="1" lang="en-US" altLang="zh-CN" sz="2000" dirty="0"/>
          </a:p>
          <a:p>
            <a:r>
              <a:rPr kumimoji="1" lang="en-US" altLang="zh-CN" sz="2000" dirty="0"/>
              <a:t>0524058 </a:t>
            </a:r>
            <a:r>
              <a:rPr kumimoji="1" lang="zh-CN" altLang="en-US" sz="2000" dirty="0"/>
              <a:t>林禹彤</a:t>
            </a:r>
            <a:endParaRPr kumimoji="1" lang="en-US" altLang="zh-CN" sz="2000" dirty="0"/>
          </a:p>
          <a:p>
            <a:r>
              <a:rPr kumimoji="1" lang="zh-CN" altLang="en-US" sz="2000" dirty="0"/>
              <a:t>指導教授：張弘毅</a:t>
            </a:r>
            <a:endParaRPr kumimoji="1" lang="en-US" altLang="zh-CN" sz="2000" dirty="0"/>
          </a:p>
          <a:p>
            <a:endParaRPr kumimoji="1" lang="en-US" altLang="zh-CN" sz="2000" dirty="0"/>
          </a:p>
        </p:txBody>
      </p:sp>
      <p:pic>
        <p:nvPicPr>
          <p:cNvPr id="7" name="圖片 6">
            <a:extLst>
              <a:ext uri="{FF2B5EF4-FFF2-40B4-BE49-F238E27FC236}">
                <a16:creationId xmlns:a16="http://schemas.microsoft.com/office/drawing/2014/main" id="{1605F78E-37A4-C14A-B963-D38518F9D04F}"/>
              </a:ext>
            </a:extLst>
          </p:cNvPr>
          <p:cNvPicPr>
            <a:picLocks noChangeAspect="1"/>
          </p:cNvPicPr>
          <p:nvPr/>
        </p:nvPicPr>
        <p:blipFill>
          <a:blip r:embed="rId3"/>
          <a:stretch>
            <a:fillRect/>
          </a:stretch>
        </p:blipFill>
        <p:spPr>
          <a:xfrm>
            <a:off x="9091596" y="2308555"/>
            <a:ext cx="923500" cy="923500"/>
          </a:xfrm>
          <a:prstGeom prst="rect">
            <a:avLst/>
          </a:prstGeom>
        </p:spPr>
      </p:pic>
      <p:pic>
        <p:nvPicPr>
          <p:cNvPr id="8" name="圖片 7">
            <a:extLst>
              <a:ext uri="{FF2B5EF4-FFF2-40B4-BE49-F238E27FC236}">
                <a16:creationId xmlns:a16="http://schemas.microsoft.com/office/drawing/2014/main" id="{DC17536C-5DF1-5A4C-A41C-53C43D624DAA}"/>
              </a:ext>
            </a:extLst>
          </p:cNvPr>
          <p:cNvPicPr>
            <a:picLocks noChangeAspect="1"/>
          </p:cNvPicPr>
          <p:nvPr/>
        </p:nvPicPr>
        <p:blipFill>
          <a:blip r:embed="rId4">
            <a:alphaModFix amt="56000"/>
          </a:blip>
          <a:stretch>
            <a:fillRect/>
          </a:stretch>
        </p:blipFill>
        <p:spPr>
          <a:xfrm rot="891311">
            <a:off x="1098525" y="3609203"/>
            <a:ext cx="3383191" cy="3383191"/>
          </a:xfrm>
          <a:prstGeom prst="rect">
            <a:avLst/>
          </a:prstGeom>
        </p:spPr>
      </p:pic>
      <p:sp>
        <p:nvSpPr>
          <p:cNvPr id="5" name="投影片編號版面配置區 4">
            <a:extLst>
              <a:ext uri="{FF2B5EF4-FFF2-40B4-BE49-F238E27FC236}">
                <a16:creationId xmlns:a16="http://schemas.microsoft.com/office/drawing/2014/main" id="{F888F8D8-42B9-A74F-92C1-FBDC8E7F4B69}"/>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169344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355597"/>
            <a:ext cx="9601200" cy="592282"/>
          </a:xfrm>
        </p:spPr>
        <p:txBody>
          <a:bodyPr>
            <a:normAutofit fontScale="90000"/>
          </a:bodyPr>
          <a:lstStyle/>
          <a:p>
            <a:r>
              <a:rPr lang="zh-CN" altLang="en-US" dirty="0">
                <a:latin typeface="Microsoft JhengHei" panose="020B0604030504040204" pitchFamily="34" charset="-120"/>
                <a:ea typeface="Microsoft JhengHei" panose="020B0604030504040204" pitchFamily="34" charset="-120"/>
              </a:rPr>
              <a:t>測試計畫</a:t>
            </a:r>
            <a:endParaRPr lang="zh-TW" altLang="en-US" dirty="0">
              <a:latin typeface="Microsoft JhengHei" panose="020B0604030504040204" pitchFamily="34" charset="-120"/>
              <a:ea typeface="Microsoft JhengHei" panose="020B0604030504040204" pitchFamily="34" charset="-12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68001393"/>
              </p:ext>
            </p:extLst>
          </p:nvPr>
        </p:nvGraphicFramePr>
        <p:xfrm>
          <a:off x="1371600" y="1517076"/>
          <a:ext cx="9601200" cy="4640580"/>
        </p:xfrm>
        <a:graphic>
          <a:graphicData uri="http://schemas.openxmlformats.org/drawingml/2006/table">
            <a:tbl>
              <a:tblPr firstRow="1" bandRow="1">
                <a:tableStyleId>{5C22544A-7EE6-4342-B048-85BDC9FD1C3A}</a:tableStyleId>
              </a:tblPr>
              <a:tblGrid>
                <a:gridCol w="2265218">
                  <a:extLst>
                    <a:ext uri="{9D8B030D-6E8A-4147-A177-3AD203B41FA5}">
                      <a16:colId xmlns:a16="http://schemas.microsoft.com/office/drawing/2014/main" val="3682483930"/>
                    </a:ext>
                  </a:extLst>
                </a:gridCol>
                <a:gridCol w="3418609">
                  <a:extLst>
                    <a:ext uri="{9D8B030D-6E8A-4147-A177-3AD203B41FA5}">
                      <a16:colId xmlns:a16="http://schemas.microsoft.com/office/drawing/2014/main" val="833138774"/>
                    </a:ext>
                  </a:extLst>
                </a:gridCol>
                <a:gridCol w="3917373">
                  <a:extLst>
                    <a:ext uri="{9D8B030D-6E8A-4147-A177-3AD203B41FA5}">
                      <a16:colId xmlns:a16="http://schemas.microsoft.com/office/drawing/2014/main" val="3140210074"/>
                    </a:ext>
                  </a:extLst>
                </a:gridCol>
              </a:tblGrid>
              <a:tr h="370840">
                <a:tc gridSpan="3">
                  <a:txBody>
                    <a:bodyPr/>
                    <a:lstStyle/>
                    <a:p>
                      <a:pPr algn="ctr"/>
                      <a:r>
                        <a:rPr lang="zh-TW" altLang="en-US" dirty="0"/>
                        <a:t>單元測試列表</a:t>
                      </a:r>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440282745"/>
                  </a:ext>
                </a:extLst>
              </a:tr>
              <a:tr h="370840">
                <a:tc>
                  <a:txBody>
                    <a:bodyPr/>
                    <a:lstStyle/>
                    <a:p>
                      <a:r>
                        <a:rPr lang="zh-TW" altLang="en-US" dirty="0"/>
                        <a:t>單元名稱</a:t>
                      </a:r>
                    </a:p>
                  </a:txBody>
                  <a:tcPr/>
                </a:tc>
                <a:tc>
                  <a:txBody>
                    <a:bodyPr/>
                    <a:lstStyle/>
                    <a:p>
                      <a:r>
                        <a:rPr lang="zh-TW" altLang="en-US" dirty="0"/>
                        <a:t>測試名稱</a:t>
                      </a:r>
                    </a:p>
                  </a:txBody>
                  <a:tcPr/>
                </a:tc>
                <a:tc>
                  <a:txBody>
                    <a:bodyPr/>
                    <a:lstStyle/>
                    <a:p>
                      <a:r>
                        <a:rPr lang="zh-TW" altLang="en-US" dirty="0"/>
                        <a:t>測試介紹</a:t>
                      </a:r>
                    </a:p>
                  </a:txBody>
                  <a:tcPr/>
                </a:tc>
                <a:extLst>
                  <a:ext uri="{0D108BD9-81ED-4DB2-BD59-A6C34878D82A}">
                    <a16:rowId xmlns:a16="http://schemas.microsoft.com/office/drawing/2014/main" val="776522119"/>
                  </a:ext>
                </a:extLst>
              </a:tr>
              <a:tr h="370840">
                <a:tc>
                  <a:txBody>
                    <a:bodyPr/>
                    <a:lstStyle/>
                    <a:p>
                      <a:r>
                        <a:rPr lang="en-US" altLang="zh-TW" dirty="0"/>
                        <a:t>1.</a:t>
                      </a:r>
                      <a:r>
                        <a:rPr lang="zh-TW" altLang="en-US" dirty="0"/>
                        <a:t>使用者註冊</a:t>
                      </a:r>
                    </a:p>
                  </a:txBody>
                  <a:tcPr/>
                </a:tc>
                <a:tc>
                  <a:txBody>
                    <a:bodyPr/>
                    <a:lstStyle/>
                    <a:p>
                      <a:r>
                        <a:rPr lang="zh-TW" altLang="en-US" dirty="0"/>
                        <a:t>確認資料無誤匯入資料庫</a:t>
                      </a:r>
                    </a:p>
                  </a:txBody>
                  <a:tcPr/>
                </a:tc>
                <a:tc>
                  <a:txBody>
                    <a:bodyPr/>
                    <a:lstStyle/>
                    <a:p>
                      <a:r>
                        <a:rPr lang="zh-TW" altLang="en-US" dirty="0"/>
                        <a:t>新增</a:t>
                      </a:r>
                      <a:r>
                        <a:rPr lang="zh-TW" altLang="en-US"/>
                        <a:t>使用者</a:t>
                      </a:r>
                      <a:r>
                        <a:rPr lang="zh-TW" altLang="en-US" smtClean="0"/>
                        <a:t>帳號</a:t>
                      </a:r>
                      <a:endParaRPr lang="zh-TW" altLang="en-US" dirty="0"/>
                    </a:p>
                  </a:txBody>
                  <a:tcPr/>
                </a:tc>
                <a:extLst>
                  <a:ext uri="{0D108BD9-81ED-4DB2-BD59-A6C34878D82A}">
                    <a16:rowId xmlns:a16="http://schemas.microsoft.com/office/drawing/2014/main" val="1556386664"/>
                  </a:ext>
                </a:extLst>
              </a:tr>
              <a:tr h="1059180">
                <a:tc>
                  <a:txBody>
                    <a:bodyPr/>
                    <a:lstStyle/>
                    <a:p>
                      <a:endParaRPr lang="en-US" altLang="zh-TW" dirty="0"/>
                    </a:p>
                    <a:p>
                      <a:r>
                        <a:rPr lang="en-US" altLang="zh-TW" dirty="0"/>
                        <a:t>2.</a:t>
                      </a:r>
                      <a:r>
                        <a:rPr lang="zh-TW" altLang="en-US" dirty="0"/>
                        <a:t>新增比賽</a:t>
                      </a:r>
                    </a:p>
                  </a:txBody>
                  <a:tcPr/>
                </a:tc>
                <a:tc>
                  <a:txBody>
                    <a:bodyPr/>
                    <a:lstStyle/>
                    <a:p>
                      <a:endParaRPr lang="en-US" altLang="zh-TW" dirty="0"/>
                    </a:p>
                    <a:p>
                      <a:r>
                        <a:rPr lang="zh-TW" altLang="en-US" dirty="0"/>
                        <a:t>新建一場全新的比賽</a:t>
                      </a:r>
                    </a:p>
                  </a:txBody>
                  <a:tcPr/>
                </a:tc>
                <a:tc>
                  <a:txBody>
                    <a:bodyPr/>
                    <a:lstStyle/>
                    <a:p>
                      <a:r>
                        <a:rPr lang="zh-TW" altLang="en-US" dirty="0"/>
                        <a:t>利用註冊時的資料，在新建比賽時從資料庫撈取出參賽者資料並確認參與此場比賽的相關裁判</a:t>
                      </a:r>
                    </a:p>
                  </a:txBody>
                  <a:tcPr/>
                </a:tc>
                <a:extLst>
                  <a:ext uri="{0D108BD9-81ED-4DB2-BD59-A6C34878D82A}">
                    <a16:rowId xmlns:a16="http://schemas.microsoft.com/office/drawing/2014/main" val="3992473370"/>
                  </a:ext>
                </a:extLst>
              </a:tr>
              <a:tr h="370840">
                <a:tc>
                  <a:txBody>
                    <a:bodyPr/>
                    <a:lstStyle/>
                    <a:p>
                      <a:r>
                        <a:rPr lang="en-US" altLang="zh-TW" dirty="0"/>
                        <a:t>3.</a:t>
                      </a:r>
                      <a:r>
                        <a:rPr lang="zh-TW" altLang="en-US" dirty="0"/>
                        <a:t>確認比賽</a:t>
                      </a:r>
                    </a:p>
                  </a:txBody>
                  <a:tcPr/>
                </a:tc>
                <a:tc>
                  <a:txBody>
                    <a:bodyPr/>
                    <a:lstStyle/>
                    <a:p>
                      <a:r>
                        <a:rPr lang="zh-TW" altLang="en-US" dirty="0"/>
                        <a:t>確認比賽分數結果</a:t>
                      </a:r>
                    </a:p>
                  </a:txBody>
                  <a:tcPr/>
                </a:tc>
                <a:tc>
                  <a:txBody>
                    <a:bodyPr/>
                    <a:lstStyle/>
                    <a:p>
                      <a:r>
                        <a:rPr lang="zh-TW" altLang="en-US" dirty="0"/>
                        <a:t>將比賽結果導出並匯入特殊試算表格式，並確認各選手得分數無誤。</a:t>
                      </a:r>
                    </a:p>
                  </a:txBody>
                  <a:tcPr/>
                </a:tc>
                <a:extLst>
                  <a:ext uri="{0D108BD9-81ED-4DB2-BD59-A6C34878D82A}">
                    <a16:rowId xmlns:a16="http://schemas.microsoft.com/office/drawing/2014/main" val="3753820931"/>
                  </a:ext>
                </a:extLst>
              </a:tr>
              <a:tr h="370840">
                <a:tc>
                  <a:txBody>
                    <a:bodyPr/>
                    <a:lstStyle/>
                    <a:p>
                      <a:r>
                        <a:rPr lang="en-US" altLang="zh-TW" dirty="0"/>
                        <a:t>4.</a:t>
                      </a:r>
                      <a:r>
                        <a:rPr lang="zh-TW" altLang="en-US" dirty="0"/>
                        <a:t>輸出比賽</a:t>
                      </a:r>
                    </a:p>
                  </a:txBody>
                  <a:tcPr/>
                </a:tc>
                <a:tc>
                  <a:txBody>
                    <a:bodyPr/>
                    <a:lstStyle/>
                    <a:p>
                      <a:r>
                        <a:rPr lang="zh-TW" altLang="en-US" dirty="0"/>
                        <a:t>確認無誤後儲存結果</a:t>
                      </a:r>
                    </a:p>
                  </a:txBody>
                  <a:tcPr/>
                </a:tc>
                <a:tc>
                  <a:txBody>
                    <a:bodyPr/>
                    <a:lstStyle/>
                    <a:p>
                      <a:r>
                        <a:rPr lang="zh-TW" altLang="en-US" dirty="0"/>
                        <a:t>確認比賽結果無誤後，提供下載及列印服務，提供使用者保存該賽場紀錄。</a:t>
                      </a:r>
                    </a:p>
                  </a:txBody>
                  <a:tcPr/>
                </a:tc>
                <a:extLst>
                  <a:ext uri="{0D108BD9-81ED-4DB2-BD59-A6C34878D82A}">
                    <a16:rowId xmlns:a16="http://schemas.microsoft.com/office/drawing/2014/main" val="653948339"/>
                  </a:ext>
                </a:extLst>
              </a:tr>
              <a:tr h="370840">
                <a:tc>
                  <a:txBody>
                    <a:bodyPr/>
                    <a:lstStyle/>
                    <a:p>
                      <a:r>
                        <a:rPr lang="en-US" altLang="zh-TW" dirty="0"/>
                        <a:t>5.</a:t>
                      </a:r>
                      <a:r>
                        <a:rPr lang="zh-TW" altLang="en-US" dirty="0"/>
                        <a:t>檢視比賽</a:t>
                      </a:r>
                    </a:p>
                  </a:txBody>
                  <a:tcPr/>
                </a:tc>
                <a:tc>
                  <a:txBody>
                    <a:bodyPr/>
                    <a:lstStyle/>
                    <a:p>
                      <a:r>
                        <a:rPr lang="zh-TW" altLang="en-US" dirty="0"/>
                        <a:t>確認比賽資訊後搜尋相關結果</a:t>
                      </a:r>
                    </a:p>
                  </a:txBody>
                  <a:tcPr/>
                </a:tc>
                <a:tc>
                  <a:txBody>
                    <a:bodyPr/>
                    <a:lstStyle/>
                    <a:p>
                      <a:r>
                        <a:rPr lang="zh-TW" altLang="en-US" dirty="0"/>
                        <a:t>提供使用者在線上檢視過往賽事結果，確認該場賽事資訊後於資料庫撈取該場所有相關結果，包含參賽選手、裁判，比分數等。</a:t>
                      </a:r>
                    </a:p>
                  </a:txBody>
                  <a:tcPr/>
                </a:tc>
                <a:extLst>
                  <a:ext uri="{0D108BD9-81ED-4DB2-BD59-A6C34878D82A}">
                    <a16:rowId xmlns:a16="http://schemas.microsoft.com/office/drawing/2014/main" val="454147979"/>
                  </a:ext>
                </a:extLst>
              </a:tr>
            </a:tbl>
          </a:graphicData>
        </a:graphic>
      </p:graphicFrame>
      <p:sp>
        <p:nvSpPr>
          <p:cNvPr id="5" name="投影片編號版面配置區 4">
            <a:extLst>
              <a:ext uri="{FF2B5EF4-FFF2-40B4-BE49-F238E27FC236}">
                <a16:creationId xmlns:a16="http://schemas.microsoft.com/office/drawing/2014/main" id="{E4906F42-FE99-F14D-95D3-ADAAAA6821DF}"/>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6" name="圖片 5">
            <a:extLst>
              <a:ext uri="{FF2B5EF4-FFF2-40B4-BE49-F238E27FC236}">
                <a16:creationId xmlns:a16="http://schemas.microsoft.com/office/drawing/2014/main" id="{C8D3E8D4-A908-1F49-83B6-A47D8FE08393}"/>
              </a:ext>
            </a:extLst>
          </p:cNvPr>
          <p:cNvPicPr>
            <a:picLocks noChangeAspect="1"/>
          </p:cNvPicPr>
          <p:nvPr/>
        </p:nvPicPr>
        <p:blipFill>
          <a:blip r:embed="rId2"/>
          <a:stretch>
            <a:fillRect/>
          </a:stretch>
        </p:blipFill>
        <p:spPr>
          <a:xfrm>
            <a:off x="3644900" y="238751"/>
            <a:ext cx="647700" cy="647700"/>
          </a:xfrm>
          <a:prstGeom prst="rect">
            <a:avLst/>
          </a:prstGeom>
        </p:spPr>
      </p:pic>
    </p:spTree>
    <p:extLst>
      <p:ext uri="{BB962C8B-B14F-4D97-AF65-F5344CB8AC3E}">
        <p14:creationId xmlns:p14="http://schemas.microsoft.com/office/powerpoint/2010/main" val="50395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65659" y="1788454"/>
            <a:ext cx="8361229" cy="2098226"/>
          </a:xfrm>
        </p:spPr>
        <p:txBody>
          <a:bodyPr/>
          <a:lstStyle/>
          <a:p>
            <a:r>
              <a:rPr lang="en-US" altLang="zh-TW" sz="6600" dirty="0"/>
              <a:t>04</a:t>
            </a:r>
            <a:r>
              <a:rPr lang="zh-TW" altLang="en-US" sz="6600" dirty="0"/>
              <a:t>目前執行進度</a:t>
            </a: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tx2">
                <a:tint val="45000"/>
                <a:satMod val="400000"/>
              </a:schemeClr>
            </a:duotone>
          </a:blip>
          <a:stretch>
            <a:fillRect/>
          </a:stretch>
        </p:blipFill>
        <p:spPr>
          <a:xfrm rot="732701">
            <a:off x="8325016" y="3188954"/>
            <a:ext cx="2590800" cy="2590800"/>
          </a:xfrm>
          <a:prstGeom prst="rect">
            <a:avLst/>
          </a:prstGeom>
        </p:spPr>
      </p:pic>
      <p:sp>
        <p:nvSpPr>
          <p:cNvPr id="5" name="投影片編號版面配置區 4">
            <a:extLst>
              <a:ext uri="{FF2B5EF4-FFF2-40B4-BE49-F238E27FC236}">
                <a16:creationId xmlns:a16="http://schemas.microsoft.com/office/drawing/2014/main" id="{C7FBD4C4-62EE-604E-B558-DBDD5E54119D}"/>
              </a:ext>
            </a:extLst>
          </p:cNvPr>
          <p:cNvSpPr>
            <a:spLocks noGrp="1"/>
          </p:cNvSpPr>
          <p:nvPr>
            <p:ph type="sldNum" sz="quarter" idx="12"/>
          </p:nvPr>
        </p:nvSpPr>
        <p:spPr/>
        <p:txBody>
          <a:bodyPr/>
          <a:lstStyle/>
          <a:p>
            <a:fld id="{69E57DC2-970A-4B3E-BB1C-7A09969E49DF}" type="slidenum">
              <a:rPr lang="en-US" smtClean="0"/>
              <a:pPr/>
              <a:t>11</a:t>
            </a:fld>
            <a:endParaRPr lang="en-US" dirty="0"/>
          </a:p>
        </p:txBody>
      </p:sp>
    </p:spTree>
    <p:extLst>
      <p:ext uri="{BB962C8B-B14F-4D97-AF65-F5344CB8AC3E}">
        <p14:creationId xmlns:p14="http://schemas.microsoft.com/office/powerpoint/2010/main" val="1939393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6340EC-4CD7-2949-9809-7628B2EC7FC7}"/>
              </a:ext>
            </a:extLst>
          </p:cNvPr>
          <p:cNvSpPr>
            <a:spLocks noGrp="1"/>
          </p:cNvSpPr>
          <p:nvPr>
            <p:ph type="title"/>
          </p:nvPr>
        </p:nvSpPr>
        <p:spPr/>
        <p:txBody>
          <a:bodyPr/>
          <a:lstStyle/>
          <a:p>
            <a:r>
              <a:rPr kumimoji="1" lang="zh-TW" altLang="en-US" dirty="0"/>
              <a:t>系統畫面</a:t>
            </a:r>
          </a:p>
        </p:txBody>
      </p:sp>
      <p:pic>
        <p:nvPicPr>
          <p:cNvPr id="8" name="圖片 7">
            <a:extLst>
              <a:ext uri="{FF2B5EF4-FFF2-40B4-BE49-F238E27FC236}">
                <a16:creationId xmlns:a16="http://schemas.microsoft.com/office/drawing/2014/main" id="{FFCAC042-FDAE-FE4F-B0CB-3FF76645066B}"/>
              </a:ext>
            </a:extLst>
          </p:cNvPr>
          <p:cNvPicPr>
            <a:picLocks noChangeAspect="1"/>
          </p:cNvPicPr>
          <p:nvPr/>
        </p:nvPicPr>
        <p:blipFill>
          <a:blip r:embed="rId3"/>
          <a:stretch>
            <a:fillRect/>
          </a:stretch>
        </p:blipFill>
        <p:spPr>
          <a:xfrm>
            <a:off x="3864292" y="463749"/>
            <a:ext cx="444102" cy="444102"/>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189" y="1406770"/>
            <a:ext cx="5698206" cy="4963844"/>
          </a:xfrm>
          <a:prstGeom prst="rect">
            <a:avLst/>
          </a:prstGeom>
        </p:spPr>
      </p:pic>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6545" y="1406770"/>
            <a:ext cx="5305579" cy="4963844"/>
          </a:xfrm>
          <a:prstGeom prst="rect">
            <a:avLst/>
          </a:prstGeom>
        </p:spPr>
      </p:pic>
      <p:sp>
        <p:nvSpPr>
          <p:cNvPr id="4" name="投影片編號版面配置區 3">
            <a:extLst>
              <a:ext uri="{FF2B5EF4-FFF2-40B4-BE49-F238E27FC236}">
                <a16:creationId xmlns:a16="http://schemas.microsoft.com/office/drawing/2014/main" id="{D3A1D949-8852-BB46-B7CD-5564AC90C843}"/>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212364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5BBA25D1-3443-4380-8ED8-6B241F33AB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75"/>
          <a:stretch/>
        </p:blipFill>
        <p:spPr>
          <a:xfrm>
            <a:off x="1736178" y="1601418"/>
            <a:ext cx="8719641" cy="4889499"/>
          </a:xfrm>
          <a:prstGeom prst="rect">
            <a:avLst/>
          </a:prstGeom>
          <a:solidFill>
            <a:schemeClr val="bg2"/>
          </a:solidFill>
        </p:spPr>
      </p:pic>
      <p:sp>
        <p:nvSpPr>
          <p:cNvPr id="4" name="標題 3">
            <a:extLst>
              <a:ext uri="{FF2B5EF4-FFF2-40B4-BE49-F238E27FC236}">
                <a16:creationId xmlns:a16="http://schemas.microsoft.com/office/drawing/2014/main" id="{EB956AAF-2C74-1941-9EBF-F503309F957E}"/>
              </a:ext>
            </a:extLst>
          </p:cNvPr>
          <p:cNvSpPr>
            <a:spLocks noGrp="1"/>
          </p:cNvSpPr>
          <p:nvPr>
            <p:ph type="title"/>
          </p:nvPr>
        </p:nvSpPr>
        <p:spPr/>
        <p:txBody>
          <a:bodyPr/>
          <a:lstStyle/>
          <a:p>
            <a:endParaRPr lang="zh-TW" altLang="en-US"/>
          </a:p>
        </p:txBody>
      </p:sp>
      <p:sp>
        <p:nvSpPr>
          <p:cNvPr id="10" name="投影片編號版面配置區 9">
            <a:extLst>
              <a:ext uri="{FF2B5EF4-FFF2-40B4-BE49-F238E27FC236}">
                <a16:creationId xmlns:a16="http://schemas.microsoft.com/office/drawing/2014/main" id="{ABF6E17A-2599-4A43-B9CC-51888BD6F7E1}"/>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173227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65659" y="1788454"/>
            <a:ext cx="8361229" cy="2098226"/>
          </a:xfrm>
        </p:spPr>
        <p:txBody>
          <a:bodyPr/>
          <a:lstStyle/>
          <a:p>
            <a:r>
              <a:rPr lang="en-US" altLang="zh-TW" sz="6600" dirty="0">
                <a:latin typeface="+mj-ea"/>
              </a:rPr>
              <a:t>05</a:t>
            </a:r>
            <a:r>
              <a:rPr lang="zh-CN" altLang="en-US" sz="6600" dirty="0">
                <a:latin typeface="Microsoft JhengHei" panose="020B0604030504040204" pitchFamily="34" charset="-120"/>
                <a:ea typeface="Microsoft JhengHei" panose="020B0604030504040204" pitchFamily="34" charset="-120"/>
              </a:rPr>
              <a:t>組別</a:t>
            </a:r>
            <a:r>
              <a:rPr lang="en" altLang="zh-CN" sz="6600" dirty="0">
                <a:latin typeface="Microsoft JhengHei" panose="020B0604030504040204" pitchFamily="34" charset="-120"/>
                <a:ea typeface="Microsoft JhengHei" panose="020B0604030504040204" pitchFamily="34" charset="-120"/>
              </a:rPr>
              <a:t>GitHub</a:t>
            </a:r>
            <a:r>
              <a:rPr lang="zh-CN" altLang="en-US" sz="6600" dirty="0">
                <a:latin typeface="Microsoft JhengHei" panose="020B0604030504040204" pitchFamily="34" charset="-120"/>
                <a:ea typeface="Microsoft JhengHei" panose="020B0604030504040204" pitchFamily="34" charset="-120"/>
              </a:rPr>
              <a:t>展示</a:t>
            </a:r>
            <a:endParaRPr lang="zh-TW" altLang="en-US" sz="6600" dirty="0">
              <a:latin typeface="Microsoft JhengHei" panose="020B0604030504040204" pitchFamily="34" charset="-120"/>
              <a:ea typeface="Microsoft JhengHei" panose="020B0604030504040204" pitchFamily="34" charset="-120"/>
            </a:endParaRP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tx2">
                <a:tint val="45000"/>
                <a:satMod val="400000"/>
              </a:schemeClr>
            </a:duotone>
          </a:blip>
          <a:stretch>
            <a:fillRect/>
          </a:stretch>
        </p:blipFill>
        <p:spPr>
          <a:xfrm rot="732701">
            <a:off x="8325016" y="3188954"/>
            <a:ext cx="2590800" cy="2590800"/>
          </a:xfrm>
          <a:prstGeom prst="rect">
            <a:avLst/>
          </a:prstGeom>
        </p:spPr>
      </p:pic>
      <p:sp>
        <p:nvSpPr>
          <p:cNvPr id="5" name="投影片編號版面配置區 4">
            <a:extLst>
              <a:ext uri="{FF2B5EF4-FFF2-40B4-BE49-F238E27FC236}">
                <a16:creationId xmlns:a16="http://schemas.microsoft.com/office/drawing/2014/main" id="{45106CD0-C453-2642-A5B8-8EC4D0F58D52}"/>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Tree>
    <p:extLst>
      <p:ext uri="{BB962C8B-B14F-4D97-AF65-F5344CB8AC3E}">
        <p14:creationId xmlns:p14="http://schemas.microsoft.com/office/powerpoint/2010/main" val="329233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D70FCE-9475-8542-A193-5674FB1E2FAF}"/>
              </a:ext>
            </a:extLst>
          </p:cNvPr>
          <p:cNvSpPr>
            <a:spLocks noGrp="1"/>
          </p:cNvSpPr>
          <p:nvPr>
            <p:ph type="title"/>
          </p:nvPr>
        </p:nvSpPr>
        <p:spPr>
          <a:xfrm>
            <a:off x="1371600" y="685800"/>
            <a:ext cx="4212336" cy="723900"/>
          </a:xfrm>
        </p:spPr>
        <p:txBody>
          <a:bodyPr>
            <a:normAutofit/>
          </a:bodyPr>
          <a:lstStyle/>
          <a:p>
            <a:r>
              <a:rPr lang="zh-CN" altLang="en-US" sz="4000" dirty="0">
                <a:latin typeface="Microsoft JhengHei" panose="020B0604030504040204" pitchFamily="34" charset="-120"/>
                <a:ea typeface="Microsoft JhengHei" panose="020B0604030504040204" pitchFamily="34" charset="-120"/>
              </a:rPr>
              <a:t>組別</a:t>
            </a:r>
            <a:r>
              <a:rPr lang="en" altLang="zh-CN" sz="4000" dirty="0">
                <a:latin typeface="Microsoft JhengHei" panose="020B0604030504040204" pitchFamily="34" charset="-120"/>
                <a:ea typeface="Microsoft JhengHei" panose="020B0604030504040204" pitchFamily="34" charset="-120"/>
              </a:rPr>
              <a:t>GitHub</a:t>
            </a:r>
            <a:r>
              <a:rPr lang="zh-CN" altLang="en-US" sz="4000" dirty="0">
                <a:latin typeface="Microsoft JhengHei" panose="020B0604030504040204" pitchFamily="34" charset="-120"/>
                <a:ea typeface="Microsoft JhengHei" panose="020B0604030504040204" pitchFamily="34" charset="-120"/>
              </a:rPr>
              <a:t>展示</a:t>
            </a:r>
            <a:endParaRPr kumimoji="1" lang="zh-TW" altLang="en-US" sz="4000" dirty="0">
              <a:latin typeface="Microsoft JhengHei" panose="020B0604030504040204" pitchFamily="34" charset="-120"/>
              <a:ea typeface="Microsoft JhengHei" panose="020B0604030504040204" pitchFamily="34" charset="-120"/>
            </a:endParaRPr>
          </a:p>
        </p:txBody>
      </p:sp>
      <p:sp>
        <p:nvSpPr>
          <p:cNvPr id="24" name="投影片編號版面配置區 23">
            <a:extLst>
              <a:ext uri="{FF2B5EF4-FFF2-40B4-BE49-F238E27FC236}">
                <a16:creationId xmlns:a16="http://schemas.microsoft.com/office/drawing/2014/main" id="{1CF7F1F0-B935-4C41-B56F-C0AECBB60D17}"/>
              </a:ext>
            </a:extLst>
          </p:cNvPr>
          <p:cNvSpPr>
            <a:spLocks noGrp="1"/>
          </p:cNvSpPr>
          <p:nvPr>
            <p:ph type="sldNum" sz="quarter" idx="12"/>
          </p:nvPr>
        </p:nvSpPr>
        <p:spPr/>
        <p:txBody>
          <a:bodyPr/>
          <a:lstStyle/>
          <a:p>
            <a:fld id="{69E57DC2-970A-4B3E-BB1C-7A09969E49DF}" type="slidenum">
              <a:rPr lang="en-US" smtClean="0"/>
              <a:t>15</a:t>
            </a:fld>
            <a:endParaRPr lang="en-US" dirty="0"/>
          </a:p>
        </p:txBody>
      </p:sp>
      <p:pic>
        <p:nvPicPr>
          <p:cNvPr id="26" name="圖片 25">
            <a:extLst>
              <a:ext uri="{FF2B5EF4-FFF2-40B4-BE49-F238E27FC236}">
                <a16:creationId xmlns:a16="http://schemas.microsoft.com/office/drawing/2014/main" id="{CD438695-CA4A-EE40-891C-6F41FEF2EAB0}"/>
              </a:ext>
            </a:extLst>
          </p:cNvPr>
          <p:cNvPicPr>
            <a:picLocks noChangeAspect="1"/>
          </p:cNvPicPr>
          <p:nvPr/>
        </p:nvPicPr>
        <p:blipFill>
          <a:blip r:embed="rId2"/>
          <a:stretch>
            <a:fillRect/>
          </a:stretch>
        </p:blipFill>
        <p:spPr>
          <a:xfrm>
            <a:off x="1859286" y="1651000"/>
            <a:ext cx="8884351" cy="5043686"/>
          </a:xfrm>
          <a:prstGeom prst="rect">
            <a:avLst/>
          </a:prstGeom>
        </p:spPr>
      </p:pic>
      <p:sp>
        <p:nvSpPr>
          <p:cNvPr id="3" name="文字方塊 2">
            <a:hlinkClick r:id="rId3"/>
            <a:extLst>
              <a:ext uri="{FF2B5EF4-FFF2-40B4-BE49-F238E27FC236}">
                <a16:creationId xmlns:a16="http://schemas.microsoft.com/office/drawing/2014/main" id="{6843E47C-F483-C445-B131-6D8FF493B322}"/>
              </a:ext>
            </a:extLst>
          </p:cNvPr>
          <p:cNvSpPr txBox="1"/>
          <p:nvPr/>
        </p:nvSpPr>
        <p:spPr>
          <a:xfrm>
            <a:off x="3912324" y="1374001"/>
            <a:ext cx="745020" cy="276999"/>
          </a:xfrm>
          <a:prstGeom prst="rect">
            <a:avLst/>
          </a:prstGeom>
          <a:noFill/>
        </p:spPr>
        <p:txBody>
          <a:bodyPr wrap="square" rtlCol="0">
            <a:spAutoFit/>
          </a:bodyPr>
          <a:lstStyle/>
          <a:p>
            <a:r>
              <a:rPr kumimoji="1" lang="zh-CN" altLang="en-US" sz="1200" dirty="0">
                <a:latin typeface="Microsoft JhengHei" panose="020B0604030504040204" pitchFamily="34" charset="-120"/>
                <a:ea typeface="Microsoft JhengHei" panose="020B0604030504040204" pitchFamily="34" charset="-120"/>
              </a:rPr>
              <a:t>第八組</a:t>
            </a:r>
            <a:endParaRPr kumimoji="1" lang="zh-TW" altLang="en-US" sz="1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780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7DE75B-3F5A-6940-9BCA-9075BD54E2B5}"/>
              </a:ext>
            </a:extLst>
          </p:cNvPr>
          <p:cNvSpPr>
            <a:spLocks noGrp="1"/>
          </p:cNvSpPr>
          <p:nvPr>
            <p:ph type="title"/>
          </p:nvPr>
        </p:nvSpPr>
        <p:spPr>
          <a:xfrm>
            <a:off x="1335974" y="2493817"/>
            <a:ext cx="9601200" cy="1603170"/>
          </a:xfrm>
        </p:spPr>
        <p:txBody>
          <a:bodyPr>
            <a:normAutofit/>
          </a:bodyPr>
          <a:lstStyle/>
          <a:p>
            <a:pPr algn="ctr"/>
            <a:r>
              <a:rPr kumimoji="1" lang="en-US" altLang="zh-TW" sz="9600" dirty="0"/>
              <a:t>END</a:t>
            </a:r>
            <a:endParaRPr kumimoji="1" lang="zh-TW" altLang="en-US" sz="9600" dirty="0"/>
          </a:p>
        </p:txBody>
      </p:sp>
      <p:pic>
        <p:nvPicPr>
          <p:cNvPr id="3" name="圖片 2">
            <a:extLst>
              <a:ext uri="{FF2B5EF4-FFF2-40B4-BE49-F238E27FC236}">
                <a16:creationId xmlns:a16="http://schemas.microsoft.com/office/drawing/2014/main" id="{5141DBE8-E4C8-D740-94CF-8EF31C2B9EAF}"/>
              </a:ext>
            </a:extLst>
          </p:cNvPr>
          <p:cNvPicPr>
            <a:picLocks noChangeAspect="1"/>
          </p:cNvPicPr>
          <p:nvPr/>
        </p:nvPicPr>
        <p:blipFill>
          <a:blip r:embed="rId2"/>
          <a:stretch>
            <a:fillRect/>
          </a:stretch>
        </p:blipFill>
        <p:spPr>
          <a:xfrm>
            <a:off x="7615003" y="2208266"/>
            <a:ext cx="571102" cy="571102"/>
          </a:xfrm>
          <a:prstGeom prst="rect">
            <a:avLst/>
          </a:prstGeom>
        </p:spPr>
      </p:pic>
      <p:pic>
        <p:nvPicPr>
          <p:cNvPr id="5" name="圖片 4">
            <a:extLst>
              <a:ext uri="{FF2B5EF4-FFF2-40B4-BE49-F238E27FC236}">
                <a16:creationId xmlns:a16="http://schemas.microsoft.com/office/drawing/2014/main" id="{A7DA2FA6-8F3A-7F48-B0E9-1FDD6428C611}"/>
              </a:ext>
            </a:extLst>
          </p:cNvPr>
          <p:cNvPicPr>
            <a:picLocks noChangeAspect="1"/>
          </p:cNvPicPr>
          <p:nvPr/>
        </p:nvPicPr>
        <p:blipFill>
          <a:blip r:embed="rId3">
            <a:alphaModFix amt="74000"/>
          </a:blip>
          <a:stretch>
            <a:fillRect/>
          </a:stretch>
        </p:blipFill>
        <p:spPr>
          <a:xfrm rot="2003046">
            <a:off x="8922893" y="357830"/>
            <a:ext cx="2590800" cy="2590800"/>
          </a:xfrm>
          <a:prstGeom prst="rect">
            <a:avLst/>
          </a:prstGeom>
        </p:spPr>
      </p:pic>
      <p:pic>
        <p:nvPicPr>
          <p:cNvPr id="11" name="圖片 10">
            <a:extLst>
              <a:ext uri="{FF2B5EF4-FFF2-40B4-BE49-F238E27FC236}">
                <a16:creationId xmlns:a16="http://schemas.microsoft.com/office/drawing/2014/main" id="{DF8A5223-0E2F-384E-A64C-1ADEFF645F00}"/>
              </a:ext>
            </a:extLst>
          </p:cNvPr>
          <p:cNvPicPr>
            <a:picLocks noChangeAspect="1"/>
          </p:cNvPicPr>
          <p:nvPr/>
        </p:nvPicPr>
        <p:blipFill>
          <a:blip r:embed="rId4">
            <a:alphaModFix amt="56000"/>
          </a:blip>
          <a:stretch>
            <a:fillRect/>
          </a:stretch>
        </p:blipFill>
        <p:spPr>
          <a:xfrm rot="891311">
            <a:off x="1413318" y="2971688"/>
            <a:ext cx="3383191" cy="3383191"/>
          </a:xfrm>
          <a:prstGeom prst="rect">
            <a:avLst/>
          </a:prstGeom>
        </p:spPr>
      </p:pic>
      <p:sp>
        <p:nvSpPr>
          <p:cNvPr id="6" name="投影片編號版面配置區 5">
            <a:extLst>
              <a:ext uri="{FF2B5EF4-FFF2-40B4-BE49-F238E27FC236}">
                <a16:creationId xmlns:a16="http://schemas.microsoft.com/office/drawing/2014/main" id="{C54A0618-A5A9-334E-A9CD-8FBBD39112EC}"/>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58359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6600" dirty="0"/>
              <a:t>01</a:t>
            </a:r>
            <a:r>
              <a:rPr lang="zh-TW" altLang="en-US" sz="6600" dirty="0"/>
              <a:t>循序圖</a:t>
            </a:r>
          </a:p>
        </p:txBody>
      </p:sp>
      <p:pic>
        <p:nvPicPr>
          <p:cNvPr id="4" name="圖片 3">
            <a:extLst>
              <a:ext uri="{FF2B5EF4-FFF2-40B4-BE49-F238E27FC236}">
                <a16:creationId xmlns:a16="http://schemas.microsoft.com/office/drawing/2014/main" id="{E5D41479-8075-4C1A-85F6-C9F5F104C3CC}"/>
              </a:ext>
            </a:extLst>
          </p:cNvPr>
          <p:cNvPicPr>
            <a:picLocks noChangeAspect="1"/>
          </p:cNvPicPr>
          <p:nvPr/>
        </p:nvPicPr>
        <p:blipFill>
          <a:blip r:embed="rId2">
            <a:alphaModFix amt="56000"/>
          </a:blip>
          <a:stretch>
            <a:fillRect/>
          </a:stretch>
        </p:blipFill>
        <p:spPr>
          <a:xfrm rot="17247881">
            <a:off x="1798236" y="2931541"/>
            <a:ext cx="3383191" cy="3383191"/>
          </a:xfrm>
          <a:prstGeom prst="rect">
            <a:avLst/>
          </a:prstGeom>
        </p:spPr>
      </p:pic>
      <p:sp>
        <p:nvSpPr>
          <p:cNvPr id="5" name="投影片編號版面配置區 4">
            <a:extLst>
              <a:ext uri="{FF2B5EF4-FFF2-40B4-BE49-F238E27FC236}">
                <a16:creationId xmlns:a16="http://schemas.microsoft.com/office/drawing/2014/main" id="{97082498-EF36-FF40-9E74-A16F176034DE}"/>
              </a:ext>
            </a:extLst>
          </p:cNvPr>
          <p:cNvSpPr>
            <a:spLocks noGrp="1"/>
          </p:cNvSpPr>
          <p:nvPr>
            <p:ph type="sldNum" sz="quarter" idx="12"/>
          </p:nvPr>
        </p:nvSpPr>
        <p:spPr/>
        <p:txBody>
          <a:bodyPr/>
          <a:lstStyle/>
          <a:p>
            <a:fld id="{69E57DC2-970A-4B3E-BB1C-7A09969E49DF}" type="slidenum">
              <a:rPr lang="en-US" smtClean="0"/>
              <a:pPr/>
              <a:t>2</a:t>
            </a:fld>
            <a:endParaRPr lang="en-US" dirty="0"/>
          </a:p>
        </p:txBody>
      </p:sp>
    </p:spTree>
    <p:extLst>
      <p:ext uri="{BB962C8B-B14F-4D97-AF65-F5344CB8AC3E}">
        <p14:creationId xmlns:p14="http://schemas.microsoft.com/office/powerpoint/2010/main" val="377800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建立會員基本資料</a:t>
            </a:r>
            <a:endParaRPr lang="zh-TW" altLang="en-US" sz="4000" dirty="0"/>
          </a:p>
        </p:txBody>
      </p:sp>
      <p:pic>
        <p:nvPicPr>
          <p:cNvPr id="7" name="圖片 6">
            <a:extLst>
              <a:ext uri="{FF2B5EF4-FFF2-40B4-BE49-F238E27FC236}">
                <a16:creationId xmlns:a16="http://schemas.microsoft.com/office/drawing/2014/main" id="{966FD2CD-4B9F-D74D-A472-2C4A857525D9}"/>
              </a:ext>
            </a:extLst>
          </p:cNvPr>
          <p:cNvPicPr>
            <a:picLocks noChangeAspect="1"/>
          </p:cNvPicPr>
          <p:nvPr/>
        </p:nvPicPr>
        <p:blipFill rotWithShape="1">
          <a:blip r:embed="rId2"/>
          <a:srcRect l="6013" t="28686" r="39816" b="13662"/>
          <a:stretch/>
        </p:blipFill>
        <p:spPr>
          <a:xfrm>
            <a:off x="2731008" y="1381267"/>
            <a:ext cx="7254240" cy="5190221"/>
          </a:xfrm>
          <a:prstGeom prst="rect">
            <a:avLst/>
          </a:prstGeom>
        </p:spPr>
      </p:pic>
      <p:sp>
        <p:nvSpPr>
          <p:cNvPr id="9" name="投影片編號版面配置區 8">
            <a:extLst>
              <a:ext uri="{FF2B5EF4-FFF2-40B4-BE49-F238E27FC236}">
                <a16:creationId xmlns:a16="http://schemas.microsoft.com/office/drawing/2014/main" id="{761C5580-6FC6-E94B-9B6A-8F777C9AC899}"/>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10" name="圖片 9">
            <a:extLst>
              <a:ext uri="{FF2B5EF4-FFF2-40B4-BE49-F238E27FC236}">
                <a16:creationId xmlns:a16="http://schemas.microsoft.com/office/drawing/2014/main" id="{26617CA0-9F32-C142-9C36-7402ACA400CC}"/>
              </a:ext>
            </a:extLst>
          </p:cNvPr>
          <p:cNvPicPr>
            <a:picLocks noChangeAspect="1"/>
          </p:cNvPicPr>
          <p:nvPr/>
        </p:nvPicPr>
        <p:blipFill>
          <a:blip r:embed="rId3"/>
          <a:stretch>
            <a:fillRect/>
          </a:stretch>
        </p:blipFill>
        <p:spPr>
          <a:xfrm>
            <a:off x="6515100" y="438150"/>
            <a:ext cx="495300" cy="495300"/>
          </a:xfrm>
          <a:prstGeom prst="rect">
            <a:avLst/>
          </a:prstGeom>
        </p:spPr>
      </p:pic>
    </p:spTree>
    <p:extLst>
      <p:ext uri="{BB962C8B-B14F-4D97-AF65-F5344CB8AC3E}">
        <p14:creationId xmlns:p14="http://schemas.microsoft.com/office/powerpoint/2010/main" val="380731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建立球隊</a:t>
            </a:r>
            <a:endParaRPr lang="zh-TW" altLang="en-US" sz="4000" dirty="0"/>
          </a:p>
        </p:txBody>
      </p:sp>
      <p:sp>
        <p:nvSpPr>
          <p:cNvPr id="6" name="投影片編號版面配置區 5">
            <a:extLst>
              <a:ext uri="{FF2B5EF4-FFF2-40B4-BE49-F238E27FC236}">
                <a16:creationId xmlns:a16="http://schemas.microsoft.com/office/drawing/2014/main" id="{D8312C20-273E-8541-AE67-CD4438F48D65}"/>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9" name="圖片 8">
            <a:extLst>
              <a:ext uri="{FF2B5EF4-FFF2-40B4-BE49-F238E27FC236}">
                <a16:creationId xmlns:a16="http://schemas.microsoft.com/office/drawing/2014/main" id="{94DEF786-C037-AA4F-9D7C-E073021F215A}"/>
              </a:ext>
            </a:extLst>
          </p:cNvPr>
          <p:cNvPicPr>
            <a:picLocks noChangeAspect="1"/>
          </p:cNvPicPr>
          <p:nvPr/>
        </p:nvPicPr>
        <p:blipFill rotWithShape="1">
          <a:blip r:embed="rId2"/>
          <a:srcRect l="4635" t="26667" r="40926" b="20987"/>
          <a:stretch/>
        </p:blipFill>
        <p:spPr>
          <a:xfrm>
            <a:off x="2235201" y="1381268"/>
            <a:ext cx="7464626" cy="5072118"/>
          </a:xfrm>
          <a:prstGeom prst="rect">
            <a:avLst/>
          </a:prstGeom>
        </p:spPr>
      </p:pic>
      <p:pic>
        <p:nvPicPr>
          <p:cNvPr id="10" name="圖片 9">
            <a:extLst>
              <a:ext uri="{FF2B5EF4-FFF2-40B4-BE49-F238E27FC236}">
                <a16:creationId xmlns:a16="http://schemas.microsoft.com/office/drawing/2014/main" id="{0A534DCF-7A0D-4D41-B938-977935C1740C}"/>
              </a:ext>
            </a:extLst>
          </p:cNvPr>
          <p:cNvPicPr>
            <a:picLocks noChangeAspect="1"/>
          </p:cNvPicPr>
          <p:nvPr/>
        </p:nvPicPr>
        <p:blipFill>
          <a:blip r:embed="rId3"/>
          <a:stretch>
            <a:fillRect/>
          </a:stretch>
        </p:blipFill>
        <p:spPr>
          <a:xfrm>
            <a:off x="4864100" y="438150"/>
            <a:ext cx="495300" cy="495300"/>
          </a:xfrm>
          <a:prstGeom prst="rect">
            <a:avLst/>
          </a:prstGeom>
        </p:spPr>
      </p:pic>
    </p:spTree>
    <p:extLst>
      <p:ext uri="{BB962C8B-B14F-4D97-AF65-F5344CB8AC3E}">
        <p14:creationId xmlns:p14="http://schemas.microsoft.com/office/powerpoint/2010/main" val="235345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建立比賽</a:t>
            </a:r>
            <a:endParaRPr lang="zh-TW" altLang="en-US" sz="4000" dirty="0"/>
          </a:p>
        </p:txBody>
      </p:sp>
      <p:pic>
        <p:nvPicPr>
          <p:cNvPr id="4" name="圖片 3">
            <a:extLst>
              <a:ext uri="{FF2B5EF4-FFF2-40B4-BE49-F238E27FC236}">
                <a16:creationId xmlns:a16="http://schemas.microsoft.com/office/drawing/2014/main" id="{99C18277-2270-354F-AF4F-02ED94A9AF33}"/>
              </a:ext>
            </a:extLst>
          </p:cNvPr>
          <p:cNvPicPr>
            <a:picLocks noChangeAspect="1"/>
          </p:cNvPicPr>
          <p:nvPr/>
        </p:nvPicPr>
        <p:blipFill rotWithShape="1">
          <a:blip r:embed="rId2"/>
          <a:srcRect l="5317" t="27879" r="40721" b="21616"/>
          <a:stretch/>
        </p:blipFill>
        <p:spPr>
          <a:xfrm>
            <a:off x="2424545" y="1381268"/>
            <a:ext cx="7703127" cy="5094662"/>
          </a:xfrm>
          <a:prstGeom prst="rect">
            <a:avLst/>
          </a:prstGeom>
        </p:spPr>
      </p:pic>
      <p:sp>
        <p:nvSpPr>
          <p:cNvPr id="6" name="投影片編號版面配置區 5">
            <a:extLst>
              <a:ext uri="{FF2B5EF4-FFF2-40B4-BE49-F238E27FC236}">
                <a16:creationId xmlns:a16="http://schemas.microsoft.com/office/drawing/2014/main" id="{6202C2D0-B1FF-A347-A011-4864FBFE1B1D}"/>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9" name="圖片 8">
            <a:extLst>
              <a:ext uri="{FF2B5EF4-FFF2-40B4-BE49-F238E27FC236}">
                <a16:creationId xmlns:a16="http://schemas.microsoft.com/office/drawing/2014/main" id="{629C7BCC-E02A-2447-9FDC-C9B6ACF99BB6}"/>
              </a:ext>
            </a:extLst>
          </p:cNvPr>
          <p:cNvPicPr>
            <a:picLocks noChangeAspect="1"/>
          </p:cNvPicPr>
          <p:nvPr/>
        </p:nvPicPr>
        <p:blipFill>
          <a:blip r:embed="rId3"/>
          <a:stretch>
            <a:fillRect/>
          </a:stretch>
        </p:blipFill>
        <p:spPr>
          <a:xfrm>
            <a:off x="4851400" y="469900"/>
            <a:ext cx="431800" cy="431800"/>
          </a:xfrm>
          <a:prstGeom prst="rect">
            <a:avLst/>
          </a:prstGeom>
        </p:spPr>
      </p:pic>
    </p:spTree>
    <p:extLst>
      <p:ext uri="{BB962C8B-B14F-4D97-AF65-F5344CB8AC3E}">
        <p14:creationId xmlns:p14="http://schemas.microsoft.com/office/powerpoint/2010/main" val="295994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695468"/>
          </a:xfrm>
        </p:spPr>
        <p:txBody>
          <a:bodyPr>
            <a:normAutofit/>
          </a:bodyPr>
          <a:lstStyle/>
          <a:p>
            <a:r>
              <a:rPr lang="zh-TW" altLang="en-US" sz="4000" dirty="0"/>
              <a:t>循序圖</a:t>
            </a:r>
            <a:r>
              <a:rPr lang="en-US" altLang="zh-TW" sz="4000" dirty="0"/>
              <a:t>-</a:t>
            </a:r>
            <a:r>
              <a:rPr lang="zh-TW" altLang="en-US" sz="3200" dirty="0"/>
              <a:t>列印計分表</a:t>
            </a:r>
            <a:endParaRPr lang="zh-TW" altLang="en-US" sz="4000" dirty="0"/>
          </a:p>
        </p:txBody>
      </p:sp>
      <p:pic>
        <p:nvPicPr>
          <p:cNvPr id="4" name="圖片 3">
            <a:extLst>
              <a:ext uri="{FF2B5EF4-FFF2-40B4-BE49-F238E27FC236}">
                <a16:creationId xmlns:a16="http://schemas.microsoft.com/office/drawing/2014/main" id="{F6FAA291-0DCC-D64E-B051-AD592EF4C70F}"/>
              </a:ext>
            </a:extLst>
          </p:cNvPr>
          <p:cNvPicPr>
            <a:picLocks noChangeAspect="1"/>
          </p:cNvPicPr>
          <p:nvPr/>
        </p:nvPicPr>
        <p:blipFill rotWithShape="1">
          <a:blip r:embed="rId2"/>
          <a:srcRect l="5152" t="28267" r="39698" b="22489"/>
          <a:stretch/>
        </p:blipFill>
        <p:spPr>
          <a:xfrm>
            <a:off x="2328672" y="1466612"/>
            <a:ext cx="7424928" cy="4684978"/>
          </a:xfrm>
          <a:prstGeom prst="rect">
            <a:avLst/>
          </a:prstGeom>
        </p:spPr>
      </p:pic>
      <p:sp>
        <p:nvSpPr>
          <p:cNvPr id="6" name="投影片編號版面配置區 5">
            <a:extLst>
              <a:ext uri="{FF2B5EF4-FFF2-40B4-BE49-F238E27FC236}">
                <a16:creationId xmlns:a16="http://schemas.microsoft.com/office/drawing/2014/main" id="{0C689F3F-3C16-284A-9D64-7AE51840F9E8}"/>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8" name="圖片 7">
            <a:extLst>
              <a:ext uri="{FF2B5EF4-FFF2-40B4-BE49-F238E27FC236}">
                <a16:creationId xmlns:a16="http://schemas.microsoft.com/office/drawing/2014/main" id="{49A7F080-0602-8A43-A063-9B830EA5A4D6}"/>
              </a:ext>
            </a:extLst>
          </p:cNvPr>
          <p:cNvPicPr>
            <a:picLocks noChangeAspect="1"/>
          </p:cNvPicPr>
          <p:nvPr/>
        </p:nvPicPr>
        <p:blipFill>
          <a:blip r:embed="rId3"/>
          <a:stretch>
            <a:fillRect/>
          </a:stretch>
        </p:blipFill>
        <p:spPr>
          <a:xfrm>
            <a:off x="5245100" y="406400"/>
            <a:ext cx="431800" cy="431800"/>
          </a:xfrm>
          <a:prstGeom prst="rect">
            <a:avLst/>
          </a:prstGeom>
        </p:spPr>
      </p:pic>
    </p:spTree>
    <p:extLst>
      <p:ext uri="{BB962C8B-B14F-4D97-AF65-F5344CB8AC3E}">
        <p14:creationId xmlns:p14="http://schemas.microsoft.com/office/powerpoint/2010/main" val="289636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02</a:t>
            </a:r>
            <a:r>
              <a:rPr lang="zh-TW" altLang="en-US" dirty="0"/>
              <a:t>類別圖</a:t>
            </a:r>
          </a:p>
        </p:txBody>
      </p:sp>
      <p:pic>
        <p:nvPicPr>
          <p:cNvPr id="4" name="圖片 3">
            <a:extLst>
              <a:ext uri="{FF2B5EF4-FFF2-40B4-BE49-F238E27FC236}">
                <a16:creationId xmlns:a16="http://schemas.microsoft.com/office/drawing/2014/main" id="{A7DA2FA6-8F3A-7F48-B0E9-1FDD6428C611}"/>
              </a:ext>
            </a:extLst>
          </p:cNvPr>
          <p:cNvPicPr>
            <a:picLocks noChangeAspect="1"/>
          </p:cNvPicPr>
          <p:nvPr/>
        </p:nvPicPr>
        <p:blipFill>
          <a:blip r:embed="rId2">
            <a:alphaModFix amt="74000"/>
            <a:duotone>
              <a:prstClr val="black"/>
              <a:schemeClr val="accent5">
                <a:tint val="45000"/>
                <a:satMod val="400000"/>
              </a:schemeClr>
            </a:duotone>
          </a:blip>
          <a:stretch>
            <a:fillRect/>
          </a:stretch>
        </p:blipFill>
        <p:spPr>
          <a:xfrm rot="732701">
            <a:off x="7955739" y="3188953"/>
            <a:ext cx="2590800" cy="2590800"/>
          </a:xfrm>
          <a:prstGeom prst="rect">
            <a:avLst/>
          </a:prstGeom>
        </p:spPr>
      </p:pic>
      <p:sp>
        <p:nvSpPr>
          <p:cNvPr id="5" name="投影片編號版面配置區 4">
            <a:extLst>
              <a:ext uri="{FF2B5EF4-FFF2-40B4-BE49-F238E27FC236}">
                <a16:creationId xmlns:a16="http://schemas.microsoft.com/office/drawing/2014/main" id="{BE995D78-E60B-4342-87D4-58550855AE7F}"/>
              </a:ext>
            </a:extLst>
          </p:cNvPr>
          <p:cNvSpPr>
            <a:spLocks noGrp="1"/>
          </p:cNvSpPr>
          <p:nvPr>
            <p:ph type="sldNum" sz="quarter" idx="12"/>
          </p:nvPr>
        </p:nvSpPr>
        <p:spPr/>
        <p:txBody>
          <a:bodyPr/>
          <a:lstStyle/>
          <a:p>
            <a:fld id="{69E57DC2-970A-4B3E-BB1C-7A09969E49DF}" type="slidenum">
              <a:rPr lang="en-US" smtClean="0"/>
              <a:pPr/>
              <a:t>7</a:t>
            </a:fld>
            <a:endParaRPr lang="en-US" dirty="0"/>
          </a:p>
        </p:txBody>
      </p:sp>
    </p:spTree>
    <p:extLst>
      <p:ext uri="{BB962C8B-B14F-4D97-AF65-F5344CB8AC3E}">
        <p14:creationId xmlns:p14="http://schemas.microsoft.com/office/powerpoint/2010/main" val="250132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71600" y="685800"/>
            <a:ext cx="9601200" cy="719667"/>
          </a:xfrm>
        </p:spPr>
        <p:txBody>
          <a:bodyPr>
            <a:normAutofit/>
          </a:bodyPr>
          <a:lstStyle/>
          <a:p>
            <a:r>
              <a:rPr lang="zh-TW" altLang="en-US" sz="4000" dirty="0"/>
              <a:t>類別圖</a:t>
            </a:r>
          </a:p>
        </p:txBody>
      </p:sp>
      <p:sp>
        <p:nvSpPr>
          <p:cNvPr id="5" name="投影片編號版面配置區 4">
            <a:extLst>
              <a:ext uri="{FF2B5EF4-FFF2-40B4-BE49-F238E27FC236}">
                <a16:creationId xmlns:a16="http://schemas.microsoft.com/office/drawing/2014/main" id="{1318E216-72E9-B246-B107-D6625D9ADADA}"/>
              </a:ext>
            </a:extLst>
          </p:cNvPr>
          <p:cNvSpPr>
            <a:spLocks noGrp="1"/>
          </p:cNvSpPr>
          <p:nvPr>
            <p:ph type="sldNum" sz="quarter" idx="12"/>
          </p:nvPr>
        </p:nvSpPr>
        <p:spPr/>
        <p:txBody>
          <a:bodyPr/>
          <a:lstStyle/>
          <a:p>
            <a:fld id="{69E57DC2-970A-4B3E-BB1C-7A09969E49DF}" type="slidenum">
              <a:rPr lang="en-US" smtClean="0"/>
              <a:t>8</a:t>
            </a:fld>
            <a:endParaRPr lang="en-US" dirty="0"/>
          </a:p>
        </p:txBody>
      </p:sp>
      <p:pic>
        <p:nvPicPr>
          <p:cNvPr id="10" name="圖片 9">
            <a:extLst>
              <a:ext uri="{FF2B5EF4-FFF2-40B4-BE49-F238E27FC236}">
                <a16:creationId xmlns:a16="http://schemas.microsoft.com/office/drawing/2014/main" id="{DE4890B2-2CF9-1F4A-8C86-094F4A16CE45}"/>
              </a:ext>
            </a:extLst>
          </p:cNvPr>
          <p:cNvPicPr>
            <a:picLocks noChangeAspect="1"/>
          </p:cNvPicPr>
          <p:nvPr/>
        </p:nvPicPr>
        <p:blipFill>
          <a:blip r:embed="rId2"/>
          <a:stretch>
            <a:fillRect/>
          </a:stretch>
        </p:blipFill>
        <p:spPr>
          <a:xfrm rot="255191">
            <a:off x="3122597" y="498523"/>
            <a:ext cx="374554" cy="374554"/>
          </a:xfrm>
          <a:prstGeom prst="rect">
            <a:avLst/>
          </a:prstGeom>
        </p:spPr>
      </p:pic>
      <p:pic>
        <p:nvPicPr>
          <p:cNvPr id="4" name="圖片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1352" y="1405467"/>
            <a:ext cx="9753600" cy="5509260"/>
          </a:xfrm>
          <a:prstGeom prst="rect">
            <a:avLst/>
          </a:prstGeom>
        </p:spPr>
      </p:pic>
    </p:spTree>
    <p:extLst>
      <p:ext uri="{BB962C8B-B14F-4D97-AF65-F5344CB8AC3E}">
        <p14:creationId xmlns:p14="http://schemas.microsoft.com/office/powerpoint/2010/main" val="13603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6600" dirty="0"/>
              <a:t>03</a:t>
            </a:r>
            <a:r>
              <a:rPr lang="zh-TW" altLang="en-US" sz="6600" dirty="0"/>
              <a:t>測試計畫</a:t>
            </a:r>
          </a:p>
        </p:txBody>
      </p:sp>
      <p:pic>
        <p:nvPicPr>
          <p:cNvPr id="4" name="圖片 3">
            <a:extLst>
              <a:ext uri="{FF2B5EF4-FFF2-40B4-BE49-F238E27FC236}">
                <a16:creationId xmlns:a16="http://schemas.microsoft.com/office/drawing/2014/main" id="{E5D41479-8075-4C1A-85F6-C9F5F104C3CC}"/>
              </a:ext>
            </a:extLst>
          </p:cNvPr>
          <p:cNvPicPr>
            <a:picLocks noChangeAspect="1"/>
          </p:cNvPicPr>
          <p:nvPr/>
        </p:nvPicPr>
        <p:blipFill>
          <a:blip r:embed="rId2">
            <a:duotone>
              <a:prstClr val="black"/>
              <a:schemeClr val="accent6">
                <a:tint val="45000"/>
                <a:satMod val="400000"/>
              </a:schemeClr>
            </a:duotone>
            <a:alphaModFix amt="24000"/>
          </a:blip>
          <a:stretch>
            <a:fillRect/>
          </a:stretch>
        </p:blipFill>
        <p:spPr>
          <a:xfrm rot="712308">
            <a:off x="1270350" y="3912594"/>
            <a:ext cx="3184806" cy="3184806"/>
          </a:xfrm>
          <a:prstGeom prst="rect">
            <a:avLst/>
          </a:prstGeom>
          <a:noFill/>
        </p:spPr>
      </p:pic>
      <p:sp>
        <p:nvSpPr>
          <p:cNvPr id="5" name="投影片編號版面配置區 4">
            <a:extLst>
              <a:ext uri="{FF2B5EF4-FFF2-40B4-BE49-F238E27FC236}">
                <a16:creationId xmlns:a16="http://schemas.microsoft.com/office/drawing/2014/main" id="{15EDC517-1ADA-E143-8746-F5D4321B5588}"/>
              </a:ext>
            </a:extLst>
          </p:cNvPr>
          <p:cNvSpPr>
            <a:spLocks noGrp="1"/>
          </p:cNvSpPr>
          <p:nvPr>
            <p:ph type="sldNum" sz="quarter" idx="12"/>
          </p:nvPr>
        </p:nvSpPr>
        <p:spPr/>
        <p:txBody>
          <a:bodyPr/>
          <a:lstStyle/>
          <a:p>
            <a:fld id="{69E57DC2-970A-4B3E-BB1C-7A09969E49DF}" type="slidenum">
              <a:rPr lang="en-US" smtClean="0"/>
              <a:pPr/>
              <a:t>9</a:t>
            </a:fld>
            <a:endParaRPr lang="en-US" dirty="0"/>
          </a:p>
        </p:txBody>
      </p:sp>
    </p:spTree>
    <p:extLst>
      <p:ext uri="{BB962C8B-B14F-4D97-AF65-F5344CB8AC3E}">
        <p14:creationId xmlns:p14="http://schemas.microsoft.com/office/powerpoint/2010/main" val="557737450"/>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1883</TotalTime>
  <Words>289</Words>
  <Application>Microsoft Office PowerPoint</Application>
  <PresentationFormat>寬螢幕</PresentationFormat>
  <Paragraphs>61</Paragraphs>
  <Slides>16</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华文楷体</vt:lpstr>
      <vt:lpstr>Microsoft JhengHei</vt:lpstr>
      <vt:lpstr>Microsoft JhengHei</vt:lpstr>
      <vt:lpstr>新細明體</vt:lpstr>
      <vt:lpstr>Calibri</vt:lpstr>
      <vt:lpstr>Franklin Gothic Book</vt:lpstr>
      <vt:lpstr>裁剪</vt:lpstr>
      <vt:lpstr>羽球計分系統</vt:lpstr>
      <vt:lpstr>01循序圖</vt:lpstr>
      <vt:lpstr>循序圖-建立會員基本資料</vt:lpstr>
      <vt:lpstr>循序圖-建立球隊</vt:lpstr>
      <vt:lpstr>循序圖-建立比賽</vt:lpstr>
      <vt:lpstr>循序圖-列印計分表</vt:lpstr>
      <vt:lpstr>02類別圖</vt:lpstr>
      <vt:lpstr>類別圖</vt:lpstr>
      <vt:lpstr>03測試計畫</vt:lpstr>
      <vt:lpstr>測試計畫</vt:lpstr>
      <vt:lpstr>04目前執行進度</vt:lpstr>
      <vt:lpstr>系統畫面</vt:lpstr>
      <vt:lpstr>PowerPoint 簡報</vt:lpstr>
      <vt:lpstr>05組別GitHub展示</vt:lpstr>
      <vt:lpstr>組別GitHub展示</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專題名稱</dc:title>
  <dc:creator>陳韻如</dc:creator>
  <cp:lastModifiedBy>Windows 使用者</cp:lastModifiedBy>
  <cp:revision>56</cp:revision>
  <dcterms:created xsi:type="dcterms:W3CDTF">2018-10-23T06:16:33Z</dcterms:created>
  <dcterms:modified xsi:type="dcterms:W3CDTF">2019-01-03T01:10:12Z</dcterms:modified>
</cp:coreProperties>
</file>