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7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4" autoAdjust="0"/>
    <p:restoredTop sz="94886" autoAdjust="0"/>
  </p:normalViewPr>
  <p:slideViewPr>
    <p:cSldViewPr snapToGrid="0" snapToObjects="1">
      <p:cViewPr varScale="1">
        <p:scale>
          <a:sx n="87" d="100"/>
          <a:sy n="87" d="100"/>
        </p:scale>
        <p:origin x="7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B47EA-85E8-DC45-9289-5258192A6A29}" type="datetimeFigureOut">
              <a:rPr kumimoji="1" lang="zh-TW" altLang="en-US" smtClean="0"/>
              <a:t>2018/10/24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38C15-0B16-2640-9438-E86CE9D169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4936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(p 73-76 </a:t>
            </a:r>
            <a:r>
              <a:rPr lang="zh-TW" altLang="en-US" dirty="0"/>
              <a:t>範例</a:t>
            </a:r>
            <a:r>
              <a:rPr lang="en-US" altLang="zh-TW" dirty="0"/>
              <a:t>)</a:t>
            </a:r>
          </a:p>
          <a:p>
            <a:r>
              <a:rPr lang="zh-TW" altLang="zh-TW" dirty="0"/>
              <a:t>球員亦可建立屬於個人的比賽經歷，方便往後比賽資訊查詢以分析球員優劣勢。</a:t>
            </a:r>
          </a:p>
          <a:p>
            <a:r>
              <a:rPr lang="zh-TW" altLang="zh-TW" dirty="0"/>
              <a:t>數位化記分板操作簡單、易上手，介面設計顯示選手站位，亦會自動球權換發、球員自動交換站位、告知中場休息，並列印出最後比賽結果。</a:t>
            </a:r>
          </a:p>
          <a:p>
            <a:r>
              <a:rPr lang="zh-TW" altLang="zh-TW" dirty="0"/>
              <a:t>記分板上功能有</a:t>
            </a:r>
            <a:r>
              <a:rPr lang="en-US" altLang="zh-TW" dirty="0"/>
              <a:t>:</a:t>
            </a:r>
            <a:endParaRPr lang="zh-TW" altLang="zh-TW" dirty="0"/>
          </a:p>
          <a:p>
            <a:pPr lvl="0"/>
            <a:r>
              <a:rPr lang="zh-TW" altLang="zh-TW" dirty="0"/>
              <a:t>顯示選手站位</a:t>
            </a:r>
          </a:p>
          <a:p>
            <a:pPr lvl="0"/>
            <a:r>
              <a:rPr lang="zh-TW" altLang="zh-TW" dirty="0"/>
              <a:t>顯示即時比分</a:t>
            </a:r>
          </a:p>
          <a:p>
            <a:pPr lvl="0"/>
            <a:r>
              <a:rPr lang="zh-TW" altLang="zh-TW" dirty="0"/>
              <a:t>顯示發球與接發球方</a:t>
            </a:r>
          </a:p>
          <a:p>
            <a:pPr lvl="0"/>
            <a:r>
              <a:rPr lang="zh-TW" altLang="zh-TW" dirty="0"/>
              <a:t>顯示比賽時間</a:t>
            </a:r>
          </a:p>
          <a:p>
            <a:r>
              <a:rPr lang="zh-TW" altLang="zh-TW" dirty="0"/>
              <a:t>最後輸出結果以</a:t>
            </a:r>
            <a:r>
              <a:rPr lang="en-US" altLang="zh-TW" dirty="0"/>
              <a:t>app</a:t>
            </a:r>
            <a:r>
              <a:rPr lang="zh-TW" altLang="zh-TW" dirty="0"/>
              <a:t>呈現，讓使用者以隨手可得的平板電腦及手機</a:t>
            </a:r>
            <a:r>
              <a:rPr lang="en-US" altLang="zh-TW" dirty="0"/>
              <a:t>3C</a:t>
            </a:r>
            <a:r>
              <a:rPr lang="zh-TW" altLang="zh-TW" dirty="0"/>
              <a:t>產品等即可操作，並將比賽結果以正規化圖表顯示出來，以利裁判節省最後結算時間，完成更人性化、有效率的計分方式。</a:t>
            </a:r>
          </a:p>
          <a:p>
            <a:endParaRPr lang="zh-TW" altLang="en-US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38C15-0B16-2640-9438-E86CE9D169BB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6469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(p 47,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2.2) (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p77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3.5)(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86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3.9, 3.11) 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38C15-0B16-2640-9438-E86CE9D169BB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1297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(p47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2.3) (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p83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3.8, 3.10, 3.13)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38C15-0B16-2640-9438-E86CE9D169BB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60428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(p106)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38C15-0B16-2640-9438-E86CE9D169BB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67824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p116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38C15-0B16-2640-9438-E86CE9D169BB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5475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p131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38C15-0B16-2640-9438-E86CE9D169BB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80816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p123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38C15-0B16-2640-9438-E86CE9D169BB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1916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33738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6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47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82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71032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8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44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1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1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082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914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040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9FE470-FCEA-2E4E-8D3E-F324339BD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2122245"/>
            <a:ext cx="8361229" cy="1319750"/>
          </a:xfrm>
        </p:spPr>
        <p:txBody>
          <a:bodyPr/>
          <a:lstStyle/>
          <a:p>
            <a:r>
              <a:rPr kumimoji="1" lang="zh-TW" altLang="en-US" dirty="0"/>
              <a:t>羽球計分系統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55D1A8-E275-444A-A791-C25978946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214019"/>
            <a:ext cx="6831673" cy="1539152"/>
          </a:xfrm>
        </p:spPr>
        <p:txBody>
          <a:bodyPr>
            <a:normAutofit/>
          </a:bodyPr>
          <a:lstStyle/>
          <a:p>
            <a:r>
              <a:rPr kumimoji="1" lang="en-US" altLang="zh-TW" sz="2000" dirty="0"/>
              <a:t>0524015 </a:t>
            </a:r>
            <a:r>
              <a:rPr kumimoji="1" lang="zh-CN" altLang="en-US" sz="2000" dirty="0"/>
              <a:t>蔡柏毅</a:t>
            </a:r>
            <a:endParaRPr kumimoji="1" lang="en-US" altLang="zh-CN" sz="2000" dirty="0"/>
          </a:p>
          <a:p>
            <a:r>
              <a:rPr kumimoji="1" lang="en-US" altLang="zh-CN" sz="2000" dirty="0"/>
              <a:t>0524033 </a:t>
            </a:r>
            <a:r>
              <a:rPr kumimoji="1" lang="zh-CN" altLang="en-US" sz="2000" dirty="0"/>
              <a:t>陳韻如</a:t>
            </a:r>
            <a:endParaRPr kumimoji="1" lang="en-US" altLang="zh-CN" sz="2000" dirty="0"/>
          </a:p>
          <a:p>
            <a:r>
              <a:rPr kumimoji="1" lang="en-US" altLang="zh-CN" sz="2000" dirty="0"/>
              <a:t>0524058 </a:t>
            </a:r>
            <a:r>
              <a:rPr kumimoji="1" lang="zh-CN" altLang="en-US" sz="2000" dirty="0"/>
              <a:t>林禹彤</a:t>
            </a:r>
            <a:endParaRPr kumimoji="1" lang="en-US" altLang="zh-CN" sz="2000" dirty="0"/>
          </a:p>
          <a:p>
            <a:r>
              <a:rPr kumimoji="1" lang="zh-CN" altLang="en-US" sz="2000" dirty="0"/>
              <a:t>指導教授：張弘毅</a:t>
            </a:r>
            <a:endParaRPr kumimoji="1" lang="en-US" altLang="zh-CN" sz="2000" dirty="0"/>
          </a:p>
          <a:p>
            <a:endParaRPr kumimoji="1" lang="en-US" altLang="zh-CN" sz="2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605F78E-37A4-C14A-B963-D38518F9D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596" y="2308555"/>
            <a:ext cx="923500" cy="9235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C17536C-5DF1-5A4C-A41C-53C43D62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 rot="891311">
            <a:off x="1098525" y="3609203"/>
            <a:ext cx="3383191" cy="338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42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群組 94"/>
          <p:cNvGrpSpPr/>
          <p:nvPr/>
        </p:nvGrpSpPr>
        <p:grpSpPr>
          <a:xfrm>
            <a:off x="1371600" y="1895071"/>
            <a:ext cx="10284863" cy="4574095"/>
            <a:chOff x="1371600" y="1895071"/>
            <a:chExt cx="10284863" cy="4574095"/>
          </a:xfrm>
        </p:grpSpPr>
        <p:sp>
          <p:nvSpPr>
            <p:cNvPr id="85" name="矩形 84"/>
            <p:cNvSpPr/>
            <p:nvPr/>
          </p:nvSpPr>
          <p:spPr>
            <a:xfrm>
              <a:off x="9603426" y="1895071"/>
              <a:ext cx="2053037" cy="4574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8330927" y="1895071"/>
              <a:ext cx="1707445" cy="45740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489780" y="1895071"/>
              <a:ext cx="1902190" cy="4574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2909010" y="1895071"/>
              <a:ext cx="3577248" cy="45740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1371600" y="1895071"/>
              <a:ext cx="1562542" cy="4574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0207CA6-59B9-DA4F-AA84-F0C1CCA2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系統活動圖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36F465F-B0BD-B14F-9F0F-4F20F1911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116" y="685800"/>
            <a:ext cx="571102" cy="571102"/>
          </a:xfrm>
          <a:prstGeom prst="rect">
            <a:avLst/>
          </a:prstGeom>
        </p:spPr>
      </p:pic>
      <p:grpSp>
        <p:nvGrpSpPr>
          <p:cNvPr id="63" name="群組 62"/>
          <p:cNvGrpSpPr/>
          <p:nvPr/>
        </p:nvGrpSpPr>
        <p:grpSpPr>
          <a:xfrm>
            <a:off x="1661625" y="1975147"/>
            <a:ext cx="9888812" cy="4177978"/>
            <a:chOff x="1605281" y="2171700"/>
            <a:chExt cx="9888812" cy="4177978"/>
          </a:xfrm>
        </p:grpSpPr>
        <p:grpSp>
          <p:nvGrpSpPr>
            <p:cNvPr id="61" name="群組 60"/>
            <p:cNvGrpSpPr/>
            <p:nvPr/>
          </p:nvGrpSpPr>
          <p:grpSpPr>
            <a:xfrm>
              <a:off x="1605281" y="2171700"/>
              <a:ext cx="6396523" cy="4177978"/>
              <a:chOff x="1605281" y="2171700"/>
              <a:chExt cx="6396523" cy="4177978"/>
            </a:xfrm>
          </p:grpSpPr>
          <p:cxnSp>
            <p:nvCxnSpPr>
              <p:cNvPr id="6" name="直線單箭頭接點 5"/>
              <p:cNvCxnSpPr/>
              <p:nvPr/>
            </p:nvCxnSpPr>
            <p:spPr>
              <a:xfrm>
                <a:off x="2042160" y="2171700"/>
                <a:ext cx="0" cy="5933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文字方塊 6"/>
              <p:cNvSpPr txBox="1"/>
              <p:nvPr/>
            </p:nvSpPr>
            <p:spPr>
              <a:xfrm>
                <a:off x="1605281" y="2765048"/>
                <a:ext cx="894080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/>
                  <a:t>建立比賽</a:t>
                </a:r>
              </a:p>
            </p:txBody>
          </p:sp>
          <p:cxnSp>
            <p:nvCxnSpPr>
              <p:cNvPr id="9" name="直線單箭頭接點 8"/>
              <p:cNvCxnSpPr>
                <a:stCxn id="7" idx="3"/>
              </p:cNvCxnSpPr>
              <p:nvPr/>
            </p:nvCxnSpPr>
            <p:spPr>
              <a:xfrm flipV="1">
                <a:off x="2499361" y="3102123"/>
                <a:ext cx="777155" cy="168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文字方塊 10"/>
              <p:cNvSpPr txBox="1"/>
              <p:nvPr/>
            </p:nvSpPr>
            <p:spPr>
              <a:xfrm>
                <a:off x="3256236" y="2580382"/>
                <a:ext cx="1158972" cy="1015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/>
                  <a:t>插入資訊及選手身分</a:t>
                </a:r>
              </a:p>
            </p:txBody>
          </p:sp>
          <p:grpSp>
            <p:nvGrpSpPr>
              <p:cNvPr id="47" name="群組 46"/>
              <p:cNvGrpSpPr/>
              <p:nvPr/>
            </p:nvGrpSpPr>
            <p:grpSpPr>
              <a:xfrm>
                <a:off x="3009914" y="3596045"/>
                <a:ext cx="4991890" cy="2753633"/>
                <a:chOff x="3393469" y="3533340"/>
                <a:chExt cx="4991890" cy="2753633"/>
              </a:xfrm>
            </p:grpSpPr>
            <p:sp>
              <p:nvSpPr>
                <p:cNvPr id="28" name="文字方塊 27"/>
                <p:cNvSpPr txBox="1"/>
                <p:nvPr/>
              </p:nvSpPr>
              <p:spPr>
                <a:xfrm>
                  <a:off x="3393469" y="5086644"/>
                  <a:ext cx="184404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dirty="0">
                      <a:latin typeface="+mj-ea"/>
                      <a:ea typeface="+mj-ea"/>
                    </a:rPr>
                    <a:t>判斷是否為代打</a:t>
                  </a:r>
                  <a:endParaRPr lang="en-US" altLang="zh-TW" dirty="0">
                    <a:latin typeface="+mj-ea"/>
                    <a:ea typeface="+mj-ea"/>
                  </a:endParaRPr>
                </a:p>
                <a:p>
                  <a:pPr algn="ctr"/>
                  <a:r>
                    <a:rPr lang="en-US" altLang="zh-TW" dirty="0">
                      <a:latin typeface="+mj-ea"/>
                      <a:ea typeface="+mj-ea"/>
                    </a:rPr>
                    <a:t>OR</a:t>
                  </a:r>
                </a:p>
                <a:p>
                  <a:pPr algn="ctr"/>
                  <a:r>
                    <a:rPr lang="zh-TW" altLang="en-US" dirty="0">
                      <a:latin typeface="+mj-ea"/>
                      <a:ea typeface="+mj-ea"/>
                    </a:rPr>
                    <a:t>是否資料</a:t>
                  </a:r>
                  <a:endParaRPr lang="en-US" altLang="zh-TW" dirty="0">
                    <a:latin typeface="+mj-ea"/>
                    <a:ea typeface="+mj-ea"/>
                  </a:endParaRPr>
                </a:p>
                <a:p>
                  <a:pPr algn="ctr"/>
                  <a:r>
                    <a:rPr lang="zh-TW" altLang="en-US" dirty="0">
                      <a:latin typeface="+mj-ea"/>
                      <a:ea typeface="+mj-ea"/>
                    </a:rPr>
                    <a:t>錯誤需重建</a:t>
                  </a:r>
                </a:p>
              </p:txBody>
            </p:sp>
            <p:grpSp>
              <p:nvGrpSpPr>
                <p:cNvPr id="37" name="群組 36"/>
                <p:cNvGrpSpPr/>
                <p:nvPr/>
              </p:nvGrpSpPr>
              <p:grpSpPr>
                <a:xfrm>
                  <a:off x="4252032" y="3987740"/>
                  <a:ext cx="1400726" cy="307777"/>
                  <a:chOff x="4253375" y="4315835"/>
                  <a:chExt cx="1347668" cy="307777"/>
                </a:xfrm>
              </p:grpSpPr>
              <p:cxnSp>
                <p:nvCxnSpPr>
                  <p:cNvPr id="26" name="直線單箭頭接點 25"/>
                  <p:cNvCxnSpPr/>
                  <p:nvPr/>
                </p:nvCxnSpPr>
                <p:spPr>
                  <a:xfrm>
                    <a:off x="4253375" y="4605786"/>
                    <a:ext cx="1347668" cy="81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文字方塊 30"/>
                  <p:cNvSpPr txBox="1"/>
                  <p:nvPr/>
                </p:nvSpPr>
                <p:spPr>
                  <a:xfrm>
                    <a:off x="5095370" y="4315835"/>
                    <a:ext cx="4460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 dirty="0">
                        <a:latin typeface="Comic Sans MS" panose="030F0702030302020204" pitchFamily="66" charset="0"/>
                      </a:rPr>
                      <a:t>yes</a:t>
                    </a:r>
                    <a:endParaRPr lang="zh-TW" altLang="en-US" sz="1400" dirty="0">
                      <a:latin typeface="Comic Sans MS" panose="030F0702030302020204" pitchFamily="66" charset="0"/>
                    </a:endParaRPr>
                  </a:p>
                </p:txBody>
              </p:sp>
            </p:grpSp>
            <p:grpSp>
              <p:nvGrpSpPr>
                <p:cNvPr id="38" name="群組 37"/>
                <p:cNvGrpSpPr/>
                <p:nvPr/>
              </p:nvGrpSpPr>
              <p:grpSpPr>
                <a:xfrm>
                  <a:off x="3859942" y="3533340"/>
                  <a:ext cx="373820" cy="1488702"/>
                  <a:chOff x="3859942" y="3561999"/>
                  <a:chExt cx="373820" cy="1310412"/>
                </a:xfrm>
              </p:grpSpPr>
              <p:cxnSp>
                <p:nvCxnSpPr>
                  <p:cNvPr id="16" name="直線單箭頭接點 15"/>
                  <p:cNvCxnSpPr>
                    <a:stCxn id="11" idx="2"/>
                  </p:cNvCxnSpPr>
                  <p:nvPr/>
                </p:nvCxnSpPr>
                <p:spPr>
                  <a:xfrm>
                    <a:off x="4219277" y="3561999"/>
                    <a:ext cx="0" cy="131041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文字方塊 31"/>
                  <p:cNvSpPr txBox="1"/>
                  <p:nvPr/>
                </p:nvSpPr>
                <p:spPr>
                  <a:xfrm>
                    <a:off x="3859942" y="4601494"/>
                    <a:ext cx="373820" cy="2709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 dirty="0">
                        <a:latin typeface="Comic Sans MS" panose="030F0702030302020204" pitchFamily="66" charset="0"/>
                      </a:rPr>
                      <a:t>no</a:t>
                    </a:r>
                    <a:endParaRPr lang="zh-TW" altLang="en-US" sz="1400" dirty="0">
                      <a:latin typeface="Comic Sans MS" panose="030F0702030302020204" pitchFamily="66" charset="0"/>
                    </a:endParaRPr>
                  </a:p>
                </p:txBody>
              </p:sp>
            </p:grpSp>
            <p:sp>
              <p:nvSpPr>
                <p:cNvPr id="40" name="文字方塊 39"/>
                <p:cNvSpPr txBox="1"/>
                <p:nvPr/>
              </p:nvSpPr>
              <p:spPr>
                <a:xfrm>
                  <a:off x="5652756" y="3893789"/>
                  <a:ext cx="894080" cy="7078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000" dirty="0"/>
                    <a:t>比賽</a:t>
                  </a:r>
                  <a:endParaRPr lang="en-US" altLang="zh-TW" sz="2000" dirty="0"/>
                </a:p>
                <a:p>
                  <a:pPr algn="ctr"/>
                  <a:r>
                    <a:rPr lang="zh-TW" altLang="en-US" sz="2000" dirty="0"/>
                    <a:t>開始</a:t>
                  </a:r>
                </a:p>
              </p:txBody>
            </p:sp>
            <p:sp>
              <p:nvSpPr>
                <p:cNvPr id="41" name="文字方塊 40"/>
                <p:cNvSpPr txBox="1"/>
                <p:nvPr/>
              </p:nvSpPr>
              <p:spPr>
                <a:xfrm>
                  <a:off x="7117080" y="3795977"/>
                  <a:ext cx="1268279" cy="101566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000" dirty="0"/>
                    <a:t>進入場邊紀錄及失誤分析</a:t>
                  </a:r>
                </a:p>
              </p:txBody>
            </p:sp>
            <p:cxnSp>
              <p:nvCxnSpPr>
                <p:cNvPr id="42" name="直線單箭頭接點 41"/>
                <p:cNvCxnSpPr/>
                <p:nvPr/>
              </p:nvCxnSpPr>
              <p:spPr>
                <a:xfrm flipV="1">
                  <a:off x="6546836" y="4303809"/>
                  <a:ext cx="570244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2" name="群組 61"/>
            <p:cNvGrpSpPr/>
            <p:nvPr/>
          </p:nvGrpSpPr>
          <p:grpSpPr>
            <a:xfrm>
              <a:off x="8001804" y="3904849"/>
              <a:ext cx="3492289" cy="923331"/>
              <a:chOff x="8001804" y="3904849"/>
              <a:chExt cx="3492289" cy="923331"/>
            </a:xfrm>
          </p:grpSpPr>
          <p:cxnSp>
            <p:nvCxnSpPr>
              <p:cNvPr id="51" name="直線單箭頭接點 50"/>
              <p:cNvCxnSpPr>
                <a:stCxn id="41" idx="3"/>
                <a:endCxn id="52" idx="1"/>
              </p:cNvCxnSpPr>
              <p:nvPr/>
            </p:nvCxnSpPr>
            <p:spPr>
              <a:xfrm>
                <a:off x="8001804" y="4366514"/>
                <a:ext cx="57286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文字方塊 51"/>
              <p:cNvSpPr txBox="1"/>
              <p:nvPr/>
            </p:nvSpPr>
            <p:spPr>
              <a:xfrm>
                <a:off x="8574673" y="3904850"/>
                <a:ext cx="113457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TW" altLang="en-US" dirty="0"/>
                  <a:t>進行賽後檢討及弱點加強</a:t>
                </a:r>
              </a:p>
            </p:txBody>
          </p:sp>
          <p:cxnSp>
            <p:nvCxnSpPr>
              <p:cNvPr id="53" name="直線單箭頭接點 52"/>
              <p:cNvCxnSpPr>
                <a:stCxn id="52" idx="3"/>
                <a:endCxn id="54" idx="1"/>
              </p:cNvCxnSpPr>
              <p:nvPr/>
            </p:nvCxnSpPr>
            <p:spPr>
              <a:xfrm flipV="1">
                <a:off x="9709249" y="4366514"/>
                <a:ext cx="59697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文字方塊 53"/>
              <p:cNvSpPr txBox="1"/>
              <p:nvPr/>
            </p:nvSpPr>
            <p:spPr>
              <a:xfrm>
                <a:off x="10306228" y="3904849"/>
                <a:ext cx="118786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TW" altLang="en-US" dirty="0"/>
                  <a:t>進行團隊各隊員之定位分析</a:t>
                </a:r>
              </a:p>
            </p:txBody>
          </p:sp>
        </p:grpSp>
      </p:grpSp>
      <p:grpSp>
        <p:nvGrpSpPr>
          <p:cNvPr id="94" name="群組 93"/>
          <p:cNvGrpSpPr/>
          <p:nvPr/>
        </p:nvGrpSpPr>
        <p:grpSpPr>
          <a:xfrm>
            <a:off x="1371600" y="1494961"/>
            <a:ext cx="10284864" cy="523220"/>
            <a:chOff x="1371600" y="1546432"/>
            <a:chExt cx="10284864" cy="523220"/>
          </a:xfrm>
        </p:grpSpPr>
        <p:sp>
          <p:nvSpPr>
            <p:cNvPr id="3" name="文字方塊 2"/>
            <p:cNvSpPr txBox="1"/>
            <p:nvPr/>
          </p:nvSpPr>
          <p:spPr>
            <a:xfrm>
              <a:off x="1371600" y="1546432"/>
              <a:ext cx="10284864" cy="40011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solidFill>
                    <a:schemeClr val="bg1"/>
                  </a:solidFill>
                </a:rPr>
                <a:t>  管理人員</a:t>
              </a:r>
              <a:r>
                <a:rPr lang="en-US" altLang="zh-TW" sz="2000" dirty="0">
                  <a:solidFill>
                    <a:schemeClr val="bg1"/>
                  </a:solidFill>
                </a:rPr>
                <a:t>		</a:t>
              </a:r>
              <a:r>
                <a:rPr lang="zh-TW" altLang="en-US" sz="2000" dirty="0">
                  <a:solidFill>
                    <a:schemeClr val="bg1"/>
                  </a:solidFill>
                </a:rPr>
                <a:t>  </a:t>
              </a:r>
              <a:r>
                <a:rPr lang="en-US" altLang="zh-TW" sz="2000" dirty="0">
                  <a:solidFill>
                    <a:schemeClr val="bg1"/>
                  </a:solidFill>
                </a:rPr>
                <a:t>	</a:t>
              </a:r>
              <a:r>
                <a:rPr lang="zh-TW" altLang="en-US" sz="2000" dirty="0">
                  <a:solidFill>
                    <a:schemeClr val="bg1"/>
                  </a:solidFill>
                </a:rPr>
                <a:t> </a:t>
              </a:r>
              <a:r>
                <a:rPr lang="en-US" altLang="zh-TW" sz="2000" dirty="0">
                  <a:solidFill>
                    <a:schemeClr val="bg1"/>
                  </a:solidFill>
                </a:rPr>
                <a:t>	</a:t>
              </a:r>
              <a:r>
                <a:rPr lang="zh-TW" altLang="en-US" sz="2000" dirty="0">
                  <a:solidFill>
                    <a:schemeClr val="bg1"/>
                  </a:solidFill>
                </a:rPr>
                <a:t> 裁判</a:t>
              </a:r>
              <a:r>
                <a:rPr lang="en-US" altLang="zh-TW" sz="2000" dirty="0">
                  <a:solidFill>
                    <a:schemeClr val="bg1"/>
                  </a:solidFill>
                </a:rPr>
                <a:t>	</a:t>
              </a:r>
              <a:r>
                <a:rPr lang="zh-TW" altLang="en-US" sz="2000" dirty="0">
                  <a:solidFill>
                    <a:schemeClr val="bg1"/>
                  </a:solidFill>
                </a:rPr>
                <a:t>   </a:t>
              </a:r>
              <a:r>
                <a:rPr lang="en-US" altLang="zh-TW" sz="2000" dirty="0">
                  <a:solidFill>
                    <a:schemeClr val="bg1"/>
                  </a:solidFill>
                </a:rPr>
                <a:t>				</a:t>
              </a:r>
              <a:r>
                <a:rPr lang="zh-TW" altLang="en-US" sz="2000" dirty="0">
                  <a:solidFill>
                    <a:schemeClr val="bg1"/>
                  </a:solidFill>
                </a:rPr>
                <a:t>  教練</a:t>
              </a:r>
              <a:r>
                <a:rPr lang="en-US" altLang="zh-TW" sz="2000" dirty="0">
                  <a:solidFill>
                    <a:schemeClr val="bg1"/>
                  </a:solidFill>
                </a:rPr>
                <a:t>			</a:t>
              </a:r>
              <a:r>
                <a:rPr lang="zh-TW" altLang="en-US" sz="2000" dirty="0">
                  <a:solidFill>
                    <a:schemeClr val="bg1"/>
                  </a:solidFill>
                </a:rPr>
                <a:t> 球員</a:t>
              </a:r>
              <a:r>
                <a:rPr lang="en-US" altLang="zh-TW" sz="2000" dirty="0">
                  <a:solidFill>
                    <a:schemeClr val="bg1"/>
                  </a:solidFill>
                </a:rPr>
                <a:t>			</a:t>
              </a:r>
              <a:r>
                <a:rPr lang="zh-TW" altLang="en-US" sz="2000" dirty="0">
                  <a:solidFill>
                    <a:schemeClr val="bg1"/>
                  </a:solidFill>
                </a:rPr>
                <a:t>球經</a:t>
              </a:r>
            </a:p>
          </p:txBody>
        </p:sp>
        <p:cxnSp>
          <p:nvCxnSpPr>
            <p:cNvPr id="89" name="直線接點 88"/>
            <p:cNvCxnSpPr/>
            <p:nvPr/>
          </p:nvCxnSpPr>
          <p:spPr>
            <a:xfrm>
              <a:off x="2934142" y="1546432"/>
              <a:ext cx="0" cy="523220"/>
            </a:xfrm>
            <a:prstGeom prst="line">
              <a:avLst/>
            </a:prstGeom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/>
            <p:cNvCxnSpPr/>
            <p:nvPr/>
          </p:nvCxnSpPr>
          <p:spPr>
            <a:xfrm>
              <a:off x="6486258" y="1546432"/>
              <a:ext cx="0" cy="523220"/>
            </a:xfrm>
            <a:prstGeom prst="line">
              <a:avLst/>
            </a:prstGeom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接點 91"/>
            <p:cNvCxnSpPr/>
            <p:nvPr/>
          </p:nvCxnSpPr>
          <p:spPr>
            <a:xfrm>
              <a:off x="8391970" y="1546432"/>
              <a:ext cx="0" cy="523220"/>
            </a:xfrm>
            <a:prstGeom prst="line">
              <a:avLst/>
            </a:prstGeom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/>
            <p:nvPr/>
          </p:nvCxnSpPr>
          <p:spPr>
            <a:xfrm>
              <a:off x="10038372" y="1546432"/>
              <a:ext cx="0" cy="523220"/>
            </a:xfrm>
            <a:prstGeom prst="line">
              <a:avLst/>
            </a:prstGeom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6229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7DE75B-3F5A-6940-9BCA-9075BD54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74" y="2493817"/>
            <a:ext cx="9601200" cy="160317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9600" dirty="0"/>
              <a:t>END</a:t>
            </a:r>
            <a:endParaRPr kumimoji="1" lang="zh-TW" altLang="en-US" sz="96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141DBE8-E4C8-D740-94CF-8EF31C2B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003" y="2208266"/>
            <a:ext cx="571102" cy="57110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7DA2FA6-8F3A-7F48-B0E9-1FDD6428C61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2003046">
            <a:off x="8922893" y="357830"/>
            <a:ext cx="2590800" cy="25908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F8A5223-0E2F-384E-A64C-1ADEFF645F0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6000"/>
          </a:blip>
          <a:stretch>
            <a:fillRect/>
          </a:stretch>
        </p:blipFill>
        <p:spPr>
          <a:xfrm rot="891311">
            <a:off x="1413318" y="2971688"/>
            <a:ext cx="3383191" cy="338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9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70DDD-7A20-2847-8EF8-C2F8FCE76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專題內容</a:t>
            </a:r>
            <a:r>
              <a:rPr lang="en" altLang="zh-TW" dirty="0"/>
              <a:t> 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744176-8394-4346-A41C-F472DF471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68186"/>
            <a:ext cx="9601200" cy="35992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dirty="0"/>
              <a:t>開發並實作一套完整的羽球記分系統，減輕羽球裁判工作、方便教練及球經管理球員資料。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zh-TW" altLang="en-US" dirty="0"/>
              <a:t>解決裁判在傳統人工作業上的不便， 數位化計分板的操作簡單易上手，介面設計依照場內選手站位顯示選手大頭貼， 方便裁判對照。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lang="zh-TW" altLang="zh-TW" dirty="0"/>
              <a:t>數位化記分板操作簡單，介面設計顯示選手站位，亦會自動球權換發、球員自動交換站位、告知中場休息，並列印出最後比賽結果。</a:t>
            </a:r>
            <a:endParaRPr kumimoji="1"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1FB2774-7445-1742-9386-ADF1CAD17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384" y="685800"/>
            <a:ext cx="571102" cy="57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9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CC87AC-CF5A-2748-A42D-B7027408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專題內容</a:t>
            </a:r>
            <a:r>
              <a:rPr lang="en" altLang="zh-TW" dirty="0"/>
              <a:t> 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312315-D1B7-7E41-8AB6-3CBA6778B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dirty="0"/>
              <a:t>代替裁判判斷哪方得分、判斷是否需要換邊發球、判斷發球方及接發球方站位是否有錯誤等等，降低裁判的負擔，以讓裁判專注於賽事的判定與節奏的掌控。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zh-TW" dirty="0"/>
              <a:t>球員亦可建立屬於個人的比賽經歷，方便往後比賽查詢分析球員優劣勢。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zh-TW" dirty="0"/>
              <a:t>最後輸出結果以</a:t>
            </a:r>
            <a:r>
              <a:rPr lang="en-US" altLang="zh-TW" dirty="0"/>
              <a:t>app</a:t>
            </a:r>
            <a:r>
              <a:rPr lang="zh-TW" altLang="zh-TW" dirty="0"/>
              <a:t>呈現，讓使用者以隨手可得的平板電腦及手機</a:t>
            </a:r>
            <a:r>
              <a:rPr lang="en-US" altLang="zh-TW" dirty="0"/>
              <a:t>3C</a:t>
            </a:r>
            <a:r>
              <a:rPr lang="zh-TW" altLang="zh-TW" dirty="0"/>
              <a:t>產品等即可操作，並將比賽結果以</a:t>
            </a:r>
            <a:r>
              <a:rPr lang="zh-TW" altLang="en-US" dirty="0"/>
              <a:t>標準</a:t>
            </a:r>
            <a:r>
              <a:rPr lang="zh-TW" altLang="zh-TW" dirty="0"/>
              <a:t>圖表顯示，以利裁判節省最後結算時間，完成更有效率的計分方式。</a:t>
            </a:r>
          </a:p>
          <a:p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3EA19BE-A453-404F-8BF5-C909EFD14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384" y="685800"/>
            <a:ext cx="571102" cy="57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7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22EEF-9B28-674E-97D0-90400A51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利害關係人目標表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C9276791-7F28-8D41-9DDD-7AED96F504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695294"/>
              </p:ext>
            </p:extLst>
          </p:nvPr>
        </p:nvGraphicFramePr>
        <p:xfrm>
          <a:off x="6103911" y="1947553"/>
          <a:ext cx="5184000" cy="4226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925">
                  <a:extLst>
                    <a:ext uri="{9D8B030D-6E8A-4147-A177-3AD203B41FA5}">
                      <a16:colId xmlns:a16="http://schemas.microsoft.com/office/drawing/2014/main" val="258988102"/>
                    </a:ext>
                  </a:extLst>
                </a:gridCol>
                <a:gridCol w="3557075">
                  <a:extLst>
                    <a:ext uri="{9D8B030D-6E8A-4147-A177-3AD203B41FA5}">
                      <a16:colId xmlns:a16="http://schemas.microsoft.com/office/drawing/2014/main" val="3450413442"/>
                    </a:ext>
                  </a:extLst>
                </a:gridCol>
              </a:tblGrid>
              <a:tr h="75181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n-ea"/>
                          <a:ea typeface="+mn-ea"/>
                        </a:rPr>
                        <a:t>利害關係人</a:t>
                      </a:r>
                      <a:endParaRPr lang="en-US" altLang="zh-TW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TW" altLang="en-US" dirty="0">
                          <a:latin typeface="+mn-ea"/>
                          <a:ea typeface="+mn-ea"/>
                        </a:rPr>
                        <a:t>（參與者）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n-ea"/>
                          <a:ea typeface="+mn-ea"/>
                        </a:rPr>
                        <a:t>目標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0669521"/>
                  </a:ext>
                </a:extLst>
              </a:tr>
              <a:tr h="1737294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+mn-ea"/>
                          <a:ea typeface="+mn-ea"/>
                        </a:rPr>
                        <a:t>教練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latin typeface="+mn-ea"/>
                          <a:ea typeface="+mn-ea"/>
                        </a:rPr>
                        <a:t>記錄選手比賽</a:t>
                      </a:r>
                      <a:endParaRPr lang="en-US" altLang="zh-TW" dirty="0">
                        <a:latin typeface="+mn-ea"/>
                        <a:ea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latin typeface="+mn-ea"/>
                          <a:ea typeface="+mn-ea"/>
                        </a:rPr>
                        <a:t>能夠分析球員優劣勢</a:t>
                      </a:r>
                      <a:endParaRPr lang="en-US" altLang="zh-TW" dirty="0">
                        <a:latin typeface="+mn-ea"/>
                        <a:ea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latin typeface="+mn-ea"/>
                          <a:ea typeface="+mn-ea"/>
                        </a:rPr>
                        <a:t>能夠查詢球員比賽紀錄</a:t>
                      </a:r>
                      <a:endParaRPr lang="en-US" altLang="zh-TW" dirty="0">
                        <a:latin typeface="+mn-ea"/>
                        <a:ea typeface="+mn-ea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zh-TW" sz="1800" kern="100" dirty="0">
                          <a:effectLst/>
                        </a:rPr>
                        <a:t>以資料庫存取系統，用於分析每場比賽進行人員調配，取得最大比賽優勢。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4942854"/>
                  </a:ext>
                </a:extLst>
              </a:tr>
              <a:tr h="1737294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+mn-ea"/>
                          <a:ea typeface="+mn-ea"/>
                        </a:rPr>
                        <a:t>裁判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latin typeface="+mn-ea"/>
                          <a:ea typeface="+mn-ea"/>
                        </a:rPr>
                        <a:t>能夠更快速的進行比賽判決，節省人力及時間。</a:t>
                      </a:r>
                      <a:endParaRPr lang="en-US" altLang="zh-TW" dirty="0">
                        <a:latin typeface="+mn-ea"/>
                        <a:ea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latin typeface="+mn-ea"/>
                          <a:ea typeface="+mn-ea"/>
                        </a:rPr>
                        <a:t>以資料庫存取系統，能讓每場判決不因為比賽結束而消失或不利追蹤，當比賽出現疑問時，以利查詢及重審。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41575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F102573B-1CA0-B347-BFC3-6AE1A50998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3825585"/>
              </p:ext>
            </p:extLst>
          </p:nvPr>
        </p:nvGraphicFramePr>
        <p:xfrm>
          <a:off x="1371599" y="1957950"/>
          <a:ext cx="4680000" cy="42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978">
                  <a:extLst>
                    <a:ext uri="{9D8B030D-6E8A-4147-A177-3AD203B41FA5}">
                      <a16:colId xmlns:a16="http://schemas.microsoft.com/office/drawing/2014/main" val="258988102"/>
                    </a:ext>
                  </a:extLst>
                </a:gridCol>
                <a:gridCol w="3249022">
                  <a:extLst>
                    <a:ext uri="{9D8B030D-6E8A-4147-A177-3AD203B41FA5}">
                      <a16:colId xmlns:a16="http://schemas.microsoft.com/office/drawing/2014/main" val="3450413442"/>
                    </a:ext>
                  </a:extLst>
                </a:gridCol>
              </a:tblGrid>
              <a:tr h="753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n-ea"/>
                          <a:ea typeface="+mn-ea"/>
                        </a:rPr>
                        <a:t>利害關係人</a:t>
                      </a:r>
                      <a:endParaRPr lang="en-US" altLang="zh-TW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TW" altLang="en-US" dirty="0">
                          <a:latin typeface="+mn-ea"/>
                          <a:ea typeface="+mn-ea"/>
                        </a:rPr>
                        <a:t>（參與者）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n-ea"/>
                          <a:ea typeface="+mn-ea"/>
                        </a:rPr>
                        <a:t>目標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0669521"/>
                  </a:ext>
                </a:extLst>
              </a:tr>
              <a:tr h="1695356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+mn-ea"/>
                          <a:ea typeface="+mn-ea"/>
                        </a:rPr>
                        <a:t>球經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latin typeface="+mn-ea"/>
                          <a:ea typeface="+mn-ea"/>
                        </a:rPr>
                        <a:t>方便建立球隊資料</a:t>
                      </a:r>
                      <a:endParaRPr lang="en-US" altLang="zh-TW" dirty="0">
                        <a:latin typeface="+mn-ea"/>
                        <a:ea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以利招募及管理隊伍球員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4942854"/>
                  </a:ext>
                </a:extLst>
              </a:tr>
              <a:tr h="881496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+mn-ea"/>
                          <a:ea typeface="+mn-ea"/>
                        </a:rPr>
                        <a:t>球員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以利檢視個人過往比賽資料</a:t>
                      </a:r>
                      <a:r>
                        <a:rPr lang="zh-TW" altLang="zh-TW" dirty="0">
                          <a:effectLst/>
                        </a:rPr>
                        <a:t> </a:t>
                      </a:r>
                      <a:endParaRPr lang="en-US" altLang="zh-TW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41575"/>
                  </a:ext>
                </a:extLst>
              </a:tr>
              <a:tr h="881496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+mn-ea"/>
                          <a:ea typeface="+mn-ea"/>
                        </a:rPr>
                        <a:t>管理人員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latin typeface="+mn-ea"/>
                          <a:ea typeface="+mn-ea"/>
                        </a:rPr>
                        <a:t>能夠新增、修改、刪除及查詢使用者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3029352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8F9DC758-2A18-2E4E-81BD-56756F173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020" y="685800"/>
            <a:ext cx="571102" cy="57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1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6152D3-A230-F84E-8C05-CFC9325B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事件表 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FA4A105-D06E-424E-904A-D7C5FAE88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7948458"/>
              </p:ext>
            </p:extLst>
          </p:nvPr>
        </p:nvGraphicFramePr>
        <p:xfrm>
          <a:off x="1371600" y="2286000"/>
          <a:ext cx="9601200" cy="2731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1597187902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14798954"/>
                    </a:ext>
                  </a:extLst>
                </a:gridCol>
              </a:tblGrid>
              <a:tr h="445325">
                <a:tc>
                  <a:txBody>
                    <a:bodyPr/>
                    <a:lstStyle/>
                    <a:p>
                      <a:r>
                        <a:rPr lang="zh-TW" altLang="en-US" dirty="0"/>
                        <a:t>事件名稱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使用案例名稱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829513"/>
                  </a:ext>
                </a:extLst>
              </a:tr>
              <a:tr h="1718953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/>
                        <a:t>建立、修改及刪除會員資料</a:t>
                      </a:r>
                      <a:endParaRPr lang="en-US" altLang="zh-TW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/>
                        <a:t>建立球隊資料</a:t>
                      </a:r>
                      <a:endParaRPr lang="en-US" altLang="zh-TW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/>
                        <a:t>建立賽事</a:t>
                      </a:r>
                      <a:endParaRPr lang="en-US" altLang="zh-TW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/>
                        <a:t>查詢過往比賽紀錄</a:t>
                      </a:r>
                      <a:endParaRPr lang="en-US" altLang="zh-TW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/>
                        <a:t>查詢個人賽事經驗</a:t>
                      </a:r>
                      <a:endParaRPr lang="en-US" altLang="zh-TW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/>
                        <a:t>分析球員優劣勢紀錄</a:t>
                      </a:r>
                      <a:endParaRPr lang="en-US" altLang="zh-TW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/>
                        <a:t>判斷排位定位使否有誤</a:t>
                      </a:r>
                      <a:endParaRPr lang="en-US" altLang="zh-TW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/>
                        <a:t>列印計分表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/>
                        <a:t>會員基本資料作業</a:t>
                      </a:r>
                      <a:endParaRPr lang="en-US" altLang="zh-TW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/>
                        <a:t>建立球隊資料作業</a:t>
                      </a:r>
                      <a:endParaRPr lang="en-US" altLang="zh-TW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/>
                        <a:t>建立比賽作業</a:t>
                      </a:r>
                      <a:endParaRPr lang="en-US" altLang="zh-TW" dirty="0"/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查詢作業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球員</a:t>
                      </a:r>
                      <a:r>
                        <a:rPr lang="zh-TW" altLang="zh-TW" dirty="0"/>
                        <a:t>優劣勢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分析作業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/>
                        <a:t>列印計分表作業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506525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4F463D86-C844-CB41-8EF4-52A953CFA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760" y="685800"/>
            <a:ext cx="571102" cy="57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00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CBC8A-DCF8-1249-B023-77B3A8C8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畫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出使用案例圖</a:t>
            </a:r>
          </a:p>
        </p:txBody>
      </p:sp>
      <p:pic>
        <p:nvPicPr>
          <p:cNvPr id="71" name="內容版面配置區 70">
            <a:extLst>
              <a:ext uri="{FF2B5EF4-FFF2-40B4-BE49-F238E27FC236}">
                <a16:creationId xmlns:a16="http://schemas.microsoft.com/office/drawing/2014/main" id="{3E22266D-D021-EC49-A350-0860E6368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22282" y="1333747"/>
            <a:ext cx="6054228" cy="5383913"/>
          </a:xfr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34E520E-2938-0B46-A3D4-FEE2C9B80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357" y="700790"/>
            <a:ext cx="571102" cy="57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35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4114C6-2254-B04B-ABEB-EC42F1DA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寫出其中一個最重要的使用案例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300F3A-69AC-2D4E-9FDE-147EC39A4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06" y="685800"/>
            <a:ext cx="571102" cy="571102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38162"/>
            <a:ext cx="21510210" cy="49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9" name="內容版面配置區 8">
            <a:extLst>
              <a:ext uri="{FF2B5EF4-FFF2-40B4-BE49-F238E27FC236}">
                <a16:creationId xmlns:a16="http://schemas.microsoft.com/office/drawing/2014/main" id="{62C7D6FB-904A-854C-89B2-6FD7A47F9B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793129"/>
              </p:ext>
            </p:extLst>
          </p:nvPr>
        </p:nvGraphicFramePr>
        <p:xfrm>
          <a:off x="1371600" y="1533575"/>
          <a:ext cx="9476508" cy="524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627">
                  <a:extLst>
                    <a:ext uri="{9D8B030D-6E8A-4147-A177-3AD203B41FA5}">
                      <a16:colId xmlns:a16="http://schemas.microsoft.com/office/drawing/2014/main" val="1963563729"/>
                    </a:ext>
                  </a:extLst>
                </a:gridCol>
                <a:gridCol w="3564082">
                  <a:extLst>
                    <a:ext uri="{9D8B030D-6E8A-4147-A177-3AD203B41FA5}">
                      <a16:colId xmlns:a16="http://schemas.microsoft.com/office/drawing/2014/main" val="3759175116"/>
                    </a:ext>
                  </a:extLst>
                </a:gridCol>
                <a:gridCol w="4114799">
                  <a:extLst>
                    <a:ext uri="{9D8B030D-6E8A-4147-A177-3AD203B41FA5}">
                      <a16:colId xmlns:a16="http://schemas.microsoft.com/office/drawing/2014/main" val="559209401"/>
                    </a:ext>
                  </a:extLst>
                </a:gridCol>
              </a:tblGrid>
              <a:tr h="3624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使用案例名稱</a:t>
                      </a: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裁判判決比賽介面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301886"/>
                  </a:ext>
                </a:extLst>
              </a:tr>
              <a:tr h="3498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使用按鍵描述</a:t>
                      </a: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開始、加分、返回、列印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比賽結束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482508"/>
                  </a:ext>
                </a:extLst>
              </a:tr>
              <a:tr h="3498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主要參與者</a:t>
                      </a: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裁判、選手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067813"/>
                  </a:ext>
                </a:extLst>
              </a:tr>
              <a:tr h="3498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利害關係人與目標</a:t>
                      </a: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裁判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TW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節省在判決比賽時需填寫繁瑣表格的時間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023918"/>
                  </a:ext>
                </a:extLst>
              </a:tr>
              <a:tr h="3498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前置作業</a:t>
                      </a: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裁判以加入會員並建立賽局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788305"/>
                  </a:ext>
                </a:extLst>
              </a:tr>
              <a:tr h="3498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後製作業</a:t>
                      </a: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將裁判在賽局中動作紀錄且彙整出相同表格寄至該裁判信箱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051420"/>
                  </a:ext>
                </a:extLst>
              </a:tr>
              <a:tr h="349843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主要成功情節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參與者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系統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034127"/>
                  </a:ext>
                </a:extLst>
              </a:tr>
              <a:tr h="146292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建立賽事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確認選手身分及隸屬隊伍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開始比賽，並利用選手圖片作為按鈕進行比賽紀錄動作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系統進入賽事判決畫面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系統將選手資料從資料庫中截出並顯示於畫面選手欄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系統顯示開始按鈕，觸發後開始計時並顯示相關紀錄按鈕並連接資料表。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7585282"/>
                  </a:ext>
                </a:extLst>
              </a:tr>
              <a:tr h="9752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例外情節</a:t>
                      </a: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romanUcPeriod"/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記錄錯誤，將選手計分紀錄相反</a:t>
                      </a:r>
                    </a:p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A:</a:t>
                      </a:r>
                      <a:r>
                        <a:rPr lang="zh-TW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利用返回上個動作按鈕，將上一個紀錄重新覆蓋現有的錯誤部分。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romanUcPeriod"/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不小心誤觸返回按鈕或是回主畫面按鈕</a:t>
                      </a:r>
                    </a:p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A:</a:t>
                      </a:r>
                      <a:r>
                        <a:rPr lang="zh-TW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利用重複確認介面解決誤觸問題。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35377"/>
                  </a:ext>
                </a:extLst>
              </a:tr>
              <a:tr h="3498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其他需求</a:t>
                      </a: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TW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470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737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6340EC-4CD7-2949-9809-7628B2EC7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系統畫面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FCAC042-FDAE-FE4F-B0CB-3FF766450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384" y="685800"/>
            <a:ext cx="571102" cy="57110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89" y="1406770"/>
            <a:ext cx="5698206" cy="49638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545" y="1406770"/>
            <a:ext cx="5305579" cy="49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4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F7B0B-DA75-6A46-A506-C6445EFD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系統畫面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3029555-7524-7741-8F49-120D4C395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384" y="685800"/>
            <a:ext cx="571102" cy="57110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21543" t="17096" r="4352" b="8726"/>
          <a:stretch/>
        </p:blipFill>
        <p:spPr>
          <a:xfrm>
            <a:off x="1854437" y="1428750"/>
            <a:ext cx="8990176" cy="506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63181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1643</TotalTime>
  <Words>854</Words>
  <Application>Microsoft Office PowerPoint</Application>
  <PresentationFormat>寬螢幕</PresentationFormat>
  <Paragraphs>124</Paragraphs>
  <Slides>11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华文楷体</vt:lpstr>
      <vt:lpstr>Microsoft JhengHei</vt:lpstr>
      <vt:lpstr>Microsoft JhengHei</vt:lpstr>
      <vt:lpstr>新細明體</vt:lpstr>
      <vt:lpstr>Arial</vt:lpstr>
      <vt:lpstr>Calibri</vt:lpstr>
      <vt:lpstr>Comic Sans MS</vt:lpstr>
      <vt:lpstr>Franklin Gothic Book</vt:lpstr>
      <vt:lpstr>Times New Roman</vt:lpstr>
      <vt:lpstr>裁剪</vt:lpstr>
      <vt:lpstr>羽球計分系統</vt:lpstr>
      <vt:lpstr>專題內容 </vt:lpstr>
      <vt:lpstr>專題內容 </vt:lpstr>
      <vt:lpstr>利害關係人目標表</vt:lpstr>
      <vt:lpstr>事件表 </vt:lpstr>
      <vt:lpstr>畫出使用案例圖</vt:lpstr>
      <vt:lpstr>寫出其中一個最重要的使用案例</vt:lpstr>
      <vt:lpstr>系統畫面</vt:lpstr>
      <vt:lpstr>系統畫面</vt:lpstr>
      <vt:lpstr>系統活動圖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專題名稱</dc:title>
  <dc:creator>陳韻如</dc:creator>
  <cp:lastModifiedBy>Windows 使用者</cp:lastModifiedBy>
  <cp:revision>43</cp:revision>
  <dcterms:created xsi:type="dcterms:W3CDTF">2018-10-23T06:16:33Z</dcterms:created>
  <dcterms:modified xsi:type="dcterms:W3CDTF">2018-10-24T15:00:49Z</dcterms:modified>
</cp:coreProperties>
</file>