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2" r:id="rId9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7F7F7F"/>
    <a:srgbClr val="C000EB"/>
    <a:srgbClr val="EE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582" y="54"/>
      </p:cViewPr>
      <p:guideLst>
        <p:guide orient="horz" pos="3072"/>
        <p:guide pos="54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02567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1016031" y="2463800"/>
            <a:ext cx="15308201" cy="25400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016031" y="5156200"/>
            <a:ext cx="15308201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61291" y="9251955"/>
            <a:ext cx="400751" cy="379591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pPr>
                <a:defRPr>
                  <a:effectLst/>
                </a:defRPr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2"/>
            <a:ext cx="13953493" cy="50885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24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–王大明</a:t>
            </a:r>
          </a:p>
        </p:txBody>
      </p:sp>
      <p:sp>
        <p:nvSpPr>
          <p:cNvPr id="94" name="「在此輸入名言語錄。」"/>
          <p:cNvSpPr txBox="1">
            <a:spLocks noGrp="1"/>
          </p:cNvSpPr>
          <p:nvPr>
            <p:ph type="body" sz="quarter" idx="14"/>
          </p:nvPr>
        </p:nvSpPr>
        <p:spPr>
          <a:xfrm>
            <a:off x="1693385" y="4273160"/>
            <a:ext cx="13953493" cy="7119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「在此輸入名言語錄。」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pPr>
                <a:defRPr>
                  <a:effectLst/>
                </a:defRPr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7340263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pPr>
                <a:defRPr>
                  <a:effectLst/>
                </a:defRPr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pPr>
                <a:defRPr>
                  <a:effectLst/>
                </a:defRPr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67018" y="9040150"/>
            <a:ext cx="4046061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fld id="{61FAE965-FDD7-45EC-AD36-2DABE220537C}" type="datetimeFigureOut">
              <a:rPr lang="zh-TW" altLang="en-US" smtClean="0"/>
              <a:pPr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924592" y="9040150"/>
            <a:ext cx="5491084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487067" y="9255156"/>
            <a:ext cx="400751" cy="379591"/>
          </a:xfrm>
        </p:spPr>
        <p:txBody>
          <a:bodyPr/>
          <a:lstStyle/>
          <a:p>
            <a:fld id="{A4C52191-FAB5-439E-8441-A96800C60A3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28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1473245" y="758945"/>
            <a:ext cx="14393773" cy="594360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大標題文字"/>
          <p:cNvSpPr txBox="1">
            <a:spLocks noGrp="1"/>
          </p:cNvSpPr>
          <p:nvPr>
            <p:ph type="title"/>
          </p:nvPr>
        </p:nvSpPr>
        <p:spPr>
          <a:xfrm>
            <a:off x="1016031" y="6883400"/>
            <a:ext cx="15308201" cy="1079500"/>
          </a:xfrm>
          <a:prstGeom prst="rect">
            <a:avLst/>
          </a:prstGeom>
        </p:spPr>
        <p:txBody>
          <a:bodyPr anchor="b"/>
          <a:lstStyle/>
          <a:p>
            <a:r>
              <a:t>大標題文字</a:t>
            </a:r>
          </a:p>
        </p:txBody>
      </p:sp>
      <p:sp>
        <p:nvSpPr>
          <p:cNvPr id="22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016031" y="8128000"/>
            <a:ext cx="15308201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61291" y="9245605"/>
            <a:ext cx="400751" cy="379591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pPr>
                <a:defRPr>
                  <a:effectLst/>
                </a:defRPr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1016031" y="3517900"/>
            <a:ext cx="15308201" cy="27178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61291" y="9251955"/>
            <a:ext cx="400751" cy="379591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pPr>
                <a:defRPr>
                  <a:effectLst/>
                </a:defRPr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>
            <a:spLocks noGrp="1"/>
          </p:cNvSpPr>
          <p:nvPr>
            <p:ph type="pic" sz="half" idx="13"/>
          </p:nvPr>
        </p:nvSpPr>
        <p:spPr>
          <a:xfrm>
            <a:off x="8873338" y="419100"/>
            <a:ext cx="7450894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大標題文字"/>
          <p:cNvSpPr txBox="1">
            <a:spLocks noGrp="1"/>
          </p:cNvSpPr>
          <p:nvPr>
            <p:ph type="title"/>
          </p:nvPr>
        </p:nvSpPr>
        <p:spPr>
          <a:xfrm>
            <a:off x="1016031" y="419100"/>
            <a:ext cx="7179953" cy="4597400"/>
          </a:xfrm>
          <a:prstGeom prst="rect">
            <a:avLst/>
          </a:prstGeom>
        </p:spPr>
        <p:txBody>
          <a:bodyPr anchor="b"/>
          <a:lstStyle>
            <a:lvl1pPr>
              <a:defRPr sz="5201"/>
            </a:lvl1pPr>
          </a:lstStyle>
          <a:p>
            <a:r>
              <a:t>大標題文字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016031" y="5245100"/>
            <a:ext cx="7179953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61291" y="9251955"/>
            <a:ext cx="400751" cy="379591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pPr>
                <a:defRPr>
                  <a:effectLst/>
                </a:defRPr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pPr>
                <a:defRPr>
                  <a:effectLst/>
                </a:defRPr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pPr>
                <a:defRPr>
                  <a:effectLst/>
                </a:defRPr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>
            <a:spLocks noGrp="1"/>
          </p:cNvSpPr>
          <p:nvPr>
            <p:ph type="pic" sz="half" idx="13"/>
          </p:nvPr>
        </p:nvSpPr>
        <p:spPr>
          <a:xfrm>
            <a:off x="8873338" y="2374900"/>
            <a:ext cx="7450894" cy="68072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16031" y="2374900"/>
            <a:ext cx="7179953" cy="6807200"/>
          </a:xfrm>
          <a:prstGeom prst="rect">
            <a:avLst/>
          </a:prstGeom>
        </p:spPr>
        <p:txBody>
          <a:bodyPr/>
          <a:lstStyle>
            <a:lvl1pPr marL="342917" indent="-342917">
              <a:spcBef>
                <a:spcPts val="3200"/>
              </a:spcBef>
              <a:buClr>
                <a:srgbClr val="EBEBEB"/>
              </a:buClr>
              <a:defRPr sz="2801"/>
            </a:lvl1pPr>
            <a:lvl2pPr marL="685835" indent="-342917">
              <a:spcBef>
                <a:spcPts val="3200"/>
              </a:spcBef>
              <a:buClr>
                <a:srgbClr val="EBEBEB"/>
              </a:buClr>
              <a:defRPr sz="2801"/>
            </a:lvl2pPr>
            <a:lvl3pPr marL="1028752" indent="-342917">
              <a:spcBef>
                <a:spcPts val="3200"/>
              </a:spcBef>
              <a:buClr>
                <a:srgbClr val="EBEBEB"/>
              </a:buClr>
              <a:defRPr sz="2801"/>
            </a:lvl3pPr>
            <a:lvl4pPr marL="1371668" indent="-342917">
              <a:spcBef>
                <a:spcPts val="3200"/>
              </a:spcBef>
              <a:buClr>
                <a:srgbClr val="EBEBEB"/>
              </a:buClr>
              <a:defRPr sz="2801"/>
            </a:lvl4pPr>
            <a:lvl5pPr marL="1714586" indent="-342917">
              <a:spcBef>
                <a:spcPts val="3200"/>
              </a:spcBef>
              <a:buClr>
                <a:srgbClr val="EBEBEB"/>
              </a:buClr>
              <a:defRPr sz="2801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pPr>
                <a:defRPr>
                  <a:effectLst/>
                </a:defRPr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/>
          </p:nvPr>
        </p:nvSpPr>
        <p:spPr>
          <a:xfrm>
            <a:off x="1016031" y="965200"/>
            <a:ext cx="15308201" cy="7823200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pPr>
                <a:defRPr>
                  <a:effectLst/>
                </a:defRPr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>
            <a:spLocks noGrp="1"/>
          </p:cNvSpPr>
          <p:nvPr>
            <p:ph type="pic" sz="quarter" idx="13"/>
          </p:nvPr>
        </p:nvSpPr>
        <p:spPr>
          <a:xfrm>
            <a:off x="8907206" y="5626100"/>
            <a:ext cx="7450894" cy="3441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影像"/>
          <p:cNvSpPr>
            <a:spLocks noGrp="1"/>
          </p:cNvSpPr>
          <p:nvPr>
            <p:ph type="pic" sz="half" idx="14"/>
          </p:nvPr>
        </p:nvSpPr>
        <p:spPr>
          <a:xfrm>
            <a:off x="8907206" y="419100"/>
            <a:ext cx="7450894" cy="49149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影像"/>
          <p:cNvSpPr>
            <a:spLocks noGrp="1"/>
          </p:cNvSpPr>
          <p:nvPr>
            <p:ph type="pic" sz="half" idx="15"/>
          </p:nvPr>
        </p:nvSpPr>
        <p:spPr>
          <a:xfrm>
            <a:off x="1016031" y="419100"/>
            <a:ext cx="7450894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rPr/>
              <a:pPr>
                <a:defRPr>
                  <a:effectLst/>
                </a:defRPr>
              </a:pPr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1016031" y="203200"/>
            <a:ext cx="15308201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1016031" y="2413000"/>
            <a:ext cx="15308201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8461291" y="9252660"/>
            <a:ext cx="400751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rPr/>
              <a:pPr>
                <a:defRPr>
                  <a:effectLst/>
                </a:defRPr>
              </a:pPr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2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1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21" marR="0" indent="-406421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1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41" marR="0" indent="-406421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1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61" marR="0" indent="-406421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1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81" marR="0" indent="-406421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1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102" marR="0" indent="-406421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1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522" marR="0" indent="-406421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1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942" marR="0" indent="-406421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1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363" marR="0" indent="-406421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1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783" marR="0" indent="-406421" algn="l" defTabSz="584229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1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11" algn="ctr" defTabSz="5842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23" algn="ctr" defTabSz="5842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35" algn="ctr" defTabSz="5842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46" algn="ctr" defTabSz="5842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57" algn="ctr" defTabSz="5842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68" algn="ctr" defTabSz="5842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80" algn="ctr" defTabSz="5842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92" algn="ctr" defTabSz="5842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售票系統之分析"/>
          <p:cNvSpPr txBox="1">
            <a:spLocks noGrp="1"/>
          </p:cNvSpPr>
          <p:nvPr>
            <p:ph type="ctrTitle"/>
          </p:nvPr>
        </p:nvSpPr>
        <p:spPr>
          <a:xfrm>
            <a:off x="2929731" y="1911559"/>
            <a:ext cx="11480800" cy="2540001"/>
          </a:xfrm>
          <a:prstGeom prst="rect">
            <a:avLst/>
          </a:prstGeom>
        </p:spPr>
        <p:txBody>
          <a:bodyPr/>
          <a:lstStyle/>
          <a:p>
            <a:r>
              <a:t>售票系統之分析</a:t>
            </a:r>
          </a:p>
        </p:txBody>
      </p:sp>
      <p:sp>
        <p:nvSpPr>
          <p:cNvPr id="120" name="資管3A 0524017 蔡承錩…"/>
          <p:cNvSpPr txBox="1">
            <a:spLocks noGrp="1"/>
          </p:cNvSpPr>
          <p:nvPr>
            <p:ph type="subTitle" sz="half" idx="1"/>
          </p:nvPr>
        </p:nvSpPr>
        <p:spPr>
          <a:xfrm>
            <a:off x="2799340" y="5125525"/>
            <a:ext cx="11741584" cy="2474321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資管3A 0524017 蔡承錩</a:t>
            </a: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資管3A 0524065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戴鈺昌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資管3A 0524039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陳品儀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資管3B 0524042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王玉鏵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指導老師：黃文楨 老師"/>
          <p:cNvSpPr txBox="1"/>
          <p:nvPr/>
        </p:nvSpPr>
        <p:spPr>
          <a:xfrm>
            <a:off x="5861825" y="7397081"/>
            <a:ext cx="518951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/>
            </a:lvl1pPr>
          </a:lstStyle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指導老師：黃文楨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組員："/>
          <p:cNvSpPr txBox="1"/>
          <p:nvPr/>
        </p:nvSpPr>
        <p:spPr>
          <a:xfrm>
            <a:off x="6132265" y="5131724"/>
            <a:ext cx="102592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組員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專題內容描述"/>
          <p:cNvSpPr txBox="1">
            <a:spLocks noGrp="1"/>
          </p:cNvSpPr>
          <p:nvPr>
            <p:ph type="title"/>
          </p:nvPr>
        </p:nvSpPr>
        <p:spPr>
          <a:xfrm>
            <a:off x="5829717" y="772344"/>
            <a:ext cx="5384800" cy="1314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dirty="0" smtClean="0"/>
              <a:t>研究主題</a:t>
            </a:r>
            <a:r>
              <a:rPr dirty="0" err="1" smtClean="0"/>
              <a:t>描述</a:t>
            </a:r>
            <a:endParaRPr dirty="0"/>
          </a:p>
        </p:txBody>
      </p:sp>
      <p:sp>
        <p:nvSpPr>
          <p:cNvPr id="125" name="售票系統是21世紀人們生活中不可或缺的一部分，不管是返鄉搭車、看演唱會追星、還是出國旅遊，都需要利用到售票系統。…"/>
          <p:cNvSpPr txBox="1">
            <a:spLocks noGrp="1"/>
          </p:cNvSpPr>
          <p:nvPr>
            <p:ph type="body" sz="half" idx="1"/>
          </p:nvPr>
        </p:nvSpPr>
        <p:spPr>
          <a:xfrm>
            <a:off x="1613347" y="3148608"/>
            <a:ext cx="7344816" cy="329596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3200"/>
            </a:pPr>
            <a:r>
              <a:rPr sz="3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售票系統是21</a:t>
            </a:r>
            <a:r>
              <a:rPr sz="36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世紀人們生活中不可或缺的一部分</a:t>
            </a:r>
            <a:r>
              <a:rPr lang="en-US" sz="36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sz="36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sz="36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本</a:t>
            </a:r>
            <a:r>
              <a:rPr lang="zh-TW" altLang="en-US" sz="36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研究</a:t>
            </a:r>
            <a:r>
              <a:rPr sz="3600" dirty="0" err="1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將應用</a:t>
            </a:r>
            <a:r>
              <a:rPr sz="36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「系統分析</a:t>
            </a:r>
            <a:r>
              <a:rPr lang="zh-TW" altLang="en-US" sz="3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與設計</a:t>
            </a:r>
            <a:r>
              <a:rPr sz="3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sz="36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課堂內所學到的觀念，對售票系統進行分析</a:t>
            </a:r>
            <a:r>
              <a:rPr sz="400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sz="4000" dirty="0">
              <a:effectLst/>
            </a:endParaRPr>
          </a:p>
        </p:txBody>
      </p:sp>
      <p:sp>
        <p:nvSpPr>
          <p:cNvPr id="128" name="高鐵左營站排隊買票的人龍"/>
          <p:cNvSpPr txBox="1"/>
          <p:nvPr/>
        </p:nvSpPr>
        <p:spPr>
          <a:xfrm>
            <a:off x="10982401" y="8045152"/>
            <a:ext cx="379591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r>
              <a:rPr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高鐵左營站排隊買票的人龍</a:t>
            </a:r>
            <a:endParaRPr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194" y="3292624"/>
            <a:ext cx="7268325" cy="437613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表格"/>
          <p:cNvGraphicFramePr/>
          <p:nvPr>
            <p:extLst>
              <p:ext uri="{D42A27DB-BD31-4B8C-83A1-F6EECF244321}">
                <p14:modId xmlns:p14="http://schemas.microsoft.com/office/powerpoint/2010/main" val="4148402417"/>
              </p:ext>
            </p:extLst>
          </p:nvPr>
        </p:nvGraphicFramePr>
        <p:xfrm>
          <a:off x="3305534" y="3004593"/>
          <a:ext cx="10729192" cy="5472608"/>
        </p:xfrm>
        <a:graphic>
          <a:graphicData uri="http://schemas.openxmlformats.org/drawingml/2006/table">
            <a:tbl>
              <a:tblPr firstRow="1" firstCol="1">
                <a:tableStyleId>{4C3C2611-4C71-4FC5-86AE-919BDF0F9419}</a:tableStyleId>
              </a:tblPr>
              <a:tblGrid>
                <a:gridCol w="26822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468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TW" altLang="en-US" sz="2800" cap="all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Helvetica Neue Medium"/>
                        </a:rPr>
                        <a:t>利害</a:t>
                      </a:r>
                      <a:r>
                        <a:rPr sz="2800" cap="all" dirty="0" err="1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Helvetica Neue Medium"/>
                        </a:rPr>
                        <a:t>關係人</a:t>
                      </a:r>
                      <a:endParaRPr sz="2800" cap="all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Helvetica Neue Medium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0F0F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cap="all" dirty="0" err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Helvetica Neue Medium"/>
                        </a:rPr>
                        <a:t>目標</a:t>
                      </a:r>
                      <a:endParaRPr sz="2800" cap="all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Helvetica Neue Medium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cap="all" dirty="0" err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Helvetica Neue Medium"/>
                        </a:rPr>
                        <a:t>消費者</a:t>
                      </a:r>
                      <a:endParaRPr sz="2800" cap="all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Helvetica Neue Medium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TW" altLang="en-US" sz="28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altLang="zh-TW" sz="28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sz="28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以快速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、便捷的方法，正確買到想要的票卷</a:t>
                      </a:r>
                      <a:r>
                        <a:rPr sz="28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sz="2800" dirty="0" smtClean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TW" altLang="en-US" sz="28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altLang="zh-TW" sz="28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28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可以進行確認、退票之動作</a:t>
                      </a:r>
                      <a:endParaRPr sz="2800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TW" altLang="en-US" sz="2800" cap="all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Helvetica Neue Medium"/>
                        </a:rPr>
                        <a:t>系統管理人員</a:t>
                      </a:r>
                      <a:endParaRPr sz="2800" cap="all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Helvetica Neue Medium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TW" altLang="en-US" sz="28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altLang="zh-TW" sz="28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28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正確的販售票卷</a:t>
                      </a:r>
                      <a:r>
                        <a:rPr sz="28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sz="2800" dirty="0" smtClean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TW" altLang="en-US" sz="28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altLang="zh-TW" sz="28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28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沒有在期限內收到金額的票卷將會自動清出位置</a:t>
                      </a:r>
                      <a:endParaRPr sz="2800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cap="all" dirty="0" err="1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Helvetica Neue Medium"/>
                        </a:rPr>
                        <a:t>金流業者</a:t>
                      </a:r>
                      <a:endParaRPr sz="2800" cap="all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Helvetica Neue Medium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TW" altLang="en-US" sz="28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sz="2800" dirty="0" err="1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透過金流服務賺取服務費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F0F0F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2" name="利害關係人目標表"/>
          <p:cNvSpPr txBox="1"/>
          <p:nvPr/>
        </p:nvSpPr>
        <p:spPr>
          <a:xfrm>
            <a:off x="5335884" y="1354903"/>
            <a:ext cx="6668492" cy="1087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400" b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6401" dirty="0" err="1"/>
              <a:t>利害關係人目標表</a:t>
            </a:r>
            <a:endParaRPr sz="640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事件表"/>
          <p:cNvSpPr txBox="1">
            <a:spLocks noGrp="1"/>
          </p:cNvSpPr>
          <p:nvPr>
            <p:ph type="title"/>
          </p:nvPr>
        </p:nvSpPr>
        <p:spPr>
          <a:xfrm>
            <a:off x="2951662" y="772349"/>
            <a:ext cx="11480800" cy="137162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事件表</a:t>
            </a:r>
            <a:endParaRPr dirty="0"/>
          </a:p>
        </p:txBody>
      </p:sp>
      <p:graphicFrame>
        <p:nvGraphicFramePr>
          <p:cNvPr id="135" name="表格"/>
          <p:cNvGraphicFramePr/>
          <p:nvPr>
            <p:extLst>
              <p:ext uri="{D42A27DB-BD31-4B8C-83A1-F6EECF244321}">
                <p14:modId xmlns:p14="http://schemas.microsoft.com/office/powerpoint/2010/main" val="146274557"/>
              </p:ext>
            </p:extLst>
          </p:nvPr>
        </p:nvGraphicFramePr>
        <p:xfrm>
          <a:off x="2958009" y="2572545"/>
          <a:ext cx="11474454" cy="57656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57340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40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92189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TW" altLang="en-US" sz="3200" cap="all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Helvetica Neue Medium"/>
                        </a:rPr>
                        <a:t>事件名稱</a:t>
                      </a:r>
                      <a:endParaRPr sz="3200" cap="all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Helvetica Neue Medium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0F0F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TW" altLang="en-US" sz="3200" cap="all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Helvetica Neue Medium"/>
                        </a:rPr>
                        <a:t>使用案例名稱</a:t>
                      </a:r>
                      <a:endParaRPr sz="3200" cap="all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Helvetica Neue Medium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rgbClr val="F0F0F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21890">
                <a:tc>
                  <a:txBody>
                    <a:bodyPr/>
                    <a:lstStyle/>
                    <a:p>
                      <a:pPr defTabSz="914400">
                        <a:defRPr sz="2600"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</a:defRPr>
                      </a:pPr>
                      <a:r>
                        <a:rPr lang="zh-TW" altLang="en-US" sz="32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能讓消費者註冊、登入會員</a:t>
                      </a:r>
                      <a:endParaRPr sz="3200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0F0F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TW" sz="32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32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會員註冊作業</a:t>
                      </a:r>
                      <a:endParaRPr lang="en-US" altLang="zh-TW" sz="3200" dirty="0" smtClean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TW" sz="32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32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會員登入作業</a:t>
                      </a:r>
                      <a:endParaRPr sz="3200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rgbClr val="F0F0F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189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TW" altLang="en-US" sz="32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能讓消費者透過網路訂位付費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F0F0F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TW" sz="32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</a:t>
                      </a:r>
                      <a:r>
                        <a:rPr lang="zh-TW" altLang="en-US" sz="32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檢視剩餘位置作業</a:t>
                      </a:r>
                      <a:endParaRPr lang="en-US" altLang="zh-TW" sz="3200" dirty="0" smtClean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TW" sz="32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</a:t>
                      </a:r>
                      <a:r>
                        <a:rPr lang="zh-TW" altLang="en-US" sz="32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選定位置作業</a:t>
                      </a:r>
                      <a:endParaRPr lang="en-US" altLang="zh-TW" sz="3200" dirty="0" smtClean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altLang="zh-TW" sz="32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</a:t>
                      </a:r>
                      <a:r>
                        <a:rPr lang="zh-TW" altLang="en-US" sz="3200" dirty="0" smtClean="0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金流付款作業</a:t>
                      </a:r>
                      <a:endParaRPr sz="3200" dirty="0">
                        <a:solidFill>
                          <a:srgbClr val="FFFFFF"/>
                        </a:solidFill>
                        <a:effectLst>
                          <a:outerShdw blurRad="25400" dist="25400" dir="5400000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0800" marR="50800" marT="50800" marB="50800" anchor="ctr" horzOverflow="overflow">
                    <a:lnR w="12700" cap="flat" cmpd="sng" algn="ctr">
                      <a:solidFill>
                        <a:srgbClr val="F0F0F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480332" y="340301"/>
            <a:ext cx="4366319" cy="1116329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zh-TW" altLang="en-US" sz="6401" b="1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rPr>
              <a:t>使用案例圖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540" y="1564438"/>
            <a:ext cx="11174928" cy="783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605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使用案例</a:t>
            </a:r>
            <a:endParaRPr lang="zh-TW" altLang="en-US" dirty="0"/>
          </a:p>
        </p:txBody>
      </p:sp>
      <p:graphicFrame>
        <p:nvGraphicFramePr>
          <p:cNvPr id="5" name="內容版面配置區 8">
            <a:extLst>
              <a:ext uri="{FF2B5EF4-FFF2-40B4-BE49-F238E27FC236}">
                <a16:creationId xmlns:a16="http://schemas.microsoft.com/office/drawing/2014/main" xmlns="" id="{62C7D6FB-904A-854C-89B2-6FD7A47F9B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508852"/>
              </p:ext>
            </p:extLst>
          </p:nvPr>
        </p:nvGraphicFramePr>
        <p:xfrm>
          <a:off x="3269537" y="1996485"/>
          <a:ext cx="11141001" cy="7307867"/>
        </p:xfrm>
        <a:graphic>
          <a:graphicData uri="http://schemas.openxmlformats.org/drawingml/2006/table">
            <a:tbl>
              <a:tblPr firstRow="1" bandRow="1"/>
              <a:tblGrid>
                <a:gridCol w="2113370">
                  <a:extLst>
                    <a:ext uri="{9D8B030D-6E8A-4147-A177-3AD203B41FA5}">
                      <a16:colId xmlns:a16="http://schemas.microsoft.com/office/drawing/2014/main" xmlns="" val="1963563729"/>
                    </a:ext>
                  </a:extLst>
                </a:gridCol>
                <a:gridCol w="4190092">
                  <a:extLst>
                    <a:ext uri="{9D8B030D-6E8A-4147-A177-3AD203B41FA5}">
                      <a16:colId xmlns:a16="http://schemas.microsoft.com/office/drawing/2014/main" xmlns="" val="3759175116"/>
                    </a:ext>
                  </a:extLst>
                </a:gridCol>
                <a:gridCol w="4837539">
                  <a:extLst>
                    <a:ext uri="{9D8B030D-6E8A-4147-A177-3AD203B41FA5}">
                      <a16:colId xmlns:a16="http://schemas.microsoft.com/office/drawing/2014/main" xmlns="" val="559209401"/>
                    </a:ext>
                  </a:extLst>
                </a:gridCol>
              </a:tblGrid>
              <a:tr h="482218">
                <a:tc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使用案例名稱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D86"/>
                    </a:solidFill>
                  </a:tcPr>
                </a:tc>
                <a:tc gridSpan="2"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zh-TW" altLang="en-US" sz="2000" b="0" dirty="0" smtClean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購票金流付款作業</a:t>
                      </a:r>
                      <a:endParaRPr lang="zh-TW" altLang="en-US" sz="2000" b="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2301886"/>
                  </a:ext>
                </a:extLst>
              </a:tr>
              <a:tr h="465484">
                <a:tc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rgbClr val="EBEBEB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使用按鍵描述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信用卡、現金、網路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ATM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、郵局轉帳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D86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482508"/>
                  </a:ext>
                </a:extLst>
              </a:tr>
              <a:tr h="465484">
                <a:tc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rgbClr val="EBEBEB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主要參與者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消費者、金流業者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D86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86067813"/>
                  </a:ext>
                </a:extLst>
              </a:tr>
              <a:tr h="617201">
                <a:tc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rgbClr val="EBEBEB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利害關係人與目標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消費者</a:t>
                      </a: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更多的付款方式選擇，帶來許多折扣與便利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D86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8023918"/>
                  </a:ext>
                </a:extLst>
              </a:tr>
              <a:tr h="465484">
                <a:tc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 smtClean="0">
                          <a:solidFill>
                            <a:srgbClr val="EBEBEB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前置</a:t>
                      </a:r>
                      <a:r>
                        <a:rPr lang="zh-TW" altLang="en-US" sz="2000" b="1" kern="100" dirty="0" smtClean="0">
                          <a:solidFill>
                            <a:srgbClr val="EBEBEB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條件</a:t>
                      </a:r>
                      <a:endParaRPr lang="zh-TW" sz="2000" b="1" kern="100" dirty="0">
                        <a:solidFill>
                          <a:srgbClr val="EBEBEB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消費者須先註冊帳號並登入系統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D86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788305"/>
                  </a:ext>
                </a:extLst>
              </a:tr>
              <a:tr h="465484">
                <a:tc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rgbClr val="EBEBEB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後</a:t>
                      </a:r>
                      <a:r>
                        <a:rPr lang="zh-TW" sz="2000" b="1" kern="100" dirty="0" smtClean="0">
                          <a:solidFill>
                            <a:srgbClr val="EBEBEB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製</a:t>
                      </a:r>
                      <a:r>
                        <a:rPr lang="zh-TW" altLang="en-US" sz="2000" b="1" kern="100" dirty="0" smtClean="0">
                          <a:solidFill>
                            <a:srgbClr val="EBEBEB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條件</a:t>
                      </a:r>
                      <a:endParaRPr lang="zh-TW" sz="2000" b="1" kern="100" dirty="0">
                        <a:solidFill>
                          <a:srgbClr val="EBEBEB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選擇付款方式完畢，結帳完寄送收據至消費者的信箱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D86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4051420"/>
                  </a:ext>
                </a:extLst>
              </a:tr>
              <a:tr h="465484">
                <a:tc rowSpan="2"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rgbClr val="EBEBEB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主要成功情節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b="1" kern="100" dirty="0" smtClean="0">
                          <a:solidFill>
                            <a:srgbClr val="EBEBEB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消費者</a:t>
                      </a:r>
                      <a:endParaRPr lang="zh-TW" sz="2000" b="1" kern="100" dirty="0">
                        <a:solidFill>
                          <a:srgbClr val="EBEBEB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rgbClr val="EBEBEB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系統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4034127"/>
                  </a:ext>
                </a:extLst>
              </a:tr>
              <a:tr h="212547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註冊帳號</a:t>
                      </a:r>
                      <a:endParaRPr lang="en-US" altLang="zh-TW" sz="2000" kern="100" dirty="0" smtClean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登入系統</a:t>
                      </a:r>
                      <a:endParaRPr lang="en-US" altLang="zh-TW" sz="2000" kern="100" dirty="0" smtClean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選擇場次座位</a:t>
                      </a:r>
                      <a:endParaRPr lang="en-US" altLang="zh-TW" sz="2000" kern="100" dirty="0" smtClean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l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選擇付款方式結帳，並列印收據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D8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1.1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系統進入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註冊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畫面</a:t>
                      </a:r>
                      <a:endParaRPr lang="en-US" altLang="zh-TW" sz="2000" kern="100" dirty="0" smtClean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2.1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系統進入登入畫面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3.1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系統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進入顯示場次座位畫面</a:t>
                      </a:r>
                      <a:endParaRPr lang="en-US" altLang="zh-TW" sz="2000" kern="100" dirty="0" smtClean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lvl="0" indent="0" algn="l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4.1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系統顯示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結帳完畢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按鈕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，觸發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後顯示相關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按鈕並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列印收據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。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D8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7585282"/>
                  </a:ext>
                </a:extLst>
              </a:tr>
              <a:tr h="1297667">
                <a:tc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rgbClr val="EBEBEB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例外情節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 marL="0" lvl="0" indent="0"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消費者場次及座位選擇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錯誤，</a:t>
                      </a: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可重新選擇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28600">
                        <a:spcAft>
                          <a:spcPts val="0"/>
                        </a:spcAft>
                      </a:pP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利用</a:t>
                      </a:r>
                      <a:r>
                        <a:rPr lang="zh-TW" sz="2000" kern="1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返回上個動作按鈕，將上一個紀錄重新覆蓋現有的錯誤部分</a:t>
                      </a:r>
                      <a:r>
                        <a:rPr lang="zh-TW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。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D86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635377"/>
                  </a:ext>
                </a:extLst>
              </a:tr>
              <a:tr h="465484">
                <a:tc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2000" b="1" kern="100" dirty="0">
                          <a:solidFill>
                            <a:srgbClr val="EBEBEB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其他需求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>
                      <a:lvl1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1pPr>
                      <a:lvl2pPr marL="0" marR="0" indent="228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2pPr>
                      <a:lvl3pPr marL="0" marR="0" indent="457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3pPr>
                      <a:lvl4pPr marL="0" marR="0" indent="685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4pPr>
                      <a:lvl5pPr marL="0" marR="0" indent="9144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5pPr>
                      <a:lvl6pPr marL="0" marR="0" indent="11430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6pPr>
                      <a:lvl7pPr marL="0" marR="0" indent="13716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7pPr>
                      <a:lvl8pPr marL="0" marR="0" indent="16002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8pPr>
                      <a:lvl9pPr marL="0" marR="0" indent="182880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Franklin Gothic Book" panose="020B0503020102020204"/>
                          <a:sym typeface="Helvetica Neue"/>
                        </a:defRPr>
                      </a:lvl9pPr>
                    </a:lstStyle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無</a:t>
                      </a:r>
                      <a:r>
                        <a:rPr lang="en-US" sz="2000" kern="1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kern="10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C8D86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8470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0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87587" y="-4107"/>
            <a:ext cx="11480800" cy="2146300"/>
          </a:xfrm>
        </p:spPr>
        <p:txBody>
          <a:bodyPr/>
          <a:lstStyle/>
          <a:p>
            <a:r>
              <a:rPr lang="zh-TW" altLang="en-US" dirty="0" smtClean="0"/>
              <a:t>系統活動圖</a:t>
            </a:r>
            <a:endParaRPr lang="zh-TW" altLang="en-US" dirty="0"/>
          </a:p>
        </p:txBody>
      </p:sp>
      <p:pic>
        <p:nvPicPr>
          <p:cNvPr id="38" name="圖片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31" y="2428528"/>
            <a:ext cx="14639564" cy="53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09491" y="3724672"/>
            <a:ext cx="11480800" cy="2146300"/>
          </a:xfrm>
        </p:spPr>
        <p:txBody>
          <a:bodyPr>
            <a:normAutofit/>
          </a:bodyPr>
          <a:lstStyle/>
          <a:p>
            <a:r>
              <a:rPr lang="zh-TW" altLang="en-US" sz="9601" dirty="0"/>
              <a:t>謝謝觀看</a:t>
            </a:r>
          </a:p>
        </p:txBody>
      </p:sp>
    </p:spTree>
    <p:extLst>
      <p:ext uri="{BB962C8B-B14F-4D97-AF65-F5344CB8AC3E}">
        <p14:creationId xmlns:p14="http://schemas.microsoft.com/office/powerpoint/2010/main" val="123097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375</TotalTime>
  <Words>305</Words>
  <Application>Microsoft Office PowerPoint</Application>
  <PresentationFormat>自訂</PresentationFormat>
  <Paragraphs>63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Helvetica Neue</vt:lpstr>
      <vt:lpstr>Helvetica Neue Medium</vt:lpstr>
      <vt:lpstr>微軟正黑體</vt:lpstr>
      <vt:lpstr>Times New Roman</vt:lpstr>
      <vt:lpstr>New_Template2</vt:lpstr>
      <vt:lpstr>售票系統之分析</vt:lpstr>
      <vt:lpstr>研究主題描述</vt:lpstr>
      <vt:lpstr>PowerPoint 簡報</vt:lpstr>
      <vt:lpstr>事件表</vt:lpstr>
      <vt:lpstr>PowerPoint 簡報</vt:lpstr>
      <vt:lpstr>使用案例</vt:lpstr>
      <vt:lpstr>系統活動圖</vt:lpstr>
      <vt:lpstr>謝謝觀看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售票系統之分析</dc:title>
  <dc:creator>pinyi chen</dc:creator>
  <cp:lastModifiedBy>品儀 陳</cp:lastModifiedBy>
  <cp:revision>24</cp:revision>
  <dcterms:modified xsi:type="dcterms:W3CDTF">2018-12-26T19:50:23Z</dcterms:modified>
</cp:coreProperties>
</file>