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3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78B2C9-9028-4977-99CE-DF79A3A7AEE7}" type="datetimeFigureOut">
              <a:rPr lang="pt-BR" smtClean="0"/>
              <a:pPr/>
              <a:t>14/08/2017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844C3-1730-44D6-A581-F1C692404C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Fabio\Desktop\Pronatec\Banco de Dados\banco de dados.png"/>
          <p:cNvPicPr>
            <a:picLocks noChangeAspect="1" noChangeArrowheads="1"/>
          </p:cNvPicPr>
          <p:nvPr userDrawn="1"/>
        </p:nvPicPr>
        <p:blipFill>
          <a:blip r:embed="rId13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4581128"/>
            <a:ext cx="2703558" cy="2276872"/>
          </a:xfrm>
          <a:prstGeom prst="rect">
            <a:avLst/>
          </a:prstGeom>
          <a:noFill/>
        </p:spPr>
      </p:pic>
      <p:pic>
        <p:nvPicPr>
          <p:cNvPr id="2050" name="Picture 2" descr="C:\Users\Fabio\Desktop\Pronatec\Banco de Dados\MySql_6.jpg"/>
          <p:cNvPicPr>
            <a:picLocks noChangeAspect="1" noChangeArrowheads="1"/>
          </p:cNvPicPr>
          <p:nvPr userDrawn="1"/>
        </p:nvPicPr>
        <p:blipFill>
          <a:blip r:embed="rId14" cstate="print">
            <a:lum bright="30000" contrast="-30000"/>
          </a:blip>
          <a:srcRect/>
          <a:stretch>
            <a:fillRect/>
          </a:stretch>
        </p:blipFill>
        <p:spPr bwMode="auto">
          <a:xfrm>
            <a:off x="6948264" y="44624"/>
            <a:ext cx="2170802" cy="158417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bio\Desktop\Pronatec\Banco%20de%20Dados\Tradu&#231;&#227;o%20endless%20Love.mp3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io\Desktop\Pronatec\Banco de Dados\banco de dad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-24600"/>
            <a:ext cx="8172400" cy="688260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 rot="20637983">
            <a:off x="1697100" y="250462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Banco de Dados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46274" y="5473005"/>
            <a:ext cx="26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Chave Primária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://vidadeprogramador.com.br/wp-content/uploads/2012/01/tirinha4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64705"/>
            <a:ext cx="6093295" cy="6093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http://www.diariodojequi.com.br/thumbnail.php?file=Dicas_para_o_amor_VI_952196590.jpg&amp;size=article_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980728"/>
            <a:ext cx="5187849" cy="5400600"/>
          </a:xfrm>
          <a:prstGeom prst="rect">
            <a:avLst/>
          </a:prstGeom>
          <a:noFill/>
        </p:spPr>
      </p:pic>
      <p:pic>
        <p:nvPicPr>
          <p:cNvPr id="6" name="Tradução endless Lov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5)">
                                      <p:cBhvr>
                                        <p:cTn id="6" dur="2612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entre tabelas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69269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Tem a finalidade de eliminar a redundância e promover acesso facilitado a dados e cruzamento de informação.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Podem ser de dois tipos:</a:t>
            </a:r>
          </a:p>
          <a:p>
            <a:pPr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Quanto à cardinalidade</a:t>
            </a:r>
          </a:p>
          <a:p>
            <a:pPr lvl="1" algn="just"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1 para 1</a:t>
            </a:r>
          </a:p>
          <a:p>
            <a:pPr lvl="1"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1 para vários (N)</a:t>
            </a:r>
          </a:p>
          <a:p>
            <a:pPr lvl="1"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N para N</a:t>
            </a:r>
          </a:p>
          <a:p>
            <a:pPr algn="just"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Quanto à identidade</a:t>
            </a:r>
          </a:p>
          <a:p>
            <a:pPr lvl="1" algn="just"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Identificado</a:t>
            </a:r>
          </a:p>
          <a:p>
            <a:pPr lvl="1" algn="just"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Não identificado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1 para 1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07504" y="1556792"/>
            <a:ext cx="4320480" cy="4824536"/>
            <a:chOff x="107504" y="1556792"/>
            <a:chExt cx="4320480" cy="4824536"/>
          </a:xfrm>
        </p:grpSpPr>
        <p:sp>
          <p:nvSpPr>
            <p:cNvPr id="5" name="Elipse 4"/>
            <p:cNvSpPr/>
            <p:nvPr/>
          </p:nvSpPr>
          <p:spPr>
            <a:xfrm>
              <a:off x="107504" y="2204864"/>
              <a:ext cx="1656184" cy="4104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ctr"/>
              <a:r>
                <a:rPr lang="pt-BR" sz="3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11560" y="15567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771800" y="2276872"/>
              <a:ext cx="1656184" cy="4104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Wingdings 3" pitchFamily="18" charset="2"/>
                  <a:cs typeface="Times New Roman" pitchFamily="18" charset="0"/>
                </a:rPr>
                <a:t>1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Wingdings 3" pitchFamily="18" charset="2"/>
                  <a:cs typeface="Times New Roman" pitchFamily="18" charset="0"/>
                </a:rPr>
                <a:t>2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Wingdings 3" pitchFamily="18" charset="2"/>
                  <a:cs typeface="Times New Roman" pitchFamily="18" charset="0"/>
                </a:rPr>
                <a:t>4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Wingdings 3" pitchFamily="18" charset="2"/>
                  <a:cs typeface="Times New Roman" pitchFamily="18" charset="0"/>
                </a:rPr>
                <a:t>7</a:t>
              </a:r>
              <a:endParaRPr lang="pt-BR" sz="3600" dirty="0">
                <a:solidFill>
                  <a:srgbClr val="C00000"/>
                </a:solidFill>
                <a:latin typeface="Wingdings 3" pitchFamily="18" charset="2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275856" y="1628800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1187624" y="2636912"/>
              <a:ext cx="2160240" cy="79208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187624" y="3717032"/>
              <a:ext cx="2160240" cy="28803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115616" y="4653136"/>
              <a:ext cx="2232248" cy="64807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1115616" y="5229200"/>
              <a:ext cx="2232248" cy="64807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ixaDeTexto 17"/>
          <p:cNvSpPr txBox="1"/>
          <p:nvPr/>
        </p:nvSpPr>
        <p:spPr>
          <a:xfrm>
            <a:off x="4499992" y="1196752"/>
            <a:ext cx="46440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Ocorre quando um elemento de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possui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ou 1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elemento relacionado em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e um elemento de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possui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e somente 1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elemento relacionado em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É o tipo de relacionamento mais raro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1 para 1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3425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Exemplo: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27584" y="2636912"/>
          <a:ext cx="2195736" cy="296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Matricula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Curso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Email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796136" y="3284984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Reservista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Situação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827584" y="5589240"/>
            <a:ext cx="230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Reservista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3059832" y="4221088"/>
            <a:ext cx="26642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48064" y="37083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796136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Matrícula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843808" y="37083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59492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Característica Principal: Chaves: </a:t>
            </a:r>
            <a:r>
              <a:rPr lang="pt-B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 = Filho</a:t>
            </a:r>
            <a:endParaRPr lang="pt-B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0" grpId="1" animBg="1"/>
      <p:bldP spid="26" grpId="0"/>
      <p:bldP spid="27" grpId="0"/>
      <p:bldP spid="2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1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196752"/>
            <a:ext cx="46440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Ocorre quando um elemento de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possui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0, 1 ou vários (N)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elemen-tos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relacionados em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e um elemento de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pos-sui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e somente 1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ele-mento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relacionado em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. É o tipo de relacionamento mais comum.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07504" y="1556792"/>
            <a:ext cx="4320480" cy="4824536"/>
            <a:chOff x="107504" y="1556792"/>
            <a:chExt cx="4320480" cy="4824536"/>
          </a:xfrm>
        </p:grpSpPr>
        <p:sp>
          <p:nvSpPr>
            <p:cNvPr id="5" name="Elipse 4"/>
            <p:cNvSpPr/>
            <p:nvPr/>
          </p:nvSpPr>
          <p:spPr>
            <a:xfrm>
              <a:off x="107504" y="2204864"/>
              <a:ext cx="1656184" cy="4104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ctr"/>
              <a:r>
                <a:rPr lang="pt-BR" sz="3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11560" y="15567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771800" y="2276872"/>
              <a:ext cx="1656184" cy="4104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.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a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B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C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d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f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275856" y="1628800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1187624" y="2636912"/>
              <a:ext cx="2088232" cy="7200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187624" y="2636912"/>
              <a:ext cx="2016224" cy="50405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115616" y="3140968"/>
              <a:ext cx="2232248" cy="57606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1187624" y="4293096"/>
              <a:ext cx="208823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1115616" y="4797152"/>
              <a:ext cx="2088232" cy="7200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115616" y="4797152"/>
              <a:ext cx="2160240" cy="57606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1187624" y="4797152"/>
              <a:ext cx="2016224" cy="108012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1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3425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Exemplo: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27584" y="2636912"/>
          <a:ext cx="2195736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Funcionario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ID_Funcionario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Cargo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796136" y="3284984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ID_Dependente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Parentesco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Data_Nascimento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827584" y="5229200"/>
            <a:ext cx="223224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Dependente 1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Dependente 2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Dependente 3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3059832" y="4221088"/>
            <a:ext cx="26642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48064" y="37083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796136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ID_funcionario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843808" y="37083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0" grpId="1" animBg="1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196752"/>
            <a:ext cx="46440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Ocorre quando um elemento de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possui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0, 1 ou vários (N)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elemen-tos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relacionados em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e um elemento de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pos-sui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0, 1 ou vários (N)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elemento relacionado em </a:t>
            </a:r>
            <a:r>
              <a:rPr lang="pt-B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É o tipo de relacionamento.......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107504" y="1556792"/>
            <a:ext cx="4320480" cy="4824536"/>
            <a:chOff x="107504" y="1556792"/>
            <a:chExt cx="4320480" cy="4824536"/>
          </a:xfrm>
        </p:grpSpPr>
        <p:sp>
          <p:nvSpPr>
            <p:cNvPr id="5" name="Elipse 4"/>
            <p:cNvSpPr/>
            <p:nvPr/>
          </p:nvSpPr>
          <p:spPr>
            <a:xfrm>
              <a:off x="107504" y="2204864"/>
              <a:ext cx="1656184" cy="4104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ctr"/>
              <a:r>
                <a:rPr lang="pt-BR" sz="36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ctr"/>
              <a:r>
                <a:rPr lang="pt-BR" sz="3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11560" y="15567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771800" y="2276872"/>
              <a:ext cx="1656184" cy="4104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.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a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B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C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d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f</a:t>
              </a:r>
            </a:p>
            <a:p>
              <a:pPr algn="ctr"/>
              <a:r>
                <a:rPr lang="pt-BR" sz="3600" b="1" dirty="0" smtClean="0">
                  <a:solidFill>
                    <a:srgbClr val="C00000"/>
                  </a:solidFill>
                  <a:latin typeface="Wingdings" pitchFamily="2" charset="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275856" y="1628800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1187624" y="2636912"/>
              <a:ext cx="2088232" cy="7200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187624" y="2636912"/>
              <a:ext cx="1944216" cy="64807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115616" y="3140968"/>
              <a:ext cx="2088232" cy="14401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1115616" y="3284984"/>
              <a:ext cx="2088232" cy="4320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1187624" y="4293096"/>
              <a:ext cx="2088232" cy="7200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115616" y="4797152"/>
              <a:ext cx="2160240" cy="57606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1187624" y="4797152"/>
              <a:ext cx="2016224" cy="108012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1259632" y="5373216"/>
              <a:ext cx="2016224" cy="50405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3425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Exemplo: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27584" y="263691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796136" y="3284984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>
            <a:off x="3059832" y="4221088"/>
            <a:ext cx="26642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48064" y="37083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843808" y="37083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561304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Quando este tipo de relacionamento ocorre, devemos fazer o seguinte: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53732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1 – Retirar o relacionamento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27584" y="155679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796136" y="2204864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2843808" y="2628201"/>
            <a:ext cx="3024336" cy="584775"/>
            <a:chOff x="2843808" y="2628201"/>
            <a:chExt cx="3024336" cy="584775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059832" y="3140968"/>
              <a:ext cx="266429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5148064" y="2628201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843808" y="2628201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 que é Banco de Dados??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19675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São coleções organizadas de dados que se relacionam de forma a criar algum sentido (Informação) e dar mais eficiência durante uma pesquisa.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2 – Criar uma nova tabela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251520" y="155679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732240" y="1772816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563888" y="3429000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563888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Cliente_Filme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3 – Relacionar as tabelas da seguinte forma: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251520" y="155679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732240" y="1772816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563888" y="3429000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563888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Cliente_Filme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2" name="Conector angulado 11"/>
          <p:cNvCxnSpPr/>
          <p:nvPr/>
        </p:nvCxnSpPr>
        <p:spPr>
          <a:xfrm>
            <a:off x="2411760" y="3356992"/>
            <a:ext cx="1152128" cy="648072"/>
          </a:xfrm>
          <a:prstGeom prst="bentConnector3">
            <a:avLst>
              <a:gd name="adj1" fmla="val 50000"/>
            </a:avLst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/>
          <p:nvPr/>
        </p:nvCxnSpPr>
        <p:spPr>
          <a:xfrm rot="10800000" flipV="1">
            <a:off x="5724128" y="3212976"/>
            <a:ext cx="1008112" cy="904746"/>
          </a:xfrm>
          <a:prstGeom prst="bentConnector3">
            <a:avLst>
              <a:gd name="adj1" fmla="val 50000"/>
            </a:avLst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267744" y="284422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156176" y="270020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87824" y="349229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619300" y="358406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5229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4 – Chave dos pais para o filho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251520" y="155679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732240" y="1772816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563888" y="3429000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563888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Cliente_Filme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63888" y="37890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Codcliente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63888" y="41490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Codfilme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59492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Esses campos são SEMPRE chaves primárias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2267744" y="2844225"/>
            <a:ext cx="1440160" cy="1232847"/>
            <a:chOff x="2267744" y="2844225"/>
            <a:chExt cx="1440160" cy="1232847"/>
          </a:xfrm>
        </p:grpSpPr>
        <p:cxnSp>
          <p:nvCxnSpPr>
            <p:cNvPr id="15" name="Conector angulado 14"/>
            <p:cNvCxnSpPr/>
            <p:nvPr/>
          </p:nvCxnSpPr>
          <p:spPr>
            <a:xfrm>
              <a:off x="2411760" y="3356992"/>
              <a:ext cx="1152128" cy="648072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267744" y="2844225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987824" y="3492297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619300" y="2700209"/>
            <a:ext cx="1256956" cy="1468628"/>
            <a:chOff x="5619300" y="2700209"/>
            <a:chExt cx="1256956" cy="1468628"/>
          </a:xfrm>
        </p:grpSpPr>
        <p:cxnSp>
          <p:nvCxnSpPr>
            <p:cNvPr id="21" name="Conector angulado 20"/>
            <p:cNvCxnSpPr/>
            <p:nvPr/>
          </p:nvCxnSpPr>
          <p:spPr>
            <a:xfrm rot="10800000" flipV="1">
              <a:off x="5724128" y="3212976"/>
              <a:ext cx="1008112" cy="904746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615617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619300" y="358406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568505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5 – Adicionar demais campos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não-chave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, QUANDO HOUVER. Não é obrigatório.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251520" y="155679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732240" y="1772816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563888" y="3429000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563888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Cliente_Filme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63888" y="37890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Codcliente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63888" y="41490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Codfilme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63888" y="48967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Data_retirada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63888" y="52919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Data_devolucao</a:t>
            </a:r>
            <a:endParaRPr lang="pt-BR" b="1" dirty="0"/>
          </a:p>
        </p:txBody>
      </p:sp>
      <p:grpSp>
        <p:nvGrpSpPr>
          <p:cNvPr id="19" name="Grupo 18"/>
          <p:cNvGrpSpPr/>
          <p:nvPr/>
        </p:nvGrpSpPr>
        <p:grpSpPr>
          <a:xfrm>
            <a:off x="2267744" y="2844225"/>
            <a:ext cx="1440160" cy="1232847"/>
            <a:chOff x="2267744" y="2844225"/>
            <a:chExt cx="1440160" cy="1232847"/>
          </a:xfrm>
        </p:grpSpPr>
        <p:cxnSp>
          <p:nvCxnSpPr>
            <p:cNvPr id="20" name="Conector angulado 19"/>
            <p:cNvCxnSpPr/>
            <p:nvPr/>
          </p:nvCxnSpPr>
          <p:spPr>
            <a:xfrm>
              <a:off x="2411760" y="3356992"/>
              <a:ext cx="1152128" cy="648072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267744" y="2844225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987824" y="3492297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619300" y="2700209"/>
            <a:ext cx="1256956" cy="1468628"/>
            <a:chOff x="5619300" y="2700209"/>
            <a:chExt cx="1256956" cy="1468628"/>
          </a:xfrm>
        </p:grpSpPr>
        <p:cxnSp>
          <p:nvCxnSpPr>
            <p:cNvPr id="24" name="Conector angulado 23"/>
            <p:cNvCxnSpPr/>
            <p:nvPr/>
          </p:nvCxnSpPr>
          <p:spPr>
            <a:xfrm rot="10800000" flipV="1">
              <a:off x="5724128" y="3212976"/>
              <a:ext cx="1008112" cy="904746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615617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619300" y="358406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cardinalidade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N para N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568505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6 – Verificar se esses campos-chave são suficientes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251520" y="1556792"/>
          <a:ext cx="2195736" cy="2494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codcliente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</a:p>
                    <a:p>
                      <a:pPr algn="ctr"/>
                      <a:r>
                        <a:rPr lang="pt-BR" dirty="0" smtClean="0"/>
                        <a:t>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732240" y="1772816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Codfilme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563888" y="3429000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563888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Cliente_Filme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63888" y="37890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Codcliente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63888" y="41490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Codfilme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63888" y="48967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Data_retirada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63888" y="52919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Data_devolucao</a:t>
            </a:r>
            <a:endParaRPr lang="pt-BR" b="1" dirty="0"/>
          </a:p>
        </p:txBody>
      </p:sp>
      <p:grpSp>
        <p:nvGrpSpPr>
          <p:cNvPr id="3" name="Grupo 18"/>
          <p:cNvGrpSpPr/>
          <p:nvPr/>
        </p:nvGrpSpPr>
        <p:grpSpPr>
          <a:xfrm>
            <a:off x="2267744" y="2844225"/>
            <a:ext cx="1440160" cy="1232847"/>
            <a:chOff x="2267744" y="2844225"/>
            <a:chExt cx="1440160" cy="1232847"/>
          </a:xfrm>
        </p:grpSpPr>
        <p:cxnSp>
          <p:nvCxnSpPr>
            <p:cNvPr id="20" name="Conector angulado 19"/>
            <p:cNvCxnSpPr/>
            <p:nvPr/>
          </p:nvCxnSpPr>
          <p:spPr>
            <a:xfrm>
              <a:off x="2411760" y="3356992"/>
              <a:ext cx="1152128" cy="648072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267744" y="2844225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987824" y="3492297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upo 22"/>
          <p:cNvGrpSpPr/>
          <p:nvPr/>
        </p:nvGrpSpPr>
        <p:grpSpPr>
          <a:xfrm>
            <a:off x="5619300" y="2700209"/>
            <a:ext cx="1256956" cy="1468628"/>
            <a:chOff x="5619300" y="2700209"/>
            <a:chExt cx="1256956" cy="1468628"/>
          </a:xfrm>
        </p:grpSpPr>
        <p:cxnSp>
          <p:nvCxnSpPr>
            <p:cNvPr id="24" name="Conector angulado 23"/>
            <p:cNvCxnSpPr/>
            <p:nvPr/>
          </p:nvCxnSpPr>
          <p:spPr>
            <a:xfrm rot="10800000" flipV="1">
              <a:off x="5724128" y="3212976"/>
              <a:ext cx="1008112" cy="904746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615617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619300" y="358406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3563888" y="45091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Codlocacao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identidade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identificado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55679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Ocorre quando a chave primária da tabela-filho NÃO é capaz de ser única.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Neste caso, a chave primária da tabela-pai passa para a tabela-filho como um CAMPO CHAVE.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identificados ocorrem em:</a:t>
            </a:r>
          </a:p>
          <a:p>
            <a:pPr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Todos os relacionamentos 1 para 1</a:t>
            </a:r>
          </a:p>
          <a:p>
            <a:pPr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Todos os relacionamentos N para N</a:t>
            </a:r>
          </a:p>
          <a:p>
            <a:pPr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Alguns casos de relacionamento 1 para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identidade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identificado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5567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Exemplo: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1008112" y="3068960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Agencia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Numero_agencia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Gerente_geral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5976664" y="2924944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Numero_conta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Nome_cliente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Conector reto 28"/>
          <p:cNvCxnSpPr/>
          <p:nvPr/>
        </p:nvCxnSpPr>
        <p:spPr>
          <a:xfrm>
            <a:off x="3240360" y="4012272"/>
            <a:ext cx="26642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364088" y="342900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059832" y="342900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0152" y="3284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Numero_agencia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561304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OBS: Este relacionamento é representado por uma linha cheia ligando as tabelas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identidade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não-identificado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556792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Ocorre quando a chave primária da tabela-filho É capaz de ser única.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Neste caso, a chave primária da tabela-pai passa para a tabela-filho como um CAMPO NÃO CHAVE.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não-identificados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ocorrem:</a:t>
            </a:r>
          </a:p>
          <a:p>
            <a:pPr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Na maior parte dos casos de relacionamento 1 para N. Sempre que possível deve-se usar NÃO identificado ao invés do identificado.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Relacionamentos quanto à identidade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944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Relacionamento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não-identificado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15567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Exemplo: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1008112" y="2881744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ID_estado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5976664" y="2881744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ID_cidade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Nome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Conector reto 28"/>
          <p:cNvCxnSpPr/>
          <p:nvPr/>
        </p:nvCxnSpPr>
        <p:spPr>
          <a:xfrm>
            <a:off x="3240360" y="3652232"/>
            <a:ext cx="2664296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364088" y="306896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059832" y="306896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0152" y="39957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ID_estado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0" y="561304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OBS: Este relacionamento é representado por uma linha tracejada ligando as tabelas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Formas Normais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São passos que permitem um armazenamento consistente e um eficiente acesso aos dados em bancos de dados relacionais.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Esses passos eliminam a redundância de dados e reduzem as chances dos dados se tornarem inconsistentes.</a:t>
            </a:r>
          </a:p>
          <a:p>
            <a:endParaRPr lang="pt-BR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Estudaremos as formas normais de 1 a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O que é Banco de Dados??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://www.netavista.com.br/img/b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2438400" cy="2438400"/>
          </a:xfrm>
          <a:prstGeom prst="rect">
            <a:avLst/>
          </a:prstGeom>
          <a:noFill/>
        </p:spPr>
      </p:pic>
      <p:pic>
        <p:nvPicPr>
          <p:cNvPr id="3076" name="Picture 4" descr="http://conteudo.imasters.com.br/3763/01.gif"/>
          <p:cNvPicPr>
            <a:picLocks noChangeAspect="1" noChangeArrowheads="1"/>
          </p:cNvPicPr>
          <p:nvPr/>
        </p:nvPicPr>
        <p:blipFill>
          <a:blip r:embed="rId3" cstate="print"/>
          <a:srcRect r="77690" b="71664"/>
          <a:stretch>
            <a:fillRect/>
          </a:stretch>
        </p:blipFill>
        <p:spPr bwMode="auto">
          <a:xfrm>
            <a:off x="3851920" y="836712"/>
            <a:ext cx="1656184" cy="1152128"/>
          </a:xfrm>
          <a:prstGeom prst="rect">
            <a:avLst/>
          </a:prstGeom>
          <a:noFill/>
        </p:spPr>
      </p:pic>
      <p:pic>
        <p:nvPicPr>
          <p:cNvPr id="3078" name="Picture 6" descr="http://conteudo.imasters.com.br/3763/01.gif"/>
          <p:cNvPicPr>
            <a:picLocks noChangeAspect="1" noChangeArrowheads="1"/>
          </p:cNvPicPr>
          <p:nvPr/>
        </p:nvPicPr>
        <p:blipFill>
          <a:blip r:embed="rId3" cstate="print"/>
          <a:srcRect l="70444" t="56464" b="9030"/>
          <a:stretch>
            <a:fillRect/>
          </a:stretch>
        </p:blipFill>
        <p:spPr bwMode="auto">
          <a:xfrm>
            <a:off x="3923928" y="2708920"/>
            <a:ext cx="1914311" cy="1224136"/>
          </a:xfrm>
          <a:prstGeom prst="rect">
            <a:avLst/>
          </a:prstGeom>
          <a:noFill/>
        </p:spPr>
      </p:pic>
      <p:pic>
        <p:nvPicPr>
          <p:cNvPr id="3080" name="Picture 8" descr="http://conteudo.imasters.com.br/3763/01.gif"/>
          <p:cNvPicPr>
            <a:picLocks noChangeAspect="1" noChangeArrowheads="1"/>
          </p:cNvPicPr>
          <p:nvPr/>
        </p:nvPicPr>
        <p:blipFill>
          <a:blip r:embed="rId3" cstate="print"/>
          <a:srcRect l="34363" r="43301" b="65494"/>
          <a:stretch>
            <a:fillRect/>
          </a:stretch>
        </p:blipFill>
        <p:spPr bwMode="auto">
          <a:xfrm>
            <a:off x="3995936" y="4797152"/>
            <a:ext cx="1512168" cy="1279527"/>
          </a:xfrm>
          <a:prstGeom prst="rect">
            <a:avLst/>
          </a:prstGeom>
          <a:noFill/>
        </p:spPr>
      </p:pic>
      <p:sp>
        <p:nvSpPr>
          <p:cNvPr id="9" name="Seta para a direita 8"/>
          <p:cNvSpPr/>
          <p:nvPr/>
        </p:nvSpPr>
        <p:spPr>
          <a:xfrm rot="20225632">
            <a:off x="1913393" y="1724886"/>
            <a:ext cx="1872208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1902014" y="2900867"/>
            <a:ext cx="1872208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386135">
            <a:off x="2045912" y="4415501"/>
            <a:ext cx="1872208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5508104" y="1556792"/>
            <a:ext cx="2304256" cy="4320480"/>
            <a:chOff x="5508104" y="1556792"/>
            <a:chExt cx="2304256" cy="4320480"/>
          </a:xfrm>
        </p:grpSpPr>
        <p:cxnSp>
          <p:nvCxnSpPr>
            <p:cNvPr id="18" name="Conector reto 17"/>
            <p:cNvCxnSpPr/>
            <p:nvPr/>
          </p:nvCxnSpPr>
          <p:spPr>
            <a:xfrm>
              <a:off x="5508104" y="5877272"/>
              <a:ext cx="23042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7812360" y="1556792"/>
              <a:ext cx="0" cy="43204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H="1" flipV="1">
              <a:off x="5508104" y="1556792"/>
              <a:ext cx="2304256" cy="83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5436096" y="3645024"/>
            <a:ext cx="1296144" cy="1728192"/>
            <a:chOff x="5436096" y="3645024"/>
            <a:chExt cx="1296144" cy="1728192"/>
          </a:xfrm>
        </p:grpSpPr>
        <p:cxnSp>
          <p:nvCxnSpPr>
            <p:cNvPr id="30" name="Conector reto 29"/>
            <p:cNvCxnSpPr/>
            <p:nvPr/>
          </p:nvCxnSpPr>
          <p:spPr>
            <a:xfrm>
              <a:off x="5796136" y="3645024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5436096" y="5373216"/>
              <a:ext cx="129614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6732240" y="3645024"/>
              <a:ext cx="0" cy="17281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1ª Forma Normal (1FN)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“Uma tabela está na 1ª forma normal quando ela não contém grupos repetidos.”</a:t>
            </a:r>
          </a:p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Sistema de vendas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err="1" smtClean="0">
                <a:latin typeface="Times New Roman" pitchFamily="18" charset="0"/>
                <a:cs typeface="Times New Roman" pitchFamily="18" charset="0"/>
              </a:rPr>
              <a:t>line</a:t>
            </a:r>
            <a:endParaRPr lang="pt-BR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27584" y="3009726"/>
          <a:ext cx="2195736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ID_cliente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Email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796136" y="3657798"/>
          <a:ext cx="2195736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ID_endereco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Logradouro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Numero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827584" y="5602014"/>
            <a:ext cx="223224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Endereco1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endereco2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endereco3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059832" y="4593902"/>
            <a:ext cx="26642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48064" y="408113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96136" y="40178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ID_cliente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43808" y="408113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2420888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Normalizando...</a:t>
            </a:r>
            <a:endParaRPr lang="pt-BR" sz="11500" b="1" dirty="0">
              <a:solidFill>
                <a:srgbClr val="FF0000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uiExpand="1" build="p" bldLvl="2"/>
      <p:bldP spid="13" grpId="0" animBg="1"/>
      <p:bldP spid="13" grpId="1" animBg="1"/>
      <p:bldP spid="15" grpId="0"/>
      <p:bldP spid="16" grpId="0"/>
      <p:bldP spid="17" grpId="0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2ª Forma Normal (2FN)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“Uma tabela está na 2ª forma normal quando ela está na 1ª forma normal e quando todos os campos não chave dependerem totalmente do campo chave.”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2195736" y="2124145"/>
            <a:ext cx="1440160" cy="1304855"/>
            <a:chOff x="2195736" y="2700209"/>
            <a:chExt cx="1440160" cy="1304855"/>
          </a:xfrm>
        </p:grpSpPr>
        <p:cxnSp>
          <p:nvCxnSpPr>
            <p:cNvPr id="26" name="Conector angulado 25"/>
            <p:cNvCxnSpPr/>
            <p:nvPr/>
          </p:nvCxnSpPr>
          <p:spPr>
            <a:xfrm flipV="1">
              <a:off x="2411760" y="3212976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195736" y="342028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1581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2ª Forma Normal (2FN)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Sistema emissão de nota fiscal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251520" y="2089656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732240" y="2305680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Nota_fiscal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491880" y="2060848"/>
          <a:ext cx="2195736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Produto_nota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Qtd_comprada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Qtd_estoque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Data_emissao_nota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Marca_produto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Valor_total_item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Grupo 40"/>
          <p:cNvGrpSpPr/>
          <p:nvPr/>
        </p:nvGrpSpPr>
        <p:grpSpPr>
          <a:xfrm>
            <a:off x="5508104" y="2060848"/>
            <a:ext cx="1440160" cy="1304855"/>
            <a:chOff x="5508104" y="2636912"/>
            <a:chExt cx="1440160" cy="1304855"/>
          </a:xfrm>
        </p:grpSpPr>
        <p:cxnSp>
          <p:nvCxnSpPr>
            <p:cNvPr id="36" name="Conector angulado 35"/>
            <p:cNvCxnSpPr/>
            <p:nvPr/>
          </p:nvCxnSpPr>
          <p:spPr>
            <a:xfrm flipH="1" flipV="1">
              <a:off x="5652120" y="3140968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5508104" y="263691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228184" y="33569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0" y="537321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Que campos estão violando a segunda forma normal?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0" y="2420888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Normalizando...</a:t>
            </a:r>
            <a:endParaRPr lang="pt-BR" sz="11500" b="1" dirty="0">
              <a:solidFill>
                <a:srgbClr val="FF0000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  <p:bldP spid="42" grpId="0"/>
      <p:bldP spid="43" grpId="0"/>
      <p:bldP spid="4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39"/>
          <p:cNvGrpSpPr/>
          <p:nvPr/>
        </p:nvGrpSpPr>
        <p:grpSpPr>
          <a:xfrm>
            <a:off x="2195736" y="2124145"/>
            <a:ext cx="1440160" cy="1304855"/>
            <a:chOff x="2195736" y="2700209"/>
            <a:chExt cx="1440160" cy="1304855"/>
          </a:xfrm>
        </p:grpSpPr>
        <p:cxnSp>
          <p:nvCxnSpPr>
            <p:cNvPr id="26" name="Conector angulado 25"/>
            <p:cNvCxnSpPr/>
            <p:nvPr/>
          </p:nvCxnSpPr>
          <p:spPr>
            <a:xfrm flipV="1">
              <a:off x="2411760" y="3212976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195736" y="342028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1581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2ª Forma Normal (2FN)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Sistema emissão de nota fiscal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251520" y="2089656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732240" y="2305680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Nota_fiscal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...........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491880" y="2060848"/>
          <a:ext cx="2195736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Produto_nota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Qtd_comprada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Qtd_estoque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Data_emissao_nota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Marca_produto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Valor_total_item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40"/>
          <p:cNvGrpSpPr/>
          <p:nvPr/>
        </p:nvGrpSpPr>
        <p:grpSpPr>
          <a:xfrm>
            <a:off x="5508104" y="2060848"/>
            <a:ext cx="1440160" cy="1304855"/>
            <a:chOff x="5508104" y="2636912"/>
            <a:chExt cx="1440160" cy="1304855"/>
          </a:xfrm>
        </p:grpSpPr>
        <p:cxnSp>
          <p:nvCxnSpPr>
            <p:cNvPr id="36" name="Conector angulado 35"/>
            <p:cNvCxnSpPr/>
            <p:nvPr/>
          </p:nvCxnSpPr>
          <p:spPr>
            <a:xfrm flipH="1" flipV="1">
              <a:off x="5652120" y="3140968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5508104" y="263691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228184" y="33569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" name="Picture 2" descr="http://dc638.4shared.com/img/-hTJdyGo/s7/13cf8fdef68/CER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212976"/>
            <a:ext cx="288032" cy="286861"/>
          </a:xfrm>
          <a:prstGeom prst="rect">
            <a:avLst/>
          </a:prstGeom>
          <a:noFill/>
        </p:spPr>
      </p:pic>
      <p:pic>
        <p:nvPicPr>
          <p:cNvPr id="22" name="Picture 2" descr="http://dc638.4shared.com/img/-hTJdyGo/s7/13cf8fdef68/CER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653136"/>
            <a:ext cx="288032" cy="286861"/>
          </a:xfrm>
          <a:prstGeom prst="rect">
            <a:avLst/>
          </a:prstGeom>
          <a:noFill/>
        </p:spPr>
      </p:pic>
      <p:sp>
        <p:nvSpPr>
          <p:cNvPr id="23" name="Seta para a esquerda 22"/>
          <p:cNvSpPr/>
          <p:nvPr/>
        </p:nvSpPr>
        <p:spPr>
          <a:xfrm>
            <a:off x="2284988" y="3507485"/>
            <a:ext cx="129614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esquerda 23"/>
          <p:cNvSpPr/>
          <p:nvPr/>
        </p:nvSpPr>
        <p:spPr>
          <a:xfrm rot="1889118">
            <a:off x="2266351" y="4029005"/>
            <a:ext cx="129614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esquerda 24"/>
          <p:cNvSpPr/>
          <p:nvPr/>
        </p:nvSpPr>
        <p:spPr>
          <a:xfrm rot="8842657">
            <a:off x="5574921" y="3605960"/>
            <a:ext cx="129614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39"/>
          <p:cNvGrpSpPr/>
          <p:nvPr/>
        </p:nvGrpSpPr>
        <p:grpSpPr>
          <a:xfrm>
            <a:off x="2195736" y="2124145"/>
            <a:ext cx="1440160" cy="1304855"/>
            <a:chOff x="2195736" y="2700209"/>
            <a:chExt cx="1440160" cy="1304855"/>
          </a:xfrm>
        </p:grpSpPr>
        <p:cxnSp>
          <p:nvCxnSpPr>
            <p:cNvPr id="26" name="Conector angulado 25"/>
            <p:cNvCxnSpPr/>
            <p:nvPr/>
          </p:nvCxnSpPr>
          <p:spPr>
            <a:xfrm flipV="1">
              <a:off x="2411760" y="3212976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195736" y="342028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1581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2ª Forma Normal (2FN)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Sistema emissão de nota fiscal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251520" y="2089656"/>
          <a:ext cx="2195736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Qtd_estoque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732240" y="2305680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Nota_fiscal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Data_emissao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491880" y="2060848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Produto_nota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Qtd_comprada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Valor_total_item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40"/>
          <p:cNvGrpSpPr/>
          <p:nvPr/>
        </p:nvGrpSpPr>
        <p:grpSpPr>
          <a:xfrm>
            <a:off x="5508104" y="2060848"/>
            <a:ext cx="1440160" cy="1304855"/>
            <a:chOff x="5508104" y="2636912"/>
            <a:chExt cx="1440160" cy="1304855"/>
          </a:xfrm>
        </p:grpSpPr>
        <p:cxnSp>
          <p:nvCxnSpPr>
            <p:cNvPr id="36" name="Conector angulado 35"/>
            <p:cNvCxnSpPr/>
            <p:nvPr/>
          </p:nvCxnSpPr>
          <p:spPr>
            <a:xfrm flipH="1" flipV="1">
              <a:off x="5652120" y="3140968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5508104" y="263691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228184" y="33569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3ª Forma Normal (3FN)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“Uma tabela está na 3ª forma normal quando ela está na 2ª forma normal e nenhum campo não chave depender de outro campo não chave.”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3ª Forma Normal (3FN)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Sistema emissão de nota fiscal</a:t>
            </a:r>
          </a:p>
        </p:txBody>
      </p:sp>
      <p:grpSp>
        <p:nvGrpSpPr>
          <p:cNvPr id="17" name="Grupo 39"/>
          <p:cNvGrpSpPr/>
          <p:nvPr/>
        </p:nvGrpSpPr>
        <p:grpSpPr>
          <a:xfrm>
            <a:off x="2195736" y="2635409"/>
            <a:ext cx="1440160" cy="1304855"/>
            <a:chOff x="2195736" y="2700209"/>
            <a:chExt cx="1440160" cy="1304855"/>
          </a:xfrm>
        </p:grpSpPr>
        <p:cxnSp>
          <p:nvCxnSpPr>
            <p:cNvPr id="18" name="Conector angulado 17"/>
            <p:cNvCxnSpPr/>
            <p:nvPr/>
          </p:nvCxnSpPr>
          <p:spPr>
            <a:xfrm flipV="1">
              <a:off x="2411760" y="3212976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2195736" y="342028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915816" y="270020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251520" y="3684632"/>
          <a:ext cx="2195736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6732240" y="3540616"/>
          <a:ext cx="2195736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Nota_fiscal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/>
        </p:nvGraphicFramePr>
        <p:xfrm>
          <a:off x="3491880" y="2572112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Produto_nota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Cod_produto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Num_nota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Qtd_comprada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Valor_venda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upo 40"/>
          <p:cNvGrpSpPr/>
          <p:nvPr/>
        </p:nvGrpSpPr>
        <p:grpSpPr>
          <a:xfrm>
            <a:off x="5508104" y="2572112"/>
            <a:ext cx="1440160" cy="1304855"/>
            <a:chOff x="5508104" y="2636912"/>
            <a:chExt cx="1440160" cy="1304855"/>
          </a:xfrm>
        </p:grpSpPr>
        <p:cxnSp>
          <p:nvCxnSpPr>
            <p:cNvPr id="31" name="Conector angulado 30"/>
            <p:cNvCxnSpPr/>
            <p:nvPr/>
          </p:nvCxnSpPr>
          <p:spPr>
            <a:xfrm flipH="1" flipV="1">
              <a:off x="5652120" y="3140968"/>
              <a:ext cx="1152128" cy="720080"/>
            </a:xfrm>
            <a:prstGeom prst="bentConnector3">
              <a:avLst>
                <a:gd name="adj1" fmla="val 50000"/>
              </a:avLst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5508104" y="263691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228184" y="335699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3489497" y="4415913"/>
            <a:ext cx="2204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Valor_total_item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0" y="2420888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Normalizando...</a:t>
            </a:r>
            <a:endParaRPr lang="pt-BR" sz="11500" b="1" dirty="0">
              <a:solidFill>
                <a:srgbClr val="FF0000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3ª Forma Normal (3FN)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Cadastro de cliente</a:t>
            </a:r>
          </a:p>
        </p:txBody>
      </p:sp>
      <p:graphicFrame>
        <p:nvGraphicFramePr>
          <p:cNvPr id="29" name="Tabela 28"/>
          <p:cNvGraphicFramePr>
            <a:graphicFrameLocks noGrp="1"/>
          </p:cNvGraphicFramePr>
          <p:nvPr/>
        </p:nvGraphicFramePr>
        <p:xfrm>
          <a:off x="3491880" y="2572112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id_cliente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3489497" y="4415913"/>
            <a:ext cx="2204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estado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0" y="2420888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Normalizando...</a:t>
            </a:r>
            <a:endParaRPr lang="pt-BR" sz="11500" b="1" dirty="0">
              <a:solidFill>
                <a:srgbClr val="FF0000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7" grpId="0"/>
      <p:bldP spid="1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4ª Forma Normal (4FN)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“Uma tabela está na 4ª forma normal quando ela está na 3ª forma normal e nenhum campo não chave puder ser escrito na forma de uma nova tabela.”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5148064" y="2556193"/>
            <a:ext cx="1512168" cy="1088831"/>
            <a:chOff x="5148064" y="2556193"/>
            <a:chExt cx="1512168" cy="1088831"/>
          </a:xfrm>
        </p:grpSpPr>
        <p:cxnSp>
          <p:nvCxnSpPr>
            <p:cNvPr id="9" name="Conector angulado 8"/>
            <p:cNvCxnSpPr/>
            <p:nvPr/>
          </p:nvCxnSpPr>
          <p:spPr>
            <a:xfrm>
              <a:off x="5364088" y="3068960"/>
              <a:ext cx="1224136" cy="504056"/>
            </a:xfrm>
            <a:prstGeom prst="bentConnector3">
              <a:avLst>
                <a:gd name="adj1" fmla="val 50000"/>
              </a:avLst>
            </a:prstGeom>
            <a:ln w="57150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5148064" y="2556193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940152" y="306024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4ª Forma Normal (4FN)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527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Ex: Cadastro de cliente</a:t>
            </a:r>
          </a:p>
        </p:txBody>
      </p:sp>
      <p:graphicFrame>
        <p:nvGraphicFramePr>
          <p:cNvPr id="29" name="Tabela 28"/>
          <p:cNvGraphicFramePr>
            <a:graphicFrameLocks noGrp="1"/>
          </p:cNvGraphicFramePr>
          <p:nvPr/>
        </p:nvGraphicFramePr>
        <p:xfrm>
          <a:off x="6516216" y="2564904"/>
          <a:ext cx="2195736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id_cliente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6513833" y="4408705"/>
            <a:ext cx="2204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cidade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03848" y="2204864"/>
          <a:ext cx="219573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Id_cidade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251520" y="3212976"/>
          <a:ext cx="219573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Id_estado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3203848" y="3284984"/>
            <a:ext cx="2204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estado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2195736" y="2340169"/>
            <a:ext cx="1152128" cy="1313566"/>
            <a:chOff x="2195736" y="2340169"/>
            <a:chExt cx="1152128" cy="1313566"/>
          </a:xfrm>
        </p:grpSpPr>
        <p:cxnSp>
          <p:nvCxnSpPr>
            <p:cNvPr id="19" name="Conector angulado 18"/>
            <p:cNvCxnSpPr/>
            <p:nvPr/>
          </p:nvCxnSpPr>
          <p:spPr>
            <a:xfrm flipV="1">
              <a:off x="2411760" y="2852936"/>
              <a:ext cx="792088" cy="720080"/>
            </a:xfrm>
            <a:prstGeom prst="bentConnector3">
              <a:avLst>
                <a:gd name="adj1" fmla="val 50000"/>
              </a:avLst>
            </a:prstGeom>
            <a:ln w="57150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2195736" y="3068960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627784" y="2340169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6516216" y="4427820"/>
            <a:ext cx="2204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Id_cidade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203848" y="3284984"/>
            <a:ext cx="2204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Id_estado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0" y="2492896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FF0000"/>
                </a:solidFill>
                <a:latin typeface="Monotype Corsiva" pitchFamily="66" charset="0"/>
                <a:cs typeface="Times New Roman" pitchFamily="18" charset="0"/>
              </a:rPr>
              <a:t>Normalizando...</a:t>
            </a:r>
            <a:endParaRPr lang="pt-BR" sz="11500" b="1" dirty="0">
              <a:solidFill>
                <a:srgbClr val="FF0000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6" grpId="1" animBg="1"/>
      <p:bldP spid="25" grpId="0" animBg="1"/>
      <p:bldP spid="26" grpId="0" animBg="1"/>
      <p:bldP spid="24" grpId="0"/>
      <p:bldP spid="24" grpId="1"/>
      <p:bldP spid="24" grpId="2"/>
      <p:bldP spid="2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Tabelas ou entidades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98072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É um conjunto de dados de mesmo conteúdo, dispostos em número finito de colunas e número ilimitado de linhas.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://juliobattisti.com.br/tutoriais/herbertgois/programandocsharp023_clip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5400600" cy="4024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habbid.com.br/arquivos/pixelclub/animacoes/1325331395-chaves-vi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9042" y="1"/>
            <a:ext cx="3454957" cy="3212976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Chaves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070734"/>
            <a:ext cx="5652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Primária: É um Campo (coluna) na tabela que garante que um registro seja único, ou seja, que nunca vá se repetir.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2" name="Picture 4" descr="http://www.thesouthernproject.com/uploads/posters/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0"/>
            <a:ext cx="2762250" cy="35433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0" y="426696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Estrangeira: É um Campo que vem de outra tabela.</a:t>
            </a:r>
          </a:p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(Em breve, num PRONATEC perto de você)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Chave Primária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07073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Características que um campo candidato a chave primária deve ter: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49289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Não pode se repetir</a:t>
            </a:r>
          </a:p>
          <a:p>
            <a:pPr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Não pode ser Nulo</a:t>
            </a:r>
          </a:p>
          <a:p>
            <a:pPr algn="just"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Não pode ser alterado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Chave Primária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0707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Vamos imagina uma tabela de clientes: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7504" y="1988840"/>
          <a:ext cx="8964490" cy="2160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2898"/>
                <a:gridCol w="1792898"/>
                <a:gridCol w="1792898"/>
                <a:gridCol w="1792898"/>
                <a:gridCol w="179289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Rua Tal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tal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3622-5632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Rio Verde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254865156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Pedro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Rua dos Costa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3625-6598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Rio Verde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1598476514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Afonso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Av.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3652-8423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Goiania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56846465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Letícia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Av. T2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2536-9512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Goiania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1524863489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0" y="4725144"/>
            <a:ext cx="3923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Daqui para frente vamos representá-la simplesmente assim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264696" y="4437112"/>
          <a:ext cx="2195736" cy="2225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eta para a direita 10"/>
          <p:cNvSpPr/>
          <p:nvPr/>
        </p:nvSpPr>
        <p:spPr>
          <a:xfrm>
            <a:off x="4067944" y="5229200"/>
            <a:ext cx="1872208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Chave Primária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05273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Qual seria uma boa chave primária para esta tabela?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563888" y="2060848"/>
          <a:ext cx="2195736" cy="296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Email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www.thesouthernproject.com/uploads/posters/wro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20888"/>
            <a:ext cx="288032" cy="369476"/>
          </a:xfrm>
          <a:prstGeom prst="rect">
            <a:avLst/>
          </a:prstGeom>
          <a:noFill/>
        </p:spPr>
      </p:pic>
      <p:pic>
        <p:nvPicPr>
          <p:cNvPr id="13" name="Picture 4" descr="http://www.thesouthernproject.com/uploads/posters/wro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771492"/>
            <a:ext cx="288032" cy="369476"/>
          </a:xfrm>
          <a:prstGeom prst="rect">
            <a:avLst/>
          </a:prstGeom>
          <a:noFill/>
        </p:spPr>
      </p:pic>
      <p:pic>
        <p:nvPicPr>
          <p:cNvPr id="14" name="Picture 4" descr="http://www.thesouthernproject.com/uploads/posters/wro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131532"/>
            <a:ext cx="288032" cy="369476"/>
          </a:xfrm>
          <a:prstGeom prst="rect">
            <a:avLst/>
          </a:prstGeom>
          <a:noFill/>
        </p:spPr>
      </p:pic>
      <p:pic>
        <p:nvPicPr>
          <p:cNvPr id="15" name="Picture 4" descr="http://www.thesouthernproject.com/uploads/posters/wro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501008"/>
            <a:ext cx="288032" cy="369476"/>
          </a:xfrm>
          <a:prstGeom prst="rect">
            <a:avLst/>
          </a:prstGeom>
          <a:noFill/>
        </p:spPr>
      </p:pic>
      <p:pic>
        <p:nvPicPr>
          <p:cNvPr id="21506" name="Picture 2" descr="http://dc638.4shared.com/img/-hTJdyGo/s7/13cf8fdef68/CER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933056"/>
            <a:ext cx="288032" cy="286861"/>
          </a:xfrm>
          <a:prstGeom prst="rect">
            <a:avLst/>
          </a:prstGeom>
          <a:noFill/>
        </p:spPr>
      </p:pic>
      <p:pic>
        <p:nvPicPr>
          <p:cNvPr id="17" name="Picture 4" descr="http://www.thesouthernproject.com/uploads/posters/wro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221088"/>
            <a:ext cx="288032" cy="369476"/>
          </a:xfrm>
          <a:prstGeom prst="rect">
            <a:avLst/>
          </a:prstGeom>
          <a:noFill/>
        </p:spPr>
      </p:pic>
      <p:pic>
        <p:nvPicPr>
          <p:cNvPr id="18" name="Picture 2" descr="http://dc638.4shared.com/img/-hTJdyGo/s7/13cf8fdef68/CER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653136"/>
            <a:ext cx="288032" cy="286861"/>
          </a:xfrm>
          <a:prstGeom prst="rect">
            <a:avLst/>
          </a:prstGeom>
          <a:noFill/>
        </p:spPr>
      </p:pic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3563888" y="5013176"/>
          <a:ext cx="2195736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 ou Código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2" descr="http://dc638.4shared.com/img/-hTJdyGo/s7/13cf8fdef68/CER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014347"/>
            <a:ext cx="288032" cy="286861"/>
          </a:xfrm>
          <a:prstGeom prst="rect">
            <a:avLst/>
          </a:prstGeom>
          <a:noFill/>
        </p:spPr>
      </p:pic>
      <p:sp>
        <p:nvSpPr>
          <p:cNvPr id="21" name="CaixaDeTexto 20"/>
          <p:cNvSpPr txBox="1"/>
          <p:nvPr/>
        </p:nvSpPr>
        <p:spPr>
          <a:xfrm>
            <a:off x="0" y="55892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Qual seria o melhor dos 3 campos para ser chave?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Chave Primária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07073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Resposta: Depende do sistema que você está desenvolvendo:</a:t>
            </a:r>
          </a:p>
          <a:p>
            <a:pPr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Código ou ID: Sistema simples ou local</a:t>
            </a:r>
          </a:p>
          <a:p>
            <a:pPr algn="just">
              <a:buFontTx/>
              <a:buChar char="-"/>
            </a:pP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 CPF: Sistema grande sem geração de código</a:t>
            </a:r>
          </a:p>
          <a:p>
            <a:pPr algn="just">
              <a:buFontTx/>
              <a:buChar char="-"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Email: Sistema para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1425</Words>
  <Application>Microsoft Office PowerPoint</Application>
  <PresentationFormat>Apresentação na tela (4:3)</PresentationFormat>
  <Paragraphs>524</Paragraphs>
  <Slides>39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Monotype Corsiva</vt:lpstr>
      <vt:lpstr>Times New Roman</vt:lpstr>
      <vt:lpstr>Wingdings</vt:lpstr>
      <vt:lpstr>Wingdings 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Usuário do Windows</cp:lastModifiedBy>
  <cp:revision>21</cp:revision>
  <dcterms:created xsi:type="dcterms:W3CDTF">2014-06-06T10:14:21Z</dcterms:created>
  <dcterms:modified xsi:type="dcterms:W3CDTF">2017-08-14T19:38:14Z</dcterms:modified>
</cp:coreProperties>
</file>