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3" r:id="rId4"/>
    <p:sldId id="257" r:id="rId5"/>
    <p:sldId id="309" r:id="rId6"/>
    <p:sldId id="317" r:id="rId7"/>
    <p:sldId id="319" r:id="rId8"/>
    <p:sldId id="311" r:id="rId9"/>
    <p:sldId id="303" r:id="rId10"/>
    <p:sldId id="312" r:id="rId11"/>
    <p:sldId id="310" r:id="rId12"/>
    <p:sldId id="313" r:id="rId13"/>
    <p:sldId id="314" r:id="rId14"/>
    <p:sldId id="315" r:id="rId15"/>
    <p:sldId id="316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CAE"/>
    <a:srgbClr val="6CA6DA"/>
    <a:srgbClr val="599AD5"/>
    <a:srgbClr val="18478F"/>
    <a:srgbClr val="F5F5F6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5320" autoAdjust="0"/>
  </p:normalViewPr>
  <p:slideViewPr>
    <p:cSldViewPr snapToGrid="0">
      <p:cViewPr varScale="1">
        <p:scale>
          <a:sx n="78" d="100"/>
          <a:sy n="78" d="100"/>
        </p:scale>
        <p:origin x="7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3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6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524081/05240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290914" y="1712006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8226374" y="5089561"/>
            <a:ext cx="4219373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指導老師：周斯畏 教授</a:t>
            </a:r>
            <a:endParaRPr lang="en-US" altLang="zh-TW" sz="2400" dirty="0" smtClean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小組成員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0524081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張雅柔</a:t>
            </a:r>
            <a:endParaRPr lang="en-US" altLang="zh-TW" sz="2400" dirty="0" smtClean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0524057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張小燕</a:t>
            </a:r>
            <a:endParaRPr lang="zh-TW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0524093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謝沛螢</a:t>
            </a:r>
            <a:endParaRPr lang="en-US" altLang="zh-CN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156211" y="2410855"/>
            <a:ext cx="3877985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飲料店</a:t>
            </a:r>
            <a:endParaRPr lang="en-US" altLang="zh-TW" sz="4800" dirty="0" smtClean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顧客關係管理</a:t>
            </a:r>
            <a:endParaRPr lang="en-US" altLang="zh-TW" sz="4800" dirty="0" smtClean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系統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測試計畫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47274"/>
              </p:ext>
            </p:extLst>
          </p:nvPr>
        </p:nvGraphicFramePr>
        <p:xfrm>
          <a:off x="2145321" y="1473662"/>
          <a:ext cx="7901358" cy="3910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7274">
                  <a:extLst>
                    <a:ext uri="{9D8B030D-6E8A-4147-A177-3AD203B41FA5}">
                      <a16:colId xmlns:a16="http://schemas.microsoft.com/office/drawing/2014/main" val="1092003025"/>
                    </a:ext>
                  </a:extLst>
                </a:gridCol>
                <a:gridCol w="3092042">
                  <a:extLst>
                    <a:ext uri="{9D8B030D-6E8A-4147-A177-3AD203B41FA5}">
                      <a16:colId xmlns:a16="http://schemas.microsoft.com/office/drawing/2014/main" val="2043501699"/>
                    </a:ext>
                  </a:extLst>
                </a:gridCol>
                <a:gridCol w="3092042">
                  <a:extLst>
                    <a:ext uri="{9D8B030D-6E8A-4147-A177-3AD203B41FA5}">
                      <a16:colId xmlns:a16="http://schemas.microsoft.com/office/drawing/2014/main" val="1114195576"/>
                    </a:ext>
                  </a:extLst>
                </a:gridCol>
              </a:tblGrid>
              <a:tr h="6003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</a:rPr>
                        <a:t>單元名稱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測試名稱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測試介紹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9137"/>
                  </a:ext>
                </a:extLst>
              </a:tr>
              <a:tr h="102523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資料處理單元</a:t>
                      </a:r>
                    </a:p>
                    <a:p>
                      <a:pPr algn="l"/>
                      <a:endParaRPr lang="zh-TW" altLang="en-US" dirty="0" smtClean="0"/>
                    </a:p>
                  </a:txBody>
                  <a:tcPr marT="32400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 smtClean="0"/>
                        <a:t>資料庫管理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 smtClean="0"/>
                        <a:t>新增、修改、刪除會員資料或商品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442707"/>
                  </a:ext>
                </a:extLst>
              </a:tr>
              <a:tr h="1009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訂單處理單元</a:t>
                      </a:r>
                    </a:p>
                    <a:p>
                      <a:pPr algn="l"/>
                      <a:endParaRPr lang="zh-TW" altLang="en-US" dirty="0"/>
                    </a:p>
                  </a:txBody>
                  <a:tcPr marT="324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訂單管理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新增訂單、計算訂單金額是否正確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及記錄訂單資訊</a:t>
                      </a:r>
                      <a:endParaRPr lang="en-US" altLang="zh-TW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26876"/>
                  </a:ext>
                </a:extLst>
              </a:tr>
              <a:tr h="127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庫存處理單元</a:t>
                      </a:r>
                    </a:p>
                    <a:p>
                      <a:pPr algn="l"/>
                      <a:endParaRPr lang="zh-TW" altLang="en-US" dirty="0"/>
                    </a:p>
                  </a:txBody>
                  <a:tcPr marT="32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原料存量管理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計算安全存量、剩餘存量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47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執行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進度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816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9929" y="3737124"/>
            <a:ext cx="1700213" cy="2060575"/>
            <a:chOff x="1011238" y="3784397"/>
            <a:chExt cx="1700213" cy="2060575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68217" y="4376886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26425" y="1654996"/>
            <a:ext cx="1700213" cy="2060575"/>
            <a:chOff x="3784963" y="1714297"/>
            <a:chExt cx="1700213" cy="2060575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2880425" y="1904234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99221" y="3795521"/>
            <a:ext cx="1700213" cy="2060575"/>
            <a:chOff x="6558688" y="3784397"/>
            <a:chExt cx="1700213" cy="2060575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4767509" y="4435283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83200" y="1671091"/>
            <a:ext cx="1700213" cy="2060575"/>
            <a:chOff x="9332412" y="1714297"/>
            <a:chExt cx="1700213" cy="2060575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7237200" y="1920329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86855" y="3737123"/>
            <a:ext cx="11391380" cy="45719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89149" y="4620772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13810" y="2200072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89684" y="4694730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70586" y="2207273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297919" y="4442048"/>
            <a:ext cx="1568277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主題定案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33324" y="1967719"/>
            <a:ext cx="1759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架構</a:t>
            </a:r>
            <a:r>
              <a:rPr lang="zh-TW" altLang="en-US" sz="2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組成</a:t>
            </a:r>
            <a:endParaRPr lang="en-US" sz="2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77062" y="4490634"/>
            <a:ext cx="2509359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初步</a:t>
            </a:r>
            <a:r>
              <a:rPr lang="zh-TW" altLang="en-US" sz="2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成品</a:t>
            </a:r>
            <a:endParaRPr lang="zh-TW" altLang="en-US" sz="2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00330" y="1920329"/>
            <a:ext cx="1516177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老師建議</a:t>
            </a:r>
          </a:p>
        </p:txBody>
      </p:sp>
      <p:sp>
        <p:nvSpPr>
          <p:cNvPr id="39" name="矩形 38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35447" y="500020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執行進度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grpSp>
        <p:nvGrpSpPr>
          <p:cNvPr id="46" name="组合 4"/>
          <p:cNvGrpSpPr/>
          <p:nvPr/>
        </p:nvGrpSpPr>
        <p:grpSpPr>
          <a:xfrm>
            <a:off x="8393276" y="3804172"/>
            <a:ext cx="1700213" cy="2060575"/>
            <a:chOff x="6558688" y="3784397"/>
            <a:chExt cx="1700213" cy="2060575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8661564" y="4443934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783739" y="4703381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6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093489" y="4435283"/>
            <a:ext cx="2509359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最終版本</a:t>
            </a:r>
            <a:endParaRPr lang="en-US" sz="2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625522" y="2931018"/>
            <a:ext cx="1445291" cy="1380797"/>
            <a:chOff x="10702429" y="2814234"/>
            <a:chExt cx="1700214" cy="1676400"/>
          </a:xfrm>
        </p:grpSpPr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10702429" y="2814234"/>
              <a:ext cx="1700214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10970712" y="3069821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0956556" y="3250108"/>
            <a:ext cx="100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專題報告</a:t>
            </a:r>
            <a:endParaRPr lang="zh-TW" altLang="en-US" sz="2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/>
      <p:bldP spid="49" grpId="0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展示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展示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r="-1" b="7162"/>
          <a:stretch/>
        </p:blipFill>
        <p:spPr>
          <a:xfrm>
            <a:off x="1545146" y="1325965"/>
            <a:ext cx="9003322" cy="53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94207" y="2773397"/>
            <a:ext cx="2601994" cy="156966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Thanks For</a:t>
            </a:r>
            <a:endParaRPr lang="en-US" altLang="zh-TW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TW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Listening!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09760" y="714670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11453" y="816363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24621" y="1448284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目錄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2491335" y="3431605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918857" y="3866232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5436496" y="3431603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4864018" y="3866230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81656" y="3431603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7809180" y="3866230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53074" y="3973301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循序</a:t>
            </a:r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19725" y="3966672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類別</a:t>
            </a:r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69172" y="3982092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測試</a:t>
            </a:r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計畫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58802" y="3909578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90651" y="390957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34610" y="3912899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202954" y="4970256"/>
            <a:ext cx="2054547" cy="1424261"/>
            <a:chOff x="8597912" y="3765706"/>
            <a:chExt cx="2054547" cy="1424261"/>
          </a:xfrm>
        </p:grpSpPr>
        <p:sp>
          <p:nvSpPr>
            <p:cNvPr id="28" name="圆角矩形 27"/>
            <p:cNvSpPr/>
            <p:nvPr/>
          </p:nvSpPr>
          <p:spPr>
            <a:xfrm rot="2700000">
              <a:off x="9170388" y="3765706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3500000">
              <a:off x="8597912" y="4200333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152699" y="4316196"/>
              <a:ext cx="14997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執行進度</a:t>
              </a:r>
              <a:endPara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623341" y="4270030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188450" y="4970254"/>
            <a:ext cx="2054547" cy="1424261"/>
            <a:chOff x="8597912" y="3765706"/>
            <a:chExt cx="2054547" cy="1424261"/>
          </a:xfrm>
        </p:grpSpPr>
        <p:sp>
          <p:nvSpPr>
            <p:cNvPr id="30" name="圆角矩形 27"/>
            <p:cNvSpPr/>
            <p:nvPr/>
          </p:nvSpPr>
          <p:spPr>
            <a:xfrm rot="2700000">
              <a:off x="9170388" y="3765706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3500000">
              <a:off x="8597912" y="4200333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152699" y="4316196"/>
              <a:ext cx="14997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err="1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Github</a:t>
              </a:r>
              <a:r>
                <a:rPr lang="zh-TW" altLang="en-US" dirty="0" smtClean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展示</a:t>
              </a:r>
              <a:endPara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623341" y="4270030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05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循序圖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循序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589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17540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/>
          <p:cNvGrpSpPr/>
          <p:nvPr/>
        </p:nvGrpSpPr>
        <p:grpSpPr>
          <a:xfrm>
            <a:off x="1846961" y="1136424"/>
            <a:ext cx="8262462" cy="5675463"/>
            <a:chOff x="1846961" y="1136424"/>
            <a:chExt cx="8262462" cy="5675463"/>
          </a:xfrm>
        </p:grpSpPr>
        <p:grpSp>
          <p:nvGrpSpPr>
            <p:cNvPr id="6" name="群組 5"/>
            <p:cNvGrpSpPr/>
            <p:nvPr/>
          </p:nvGrpSpPr>
          <p:grpSpPr>
            <a:xfrm>
              <a:off x="1984668" y="1136424"/>
              <a:ext cx="354922" cy="714906"/>
              <a:chOff x="2383357" y="1866403"/>
              <a:chExt cx="597527" cy="1231586"/>
            </a:xfrm>
          </p:grpSpPr>
          <p:sp>
            <p:nvSpPr>
              <p:cNvPr id="9" name="流程圖: 接點 8"/>
              <p:cNvSpPr/>
              <p:nvPr/>
            </p:nvSpPr>
            <p:spPr>
              <a:xfrm>
                <a:off x="2383357" y="1866403"/>
                <a:ext cx="597527" cy="580536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>
                <a:stCxn id="9" idx="4"/>
              </p:cNvCxnSpPr>
              <p:nvPr/>
            </p:nvCxnSpPr>
            <p:spPr>
              <a:xfrm flipH="1">
                <a:off x="2682120" y="2446939"/>
                <a:ext cx="1" cy="4409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2383357" y="2634244"/>
                <a:ext cx="575694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H="1">
                <a:off x="2439201" y="2887933"/>
                <a:ext cx="232004" cy="210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2671204" y="2878697"/>
                <a:ext cx="287847" cy="1965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846961" y="1860085"/>
              <a:ext cx="69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顧客</a:t>
              </a:r>
              <a:endPara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421805" y="4790157"/>
              <a:ext cx="234817" cy="1116362"/>
            </a:xfrm>
            <a:prstGeom prst="rect">
              <a:avLst/>
            </a:prstGeom>
            <a:solidFill>
              <a:srgbClr val="5B7C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8899527" y="1389853"/>
              <a:ext cx="1209896" cy="734872"/>
              <a:chOff x="10371750" y="1262555"/>
              <a:chExt cx="1209896" cy="7348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371750" y="1262555"/>
                <a:ext cx="1179575" cy="73487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0446247" y="1393115"/>
                <a:ext cx="1135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:System</a:t>
                </a:r>
                <a:endPara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</p:grpSp>
        <p:cxnSp>
          <p:nvCxnSpPr>
            <p:cNvPr id="43" name="直線接點 42"/>
            <p:cNvCxnSpPr/>
            <p:nvPr/>
          </p:nvCxnSpPr>
          <p:spPr>
            <a:xfrm flipH="1">
              <a:off x="2162129" y="2216591"/>
              <a:ext cx="1" cy="448443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2148252" y="2555113"/>
              <a:ext cx="2256730" cy="94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5365493" y="3744825"/>
              <a:ext cx="11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點</a:t>
              </a:r>
              <a:r>
                <a:rPr lang="zh-TW" altLang="en-US" dirty="0" smtClean="0"/>
                <a:t>餐</a:t>
              </a:r>
              <a:endParaRPr lang="zh-TW" altLang="en-US" dirty="0"/>
            </a:p>
          </p:txBody>
        </p:sp>
        <p:cxnSp>
          <p:nvCxnSpPr>
            <p:cNvPr id="51" name="直線接點 50"/>
            <p:cNvCxnSpPr/>
            <p:nvPr/>
          </p:nvCxnSpPr>
          <p:spPr>
            <a:xfrm flipH="1">
              <a:off x="9497993" y="2144134"/>
              <a:ext cx="1" cy="448443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4454193" y="2095347"/>
              <a:ext cx="154392" cy="4706154"/>
              <a:chOff x="3933083" y="2095347"/>
              <a:chExt cx="154392" cy="470615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933083" y="2385487"/>
                <a:ext cx="154392" cy="4416014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4030982" y="2095347"/>
                <a:ext cx="14115" cy="469181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/>
            <p:cNvSpPr/>
            <p:nvPr/>
          </p:nvSpPr>
          <p:spPr>
            <a:xfrm>
              <a:off x="3946151" y="1389853"/>
              <a:ext cx="1179575" cy="7348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953319" y="1559514"/>
              <a:ext cx="1360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會</a:t>
              </a:r>
              <a:r>
                <a: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員</a:t>
              </a:r>
              <a:r>
                <a:rPr lang="zh-TW" altLang="en-US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畫面</a:t>
              </a:r>
              <a:endPara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6863301" y="2105733"/>
              <a:ext cx="154392" cy="4706154"/>
              <a:chOff x="3933083" y="2095347"/>
              <a:chExt cx="154392" cy="4706154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933083" y="2385487"/>
                <a:ext cx="154392" cy="4416014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" name="直線接點 68"/>
              <p:cNvCxnSpPr/>
              <p:nvPr/>
            </p:nvCxnSpPr>
            <p:spPr>
              <a:xfrm>
                <a:off x="4030982" y="2095347"/>
                <a:ext cx="14115" cy="469181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矩形 69"/>
            <p:cNvSpPr/>
            <p:nvPr/>
          </p:nvSpPr>
          <p:spPr>
            <a:xfrm>
              <a:off x="6378469" y="1352783"/>
              <a:ext cx="1179575" cy="7348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/>
            <p:cNvCxnSpPr/>
            <p:nvPr/>
          </p:nvCxnSpPr>
          <p:spPr>
            <a:xfrm flipV="1">
              <a:off x="4633325" y="4228469"/>
              <a:ext cx="2246662" cy="10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6378469" y="1525670"/>
              <a:ext cx="137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點餐畫面</a:t>
              </a:r>
              <a:endPara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2932245" y="2144134"/>
              <a:ext cx="11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登入</a:t>
              </a:r>
            </a:p>
          </p:txBody>
        </p:sp>
        <p:cxnSp>
          <p:nvCxnSpPr>
            <p:cNvPr id="92" name="直線單箭頭接點 91"/>
            <p:cNvCxnSpPr/>
            <p:nvPr/>
          </p:nvCxnSpPr>
          <p:spPr>
            <a:xfrm flipH="1">
              <a:off x="2175212" y="3613135"/>
              <a:ext cx="2229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>
              <a:off x="2932244" y="3136051"/>
              <a:ext cx="11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註冊</a:t>
              </a:r>
            </a:p>
          </p:txBody>
        </p:sp>
        <p:cxnSp>
          <p:nvCxnSpPr>
            <p:cNvPr id="94" name="直線單箭頭接點 93"/>
            <p:cNvCxnSpPr/>
            <p:nvPr/>
          </p:nvCxnSpPr>
          <p:spPr>
            <a:xfrm flipV="1">
              <a:off x="7017693" y="4891220"/>
              <a:ext cx="2471621" cy="35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H="1" flipV="1">
              <a:off x="4625085" y="5785842"/>
              <a:ext cx="4864229" cy="250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/>
            <p:cNvSpPr txBox="1"/>
            <p:nvPr/>
          </p:nvSpPr>
          <p:spPr>
            <a:xfrm>
              <a:off x="7623254" y="4475821"/>
              <a:ext cx="11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送出訂單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7638089" y="5384060"/>
              <a:ext cx="11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訂單</a:t>
              </a:r>
              <a:r>
                <a:rPr lang="zh-TW" altLang="en-US" dirty="0"/>
                <a:t>紀錄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4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循序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589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17540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1923122" y="1130111"/>
            <a:ext cx="354922" cy="714906"/>
            <a:chOff x="2383357" y="1866403"/>
            <a:chExt cx="597527" cy="1231586"/>
          </a:xfrm>
        </p:grpSpPr>
        <p:sp>
          <p:nvSpPr>
            <p:cNvPr id="9" name="流程圖: 接點 8"/>
            <p:cNvSpPr/>
            <p:nvPr/>
          </p:nvSpPr>
          <p:spPr>
            <a:xfrm>
              <a:off x="2383357" y="1866403"/>
              <a:ext cx="597527" cy="58053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>
              <a:stCxn id="9" idx="4"/>
            </p:cNvCxnSpPr>
            <p:nvPr/>
          </p:nvCxnSpPr>
          <p:spPr>
            <a:xfrm flipH="1">
              <a:off x="2682120" y="2446939"/>
              <a:ext cx="1" cy="4409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383357" y="2634244"/>
              <a:ext cx="575694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2439201" y="2887933"/>
              <a:ext cx="232004" cy="210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671204" y="2878697"/>
              <a:ext cx="287847" cy="196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1785415" y="1853772"/>
            <a:ext cx="69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店員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06842" y="3181632"/>
            <a:ext cx="234817" cy="1116362"/>
          </a:xfrm>
          <a:prstGeom prst="rect">
            <a:avLst/>
          </a:prstGeom>
          <a:solidFill>
            <a:srgbClr val="5B7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8837981" y="1383540"/>
            <a:ext cx="1209896" cy="734872"/>
            <a:chOff x="10371750" y="1262555"/>
            <a:chExt cx="1209896" cy="734872"/>
          </a:xfrm>
        </p:grpSpPr>
        <p:sp>
          <p:nvSpPr>
            <p:cNvPr id="14" name="矩形 13"/>
            <p:cNvSpPr/>
            <p:nvPr/>
          </p:nvSpPr>
          <p:spPr>
            <a:xfrm>
              <a:off x="10371750" y="1262555"/>
              <a:ext cx="1179575" cy="7348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446247" y="1393115"/>
              <a:ext cx="1135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:System</a:t>
              </a:r>
              <a:endPara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cxnSp>
        <p:nvCxnSpPr>
          <p:cNvPr id="43" name="直線接點 42"/>
          <p:cNvCxnSpPr/>
          <p:nvPr/>
        </p:nvCxnSpPr>
        <p:spPr>
          <a:xfrm flipH="1">
            <a:off x="2100583" y="2210278"/>
            <a:ext cx="1" cy="4484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2136383" y="2605548"/>
            <a:ext cx="1403230" cy="96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549956" y="2975543"/>
            <a:ext cx="11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接收訂單</a:t>
            </a:r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9436447" y="2137821"/>
            <a:ext cx="1" cy="4484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/>
          <p:cNvGrpSpPr/>
          <p:nvPr/>
        </p:nvGrpSpPr>
        <p:grpSpPr>
          <a:xfrm>
            <a:off x="3530825" y="2078805"/>
            <a:ext cx="154392" cy="4738948"/>
            <a:chOff x="3071261" y="2085118"/>
            <a:chExt cx="154392" cy="4738948"/>
          </a:xfrm>
        </p:grpSpPr>
        <p:sp>
          <p:nvSpPr>
            <p:cNvPr id="37" name="矩形 36"/>
            <p:cNvSpPr/>
            <p:nvPr/>
          </p:nvSpPr>
          <p:spPr>
            <a:xfrm>
              <a:off x="3071261" y="2408052"/>
              <a:ext cx="154392" cy="4416014"/>
            </a:xfrm>
            <a:prstGeom prst="rect">
              <a:avLst/>
            </a:prstGeom>
            <a:solidFill>
              <a:srgbClr val="5B7C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>
              <a:off x="3145089" y="2085118"/>
              <a:ext cx="14115" cy="46918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2998712" y="1373311"/>
            <a:ext cx="1179575" cy="7348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005880" y="1542972"/>
            <a:ext cx="136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登入</a:t>
            </a:r>
            <a:r>
              <a:rPr lang="zh-TW" altLang="en-US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畫面</a:t>
            </a:r>
            <a:endParaRPr lang="zh-TW" altLang="en-US" sz="2000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6424026" y="2123095"/>
            <a:ext cx="154392" cy="4706154"/>
            <a:chOff x="2788622" y="2114686"/>
            <a:chExt cx="154392" cy="4706154"/>
          </a:xfrm>
        </p:grpSpPr>
        <p:sp>
          <p:nvSpPr>
            <p:cNvPr id="68" name="矩形 67"/>
            <p:cNvSpPr/>
            <p:nvPr/>
          </p:nvSpPr>
          <p:spPr>
            <a:xfrm>
              <a:off x="2788622" y="2404826"/>
              <a:ext cx="154392" cy="4416014"/>
            </a:xfrm>
            <a:prstGeom prst="rect">
              <a:avLst/>
            </a:prstGeom>
            <a:solidFill>
              <a:srgbClr val="5B7C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2886521" y="2114686"/>
              <a:ext cx="14115" cy="46918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69"/>
          <p:cNvSpPr/>
          <p:nvPr/>
        </p:nvSpPr>
        <p:spPr>
          <a:xfrm>
            <a:off x="5939194" y="1370145"/>
            <a:ext cx="1179575" cy="7348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3710988" y="3352775"/>
            <a:ext cx="2713038" cy="190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939194" y="1557799"/>
            <a:ext cx="137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訂單</a:t>
            </a:r>
            <a:r>
              <a:rPr lang="zh-TW" altLang="en-US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畫面</a:t>
            </a:r>
            <a:endParaRPr lang="zh-TW" altLang="en-US" sz="2000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564213" y="221027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441930" y="3543784"/>
            <a:ext cx="11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進行出餐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610018" y="3913116"/>
            <a:ext cx="2721218" cy="19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循序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589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17540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/>
          <p:cNvGrpSpPr/>
          <p:nvPr/>
        </p:nvGrpSpPr>
        <p:grpSpPr>
          <a:xfrm>
            <a:off x="1038896" y="1121388"/>
            <a:ext cx="10340357" cy="5653881"/>
            <a:chOff x="1815648" y="1121388"/>
            <a:chExt cx="10340357" cy="5653881"/>
          </a:xfrm>
        </p:grpSpPr>
        <p:grpSp>
          <p:nvGrpSpPr>
            <p:cNvPr id="6" name="群組 5"/>
            <p:cNvGrpSpPr/>
            <p:nvPr/>
          </p:nvGrpSpPr>
          <p:grpSpPr>
            <a:xfrm>
              <a:off x="1953355" y="1121388"/>
              <a:ext cx="388509" cy="601015"/>
              <a:chOff x="2383357" y="1866403"/>
              <a:chExt cx="597527" cy="1231586"/>
            </a:xfrm>
          </p:grpSpPr>
          <p:sp>
            <p:nvSpPr>
              <p:cNvPr id="9" name="流程圖: 接點 8"/>
              <p:cNvSpPr/>
              <p:nvPr/>
            </p:nvSpPr>
            <p:spPr>
              <a:xfrm>
                <a:off x="2383357" y="1866403"/>
                <a:ext cx="597527" cy="580536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>
                <a:stCxn id="9" idx="4"/>
              </p:cNvCxnSpPr>
              <p:nvPr/>
            </p:nvCxnSpPr>
            <p:spPr>
              <a:xfrm flipH="1">
                <a:off x="2682120" y="2446939"/>
                <a:ext cx="1" cy="4409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2383357" y="2634244"/>
                <a:ext cx="575694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H="1">
                <a:off x="2439201" y="2887933"/>
                <a:ext cx="232004" cy="210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2671204" y="2878697"/>
                <a:ext cx="287847" cy="1965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1815648" y="1345178"/>
              <a:ext cx="10340357" cy="5430091"/>
              <a:chOff x="1815648" y="1345178"/>
              <a:chExt cx="10340357" cy="5430091"/>
            </a:xfrm>
          </p:grpSpPr>
          <p:cxnSp>
            <p:nvCxnSpPr>
              <p:cNvPr id="51" name="直線接點 50"/>
              <p:cNvCxnSpPr/>
              <p:nvPr/>
            </p:nvCxnSpPr>
            <p:spPr>
              <a:xfrm flipH="1">
                <a:off x="11452151" y="2086896"/>
                <a:ext cx="1" cy="377002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>
                <a:off x="3651947" y="2004309"/>
                <a:ext cx="2174" cy="534954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5568622" y="6354581"/>
                <a:ext cx="12535" cy="420688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1815648" y="1845049"/>
                <a:ext cx="765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店長</a:t>
                </a:r>
                <a:endParaRPr lang="zh-TW" altLang="en-US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1367728" y="3814541"/>
                <a:ext cx="199751" cy="793582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grpSp>
            <p:nvGrpSpPr>
              <p:cNvPr id="50" name="群組 49"/>
              <p:cNvGrpSpPr/>
              <p:nvPr/>
            </p:nvGrpSpPr>
            <p:grpSpPr>
              <a:xfrm>
                <a:off x="10831617" y="1345178"/>
                <a:ext cx="1324388" cy="617800"/>
                <a:chOff x="12335150" y="1232916"/>
                <a:chExt cx="1209894" cy="734872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2335150" y="1232916"/>
                  <a:ext cx="1179576" cy="73487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zh-TW" altLang="en-US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12409645" y="1363478"/>
                  <a:ext cx="1135399" cy="475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TW" sz="2000" b="1" dirty="0" smtClean="0">
                      <a:latin typeface="Adobe 繁黑體 Std B" panose="020B0700000000000000" pitchFamily="34" charset="-120"/>
                      <a:ea typeface="Adobe 繁黑體 Std B" panose="020B0700000000000000" pitchFamily="34" charset="-120"/>
                    </a:rPr>
                    <a:t>:System</a:t>
                  </a:r>
                  <a:endParaRPr lang="zh-TW" altLang="en-US" sz="2000" b="1" dirty="0">
                    <a:latin typeface="Adobe 繁黑體 Std B" panose="020B0700000000000000" pitchFamily="34" charset="-120"/>
                    <a:ea typeface="Adobe 繁黑體 Std B" panose="020B0700000000000000" pitchFamily="34" charset="-120"/>
                  </a:endParaRPr>
                </a:p>
              </p:txBody>
            </p:sp>
          </p:grpSp>
          <p:cxnSp>
            <p:nvCxnSpPr>
              <p:cNvPr id="43" name="直線接點 42"/>
              <p:cNvCxnSpPr/>
              <p:nvPr/>
            </p:nvCxnSpPr>
            <p:spPr>
              <a:xfrm flipH="1">
                <a:off x="2130819" y="2201555"/>
                <a:ext cx="1" cy="4386058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/>
              <p:nvPr/>
            </p:nvCxnSpPr>
            <p:spPr>
              <a:xfrm>
                <a:off x="2165604" y="2539263"/>
                <a:ext cx="1498190" cy="166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3979412" y="2542322"/>
                <a:ext cx="1239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查</a:t>
                </a:r>
                <a:r>
                  <a:rPr lang="zh-TW" altLang="en-US" dirty="0"/>
                  <a:t>詢</a:t>
                </a:r>
                <a:r>
                  <a:rPr lang="zh-TW" altLang="en-US" dirty="0" smtClean="0"/>
                  <a:t>訂單</a:t>
                </a:r>
                <a:endParaRPr lang="zh-TW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561058" y="2377928"/>
                <a:ext cx="195423" cy="4209685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028946" y="1364588"/>
                <a:ext cx="1291200" cy="617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3036114" y="1534249"/>
                <a:ext cx="1488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2000" b="1" dirty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登入</a:t>
                </a:r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畫面</a:t>
                </a:r>
                <a:endPara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483042" y="2406804"/>
                <a:ext cx="183604" cy="4180809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69" name="直線接點 68"/>
              <p:cNvCxnSpPr>
                <a:endCxn id="68" idx="0"/>
              </p:cNvCxnSpPr>
              <p:nvPr/>
            </p:nvCxnSpPr>
            <p:spPr>
              <a:xfrm flipH="1">
                <a:off x="5574844" y="1986116"/>
                <a:ext cx="46" cy="420688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4998210" y="1365809"/>
                <a:ext cx="1291200" cy="617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74" name="直線單箭頭接點 73"/>
              <p:cNvCxnSpPr/>
              <p:nvPr/>
            </p:nvCxnSpPr>
            <p:spPr>
              <a:xfrm>
                <a:off x="3731643" y="2918558"/>
                <a:ext cx="1751939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字方塊 74"/>
              <p:cNvSpPr txBox="1"/>
              <p:nvPr/>
            </p:nvSpPr>
            <p:spPr>
              <a:xfrm>
                <a:off x="5009294" y="1553734"/>
                <a:ext cx="1508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2000" b="1" dirty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訂單</a:t>
                </a:r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畫面</a:t>
                </a:r>
                <a:endPara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2514816" y="2155227"/>
                <a:ext cx="689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/>
                  <a:t>登入</a:t>
                </a: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9951083" y="5391635"/>
                <a:ext cx="111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傳送報</a:t>
                </a:r>
                <a:r>
                  <a:rPr lang="zh-TW" altLang="en-US" dirty="0"/>
                  <a:t>表</a:t>
                </a:r>
                <a:endParaRPr lang="zh-TW" altLang="en-US" dirty="0"/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>
                <a:off x="7531790" y="2122627"/>
                <a:ext cx="53537" cy="455347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6928563" y="1369412"/>
                <a:ext cx="1179575" cy="73487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6927885" y="1428707"/>
                <a:ext cx="17320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庫存管理</a:t>
                </a:r>
                <a:endParaRPr lang="en-US" altLang="zh-TW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  <a:p>
                <a:pPr algn="just"/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    畫面</a:t>
                </a:r>
                <a:endPara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  <p:cxnSp>
            <p:nvCxnSpPr>
              <p:cNvPr id="55" name="直線單箭頭接點 54"/>
              <p:cNvCxnSpPr/>
              <p:nvPr/>
            </p:nvCxnSpPr>
            <p:spPr>
              <a:xfrm flipV="1">
                <a:off x="9486749" y="5783602"/>
                <a:ext cx="1888713" cy="59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7451078" y="3514356"/>
                <a:ext cx="199751" cy="1221635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9" idx="2"/>
                <a:endCxn id="44" idx="0"/>
              </p:cNvCxnSpPr>
              <p:nvPr/>
            </p:nvCxnSpPr>
            <p:spPr>
              <a:xfrm>
                <a:off x="9459172" y="2100681"/>
                <a:ext cx="11175" cy="432961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8854665" y="1400297"/>
                <a:ext cx="17320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報</a:t>
                </a:r>
                <a:r>
                  <a:rPr lang="zh-TW" altLang="en-US" sz="2000" b="1" dirty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表</a:t>
                </a:r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管理</a:t>
                </a:r>
                <a:endParaRPr lang="en-US" altLang="zh-TW" sz="2000" b="1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  <a:p>
                <a:pPr algn="just"/>
                <a:r>
                  <a:rPr lang="zh-TW" altLang="en-US" sz="2000" b="1" dirty="0" smtClean="0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    畫面</a:t>
                </a:r>
                <a:endParaRPr lang="zh-TW" altLang="en-US" sz="2000" b="1" dirty="0">
                  <a:latin typeface="Adobe 繁黑體 Std B" panose="020B0700000000000000" pitchFamily="34" charset="-120"/>
                  <a:ea typeface="Adobe 繁黑體 Std B" panose="020B0700000000000000" pitchFamily="34" charset="-12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869384" y="1365809"/>
                <a:ext cx="1179575" cy="73487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60" name="直線單箭頭接點 59"/>
              <p:cNvCxnSpPr/>
              <p:nvPr/>
            </p:nvCxnSpPr>
            <p:spPr>
              <a:xfrm flipV="1">
                <a:off x="3765755" y="3700703"/>
                <a:ext cx="3685323" cy="1589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字方塊 60"/>
              <p:cNvSpPr txBox="1"/>
              <p:nvPr/>
            </p:nvSpPr>
            <p:spPr>
              <a:xfrm>
                <a:off x="4049354" y="3282120"/>
                <a:ext cx="156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查詢庫</a:t>
                </a:r>
                <a:r>
                  <a:rPr lang="zh-TW" altLang="en-US" dirty="0"/>
                  <a:t>存</a:t>
                </a:r>
                <a:endParaRPr lang="zh-TW" altLang="en-US" dirty="0"/>
              </a:p>
            </p:txBody>
          </p:sp>
          <p:cxnSp>
            <p:nvCxnSpPr>
              <p:cNvPr id="62" name="直線單箭頭接點 61"/>
              <p:cNvCxnSpPr/>
              <p:nvPr/>
            </p:nvCxnSpPr>
            <p:spPr>
              <a:xfrm>
                <a:off x="7669161" y="3962400"/>
                <a:ext cx="3698567" cy="463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H="1">
                <a:off x="7650829" y="4531304"/>
                <a:ext cx="3716900" cy="13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8688198" y="3578625"/>
                <a:ext cx="1749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查詢原料庫存</a:t>
                </a:r>
                <a:endParaRPr lang="zh-TW" altLang="en-US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8922017" y="4151696"/>
                <a:ext cx="1258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發出警告</a:t>
                </a:r>
                <a:endParaRPr lang="zh-TW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9369760" y="5304908"/>
                <a:ext cx="201173" cy="1125389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107" name="直線單箭頭接點 106"/>
              <p:cNvCxnSpPr/>
              <p:nvPr/>
            </p:nvCxnSpPr>
            <p:spPr>
              <a:xfrm flipV="1">
                <a:off x="3757848" y="5535561"/>
                <a:ext cx="5602462" cy="140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字方塊 111"/>
              <p:cNvSpPr txBox="1"/>
              <p:nvPr/>
            </p:nvSpPr>
            <p:spPr>
              <a:xfrm>
                <a:off x="5949905" y="5107544"/>
                <a:ext cx="1150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製作報表</a:t>
                </a:r>
                <a:endParaRPr lang="zh-TW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1362813" y="5461447"/>
                <a:ext cx="204666" cy="998238"/>
              </a:xfrm>
              <a:prstGeom prst="rect">
                <a:avLst/>
              </a:prstGeom>
              <a:solidFill>
                <a:srgbClr val="5B7CA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/>
              </a:p>
            </p:txBody>
          </p:sp>
          <p:cxnSp>
            <p:nvCxnSpPr>
              <p:cNvPr id="114" name="直線單箭頭接點 113"/>
              <p:cNvCxnSpPr/>
              <p:nvPr/>
            </p:nvCxnSpPr>
            <p:spPr>
              <a:xfrm flipH="1">
                <a:off x="9537204" y="6238756"/>
                <a:ext cx="17878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字方塊 115"/>
              <p:cNvSpPr txBox="1"/>
              <p:nvPr/>
            </p:nvSpPr>
            <p:spPr>
              <a:xfrm>
                <a:off x="9754184" y="5867602"/>
                <a:ext cx="1601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確認接收報表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4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類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別</a:t>
            </a:r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類別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94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1753619" y="1354435"/>
            <a:ext cx="9088756" cy="5337308"/>
            <a:chOff x="1753619" y="1354435"/>
            <a:chExt cx="9088756" cy="5337308"/>
          </a:xfrm>
        </p:grpSpPr>
        <p:cxnSp>
          <p:nvCxnSpPr>
            <p:cNvPr id="134" name="直線接點 133"/>
            <p:cNvCxnSpPr/>
            <p:nvPr/>
          </p:nvCxnSpPr>
          <p:spPr>
            <a:xfrm>
              <a:off x="10083516" y="2188484"/>
              <a:ext cx="60512" cy="42328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7540730" y="6103913"/>
              <a:ext cx="3190071" cy="23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H="1">
              <a:off x="7540186" y="4299275"/>
              <a:ext cx="544" cy="18132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 flipV="1">
              <a:off x="6176396" y="2182628"/>
              <a:ext cx="3969647" cy="164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030991" y="2179320"/>
              <a:ext cx="3069135" cy="76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V="1">
              <a:off x="4754193" y="4394830"/>
              <a:ext cx="3349993" cy="118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2411286" y="4611451"/>
              <a:ext cx="20464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群組 36"/>
            <p:cNvGrpSpPr/>
            <p:nvPr/>
          </p:nvGrpSpPr>
          <p:grpSpPr>
            <a:xfrm>
              <a:off x="1753619" y="1477752"/>
              <a:ext cx="1277372" cy="2228238"/>
              <a:chOff x="1960570" y="1880643"/>
              <a:chExt cx="1277372" cy="2228238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1998537" y="1897625"/>
                <a:ext cx="1239405" cy="2211256"/>
                <a:chOff x="1483725" y="1730478"/>
                <a:chExt cx="2556387" cy="2363279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483725" y="1730478"/>
                  <a:ext cx="2556387" cy="1681316"/>
                </a:xfrm>
                <a:prstGeom prst="rect">
                  <a:avLst/>
                </a:prstGeom>
                <a:solidFill>
                  <a:srgbClr val="5B7CA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483725" y="2079522"/>
                  <a:ext cx="2556387" cy="201423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文字方塊 6"/>
              <p:cNvSpPr txBox="1"/>
              <p:nvPr/>
            </p:nvSpPr>
            <p:spPr>
              <a:xfrm>
                <a:off x="2290267" y="1880643"/>
                <a:ext cx="655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顧客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960570" y="2210407"/>
                <a:ext cx="1239407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會員編號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姓名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電話</a:t>
                </a:r>
                <a:endParaRPr lang="en-US" altLang="zh-TW" dirty="0" smtClean="0"/>
              </a:p>
              <a:p>
                <a:r>
                  <a:rPr lang="zh-TW" altLang="en-US" dirty="0"/>
                  <a:t>地址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5527533" y="1502799"/>
              <a:ext cx="1268567" cy="1388585"/>
              <a:chOff x="4738411" y="1993579"/>
              <a:chExt cx="1268567" cy="138858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738411" y="2014948"/>
                <a:ext cx="1167089" cy="1005075"/>
              </a:xfrm>
              <a:prstGeom prst="rect">
                <a:avLst/>
              </a:prstGeom>
              <a:solidFill>
                <a:srgbClr val="5B7CA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738411" y="2335401"/>
                <a:ext cx="1167089" cy="10467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5005376" y="1993579"/>
                <a:ext cx="662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bg1"/>
                    </a:solidFill>
                  </a:rPr>
                  <a:t>訂單</a:t>
                </a: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4767571" y="2335401"/>
                <a:ext cx="12394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訂單編號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日</a:t>
                </a:r>
                <a:r>
                  <a:rPr lang="zh-TW" altLang="en-US" dirty="0"/>
                  <a:t>期</a:t>
                </a:r>
                <a:endParaRPr lang="en-US" altLang="zh-TW" dirty="0" smtClean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9498193" y="1354435"/>
              <a:ext cx="1291670" cy="1441534"/>
              <a:chOff x="5946433" y="1760594"/>
              <a:chExt cx="1291670" cy="144153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5946433" y="1775647"/>
                <a:ext cx="1170647" cy="1426481"/>
                <a:chOff x="5946433" y="1775647"/>
                <a:chExt cx="1170647" cy="1426481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5946433" y="1775647"/>
                  <a:ext cx="1170647" cy="1388052"/>
                </a:xfrm>
                <a:prstGeom prst="rect">
                  <a:avLst/>
                </a:prstGeom>
                <a:solidFill>
                  <a:srgbClr val="5B7CA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946433" y="2102239"/>
                  <a:ext cx="1170647" cy="109988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4" name="文字方塊 73"/>
              <p:cNvSpPr txBox="1"/>
              <p:nvPr/>
            </p:nvSpPr>
            <p:spPr>
              <a:xfrm>
                <a:off x="5971221" y="1760594"/>
                <a:ext cx="1266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訂單明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細</a:t>
                </a: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5981768" y="2165059"/>
                <a:ext cx="123940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顧客</a:t>
                </a:r>
                <a:r>
                  <a:rPr lang="zh-TW" altLang="en-US" dirty="0"/>
                  <a:t>喜好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數量</a:t>
                </a:r>
                <a:endParaRPr lang="en-US" altLang="zh-TW" dirty="0" smtClean="0"/>
              </a:p>
              <a:p>
                <a:r>
                  <a:rPr lang="zh-TW" altLang="en-US" dirty="0"/>
                  <a:t>備註</a:t>
                </a:r>
                <a:endParaRPr lang="en-US" altLang="zh-TW" dirty="0" smtClean="0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9564252" y="3166350"/>
              <a:ext cx="1260183" cy="1595268"/>
              <a:chOff x="2059495" y="4276580"/>
              <a:chExt cx="1794763" cy="1595268"/>
            </a:xfrm>
          </p:grpSpPr>
          <p:grpSp>
            <p:nvGrpSpPr>
              <p:cNvPr id="59" name="群組 58"/>
              <p:cNvGrpSpPr/>
              <p:nvPr/>
            </p:nvGrpSpPr>
            <p:grpSpPr>
              <a:xfrm>
                <a:off x="2059495" y="4298686"/>
                <a:ext cx="1651445" cy="1573162"/>
                <a:chOff x="1483725" y="1730478"/>
                <a:chExt cx="2556387" cy="1681316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1483725" y="1730478"/>
                  <a:ext cx="2556387" cy="1681316"/>
                </a:xfrm>
                <a:prstGeom prst="rect">
                  <a:avLst/>
                </a:prstGeom>
                <a:solidFill>
                  <a:srgbClr val="5B7CA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483725" y="2079523"/>
                  <a:ext cx="2556387" cy="133227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0" name="文字方塊 79"/>
              <p:cNvSpPr txBox="1"/>
              <p:nvPr/>
            </p:nvSpPr>
            <p:spPr>
              <a:xfrm>
                <a:off x="2385566" y="4276580"/>
                <a:ext cx="99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商品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2233028" y="4645912"/>
                <a:ext cx="1621230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卡路里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品項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價格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原料</a:t>
                </a:r>
                <a:endParaRPr lang="zh-TW" altLang="en-US" dirty="0"/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9445681" y="5079224"/>
              <a:ext cx="1396694" cy="1612519"/>
              <a:chOff x="4821758" y="3931669"/>
              <a:chExt cx="1396694" cy="1612519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821758" y="3945449"/>
                <a:ext cx="1396694" cy="1475657"/>
              </a:xfrm>
              <a:prstGeom prst="rect">
                <a:avLst/>
              </a:prstGeom>
              <a:solidFill>
                <a:srgbClr val="5B7CA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21758" y="4293020"/>
                <a:ext cx="1396694" cy="1251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962623" y="3931669"/>
                <a:ext cx="1168852" cy="370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原料規格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9469" y="4315598"/>
                <a:ext cx="1117409" cy="1202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/>
                  <a:t>剩餘</a:t>
                </a:r>
                <a:r>
                  <a:rPr lang="zh-TW" altLang="en-US" dirty="0"/>
                  <a:t>庫存</a:t>
                </a:r>
                <a:endParaRPr lang="en-US" altLang="zh-TW" dirty="0"/>
              </a:p>
              <a:p>
                <a:r>
                  <a:rPr lang="zh-TW" altLang="en-US" dirty="0" smtClean="0"/>
                  <a:t>安全庫存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庫存警示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原料編號</a:t>
                </a:r>
                <a:endParaRPr lang="en-US" altLang="zh-TW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1852544" y="4025498"/>
              <a:ext cx="936699" cy="847937"/>
              <a:chOff x="4648761" y="4219364"/>
              <a:chExt cx="1165299" cy="847937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648761" y="4251319"/>
                <a:ext cx="1165299" cy="815981"/>
              </a:xfrm>
              <a:prstGeom prst="rect">
                <a:avLst/>
              </a:prstGeom>
              <a:solidFill>
                <a:srgbClr val="5B7CA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648761" y="4564381"/>
                <a:ext cx="1165299" cy="502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4817826" y="4219364"/>
                <a:ext cx="910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店長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17826" y="4620651"/>
                <a:ext cx="9106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/>
                  <a:t>姓名</a:t>
                </a:r>
                <a:endParaRPr lang="en-US" altLang="zh-TW" dirty="0"/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7071581" y="3842243"/>
              <a:ext cx="1291670" cy="1289695"/>
              <a:chOff x="8175311" y="3298529"/>
              <a:chExt cx="1291670" cy="1289695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175311" y="3313582"/>
                <a:ext cx="1170647" cy="1058731"/>
              </a:xfrm>
              <a:prstGeom prst="rect">
                <a:avLst/>
              </a:prstGeom>
              <a:solidFill>
                <a:srgbClr val="5B7CA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8175311" y="3640174"/>
                <a:ext cx="1170647" cy="732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8200099" y="3298529"/>
                <a:ext cx="1266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採購明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細</a:t>
                </a:r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8210646" y="3664894"/>
                <a:ext cx="123940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原料編號數量</a:t>
                </a: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345848" y="3857296"/>
              <a:ext cx="1326384" cy="1420374"/>
              <a:chOff x="7272770" y="3451362"/>
              <a:chExt cx="1326384" cy="142037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72770" y="3470788"/>
                <a:ext cx="1239405" cy="1086192"/>
              </a:xfrm>
              <a:prstGeom prst="rect">
                <a:avLst/>
              </a:prstGeom>
              <a:solidFill>
                <a:srgbClr val="5B7CA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7272770" y="3797380"/>
                <a:ext cx="1239405" cy="10743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7445622" y="3451362"/>
                <a:ext cx="8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採購單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359747" y="3854014"/>
                <a:ext cx="12394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dirty="0" smtClean="0"/>
                  <a:t>採購編號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日期</a:t>
                </a:r>
                <a:endParaRPr lang="en-US" altLang="zh-TW" dirty="0" smtClean="0"/>
              </a:p>
            </p:txBody>
          </p:sp>
        </p:grpSp>
        <p:grpSp>
          <p:nvGrpSpPr>
            <p:cNvPr id="141" name="群組 140"/>
            <p:cNvGrpSpPr/>
            <p:nvPr/>
          </p:nvGrpSpPr>
          <p:grpSpPr>
            <a:xfrm>
              <a:off x="3888837" y="1827021"/>
              <a:ext cx="719890" cy="369332"/>
              <a:chOff x="3798810" y="1459740"/>
              <a:chExt cx="719890" cy="369332"/>
            </a:xfrm>
          </p:grpSpPr>
          <p:sp>
            <p:nvSpPr>
              <p:cNvPr id="139" name="文字方塊 138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輸入</a:t>
                </a:r>
                <a:endParaRPr lang="zh-TW" altLang="en-US" dirty="0"/>
              </a:p>
            </p:txBody>
          </p:sp>
          <p:sp>
            <p:nvSpPr>
              <p:cNvPr id="140" name="等腰三角形 139"/>
              <p:cNvSpPr/>
              <p:nvPr/>
            </p:nvSpPr>
            <p:spPr>
              <a:xfrm rot="54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" name="群組 141"/>
            <p:cNvGrpSpPr/>
            <p:nvPr/>
          </p:nvGrpSpPr>
          <p:grpSpPr>
            <a:xfrm>
              <a:off x="3197062" y="4252643"/>
              <a:ext cx="719890" cy="369332"/>
              <a:chOff x="3798810" y="1459740"/>
              <a:chExt cx="719890" cy="369332"/>
            </a:xfrm>
          </p:grpSpPr>
          <p:sp>
            <p:nvSpPr>
              <p:cNvPr id="143" name="文字方塊 142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發出</a:t>
                </a:r>
                <a:endParaRPr lang="zh-TW" altLang="en-US" dirty="0"/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 rot="54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8217832" y="5734581"/>
              <a:ext cx="719890" cy="369332"/>
              <a:chOff x="3798810" y="1459740"/>
              <a:chExt cx="719890" cy="369332"/>
            </a:xfrm>
          </p:grpSpPr>
          <p:sp>
            <p:nvSpPr>
              <p:cNvPr id="149" name="文字方塊 148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更</a:t>
                </a:r>
                <a:r>
                  <a:rPr lang="zh-TW" altLang="en-US" dirty="0"/>
                  <a:t>改</a:t>
                </a:r>
              </a:p>
            </p:txBody>
          </p:sp>
          <p:sp>
            <p:nvSpPr>
              <p:cNvPr id="150" name="等腰三角形 149"/>
              <p:cNvSpPr/>
              <p:nvPr/>
            </p:nvSpPr>
            <p:spPr>
              <a:xfrm rot="54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>
              <a:off x="10122485" y="2819290"/>
              <a:ext cx="719890" cy="369332"/>
              <a:chOff x="3798810" y="1459740"/>
              <a:chExt cx="719890" cy="369332"/>
            </a:xfrm>
          </p:grpSpPr>
          <p:sp>
            <p:nvSpPr>
              <p:cNvPr id="152" name="文字方塊 151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對</a:t>
                </a:r>
                <a:r>
                  <a:rPr lang="zh-TW" altLang="en-US" dirty="0"/>
                  <a:t>應</a:t>
                </a:r>
              </a:p>
            </p:txBody>
          </p:sp>
          <p:sp>
            <p:nvSpPr>
              <p:cNvPr id="153" name="等腰三角形 152"/>
              <p:cNvSpPr/>
              <p:nvPr/>
            </p:nvSpPr>
            <p:spPr>
              <a:xfrm rot="108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7660838" y="1835346"/>
              <a:ext cx="719890" cy="369332"/>
              <a:chOff x="3798810" y="1459740"/>
              <a:chExt cx="719890" cy="369332"/>
            </a:xfrm>
          </p:grpSpPr>
          <p:sp>
            <p:nvSpPr>
              <p:cNvPr id="155" name="文字方塊 154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包含</a:t>
                </a:r>
                <a:endParaRPr lang="zh-TW" altLang="en-US" dirty="0"/>
              </a:p>
            </p:txBody>
          </p:sp>
          <p:sp>
            <p:nvSpPr>
              <p:cNvPr id="156" name="等腰三角形 155"/>
              <p:cNvSpPr/>
              <p:nvPr/>
            </p:nvSpPr>
            <p:spPr>
              <a:xfrm rot="54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>
              <a:off x="6007924" y="4050486"/>
              <a:ext cx="719890" cy="369332"/>
              <a:chOff x="3798810" y="1459740"/>
              <a:chExt cx="719890" cy="369332"/>
            </a:xfrm>
          </p:grpSpPr>
          <p:sp>
            <p:nvSpPr>
              <p:cNvPr id="165" name="文字方塊 164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包含</a:t>
                </a:r>
                <a:endParaRPr lang="zh-TW" altLang="en-US" dirty="0"/>
              </a:p>
            </p:txBody>
          </p:sp>
          <p:sp>
            <p:nvSpPr>
              <p:cNvPr id="166" name="等腰三角形 165"/>
              <p:cNvSpPr/>
              <p:nvPr/>
            </p:nvSpPr>
            <p:spPr>
              <a:xfrm rot="54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10122485" y="4739574"/>
              <a:ext cx="719890" cy="369332"/>
              <a:chOff x="3798810" y="1459740"/>
              <a:chExt cx="719890" cy="369332"/>
            </a:xfrm>
          </p:grpSpPr>
          <p:sp>
            <p:nvSpPr>
              <p:cNvPr id="170" name="文字方塊 169"/>
              <p:cNvSpPr txBox="1"/>
              <p:nvPr/>
            </p:nvSpPr>
            <p:spPr>
              <a:xfrm>
                <a:off x="3798810" y="1459740"/>
                <a:ext cx="719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參考</a:t>
                </a:r>
                <a:endParaRPr lang="zh-TW" altLang="en-US" dirty="0"/>
              </a:p>
            </p:txBody>
          </p:sp>
          <p:sp>
            <p:nvSpPr>
              <p:cNvPr id="171" name="等腰三角形 170"/>
              <p:cNvSpPr/>
              <p:nvPr/>
            </p:nvSpPr>
            <p:spPr>
              <a:xfrm rot="10800000">
                <a:off x="4374300" y="1609849"/>
                <a:ext cx="111594" cy="857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2" name="文字方塊 171"/>
            <p:cNvSpPr txBox="1"/>
            <p:nvPr/>
          </p:nvSpPr>
          <p:spPr>
            <a:xfrm>
              <a:off x="3006221" y="1835346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2732093" y="4280778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5300161" y="1873498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4118915" y="4280778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6657545" y="1866952"/>
              <a:ext cx="186559" cy="375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5536343" y="4090266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9261009" y="1904012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*</a:t>
              </a:r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7486695" y="4908338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9195413" y="5757661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6824588" y="4147202"/>
              <a:ext cx="2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*</a:t>
              </a: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9841282" y="2722077"/>
              <a:ext cx="222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1</a:t>
              </a:r>
              <a:endParaRPr lang="zh-TW" altLang="en-US" sz="1600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9841282" y="2919741"/>
              <a:ext cx="222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1</a:t>
              </a:r>
              <a:endParaRPr lang="zh-TW" altLang="en-US" sz="1600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9869239" y="4686431"/>
              <a:ext cx="222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9876859" y="4861235"/>
              <a:ext cx="222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cxnSp>
          <p:nvCxnSpPr>
            <p:cNvPr id="3" name="直線接點 2"/>
            <p:cNvCxnSpPr/>
            <p:nvPr/>
          </p:nvCxnSpPr>
          <p:spPr>
            <a:xfrm>
              <a:off x="1791586" y="3007845"/>
              <a:ext cx="12146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758780" y="2997461"/>
              <a:ext cx="694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endParaRPr lang="en-US" altLang="zh-TW" dirty="0" smtClean="0"/>
            </a:p>
            <a:p>
              <a:r>
                <a:rPr lang="zh-TW" altLang="en-US" dirty="0" smtClean="0"/>
                <a:t>修</a:t>
              </a:r>
              <a:r>
                <a:rPr lang="zh-TW" altLang="en-US" dirty="0"/>
                <a:t>改</a:t>
              </a:r>
            </a:p>
          </p:txBody>
        </p:sp>
      </p:grpSp>
      <p:cxnSp>
        <p:nvCxnSpPr>
          <p:cNvPr id="22" name="直線接點 21"/>
          <p:cNvCxnSpPr/>
          <p:nvPr/>
        </p:nvCxnSpPr>
        <p:spPr>
          <a:xfrm flipV="1">
            <a:off x="5519064" y="2497394"/>
            <a:ext cx="1176703" cy="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573658" y="2484535"/>
            <a:ext cx="872496" cy="37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cxnSp>
        <p:nvCxnSpPr>
          <p:cNvPr id="107" name="直線接點 106"/>
          <p:cNvCxnSpPr/>
          <p:nvPr/>
        </p:nvCxnSpPr>
        <p:spPr>
          <a:xfrm>
            <a:off x="4343054" y="4900551"/>
            <a:ext cx="1230604" cy="5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4430810" y="4888953"/>
            <a:ext cx="872496" cy="37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3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測試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計畫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286</Words>
  <Application>Microsoft Office PowerPoint</Application>
  <PresentationFormat>寬螢幕</PresentationFormat>
  <Paragraphs>157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Adobe 繁黑體 Std B</vt:lpstr>
      <vt:lpstr>微软雅黑</vt:lpstr>
      <vt:lpstr>Open Sans</vt:lpstr>
      <vt:lpstr>宋体</vt:lpstr>
      <vt:lpstr>新細明體</vt:lpstr>
      <vt:lpstr>Arial</vt:lpstr>
      <vt:lpstr>Calibri</vt:lpstr>
      <vt:lpstr>Calibri Light</vt:lpstr>
      <vt:lpstr>第一PPT，www.1ppt.com</vt:lpstr>
      <vt:lpstr>第一PPT 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user</cp:lastModifiedBy>
  <cp:revision>226</cp:revision>
  <dcterms:created xsi:type="dcterms:W3CDTF">2016-06-30T07:01:47Z</dcterms:created>
  <dcterms:modified xsi:type="dcterms:W3CDTF">2019-01-13T18:08:24Z</dcterms:modified>
</cp:coreProperties>
</file>