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3" r:id="rId4"/>
    <p:sldId id="257" r:id="rId5"/>
    <p:sldId id="258" r:id="rId6"/>
    <p:sldId id="308" r:id="rId7"/>
    <p:sldId id="267" r:id="rId8"/>
    <p:sldId id="301" r:id="rId9"/>
    <p:sldId id="297" r:id="rId10"/>
    <p:sldId id="302" r:id="rId11"/>
    <p:sldId id="296" r:id="rId12"/>
    <p:sldId id="303" r:id="rId13"/>
    <p:sldId id="295" r:id="rId14"/>
    <p:sldId id="304" r:id="rId15"/>
    <p:sldId id="298" r:id="rId16"/>
    <p:sldId id="306" r:id="rId17"/>
    <p:sldId id="307" r:id="rId18"/>
    <p:sldId id="299" r:id="rId19"/>
    <p:sldId id="305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6DA"/>
    <a:srgbClr val="F5F5F6"/>
    <a:srgbClr val="599AD5"/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5126" autoAdjust="0"/>
  </p:normalViewPr>
  <p:slideViewPr>
    <p:cSldViewPr snapToGrid="0">
      <p:cViewPr varScale="1">
        <p:scale>
          <a:sx n="83" d="100"/>
          <a:sy n="83" d="100"/>
        </p:scale>
        <p:origin x="59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290914" y="1712006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8226374" y="5089561"/>
            <a:ext cx="4219373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指導老師：周斯畏 教授</a:t>
            </a:r>
            <a:endParaRPr lang="en-US" altLang="zh-TW" sz="2400" dirty="0" smtClean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小組成員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en-US" altLang="zh-TW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0524081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張雅柔</a:t>
            </a:r>
            <a:endParaRPr lang="en-US" altLang="zh-TW" sz="2400" dirty="0" smtClean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altLang="zh-TW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0524057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張小燕</a:t>
            </a:r>
            <a:endParaRPr lang="zh-TW" altLang="en-US" sz="2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altLang="zh-TW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0524093</a:t>
            </a:r>
            <a:r>
              <a:rPr lang="zh-TW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謝沛螢</a:t>
            </a:r>
            <a:endParaRPr lang="en-US" altLang="zh-CN" sz="2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4156211" y="2410855"/>
            <a:ext cx="3877985" cy="230832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飲料店</a:t>
            </a:r>
            <a:endParaRPr lang="en-US" altLang="zh-TW" sz="4800" dirty="0" smtClean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顧客關係管理</a:t>
            </a:r>
            <a:endParaRPr lang="en-US" altLang="zh-TW" sz="4800" dirty="0" smtClean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zh-TW" altLang="en-US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系統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5" y="3187176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使用案例圖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60932" y="3105620"/>
            <a:ext cx="8160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使用案例圖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9416" y="406512"/>
            <a:ext cx="606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87272" y="1325965"/>
            <a:ext cx="3131128" cy="5028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878106" y="15233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飲料店管理系統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79952" y="3132372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顧客</a:t>
            </a:r>
            <a:endParaRPr lang="zh-TW" altLang="en-US" sz="20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255828" y="3829251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店</a:t>
            </a:r>
            <a:r>
              <a:rPr lang="zh-TW" altLang="en-US" sz="2000" b="1" dirty="0"/>
              <a:t>長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383055" y="5408414"/>
            <a:ext cx="100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店</a:t>
            </a:r>
            <a:r>
              <a:rPr lang="zh-TW" altLang="en-US" sz="2000" b="1" dirty="0"/>
              <a:t>員</a:t>
            </a:r>
          </a:p>
        </p:txBody>
      </p:sp>
      <p:sp>
        <p:nvSpPr>
          <p:cNvPr id="28" name="橢圓 27"/>
          <p:cNvSpPr/>
          <p:nvPr/>
        </p:nvSpPr>
        <p:spPr>
          <a:xfrm>
            <a:off x="4870284" y="2284799"/>
            <a:ext cx="2212110" cy="7568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861046" y="3249169"/>
            <a:ext cx="2212110" cy="7568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870284" y="4190179"/>
            <a:ext cx="2212110" cy="7568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5228406" y="2371447"/>
            <a:ext cx="15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點餐管理作業</a:t>
            </a:r>
            <a:endParaRPr lang="en-US" altLang="zh-TW" dirty="0" smtClean="0"/>
          </a:p>
          <a:p>
            <a:r>
              <a:rPr lang="zh-TW" altLang="en-US" dirty="0" smtClean="0"/>
              <a:t>等待時間預估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195100" y="3437168"/>
            <a:ext cx="158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庫存管</a:t>
            </a:r>
            <a:r>
              <a:rPr lang="zh-TW" altLang="en-US" dirty="0"/>
              <a:t>理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cxnSp>
        <p:nvCxnSpPr>
          <p:cNvPr id="38" name="直線接點 37"/>
          <p:cNvCxnSpPr>
            <a:endCxn id="28" idx="2"/>
          </p:cNvCxnSpPr>
          <p:nvPr/>
        </p:nvCxnSpPr>
        <p:spPr>
          <a:xfrm flipV="1">
            <a:off x="3268646" y="2663247"/>
            <a:ext cx="1601638" cy="185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28" idx="2"/>
          </p:cNvCxnSpPr>
          <p:nvPr/>
        </p:nvCxnSpPr>
        <p:spPr>
          <a:xfrm>
            <a:off x="3268647" y="2213595"/>
            <a:ext cx="1601637" cy="44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9" idx="6"/>
          </p:cNvCxnSpPr>
          <p:nvPr/>
        </p:nvCxnSpPr>
        <p:spPr>
          <a:xfrm flipV="1">
            <a:off x="7073156" y="3303361"/>
            <a:ext cx="3005988" cy="3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endCxn id="29" idx="2"/>
          </p:cNvCxnSpPr>
          <p:nvPr/>
        </p:nvCxnSpPr>
        <p:spPr>
          <a:xfrm flipV="1">
            <a:off x="3268646" y="3627617"/>
            <a:ext cx="1592400" cy="89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420104" y="4244002"/>
            <a:ext cx="117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銷貨統計</a:t>
            </a:r>
            <a:endParaRPr lang="en-US" altLang="zh-TW" dirty="0" smtClean="0"/>
          </a:p>
          <a:p>
            <a:r>
              <a:rPr lang="zh-TW" altLang="en-US" dirty="0" smtClean="0"/>
              <a:t>會計作業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30" idx="6"/>
          </p:cNvCxnSpPr>
          <p:nvPr/>
        </p:nvCxnSpPr>
        <p:spPr>
          <a:xfrm flipV="1">
            <a:off x="7082394" y="3303361"/>
            <a:ext cx="2996750" cy="126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4924546" y="5113140"/>
            <a:ext cx="2212110" cy="7568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5225493" y="5324971"/>
            <a:ext cx="1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客服管理作業</a:t>
            </a:r>
            <a:endParaRPr lang="zh-TW" altLang="en-US" dirty="0"/>
          </a:p>
        </p:txBody>
      </p:sp>
      <p:cxnSp>
        <p:nvCxnSpPr>
          <p:cNvPr id="68" name="直線接點 67"/>
          <p:cNvCxnSpPr/>
          <p:nvPr/>
        </p:nvCxnSpPr>
        <p:spPr>
          <a:xfrm>
            <a:off x="3268647" y="2213595"/>
            <a:ext cx="1655899" cy="327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5" idx="6"/>
          </p:cNvCxnSpPr>
          <p:nvPr/>
        </p:nvCxnSpPr>
        <p:spPr>
          <a:xfrm flipV="1">
            <a:off x="7136656" y="3303361"/>
            <a:ext cx="2942488" cy="218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圖: 接點 74"/>
          <p:cNvSpPr/>
          <p:nvPr/>
        </p:nvSpPr>
        <p:spPr>
          <a:xfrm>
            <a:off x="2383357" y="1866403"/>
            <a:ext cx="597527" cy="58053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>
            <a:stCxn id="75" idx="4"/>
          </p:cNvCxnSpPr>
          <p:nvPr/>
        </p:nvCxnSpPr>
        <p:spPr>
          <a:xfrm flipH="1">
            <a:off x="2682120" y="2446939"/>
            <a:ext cx="1" cy="440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383357" y="2634244"/>
            <a:ext cx="575694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2439201" y="2887933"/>
            <a:ext cx="232004" cy="210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671204" y="2878697"/>
            <a:ext cx="287847" cy="1965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流程圖: 接點 84"/>
          <p:cNvSpPr/>
          <p:nvPr/>
        </p:nvSpPr>
        <p:spPr>
          <a:xfrm>
            <a:off x="2408205" y="4094564"/>
            <a:ext cx="597527" cy="58053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>
            <a:stCxn id="85" idx="4"/>
          </p:cNvCxnSpPr>
          <p:nvPr/>
        </p:nvCxnSpPr>
        <p:spPr>
          <a:xfrm flipH="1">
            <a:off x="2706968" y="4675100"/>
            <a:ext cx="1" cy="440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408205" y="4862405"/>
            <a:ext cx="575694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2464049" y="5116094"/>
            <a:ext cx="232004" cy="210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96052" y="5106858"/>
            <a:ext cx="287847" cy="1965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流程圖: 接點 89"/>
          <p:cNvSpPr/>
          <p:nvPr/>
        </p:nvSpPr>
        <p:spPr>
          <a:xfrm>
            <a:off x="10311146" y="2597665"/>
            <a:ext cx="597527" cy="58053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1" name="直線接點 90"/>
          <p:cNvCxnSpPr>
            <a:stCxn id="90" idx="4"/>
          </p:cNvCxnSpPr>
          <p:nvPr/>
        </p:nvCxnSpPr>
        <p:spPr>
          <a:xfrm flipH="1">
            <a:off x="10609909" y="3178201"/>
            <a:ext cx="1" cy="440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10311146" y="3365506"/>
            <a:ext cx="575694" cy="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10366990" y="3619195"/>
            <a:ext cx="232004" cy="210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10598993" y="3609959"/>
            <a:ext cx="287847" cy="1965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endCxn id="30" idx="2"/>
          </p:cNvCxnSpPr>
          <p:nvPr/>
        </p:nvCxnSpPr>
        <p:spPr>
          <a:xfrm>
            <a:off x="3268646" y="4517966"/>
            <a:ext cx="1601638" cy="50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5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</a:t>
            </a:r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案例</a:t>
            </a:r>
            <a:endParaRPr lang="zh-TW" altLang="en-US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62439" y="3105620"/>
            <a:ext cx="813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7" y="468067"/>
            <a:ext cx="241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使用案例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05156"/>
              </p:ext>
            </p:extLst>
          </p:nvPr>
        </p:nvGraphicFramePr>
        <p:xfrm>
          <a:off x="979056" y="1295884"/>
          <a:ext cx="10316809" cy="53162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82980">
                  <a:extLst>
                    <a:ext uri="{9D8B030D-6E8A-4147-A177-3AD203B41FA5}">
                      <a16:colId xmlns:a16="http://schemas.microsoft.com/office/drawing/2014/main" val="1378708873"/>
                    </a:ext>
                  </a:extLst>
                </a:gridCol>
                <a:gridCol w="3980873">
                  <a:extLst>
                    <a:ext uri="{9D8B030D-6E8A-4147-A177-3AD203B41FA5}">
                      <a16:colId xmlns:a16="http://schemas.microsoft.com/office/drawing/2014/main" val="1621551274"/>
                    </a:ext>
                  </a:extLst>
                </a:gridCol>
                <a:gridCol w="3952956">
                  <a:extLst>
                    <a:ext uri="{9D8B030D-6E8A-4147-A177-3AD203B41FA5}">
                      <a16:colId xmlns:a16="http://schemas.microsoft.com/office/drawing/2014/main" val="1043797123"/>
                    </a:ext>
                  </a:extLst>
                </a:gridCol>
              </a:tblGrid>
              <a:tr h="512176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使用案例名稱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2000" dirty="0" smtClean="0"/>
                        <a:t>點餐管理作業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86109"/>
                  </a:ext>
                </a:extLst>
              </a:tr>
              <a:tr h="699321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使用案例描述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顧客在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上觀看菜單</a:t>
                      </a:r>
                      <a:r>
                        <a:rPr lang="en-US" altLang="zh-TW" dirty="0" smtClean="0"/>
                        <a:t>，</a:t>
                      </a:r>
                      <a:r>
                        <a:rPr lang="zh-TW" altLang="en-US" dirty="0" smtClean="0"/>
                        <a:t>進行點餐</a:t>
                      </a:r>
                      <a:r>
                        <a:rPr lang="en-US" altLang="zh-TW" dirty="0" smtClean="0"/>
                        <a:t>，</a:t>
                      </a:r>
                      <a:r>
                        <a:rPr lang="zh-TW" altLang="en-US" dirty="0" smtClean="0"/>
                        <a:t>點餐後可以查看價格、營養價值、熱量、原料以及取餐等待時間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46255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主要參與者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顧客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89971"/>
                  </a:ext>
                </a:extLst>
              </a:tr>
              <a:tr h="655782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利害關係人與目標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顧客：進入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進行點餐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店員：接收訂單進行出餐</a:t>
                      </a:r>
                      <a:r>
                        <a:rPr lang="en-US" altLang="zh-TW" dirty="0" smtClean="0"/>
                        <a:t>，</a:t>
                      </a:r>
                      <a:r>
                        <a:rPr lang="zh-TW" altLang="en-US" dirty="0" smtClean="0"/>
                        <a:t>等待時間預估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5242"/>
                  </a:ext>
                </a:extLst>
              </a:tr>
              <a:tr h="383600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前置條件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具有會員資格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57406"/>
                  </a:ext>
                </a:extLst>
              </a:tr>
              <a:tr h="393760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後置條件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顧客訂單及偏好紀錄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23194"/>
                  </a:ext>
                </a:extLst>
              </a:tr>
              <a:tr h="391913">
                <a:tc rowSpan="2">
                  <a:txBody>
                    <a:bodyPr/>
                    <a:lstStyle/>
                    <a:p>
                      <a:r>
                        <a:rPr lang="zh-TW" altLang="en-US" sz="2000" dirty="0" smtClean="0"/>
                        <a:t>主要成功情節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參與者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75480"/>
                  </a:ext>
                </a:extLst>
              </a:tr>
              <a:tr h="815124">
                <a:tc vMerge="1"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開啟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進行會員登入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進入菜單頁面進行點單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送出訂單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1.1</a:t>
                      </a:r>
                      <a:r>
                        <a:rPr lang="zh-TW" altLang="en-US" dirty="0" smtClean="0"/>
                        <a:t>啟動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畫面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2.1</a:t>
                      </a:r>
                      <a:r>
                        <a:rPr lang="zh-TW" altLang="en-US" dirty="0" smtClean="0"/>
                        <a:t>進入點餐介面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3.1</a:t>
                      </a:r>
                      <a:r>
                        <a:rPr lang="zh-TW" altLang="en-US" dirty="0" smtClean="0"/>
                        <a:t>接收訂單，並進行等待時間預估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01431"/>
                  </a:ext>
                </a:extLst>
              </a:tr>
              <a:tr h="462649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例外情節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店家進行結帳後無法進入點餐作業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76473"/>
                  </a:ext>
                </a:extLst>
              </a:tr>
              <a:tr h="462649"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其他需求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/>
                        <a:t>點餐須先進行會員登入，尚未登入無法進行點餐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5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5" y="3187176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</a:t>
            </a:r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畫面</a:t>
            </a:r>
            <a:endParaRPr lang="zh-TW" altLang="en-US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62439" y="3105620"/>
            <a:ext cx="813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7" y="468067"/>
            <a:ext cx="241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系統畫面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45146" y="1399797"/>
            <a:ext cx="3076687" cy="5260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5148" y="1399797"/>
            <a:ext cx="3076687" cy="505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飲料店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07435" y="1399797"/>
            <a:ext cx="914400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4019407" y="1485858"/>
            <a:ext cx="602428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019407" y="1507365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4019407" y="1616734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019407" y="1729688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695755" y="2149228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點餐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674700" y="2138470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菜單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1695754" y="3123651"/>
            <a:ext cx="817582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特價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674700" y="3123651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客服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07435" y="1905406"/>
            <a:ext cx="914400" cy="475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07435" y="190540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會員登入</a:t>
            </a:r>
            <a:endParaRPr lang="zh-TW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707433" y="2231712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訂單查</a:t>
            </a:r>
            <a:r>
              <a:rPr lang="zh-TW" altLang="en-US" sz="1400" dirty="0"/>
              <a:t>詢</a:t>
            </a:r>
          </a:p>
        </p:txBody>
      </p:sp>
      <p:sp>
        <p:nvSpPr>
          <p:cNvPr id="29" name="矩形 28"/>
          <p:cNvSpPr/>
          <p:nvPr/>
        </p:nvSpPr>
        <p:spPr>
          <a:xfrm>
            <a:off x="3707433" y="2563415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優惠</a:t>
            </a:r>
            <a:r>
              <a:rPr lang="zh-TW" altLang="en-US" sz="1400" dirty="0"/>
              <a:t>券</a:t>
            </a:r>
          </a:p>
        </p:txBody>
      </p:sp>
      <p:sp>
        <p:nvSpPr>
          <p:cNvPr id="30" name="矩形 29"/>
          <p:cNvSpPr/>
          <p:nvPr/>
        </p:nvSpPr>
        <p:spPr>
          <a:xfrm>
            <a:off x="3707433" y="633755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登出</a:t>
            </a:r>
          </a:p>
        </p:txBody>
      </p:sp>
      <p:sp>
        <p:nvSpPr>
          <p:cNvPr id="2" name="流程圖: 接點 1"/>
          <p:cNvSpPr/>
          <p:nvPr/>
        </p:nvSpPr>
        <p:spPr>
          <a:xfrm>
            <a:off x="831273" y="1627492"/>
            <a:ext cx="446385" cy="413744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>
            <a:off x="5190836" y="3269673"/>
            <a:ext cx="1413164" cy="7296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707433" y="6005853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購物</a:t>
            </a:r>
            <a:r>
              <a:rPr lang="zh-TW" altLang="en-US" sz="1400" dirty="0"/>
              <a:t>車</a:t>
            </a:r>
          </a:p>
        </p:txBody>
      </p:sp>
      <p:sp>
        <p:nvSpPr>
          <p:cNvPr id="32" name="矩形 31"/>
          <p:cNvSpPr/>
          <p:nvPr/>
        </p:nvSpPr>
        <p:spPr>
          <a:xfrm>
            <a:off x="7267089" y="1399797"/>
            <a:ext cx="3076687" cy="5260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267091" y="1399797"/>
            <a:ext cx="3076687" cy="505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飲料店</a:t>
            </a:r>
            <a:r>
              <a:rPr lang="en-US" altLang="zh-TW" dirty="0" smtClean="0"/>
              <a:t>-</a:t>
            </a:r>
            <a:r>
              <a:rPr lang="zh-TW" altLang="en-US" dirty="0" smtClean="0"/>
              <a:t>點餐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429378" y="1399797"/>
            <a:ext cx="914400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9741350" y="1485858"/>
            <a:ext cx="602428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9741350" y="1507365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9741350" y="1616734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9741350" y="1729688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7417698" y="2149228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茶</a:t>
            </a:r>
            <a:r>
              <a:rPr lang="zh-TW" altLang="en-US" sz="2000" dirty="0">
                <a:solidFill>
                  <a:schemeClr val="bg1"/>
                </a:solidFill>
              </a:rPr>
              <a:t>類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8396643" y="2138470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特</a:t>
            </a:r>
            <a:r>
              <a:rPr lang="zh-TW" altLang="en-US" sz="2000" dirty="0">
                <a:solidFill>
                  <a:schemeClr val="bg1"/>
                </a:solidFill>
              </a:rPr>
              <a:t>調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7417697" y="3123651"/>
            <a:ext cx="817582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奶</a:t>
            </a:r>
            <a:r>
              <a:rPr lang="zh-TW" altLang="en-US" sz="2000" dirty="0">
                <a:solidFill>
                  <a:schemeClr val="bg1"/>
                </a:solidFill>
              </a:rPr>
              <a:t>類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8396643" y="3123651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加料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429378" y="1905406"/>
            <a:ext cx="914400" cy="475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429378" y="190540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會員登入</a:t>
            </a:r>
            <a:endParaRPr lang="zh-TW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9429376" y="2231712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訂單查</a:t>
            </a:r>
            <a:r>
              <a:rPr lang="zh-TW" altLang="en-US" sz="1400" dirty="0"/>
              <a:t>詢</a:t>
            </a:r>
          </a:p>
        </p:txBody>
      </p:sp>
      <p:sp>
        <p:nvSpPr>
          <p:cNvPr id="46" name="矩形 45"/>
          <p:cNvSpPr/>
          <p:nvPr/>
        </p:nvSpPr>
        <p:spPr>
          <a:xfrm>
            <a:off x="9429376" y="2563415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優惠</a:t>
            </a:r>
            <a:r>
              <a:rPr lang="zh-TW" altLang="en-US" sz="1400" dirty="0"/>
              <a:t>券</a:t>
            </a:r>
          </a:p>
        </p:txBody>
      </p:sp>
      <p:sp>
        <p:nvSpPr>
          <p:cNvPr id="47" name="矩形 46"/>
          <p:cNvSpPr/>
          <p:nvPr/>
        </p:nvSpPr>
        <p:spPr>
          <a:xfrm>
            <a:off x="9429376" y="633755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登出</a:t>
            </a:r>
          </a:p>
        </p:txBody>
      </p:sp>
      <p:sp>
        <p:nvSpPr>
          <p:cNvPr id="48" name="流程圖: 接點 47"/>
          <p:cNvSpPr/>
          <p:nvPr/>
        </p:nvSpPr>
        <p:spPr>
          <a:xfrm>
            <a:off x="6553216" y="1627492"/>
            <a:ext cx="446385" cy="413744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429376" y="6005853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購物</a:t>
            </a:r>
            <a:r>
              <a:rPr lang="zh-TW" altLang="en-US" sz="1400" dirty="0"/>
              <a:t>車</a:t>
            </a:r>
          </a:p>
        </p:txBody>
      </p:sp>
    </p:spTree>
    <p:extLst>
      <p:ext uri="{BB962C8B-B14F-4D97-AF65-F5344CB8AC3E}">
        <p14:creationId xmlns:p14="http://schemas.microsoft.com/office/powerpoint/2010/main" val="36282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7" y="468067"/>
            <a:ext cx="241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系統畫面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接點 1"/>
          <p:cNvSpPr/>
          <p:nvPr/>
        </p:nvSpPr>
        <p:spPr>
          <a:xfrm>
            <a:off x="831273" y="1627492"/>
            <a:ext cx="446385" cy="413744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>
            <a:off x="5190836" y="3269673"/>
            <a:ext cx="1413164" cy="7296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545146" y="1374687"/>
            <a:ext cx="3076687" cy="5260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45148" y="1374687"/>
            <a:ext cx="3076687" cy="505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點餐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茶類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紅茶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07435" y="1374687"/>
            <a:ext cx="914400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4019407" y="1460748"/>
            <a:ext cx="602428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4019407" y="1482255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4019407" y="1591624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4019407" y="1704578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2758069" y="2082935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錫蘭紅茶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742817" y="2097241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紅茶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2758068" y="3194503"/>
            <a:ext cx="817582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檸檬紅</a:t>
            </a:r>
            <a:r>
              <a:rPr lang="zh-TW" altLang="en-US" sz="2000" dirty="0">
                <a:solidFill>
                  <a:schemeClr val="bg1"/>
                </a:solidFill>
              </a:rPr>
              <a:t>茶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07435" y="1880296"/>
            <a:ext cx="914400" cy="475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707435" y="188029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會員登入</a:t>
            </a:r>
            <a:endParaRPr lang="zh-TW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3707433" y="2206602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訂單查</a:t>
            </a:r>
            <a:r>
              <a:rPr lang="zh-TW" altLang="en-US" sz="1400" dirty="0"/>
              <a:t>詢</a:t>
            </a:r>
          </a:p>
        </p:txBody>
      </p:sp>
      <p:sp>
        <p:nvSpPr>
          <p:cNvPr id="44" name="矩形 43"/>
          <p:cNvSpPr/>
          <p:nvPr/>
        </p:nvSpPr>
        <p:spPr>
          <a:xfrm>
            <a:off x="3707433" y="2538305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優惠</a:t>
            </a:r>
            <a:r>
              <a:rPr lang="zh-TW" altLang="en-US" sz="1400" dirty="0"/>
              <a:t>券</a:t>
            </a:r>
          </a:p>
        </p:txBody>
      </p:sp>
      <p:sp>
        <p:nvSpPr>
          <p:cNvPr id="45" name="矩形 44"/>
          <p:cNvSpPr/>
          <p:nvPr/>
        </p:nvSpPr>
        <p:spPr>
          <a:xfrm>
            <a:off x="3707433" y="631244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登出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1742816" y="3194503"/>
            <a:ext cx="817582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伯爵紅茶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97764" y="1374687"/>
            <a:ext cx="3076687" cy="5260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7097766" y="1374687"/>
            <a:ext cx="3076687" cy="505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點餐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茶類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紅茶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260053" y="1374687"/>
            <a:ext cx="914400" cy="5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/>
          <p:cNvCxnSpPr/>
          <p:nvPr/>
        </p:nvCxnSpPr>
        <p:spPr>
          <a:xfrm flipV="1">
            <a:off x="9572025" y="1460748"/>
            <a:ext cx="602428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9572025" y="1482255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9572025" y="1591624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9572025" y="1704578"/>
            <a:ext cx="365760" cy="107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8310687" y="2082935"/>
            <a:ext cx="817581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錫蘭紅茶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7295435" y="2097241"/>
            <a:ext cx="817581" cy="8104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紅茶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8310686" y="3194503"/>
            <a:ext cx="817582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檸檬紅</a:t>
            </a:r>
            <a:r>
              <a:rPr lang="zh-TW" altLang="en-US" sz="2000" dirty="0">
                <a:solidFill>
                  <a:schemeClr val="bg1"/>
                </a:solidFill>
              </a:rPr>
              <a:t>茶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60053" y="1880296"/>
            <a:ext cx="914400" cy="475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9260053" y="188029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會員登入</a:t>
            </a:r>
            <a:endParaRPr lang="zh-TW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9260051" y="2206602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訂單查</a:t>
            </a:r>
            <a:r>
              <a:rPr lang="zh-TW" altLang="en-US" sz="1400" dirty="0"/>
              <a:t>詢</a:t>
            </a:r>
          </a:p>
        </p:txBody>
      </p:sp>
      <p:sp>
        <p:nvSpPr>
          <p:cNvPr id="61" name="矩形 60"/>
          <p:cNvSpPr/>
          <p:nvPr/>
        </p:nvSpPr>
        <p:spPr>
          <a:xfrm>
            <a:off x="9260051" y="2538305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優惠</a:t>
            </a:r>
            <a:r>
              <a:rPr lang="zh-TW" altLang="en-US" sz="1400" dirty="0"/>
              <a:t>券</a:t>
            </a:r>
          </a:p>
        </p:txBody>
      </p:sp>
      <p:sp>
        <p:nvSpPr>
          <p:cNvPr id="62" name="矩形 61"/>
          <p:cNvSpPr/>
          <p:nvPr/>
        </p:nvSpPr>
        <p:spPr>
          <a:xfrm>
            <a:off x="9260051" y="631244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登出</a:t>
            </a:r>
          </a:p>
        </p:txBody>
      </p:sp>
      <p:sp>
        <p:nvSpPr>
          <p:cNvPr id="63" name="圓角矩形 62"/>
          <p:cNvSpPr/>
          <p:nvPr/>
        </p:nvSpPr>
        <p:spPr>
          <a:xfrm>
            <a:off x="7295434" y="3194503"/>
            <a:ext cx="817582" cy="8104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</a:rPr>
              <a:t>伯爵紅茶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6242588" y="1715336"/>
            <a:ext cx="446385" cy="413744"/>
          </a:xfrm>
          <a:prstGeom prst="flowChartConnec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277031" y="5992096"/>
            <a:ext cx="89742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購物</a:t>
            </a:r>
            <a:r>
              <a:rPr lang="zh-TW" altLang="en-US" sz="1400" dirty="0"/>
              <a:t>車</a:t>
            </a:r>
          </a:p>
        </p:txBody>
      </p:sp>
      <p:sp>
        <p:nvSpPr>
          <p:cNvPr id="6" name="橢圓形圖說文字 5"/>
          <p:cNvSpPr/>
          <p:nvPr/>
        </p:nvSpPr>
        <p:spPr>
          <a:xfrm rot="10800000">
            <a:off x="5942898" y="3684726"/>
            <a:ext cx="5386418" cy="2974223"/>
          </a:xfrm>
          <a:prstGeom prst="wedgeEllipseCallout">
            <a:avLst>
              <a:gd name="adj1" fmla="val 16461"/>
              <a:gd name="adj2" fmla="val 8292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>
            <a:off x="7906327" y="4114347"/>
            <a:ext cx="1221941" cy="11053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紅茶</a:t>
            </a:r>
          </a:p>
        </p:txBody>
      </p:sp>
      <p:sp>
        <p:nvSpPr>
          <p:cNvPr id="7" name="動作按鈕: 上一項 6">
            <a:hlinkClick r:id="" action="ppaction://noaction" highlightClick="1"/>
          </p:cNvPr>
          <p:cNvSpPr/>
          <p:nvPr/>
        </p:nvSpPr>
        <p:spPr>
          <a:xfrm>
            <a:off x="7952512" y="5357093"/>
            <a:ext cx="284286" cy="304558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動作按鈕: 下一項 7">
            <a:hlinkClick r:id="" action="ppaction://noaction" highlightClick="1"/>
          </p:cNvPr>
          <p:cNvSpPr/>
          <p:nvPr/>
        </p:nvSpPr>
        <p:spPr>
          <a:xfrm>
            <a:off x="8810613" y="5347977"/>
            <a:ext cx="276448" cy="3227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8283330" y="5271992"/>
            <a:ext cx="56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000" dirty="0"/>
          </a:p>
        </p:txBody>
      </p:sp>
      <p:sp>
        <p:nvSpPr>
          <p:cNvPr id="4" name="流程圖: 替代程序 3"/>
          <p:cNvSpPr/>
          <p:nvPr/>
        </p:nvSpPr>
        <p:spPr>
          <a:xfrm>
            <a:off x="7952512" y="5763888"/>
            <a:ext cx="1175756" cy="34174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加入購物車</a:t>
            </a:r>
            <a:endParaRPr lang="zh-TW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3707433" y="5992096"/>
            <a:ext cx="914400" cy="32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購物</a:t>
            </a:r>
            <a:r>
              <a:rPr lang="zh-TW" altLang="en-US" sz="1400" dirty="0"/>
              <a:t>車</a:t>
            </a:r>
          </a:p>
        </p:txBody>
      </p:sp>
    </p:spTree>
    <p:extLst>
      <p:ext uri="{BB962C8B-B14F-4D97-AF65-F5344CB8AC3E}">
        <p14:creationId xmlns:p14="http://schemas.microsoft.com/office/powerpoint/2010/main" val="31321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5" y="3187176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系統活動圖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71897" y="3105620"/>
            <a:ext cx="7941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91018"/>
              </p:ext>
            </p:extLst>
          </p:nvPr>
        </p:nvGraphicFramePr>
        <p:xfrm>
          <a:off x="1591231" y="1171943"/>
          <a:ext cx="8836625" cy="568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325">
                  <a:extLst>
                    <a:ext uri="{9D8B030D-6E8A-4147-A177-3AD203B41FA5}">
                      <a16:colId xmlns:a16="http://schemas.microsoft.com/office/drawing/2014/main" val="2427322508"/>
                    </a:ext>
                  </a:extLst>
                </a:gridCol>
                <a:gridCol w="1767325">
                  <a:extLst>
                    <a:ext uri="{9D8B030D-6E8A-4147-A177-3AD203B41FA5}">
                      <a16:colId xmlns:a16="http://schemas.microsoft.com/office/drawing/2014/main" val="53767185"/>
                    </a:ext>
                  </a:extLst>
                </a:gridCol>
                <a:gridCol w="1767325">
                  <a:extLst>
                    <a:ext uri="{9D8B030D-6E8A-4147-A177-3AD203B41FA5}">
                      <a16:colId xmlns:a16="http://schemas.microsoft.com/office/drawing/2014/main" val="1956325361"/>
                    </a:ext>
                  </a:extLst>
                </a:gridCol>
                <a:gridCol w="1767325">
                  <a:extLst>
                    <a:ext uri="{9D8B030D-6E8A-4147-A177-3AD203B41FA5}">
                      <a16:colId xmlns:a16="http://schemas.microsoft.com/office/drawing/2014/main" val="2696125175"/>
                    </a:ext>
                  </a:extLst>
                </a:gridCol>
                <a:gridCol w="1767325">
                  <a:extLst>
                    <a:ext uri="{9D8B030D-6E8A-4147-A177-3AD203B41FA5}">
                      <a16:colId xmlns:a16="http://schemas.microsoft.com/office/drawing/2014/main" val="3251318078"/>
                    </a:ext>
                  </a:extLst>
                </a:gridCol>
              </a:tblGrid>
              <a:tr h="39664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顧客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店員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店長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676144"/>
                  </a:ext>
                </a:extLst>
              </a:tr>
              <a:tr h="528941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281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7" y="468067"/>
            <a:ext cx="241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系統活動圖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726" y="406512"/>
            <a:ext cx="592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5041876" y="2999118"/>
            <a:ext cx="1226710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接收訂單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91076" y="3718858"/>
            <a:ext cx="1328310" cy="535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等待時間</a:t>
            </a:r>
            <a:r>
              <a:rPr lang="zh-TW" altLang="en-US" dirty="0">
                <a:solidFill>
                  <a:schemeClr val="tx1"/>
                </a:solidFill>
              </a:rPr>
              <a:t>預估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8338251" y="4552307"/>
            <a:ext cx="1226710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進貨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041876" y="4513024"/>
            <a:ext cx="1226710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出</a:t>
            </a:r>
            <a:r>
              <a:rPr lang="zh-TW" altLang="en-US" dirty="0">
                <a:solidFill>
                  <a:schemeClr val="tx1"/>
                </a:solidFill>
              </a:rPr>
              <a:t>餐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5041876" y="5254118"/>
            <a:ext cx="1226710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結帳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280934" y="5990645"/>
            <a:ext cx="1226710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報表</a:t>
            </a:r>
            <a:r>
              <a:rPr lang="zh-TW" altLang="en-US" dirty="0">
                <a:solidFill>
                  <a:schemeClr val="tx1"/>
                </a:solidFill>
              </a:rPr>
              <a:t>管理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8280934" y="5254118"/>
            <a:ext cx="1226710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會計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769118" y="2098244"/>
            <a:ext cx="1175909" cy="44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APP</a:t>
            </a:r>
            <a:r>
              <a:rPr lang="zh-TW" altLang="en-US" dirty="0" smtClean="0">
                <a:solidFill>
                  <a:schemeClr val="tx1"/>
                </a:solidFill>
              </a:rPr>
              <a:t>點餐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330897" y="1948871"/>
            <a:ext cx="1329682" cy="742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系統判斷是否為會</a:t>
            </a:r>
            <a:r>
              <a:rPr lang="zh-TW" altLang="en-US" sz="1600" dirty="0">
                <a:solidFill>
                  <a:schemeClr val="tx1"/>
                </a:solidFill>
              </a:rPr>
              <a:t>員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3325188" y="3876669"/>
            <a:ext cx="1333467" cy="755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跳出會員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註冊介面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流程圖: 決策 4"/>
          <p:cNvSpPr/>
          <p:nvPr/>
        </p:nvSpPr>
        <p:spPr>
          <a:xfrm>
            <a:off x="3818443" y="3089735"/>
            <a:ext cx="354589" cy="262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88633" y="3415192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[</a:t>
            </a:r>
            <a:r>
              <a:rPr lang="zh-TW" altLang="en-US" sz="1600" dirty="0" smtClean="0"/>
              <a:t>不是</a:t>
            </a:r>
            <a:r>
              <a:rPr lang="en-US" altLang="zh-TW" sz="1600" dirty="0" smtClean="0"/>
              <a:t>]</a:t>
            </a:r>
            <a:endParaRPr lang="zh-TW" altLang="en-US" sz="1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32188" y="288350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[</a:t>
            </a:r>
            <a:r>
              <a:rPr lang="zh-TW" altLang="en-US" sz="1600" dirty="0" smtClean="0"/>
              <a:t>是</a:t>
            </a:r>
            <a:r>
              <a:rPr lang="en-US" altLang="zh-TW" sz="1600" dirty="0" smtClean="0"/>
              <a:t>]</a:t>
            </a:r>
            <a:endParaRPr lang="zh-TW" altLang="en-US" sz="1600" dirty="0"/>
          </a:p>
        </p:txBody>
      </p:sp>
      <p:sp>
        <p:nvSpPr>
          <p:cNvPr id="28" name="圓角矩形 27"/>
          <p:cNvSpPr/>
          <p:nvPr/>
        </p:nvSpPr>
        <p:spPr>
          <a:xfrm>
            <a:off x="6546001" y="2858476"/>
            <a:ext cx="1329682" cy="742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系統預估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庫存量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6552906" y="4395831"/>
            <a:ext cx="1329682" cy="742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發出警告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84265" y="405762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[</a:t>
            </a:r>
            <a:r>
              <a:rPr lang="zh-TW" altLang="en-US" sz="1600" dirty="0" smtClean="0"/>
              <a:t>不足</a:t>
            </a:r>
            <a:r>
              <a:rPr lang="zh-TW" altLang="en-US" sz="1600" dirty="0"/>
              <a:t>夠</a:t>
            </a:r>
            <a:r>
              <a:rPr lang="en-US" altLang="zh-TW" sz="1600" dirty="0" smtClean="0"/>
              <a:t>]</a:t>
            </a:r>
            <a:endParaRPr lang="zh-TW" altLang="en-US" sz="1600" dirty="0"/>
          </a:p>
        </p:txBody>
      </p:sp>
      <p:cxnSp>
        <p:nvCxnSpPr>
          <p:cNvPr id="9" name="直線單箭頭接點 8"/>
          <p:cNvCxnSpPr>
            <a:endCxn id="23" idx="1"/>
          </p:cNvCxnSpPr>
          <p:nvPr/>
        </p:nvCxnSpPr>
        <p:spPr>
          <a:xfrm>
            <a:off x="2945027" y="2314101"/>
            <a:ext cx="385870" cy="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5" idx="0"/>
          </p:cNvCxnSpPr>
          <p:nvPr/>
        </p:nvCxnSpPr>
        <p:spPr>
          <a:xfrm>
            <a:off x="3995737" y="2714313"/>
            <a:ext cx="1" cy="37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5" idx="3"/>
            <a:endCxn id="12" idx="1"/>
          </p:cNvCxnSpPr>
          <p:nvPr/>
        </p:nvCxnSpPr>
        <p:spPr>
          <a:xfrm>
            <a:off x="4173032" y="3220791"/>
            <a:ext cx="86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3" idx="2"/>
            <a:endCxn id="16" idx="0"/>
          </p:cNvCxnSpPr>
          <p:nvPr/>
        </p:nvCxnSpPr>
        <p:spPr>
          <a:xfrm>
            <a:off x="5655231" y="4254568"/>
            <a:ext cx="0" cy="25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6" idx="2"/>
            <a:endCxn id="20" idx="0"/>
          </p:cNvCxnSpPr>
          <p:nvPr/>
        </p:nvCxnSpPr>
        <p:spPr>
          <a:xfrm>
            <a:off x="5655231" y="4956369"/>
            <a:ext cx="0" cy="29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28" idx="1"/>
          </p:cNvCxnSpPr>
          <p:nvPr/>
        </p:nvCxnSpPr>
        <p:spPr>
          <a:xfrm>
            <a:off x="6309551" y="3229522"/>
            <a:ext cx="236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9" idx="3"/>
            <a:endCxn id="14" idx="1"/>
          </p:cNvCxnSpPr>
          <p:nvPr/>
        </p:nvCxnSpPr>
        <p:spPr>
          <a:xfrm>
            <a:off x="7882588" y="4766878"/>
            <a:ext cx="455663" cy="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2" idx="2"/>
            <a:endCxn id="21" idx="0"/>
          </p:cNvCxnSpPr>
          <p:nvPr/>
        </p:nvCxnSpPr>
        <p:spPr>
          <a:xfrm>
            <a:off x="8894289" y="5697463"/>
            <a:ext cx="0" cy="29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0" idx="3"/>
          </p:cNvCxnSpPr>
          <p:nvPr/>
        </p:nvCxnSpPr>
        <p:spPr>
          <a:xfrm flipV="1">
            <a:off x="6268586" y="5475790"/>
            <a:ext cx="2012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991921" y="3365101"/>
            <a:ext cx="21927" cy="49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圖: 接點 1"/>
          <p:cNvSpPr/>
          <p:nvPr/>
        </p:nvSpPr>
        <p:spPr>
          <a:xfrm>
            <a:off x="2262909" y="1616364"/>
            <a:ext cx="203200" cy="1847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3" idx="0"/>
          </p:cNvCxnSpPr>
          <p:nvPr/>
        </p:nvCxnSpPr>
        <p:spPr>
          <a:xfrm flipH="1">
            <a:off x="2357073" y="1801091"/>
            <a:ext cx="7436" cy="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圖: 接點 55"/>
          <p:cNvSpPr/>
          <p:nvPr/>
        </p:nvSpPr>
        <p:spPr>
          <a:xfrm>
            <a:off x="8780263" y="6538155"/>
            <a:ext cx="234455" cy="24938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接點 56"/>
          <p:cNvSpPr/>
          <p:nvPr/>
        </p:nvSpPr>
        <p:spPr>
          <a:xfrm>
            <a:off x="8817208" y="6584337"/>
            <a:ext cx="154161" cy="15701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endCxn id="56" idx="0"/>
          </p:cNvCxnSpPr>
          <p:nvPr/>
        </p:nvCxnSpPr>
        <p:spPr>
          <a:xfrm>
            <a:off x="8894289" y="6449904"/>
            <a:ext cx="3202" cy="8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2"/>
            <a:endCxn id="56" idx="2"/>
          </p:cNvCxnSpPr>
          <p:nvPr/>
        </p:nvCxnSpPr>
        <p:spPr>
          <a:xfrm rot="16200000" flipH="1">
            <a:off x="5370903" y="3253485"/>
            <a:ext cx="2030379" cy="4788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14" idx="3"/>
          </p:cNvCxnSpPr>
          <p:nvPr/>
        </p:nvCxnSpPr>
        <p:spPr>
          <a:xfrm flipV="1">
            <a:off x="9564961" y="4773979"/>
            <a:ext cx="6989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10252075" y="4766877"/>
            <a:ext cx="23595" cy="187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H="1">
            <a:off x="9014718" y="6662845"/>
            <a:ext cx="126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圖: 決策 72"/>
          <p:cNvSpPr/>
          <p:nvPr/>
        </p:nvSpPr>
        <p:spPr>
          <a:xfrm>
            <a:off x="7037105" y="3876411"/>
            <a:ext cx="354589" cy="26211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6303327" y="365377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[</a:t>
            </a:r>
            <a:r>
              <a:rPr lang="zh-TW" altLang="en-US" sz="1600" dirty="0"/>
              <a:t>足夠</a:t>
            </a:r>
            <a:r>
              <a:rPr lang="en-US" altLang="zh-TW" sz="1600" dirty="0" smtClean="0"/>
              <a:t>]</a:t>
            </a:r>
            <a:endParaRPr lang="zh-TW" altLang="en-US" sz="1600" dirty="0"/>
          </a:p>
        </p:txBody>
      </p:sp>
      <p:cxnSp>
        <p:nvCxnSpPr>
          <p:cNvPr id="76" name="直線單箭頭接點 75"/>
          <p:cNvCxnSpPr>
            <a:stCxn id="28" idx="2"/>
            <a:endCxn id="73" idx="0"/>
          </p:cNvCxnSpPr>
          <p:nvPr/>
        </p:nvCxnSpPr>
        <p:spPr>
          <a:xfrm>
            <a:off x="7210842" y="3600569"/>
            <a:ext cx="3558" cy="27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73" idx="2"/>
            <a:endCxn id="29" idx="0"/>
          </p:cNvCxnSpPr>
          <p:nvPr/>
        </p:nvCxnSpPr>
        <p:spPr>
          <a:xfrm>
            <a:off x="7214400" y="4138523"/>
            <a:ext cx="3347" cy="25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endCxn id="13" idx="3"/>
          </p:cNvCxnSpPr>
          <p:nvPr/>
        </p:nvCxnSpPr>
        <p:spPr>
          <a:xfrm flipH="1" flipV="1">
            <a:off x="6319386" y="3986713"/>
            <a:ext cx="704010" cy="2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900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2" y="2790131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5" y="296322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50" y="1739715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94207" y="2773397"/>
            <a:ext cx="2601994" cy="156966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Thanks For</a:t>
            </a:r>
            <a:endParaRPr lang="en-US" altLang="zh-TW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zh-TW" sz="4800" dirty="0" smtClean="0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Listening!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218414" y="1840884"/>
            <a:ext cx="3799167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7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09760" y="714670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11453" y="816363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24621" y="1448284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目錄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1965968" y="3194207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393490" y="3628834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72626" y="3194206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00148" y="3628833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63731" y="3194206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191255" y="3628833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70388" y="3194205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597912" y="3628832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89251" y="3744695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專題內容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2231" y="3623771"/>
            <a:ext cx="149976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利害關係人目標表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51247" y="3744695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事件表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52699" y="3744695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使用案例圖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33435" y="3672180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6781" y="3672180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6685" y="3675502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23341" y="3698529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29" name="圆角矩形 21"/>
          <p:cNvSpPr/>
          <p:nvPr/>
        </p:nvSpPr>
        <p:spPr>
          <a:xfrm rot="2700000">
            <a:off x="3097896" y="472669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 rot="13500000">
            <a:off x="2525418" y="516131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圆角矩形 23"/>
          <p:cNvSpPr/>
          <p:nvPr/>
        </p:nvSpPr>
        <p:spPr>
          <a:xfrm rot="2700000">
            <a:off x="5504554" y="472669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rot="13500000">
            <a:off x="4932076" y="516131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圆角矩形 25"/>
          <p:cNvSpPr/>
          <p:nvPr/>
        </p:nvSpPr>
        <p:spPr>
          <a:xfrm rot="2700000">
            <a:off x="7895659" y="472669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13500000">
            <a:off x="7323183" y="516131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21179" y="527717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使用案例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0030" y="5257770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系統畫面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83175" y="527717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系統活動圖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34256" y="5207986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40913" y="5231013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48613" y="5207986"/>
            <a:ext cx="489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4437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專題內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容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77248" y="3086767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7" y="468067"/>
            <a:ext cx="241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專題內容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8366" y="406512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77658" y="1486343"/>
            <a:ext cx="10018207" cy="4637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解決飲料店現場顧客及訂單所造成的時間衝突，降低電話訂單的資料錯誤率，並提醒店家進貨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372888" y="1778547"/>
            <a:ext cx="9592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有許多人因為趕時間喜歡預定好餐點再去拿，減少等待時間；又或是喜歡在家完成事情等待餐點的到達，於是有很多店家提供外送服務方便顧客。</a:t>
            </a: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但經常遇到像是</a:t>
            </a:r>
            <a:r>
              <a:rPr lang="en-US" altLang="zh-TW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因為太多人同時打造成電話忙線中、店家太忙碌導致等待時間超乎預期、電話噪音太多聽不清楚、沒有菜單在身邊不了解餐點價錢及項目。</a:t>
            </a: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sz="2400" dirty="0"/>
          </a:p>
          <a:p>
            <a:r>
              <a:rPr lang="zh-TW" altLang="en-US" sz="2400" dirty="0" smtClean="0"/>
              <a:t>於是我們的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想要解決</a:t>
            </a:r>
            <a:r>
              <a:rPr lang="zh-TW" altLang="en-US" sz="2400" dirty="0"/>
              <a:t>飲料店現場顧客及訂單所造成的時間衝突，降低電話訂單的資料錯誤率，</a:t>
            </a:r>
            <a:r>
              <a:rPr lang="zh-TW" altLang="en-US" sz="2400" dirty="0" smtClean="0"/>
              <a:t>並方</a:t>
            </a:r>
            <a:r>
              <a:rPr lang="zh-TW" altLang="en-US" sz="2400" dirty="0"/>
              <a:t>便</a:t>
            </a:r>
            <a:r>
              <a:rPr lang="zh-TW" altLang="en-US" sz="2400" dirty="0" smtClean="0"/>
              <a:t>店家進出貨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，讓客人預期的等待時間以及商品減低誤差值。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11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7" y="468067"/>
            <a:ext cx="2418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專題內容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8366" y="406512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4528857" y="2732222"/>
            <a:ext cx="3026487" cy="1932142"/>
            <a:chOff x="1277657" y="2667567"/>
            <a:chExt cx="3026487" cy="1932142"/>
          </a:xfrm>
        </p:grpSpPr>
        <p:sp>
          <p:nvSpPr>
            <p:cNvPr id="11" name="任意多边形 20"/>
            <p:cNvSpPr>
              <a:spLocks/>
            </p:cNvSpPr>
            <p:nvPr/>
          </p:nvSpPr>
          <p:spPr bwMode="auto">
            <a:xfrm>
              <a:off x="1277657" y="2667567"/>
              <a:ext cx="3026487" cy="1932142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1982927" y="3674331"/>
              <a:ext cx="1744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電話忙線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02737" y="2732222"/>
            <a:ext cx="2942031" cy="1932142"/>
            <a:chOff x="802737" y="2732222"/>
            <a:chExt cx="2942031" cy="1932142"/>
          </a:xfrm>
        </p:grpSpPr>
        <p:sp>
          <p:nvSpPr>
            <p:cNvPr id="13" name="任意多边形 20"/>
            <p:cNvSpPr>
              <a:spLocks/>
            </p:cNvSpPr>
            <p:nvPr/>
          </p:nvSpPr>
          <p:spPr bwMode="auto">
            <a:xfrm>
              <a:off x="802737" y="2732222"/>
              <a:ext cx="2942031" cy="1932142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01674" y="3523542"/>
              <a:ext cx="17441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等待</a:t>
              </a:r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時間超乎預期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8344805" y="2667567"/>
            <a:ext cx="2942031" cy="1932142"/>
            <a:chOff x="8344805" y="2667567"/>
            <a:chExt cx="2942031" cy="1932142"/>
          </a:xfrm>
        </p:grpSpPr>
        <p:sp>
          <p:nvSpPr>
            <p:cNvPr id="19" name="任意多边形 20"/>
            <p:cNvSpPr>
              <a:spLocks/>
            </p:cNvSpPr>
            <p:nvPr/>
          </p:nvSpPr>
          <p:spPr bwMode="auto">
            <a:xfrm>
              <a:off x="8344805" y="2667567"/>
              <a:ext cx="2942031" cy="1932142"/>
            </a:xfrm>
            <a:custGeom>
              <a:avLst/>
              <a:gdLst>
                <a:gd name="connsiteX0" fmla="*/ 1770629 w 4112898"/>
                <a:gd name="connsiteY0" fmla="*/ 0 h 2289591"/>
                <a:gd name="connsiteX1" fmla="*/ 1810115 w 4112898"/>
                <a:gd name="connsiteY1" fmla="*/ 0 h 2289591"/>
                <a:gd name="connsiteX2" fmla="*/ 2481385 w 4112898"/>
                <a:gd name="connsiteY2" fmla="*/ 400012 h 2289591"/>
                <a:gd name="connsiteX3" fmla="*/ 2794239 w 4112898"/>
                <a:gd name="connsiteY3" fmla="*/ 329835 h 2289591"/>
                <a:gd name="connsiteX4" fmla="*/ 3179992 w 4112898"/>
                <a:gd name="connsiteY4" fmla="*/ 491243 h 2289591"/>
                <a:gd name="connsiteX5" fmla="*/ 3404761 w 4112898"/>
                <a:gd name="connsiteY5" fmla="*/ 1070208 h 2289591"/>
                <a:gd name="connsiteX6" fmla="*/ 3483734 w 4112898"/>
                <a:gd name="connsiteY6" fmla="*/ 1066700 h 2289591"/>
                <a:gd name="connsiteX7" fmla="*/ 4024395 w 4112898"/>
                <a:gd name="connsiteY7" fmla="*/ 1336883 h 2289591"/>
                <a:gd name="connsiteX8" fmla="*/ 4045657 w 4112898"/>
                <a:gd name="connsiteY8" fmla="*/ 1961464 h 2289591"/>
                <a:gd name="connsiteX9" fmla="*/ 3656867 w 4112898"/>
                <a:gd name="connsiteY9" fmla="*/ 2280772 h 2289591"/>
                <a:gd name="connsiteX10" fmla="*/ 3651907 w 4112898"/>
                <a:gd name="connsiteY10" fmla="*/ 2289591 h 2289591"/>
                <a:gd name="connsiteX11" fmla="*/ 370390 w 4112898"/>
                <a:gd name="connsiteY11" fmla="*/ 2289591 h 2289591"/>
                <a:gd name="connsiteX12" fmla="*/ 352533 w 4112898"/>
                <a:gd name="connsiteY12" fmla="*/ 2282088 h 2289591"/>
                <a:gd name="connsiteX13" fmla="*/ 75748 w 4112898"/>
                <a:gd name="connsiteY13" fmla="*/ 1989535 h 2289591"/>
                <a:gd name="connsiteX14" fmla="*/ 90935 w 4112898"/>
                <a:gd name="connsiteY14" fmla="*/ 1280741 h 2289591"/>
                <a:gd name="connsiteX15" fmla="*/ 510099 w 4112898"/>
                <a:gd name="connsiteY15" fmla="*/ 975469 h 2289591"/>
                <a:gd name="connsiteX16" fmla="*/ 558698 w 4112898"/>
                <a:gd name="connsiteY16" fmla="*/ 978978 h 2289591"/>
                <a:gd name="connsiteX17" fmla="*/ 953562 w 4112898"/>
                <a:gd name="connsiteY17" fmla="*/ 645634 h 2289591"/>
                <a:gd name="connsiteX18" fmla="*/ 1078097 w 4112898"/>
                <a:gd name="connsiteY18" fmla="*/ 659670 h 2289591"/>
                <a:gd name="connsiteX19" fmla="*/ 1770629 w 4112898"/>
                <a:gd name="connsiteY19" fmla="*/ 0 h 2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12898" h="2289591">
                  <a:moveTo>
                    <a:pt x="1770629" y="0"/>
                  </a:moveTo>
                  <a:cubicBezTo>
                    <a:pt x="1782778" y="0"/>
                    <a:pt x="1797965" y="0"/>
                    <a:pt x="1810115" y="0"/>
                  </a:cubicBezTo>
                  <a:cubicBezTo>
                    <a:pt x="2262691" y="0"/>
                    <a:pt x="2435824" y="298255"/>
                    <a:pt x="2481385" y="400012"/>
                  </a:cubicBezTo>
                  <a:cubicBezTo>
                    <a:pt x="2533021" y="375450"/>
                    <a:pt x="2654518" y="329835"/>
                    <a:pt x="2794239" y="329835"/>
                  </a:cubicBezTo>
                  <a:cubicBezTo>
                    <a:pt x="2946110" y="329835"/>
                    <a:pt x="3076719" y="382468"/>
                    <a:pt x="3179992" y="491243"/>
                  </a:cubicBezTo>
                  <a:cubicBezTo>
                    <a:pt x="3413873" y="729847"/>
                    <a:pt x="3416911" y="968451"/>
                    <a:pt x="3404761" y="1070208"/>
                  </a:cubicBezTo>
                  <a:cubicBezTo>
                    <a:pt x="3426023" y="1070208"/>
                    <a:pt x="3453360" y="1066700"/>
                    <a:pt x="3483734" y="1066700"/>
                  </a:cubicBezTo>
                  <a:cubicBezTo>
                    <a:pt x="3617380" y="1066700"/>
                    <a:pt x="3869486" y="1101788"/>
                    <a:pt x="4024395" y="1336883"/>
                  </a:cubicBezTo>
                  <a:cubicBezTo>
                    <a:pt x="4133742" y="1501801"/>
                    <a:pt x="4142854" y="1740405"/>
                    <a:pt x="4045657" y="1961464"/>
                  </a:cubicBezTo>
                  <a:cubicBezTo>
                    <a:pt x="3960609" y="2154452"/>
                    <a:pt x="3811775" y="2277263"/>
                    <a:pt x="3656867" y="2280772"/>
                  </a:cubicBezTo>
                  <a:lnTo>
                    <a:pt x="3651907" y="2289591"/>
                  </a:lnTo>
                  <a:lnTo>
                    <a:pt x="370390" y="2289591"/>
                  </a:lnTo>
                  <a:lnTo>
                    <a:pt x="352533" y="2282088"/>
                  </a:lnTo>
                  <a:cubicBezTo>
                    <a:pt x="248122" y="2229016"/>
                    <a:pt x="148646" y="2138663"/>
                    <a:pt x="75748" y="1989535"/>
                  </a:cubicBezTo>
                  <a:cubicBezTo>
                    <a:pt x="-30562" y="1768476"/>
                    <a:pt x="-24487" y="1505310"/>
                    <a:pt x="90935" y="1280741"/>
                  </a:cubicBezTo>
                  <a:cubicBezTo>
                    <a:pt x="191170" y="1094771"/>
                    <a:pt x="349116" y="975469"/>
                    <a:pt x="510099" y="975469"/>
                  </a:cubicBezTo>
                  <a:cubicBezTo>
                    <a:pt x="528323" y="975469"/>
                    <a:pt x="543511" y="978978"/>
                    <a:pt x="558698" y="978978"/>
                  </a:cubicBezTo>
                  <a:cubicBezTo>
                    <a:pt x="582997" y="891256"/>
                    <a:pt x="677157" y="645634"/>
                    <a:pt x="953562" y="645634"/>
                  </a:cubicBezTo>
                  <a:cubicBezTo>
                    <a:pt x="993049" y="645634"/>
                    <a:pt x="1035573" y="649143"/>
                    <a:pt x="1078097" y="659670"/>
                  </a:cubicBezTo>
                  <a:cubicBezTo>
                    <a:pt x="1102396" y="515805"/>
                    <a:pt x="1223893" y="21053"/>
                    <a:pt x="1770629" y="0"/>
                  </a:cubicBezTo>
                  <a:close/>
                </a:path>
              </a:pathLst>
            </a:custGeom>
            <a:solidFill>
              <a:srgbClr val="6CA6DA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996217" y="3715024"/>
              <a:ext cx="2216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雜音太多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6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5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利害關係人目標表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68110" y="3109926"/>
            <a:ext cx="745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利害關係人目標表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66764"/>
              </p:ext>
            </p:extLst>
          </p:nvPr>
        </p:nvGraphicFramePr>
        <p:xfrm>
          <a:off x="2101625" y="1551710"/>
          <a:ext cx="7901358" cy="45364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1357">
                  <a:extLst>
                    <a:ext uri="{9D8B030D-6E8A-4147-A177-3AD203B41FA5}">
                      <a16:colId xmlns:a16="http://schemas.microsoft.com/office/drawing/2014/main" val="1092003025"/>
                    </a:ext>
                  </a:extLst>
                </a:gridCol>
                <a:gridCol w="5080001">
                  <a:extLst>
                    <a:ext uri="{9D8B030D-6E8A-4147-A177-3AD203B41FA5}">
                      <a16:colId xmlns:a16="http://schemas.microsoft.com/office/drawing/2014/main" val="2043501699"/>
                    </a:ext>
                  </a:extLst>
                </a:gridCol>
              </a:tblGrid>
              <a:tr h="6003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</a:rPr>
                        <a:t>關係人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</a:rPr>
                        <a:t>目標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9137"/>
                  </a:ext>
                </a:extLst>
              </a:tr>
              <a:tr h="10252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店長 </a:t>
                      </a:r>
                    </a:p>
                    <a:p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有效查詢庫存量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正確掌握外送帳目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/>
                        <a:t>方便做銷售報表並預估銷售狀況作為進貨根據</a:t>
                      </a:r>
                      <a:endParaRPr lang="en-US" altLang="zh-TW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442707"/>
                  </a:ext>
                </a:extLst>
              </a:tr>
              <a:tr h="1009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店員</a:t>
                      </a:r>
                    </a:p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方便快速接收訂單，降低錯誤率</a:t>
                      </a:r>
                      <a:endParaRPr lang="en-US" altLang="zh-TW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作外送及訂餐顧客的等待時間預估</a:t>
                      </a:r>
                    </a:p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826876"/>
                  </a:ext>
                </a:extLst>
              </a:tr>
              <a:tr h="127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顧客</a:t>
                      </a:r>
                    </a:p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方便點餐</a:t>
                      </a:r>
                      <a:endParaRPr lang="en-US" altLang="zh-TW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會員管理中心</a:t>
                      </a:r>
                      <a:endParaRPr lang="en-US" altLang="zh-TW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通知中心推播新品，折扣優惠</a:t>
                      </a:r>
                      <a:endParaRPr lang="en-US" altLang="zh-TW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可以查看原料成分，營養價值及卡路里計算</a:t>
                      </a:r>
                      <a:endParaRPr lang="en-US" altLang="zh-TW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/>
                        <a:t>方便詢問問題及快速得到回答</a:t>
                      </a:r>
                    </a:p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47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9" y="2058860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6" y="1542196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7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30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5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事件表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5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62439" y="3100596"/>
            <a:ext cx="813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48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91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3" y="587059"/>
            <a:ext cx="223681" cy="22368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36" y="468067"/>
            <a:ext cx="347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事件表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3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316" y="406512"/>
            <a:ext cx="60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en-US" altLang="zh-TW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cxnSp>
        <p:nvCxnSpPr>
          <p:cNvPr id="54" name="直接连接符 7"/>
          <p:cNvCxnSpPr/>
          <p:nvPr/>
        </p:nvCxnSpPr>
        <p:spPr>
          <a:xfrm>
            <a:off x="1277658" y="1091516"/>
            <a:ext cx="10018207" cy="0"/>
          </a:xfrm>
          <a:prstGeom prst="line">
            <a:avLst/>
          </a:prstGeom>
          <a:ln w="12700">
            <a:solidFill>
              <a:srgbClr val="2B57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67819"/>
              </p:ext>
            </p:extLst>
          </p:nvPr>
        </p:nvGraphicFramePr>
        <p:xfrm>
          <a:off x="1786100" y="1549009"/>
          <a:ext cx="8715306" cy="4242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4555">
                  <a:extLst>
                    <a:ext uri="{9D8B030D-6E8A-4147-A177-3AD203B41FA5}">
                      <a16:colId xmlns:a16="http://schemas.microsoft.com/office/drawing/2014/main" val="2810876136"/>
                    </a:ext>
                  </a:extLst>
                </a:gridCol>
                <a:gridCol w="4340751">
                  <a:extLst>
                    <a:ext uri="{9D8B030D-6E8A-4147-A177-3AD203B41FA5}">
                      <a16:colId xmlns:a16="http://schemas.microsoft.com/office/drawing/2014/main" val="1533434344"/>
                    </a:ext>
                  </a:extLst>
                </a:gridCol>
              </a:tblGrid>
              <a:tr h="481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</a:rPr>
                        <a:t>事件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</a:rPr>
                        <a:t>使用案例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45924"/>
                  </a:ext>
                </a:extLst>
              </a:tr>
              <a:tr h="37609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記錄原料用量低於平均使用量時做出提醒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清點進貨更改庫存量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接收訂單管理出貨時間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快速結帳做優惠及折扣記錄交易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客戶服務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記錄銷貨商品總量 銷貨高峰期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進行折扣方案分析確認成本與利潤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製作銷貨報表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庫存管理作業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庫存管理作業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點餐管理作業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點餐管理作業</a:t>
                      </a:r>
                      <a:endParaRPr lang="en-US" altLang="zh-TW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客服管理作業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銷貨統計會計作業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銷貨統計會計作業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銷貨統計會計作業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1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733</Words>
  <Application>Microsoft Office PowerPoint</Application>
  <PresentationFormat>寬螢幕</PresentationFormat>
  <Paragraphs>200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微软雅黑</vt:lpstr>
      <vt:lpstr>Open Sans</vt:lpstr>
      <vt:lpstr>宋体</vt:lpstr>
      <vt:lpstr>微軟正黑體</vt:lpstr>
      <vt:lpstr>新細明體</vt:lpstr>
      <vt:lpstr>新細明體</vt:lpstr>
      <vt:lpstr>Arial</vt:lpstr>
      <vt:lpstr>Calibri</vt:lpstr>
      <vt:lpstr>Calibri Light</vt:lpstr>
      <vt:lpstr>第一PPT，www.1ppt.com</vt:lpstr>
      <vt:lpstr>第一PPT 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极简微立体</dc:title>
  <dc:creator>第一PPT</dc:creator>
  <cp:keywords>www.1ppt.com</cp:keywords>
  <dc:description>www.1ppt.com</dc:description>
  <cp:lastModifiedBy>user</cp:lastModifiedBy>
  <cp:revision>180</cp:revision>
  <dcterms:created xsi:type="dcterms:W3CDTF">2016-06-30T07:01:47Z</dcterms:created>
  <dcterms:modified xsi:type="dcterms:W3CDTF">2018-12-20T07:46:26Z</dcterms:modified>
</cp:coreProperties>
</file>