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1" r:id="rId5"/>
    <p:sldId id="268" r:id="rId6"/>
    <p:sldId id="270" r:id="rId7"/>
    <p:sldId id="269" r:id="rId8"/>
    <p:sldId id="272" r:id="rId9"/>
    <p:sldId id="271" r:id="rId10"/>
    <p:sldId id="273" r:id="rId11"/>
    <p:sldId id="276" r:id="rId12"/>
    <p:sldId id="274" r:id="rId13"/>
    <p:sldId id="277" r:id="rId14"/>
    <p:sldId id="275" r:id="rId15"/>
    <p:sldId id="278" r:id="rId16"/>
    <p:sldId id="260" r:id="rId17"/>
    <p:sldId id="262" r:id="rId18"/>
    <p:sldId id="267" r:id="rId19"/>
    <p:sldId id="26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449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7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0"/>
            <a:ext cx="9144000" cy="6858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9FD-4F98-45D3-B1E1-F2FE8859A3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11FC-2168-45F1-BD63-7C8AD44948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512748"/>
            <a:ext cx="7886700" cy="504202"/>
          </a:xfrm>
        </p:spPr>
        <p:txBody>
          <a:bodyPr>
            <a:noAutofit/>
          </a:bodyPr>
          <a:lstStyle>
            <a:lvl1pPr algn="ctr">
              <a:defRPr sz="3600"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28650" y="1085316"/>
            <a:ext cx="7886700" cy="0"/>
          </a:xfrm>
          <a:prstGeom prst="line">
            <a:avLst/>
          </a:prstGeom>
          <a:ln w="57150">
            <a:solidFill>
              <a:srgbClr val="E24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628650" y="125375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타이틀고딕2" panose="02020600000000000000" pitchFamily="18" charset="-127"/>
                <a:ea typeface="a타이틀고딕2" panose="02020600000000000000" pitchFamily="18" charset="-127"/>
              </a:defRPr>
            </a:lvl1pPr>
            <a:lvl2pPr>
              <a:defRPr>
                <a:latin typeface="a타이틀고딕2" panose="02020600000000000000" pitchFamily="18" charset="-127"/>
                <a:ea typeface="a타이틀고딕2" panose="02020600000000000000" pitchFamily="18" charset="-127"/>
              </a:defRPr>
            </a:lvl2pPr>
            <a:lvl3pPr>
              <a:defRPr>
                <a:latin typeface="a타이틀고딕2" panose="02020600000000000000" pitchFamily="18" charset="-127"/>
                <a:ea typeface="a타이틀고딕2" panose="02020600000000000000" pitchFamily="18" charset="-127"/>
              </a:defRPr>
            </a:lvl3pPr>
            <a:lvl4pPr>
              <a:defRPr>
                <a:latin typeface="a타이틀고딕2" panose="02020600000000000000" pitchFamily="18" charset="-127"/>
                <a:ea typeface="a타이틀고딕2" panose="02020600000000000000" pitchFamily="18" charset="-127"/>
              </a:defRPr>
            </a:lvl4pPr>
            <a:lvl5pPr>
              <a:defRPr>
                <a:latin typeface="a타이틀고딕2" panose="02020600000000000000" pitchFamily="18" charset="-127"/>
                <a:ea typeface="a타이틀고딕2" panose="02020600000000000000" pitchFamily="18" charset="-127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9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9FD-4F98-45D3-B1E1-F2FE8859A3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11FC-2168-45F1-BD63-7C8AD44948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512748"/>
            <a:ext cx="7886700" cy="504202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28650" y="1085316"/>
            <a:ext cx="7886700" cy="0"/>
          </a:xfrm>
          <a:prstGeom prst="line">
            <a:avLst/>
          </a:prstGeom>
          <a:ln w="57150">
            <a:solidFill>
              <a:srgbClr val="E24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628650" y="125375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defRPr>
            </a:lvl1pPr>
            <a:lvl2pPr>
              <a:defRPr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defRPr>
            </a:lvl2pPr>
            <a:lvl3pPr>
              <a:defRPr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defRPr>
            </a:lvl3pPr>
            <a:lvl4pPr>
              <a:defRPr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defRPr>
            </a:lvl4pPr>
            <a:lvl5pPr>
              <a:defRPr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6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타이틀고딕2" panose="02020600000000000000" pitchFamily="18" charset="-127"/>
                <a:ea typeface="a타이틀고딕1" panose="02020600000000000000" pitchFamily="18" charset="-127"/>
              </a:defRPr>
            </a:lvl1pPr>
          </a:lstStyle>
          <a:p>
            <a:fld id="{7D90B9FD-4F98-45D3-B1E1-F2FE8859A306}" type="datetimeFigureOut">
              <a:rPr lang="ko-KR" altLang="en-US" smtClean="0"/>
              <a:pPr/>
              <a:t>2020-12-08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타이틀고딕2" panose="02020600000000000000" pitchFamily="18" charset="-127"/>
                <a:ea typeface="a타이틀고딕1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타이틀고딕2" panose="02020600000000000000" pitchFamily="18" charset="-127"/>
                <a:ea typeface="a타이틀고딕1" panose="02020600000000000000" pitchFamily="18" charset="-127"/>
              </a:defRPr>
            </a:lvl1pPr>
          </a:lstStyle>
          <a:p>
            <a:fld id="{DECF11FC-2168-45F1-BD63-7C8AD449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5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타이틀고딕1" panose="02020600000000000000" pitchFamily="18" charset="-127"/>
          <a:ea typeface="a타이틀고딕1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타이틀고딕2" panose="02020600000000000000" pitchFamily="18" charset="-127"/>
          <a:ea typeface="a타이틀고딕1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타이틀고딕2" panose="02020600000000000000" pitchFamily="18" charset="-127"/>
          <a:ea typeface="a타이틀고딕1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타이틀고딕2" panose="02020600000000000000" pitchFamily="18" charset="-127"/>
          <a:ea typeface="a타이틀고딕1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타이틀고딕2" panose="02020600000000000000" pitchFamily="18" charset="-127"/>
          <a:ea typeface="a타이틀고딕1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타이틀고딕2" panose="02020600000000000000" pitchFamily="18" charset="-127"/>
          <a:ea typeface="a타이틀고딕1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914651" y="1978819"/>
            <a:ext cx="1657350" cy="2900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2556007"/>
            <a:ext cx="3392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QR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코드 활용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버스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승하차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앱 서비스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1998" y="3490245"/>
            <a:ext cx="3848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임베디드소프트웨어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프로젝트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12031"/>
            <a:ext cx="4572000" cy="45719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12031"/>
            <a:ext cx="457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3595" y="2929427"/>
            <a:ext cx="841555" cy="1903588"/>
            <a:chOff x="1783595" y="2929427"/>
            <a:chExt cx="841555" cy="1903588"/>
          </a:xfrm>
        </p:grpSpPr>
        <p:grpSp>
          <p:nvGrpSpPr>
            <p:cNvPr id="13" name="Group 12"/>
            <p:cNvGrpSpPr/>
            <p:nvPr/>
          </p:nvGrpSpPr>
          <p:grpSpPr>
            <a:xfrm>
              <a:off x="1783595" y="2929427"/>
              <a:ext cx="841555" cy="1903588"/>
              <a:chOff x="1783595" y="2929427"/>
              <a:chExt cx="841555" cy="190358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90344" y="3575709"/>
                <a:ext cx="28059" cy="1257306"/>
              </a:xfrm>
              <a:prstGeom prst="rect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3595" y="2929427"/>
                <a:ext cx="841555" cy="842962"/>
              </a:xfrm>
              <a:prstGeom prst="rect">
                <a:avLst/>
              </a:prstGeom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" t="6527" r="7639" b="18195"/>
            <a:stretch/>
          </p:blipFill>
          <p:spPr>
            <a:xfrm>
              <a:off x="2044682" y="3227133"/>
              <a:ext cx="309342" cy="276216"/>
            </a:xfrm>
            <a:prstGeom prst="rect">
              <a:avLst/>
            </a:prstGeom>
          </p:spPr>
        </p:pic>
      </p:grpSp>
      <p:sp>
        <p:nvSpPr>
          <p:cNvPr id="15" name="Rectangle 5"/>
          <p:cNvSpPr/>
          <p:nvPr/>
        </p:nvSpPr>
        <p:spPr>
          <a:xfrm>
            <a:off x="4571998" y="3961618"/>
            <a:ext cx="3848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컴퓨터정보통신공학과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182571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윤현서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컴퓨터정보통신공학과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182571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최지은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1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97462" y="1832837"/>
            <a:ext cx="2466413" cy="3209925"/>
            <a:chOff x="4572000" y="1889987"/>
            <a:chExt cx="2466413" cy="32099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3"/>
            <a:stretch/>
          </p:blipFill>
          <p:spPr>
            <a:xfrm>
              <a:off x="4572000" y="1889987"/>
              <a:ext cx="2466413" cy="320992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360052" y="2942679"/>
              <a:ext cx="841250" cy="552270"/>
              <a:chOff x="5577416" y="389063"/>
              <a:chExt cx="1027646" cy="67463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70226" y="734194"/>
                <a:ext cx="864494" cy="3295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 flipV="1">
                <a:off x="5993984" y="948821"/>
                <a:ext cx="180215" cy="88239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02205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83522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5774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365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95683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0548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139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373084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6742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334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992539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516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3108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-1" y="0"/>
            <a:ext cx="457200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88" y="3174285"/>
            <a:ext cx="321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인터페이스 및 기능</a:t>
            </a:r>
            <a:endParaRPr lang="ko-KR" altLang="en-US" sz="28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7722" y="2593328"/>
            <a:ext cx="1668554" cy="1671344"/>
            <a:chOff x="3737722" y="2593328"/>
            <a:chExt cx="1668554" cy="16713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722" y="2593328"/>
              <a:ext cx="1668554" cy="16713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48100" y="3051175"/>
              <a:ext cx="1438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4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82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88889E-6 1.11111E-6 L 0.24722 -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및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87042"/>
            <a:ext cx="7886700" cy="4351338"/>
          </a:xfrm>
        </p:spPr>
      </p:sp>
    </p:spTree>
    <p:extLst>
      <p:ext uri="{BB962C8B-B14F-4D97-AF65-F5344CB8AC3E}">
        <p14:creationId xmlns:p14="http://schemas.microsoft.com/office/powerpoint/2010/main" val="24203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97462" y="1832837"/>
            <a:ext cx="2466413" cy="3209925"/>
            <a:chOff x="4572000" y="1889987"/>
            <a:chExt cx="2466413" cy="32099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3"/>
            <a:stretch/>
          </p:blipFill>
          <p:spPr>
            <a:xfrm>
              <a:off x="4572000" y="1889987"/>
              <a:ext cx="2466413" cy="320992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360052" y="2942679"/>
              <a:ext cx="841250" cy="552270"/>
              <a:chOff x="5577416" y="389063"/>
              <a:chExt cx="1027646" cy="67463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70226" y="734194"/>
                <a:ext cx="864494" cy="3295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 flipV="1">
                <a:off x="5993984" y="948821"/>
                <a:ext cx="180215" cy="88239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02205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83522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5774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365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95683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0548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139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373084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6742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334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992539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516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3108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-1" y="0"/>
            <a:ext cx="457200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88" y="3174285"/>
            <a:ext cx="321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세부 코드 설명</a:t>
            </a:r>
            <a:endParaRPr lang="ko-KR" altLang="en-US" sz="28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7722" y="2593328"/>
            <a:ext cx="1668554" cy="1671344"/>
            <a:chOff x="3737722" y="2593328"/>
            <a:chExt cx="1668554" cy="16713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722" y="2593328"/>
              <a:ext cx="1668554" cy="16713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48100" y="3051175"/>
              <a:ext cx="1438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5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93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88889E-6 1.11111E-6 L 0.24722 -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</p:sp>
    </p:spTree>
    <p:extLst>
      <p:ext uri="{BB962C8B-B14F-4D97-AF65-F5344CB8AC3E}">
        <p14:creationId xmlns:p14="http://schemas.microsoft.com/office/powerpoint/2010/main" val="35317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97462" y="1832837"/>
            <a:ext cx="2466413" cy="3209925"/>
            <a:chOff x="4572000" y="1889987"/>
            <a:chExt cx="2466413" cy="32099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3"/>
            <a:stretch/>
          </p:blipFill>
          <p:spPr>
            <a:xfrm>
              <a:off x="4572000" y="1889987"/>
              <a:ext cx="2466413" cy="320992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360052" y="2942679"/>
              <a:ext cx="841250" cy="552270"/>
              <a:chOff x="5577416" y="389063"/>
              <a:chExt cx="1027646" cy="67463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70226" y="734194"/>
                <a:ext cx="864494" cy="3295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 flipV="1">
                <a:off x="5993984" y="948821"/>
                <a:ext cx="180215" cy="88239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02205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83522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5774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365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95683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0548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139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373084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6742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334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992539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516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3108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-1" y="0"/>
            <a:ext cx="457200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88" y="3174285"/>
            <a:ext cx="321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기대효과</a:t>
            </a:r>
            <a:endParaRPr lang="ko-KR" altLang="en-US" sz="28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7722" y="2593328"/>
            <a:ext cx="1668554" cy="1671344"/>
            <a:chOff x="3737722" y="2593328"/>
            <a:chExt cx="1668554" cy="16713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722" y="2593328"/>
              <a:ext cx="1668554" cy="16713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48100" y="3051175"/>
              <a:ext cx="1438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6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9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88889E-6 1.11111E-6 L 0.24722 -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</p:sp>
    </p:spTree>
    <p:extLst>
      <p:ext uri="{BB962C8B-B14F-4D97-AF65-F5344CB8AC3E}">
        <p14:creationId xmlns:p14="http://schemas.microsoft.com/office/powerpoint/2010/main" val="5267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/>
          <p:cNvSpPr/>
          <p:nvPr/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4850" y="1821705"/>
            <a:ext cx="6122893" cy="3209925"/>
            <a:chOff x="704850" y="1821705"/>
            <a:chExt cx="6122893" cy="3209925"/>
          </a:xfrm>
        </p:grpSpPr>
        <p:grpSp>
          <p:nvGrpSpPr>
            <p:cNvPr id="128" name="Group 127"/>
            <p:cNvGrpSpPr/>
            <p:nvPr/>
          </p:nvGrpSpPr>
          <p:grpSpPr>
            <a:xfrm>
              <a:off x="704850" y="1821705"/>
              <a:ext cx="6122893" cy="3209925"/>
              <a:chOff x="915520" y="1889987"/>
              <a:chExt cx="6122893" cy="3209925"/>
            </a:xfrm>
          </p:grpSpPr>
          <p:pic>
            <p:nvPicPr>
              <p:cNvPr id="129" name="Picture 1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52"/>
              <a:stretch/>
            </p:blipFill>
            <p:spPr>
              <a:xfrm>
                <a:off x="915520" y="1889987"/>
                <a:ext cx="6122893" cy="3209925"/>
              </a:xfrm>
              <a:prstGeom prst="rect">
                <a:avLst/>
              </a:prstGeom>
            </p:spPr>
          </p:pic>
          <p:grpSp>
            <p:nvGrpSpPr>
              <p:cNvPr id="130" name="Group 129"/>
              <p:cNvGrpSpPr/>
              <p:nvPr/>
            </p:nvGrpSpPr>
            <p:grpSpPr>
              <a:xfrm>
                <a:off x="5360052" y="2942679"/>
                <a:ext cx="841250" cy="552270"/>
                <a:chOff x="5577416" y="389063"/>
                <a:chExt cx="1027646" cy="674637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5670226" y="734194"/>
                  <a:ext cx="864494" cy="3295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 flipV="1">
                  <a:off x="5993984" y="948821"/>
                  <a:ext cx="180215" cy="88239"/>
                </a:xfrm>
                <a:custGeom>
                  <a:avLst/>
                  <a:gdLst>
                    <a:gd name="connsiteX0" fmla="*/ 93820 w 187640"/>
                    <a:gd name="connsiteY0" fmla="*/ 0 h 91875"/>
                    <a:gd name="connsiteX1" fmla="*/ 180721 w 187640"/>
                    <a:gd name="connsiteY1" fmla="*/ 57602 h 91875"/>
                    <a:gd name="connsiteX2" fmla="*/ 187640 w 187640"/>
                    <a:gd name="connsiteY2" fmla="*/ 91875 h 91875"/>
                    <a:gd name="connsiteX3" fmla="*/ 0 w 187640"/>
                    <a:gd name="connsiteY3" fmla="*/ 91875 h 91875"/>
                    <a:gd name="connsiteX4" fmla="*/ 6920 w 187640"/>
                    <a:gd name="connsiteY4" fmla="*/ 57602 h 91875"/>
                    <a:gd name="connsiteX5" fmla="*/ 93820 w 187640"/>
                    <a:gd name="connsiteY5" fmla="*/ 0 h 91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640" h="91875">
                      <a:moveTo>
                        <a:pt x="93820" y="0"/>
                      </a:moveTo>
                      <a:cubicBezTo>
                        <a:pt x="132886" y="0"/>
                        <a:pt x="166403" y="23752"/>
                        <a:pt x="180721" y="57602"/>
                      </a:cubicBezTo>
                      <a:lnTo>
                        <a:pt x="187640" y="91875"/>
                      </a:lnTo>
                      <a:lnTo>
                        <a:pt x="0" y="91875"/>
                      </a:lnTo>
                      <a:lnTo>
                        <a:pt x="6920" y="57602"/>
                      </a:lnTo>
                      <a:cubicBezTo>
                        <a:pt x="21237" y="23752"/>
                        <a:pt x="54755" y="0"/>
                        <a:pt x="93820" y="0"/>
                      </a:cubicBezTo>
                      <a:close/>
                    </a:path>
                  </a:pathLst>
                </a:custGeom>
                <a:solidFill>
                  <a:srgbClr val="DC44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5902205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6183522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5774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57365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895683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60548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62139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6373084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6742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58334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5992539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1516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63108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2218211" y="2777597"/>
              <a:ext cx="745184" cy="651403"/>
              <a:chOff x="7147835" y="272016"/>
              <a:chExt cx="886473" cy="774911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7149417" y="721018"/>
                <a:ext cx="855056" cy="325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 rot="279011">
                <a:off x="7147835" y="272016"/>
                <a:ext cx="886473" cy="507587"/>
                <a:chOff x="4013632" y="1052736"/>
                <a:chExt cx="1175741" cy="673220"/>
              </a:xfrm>
            </p:grpSpPr>
            <p:sp>
              <p:nvSpPr>
                <p:cNvPr id="150" name="Oval 149"/>
                <p:cNvSpPr/>
                <p:nvPr/>
              </p:nvSpPr>
              <p:spPr>
                <a:xfrm rot="2647558">
                  <a:off x="4013632" y="1294424"/>
                  <a:ext cx="382541" cy="109768"/>
                </a:xfrm>
                <a:prstGeom prst="ellipse">
                  <a:avLst/>
                </a:prstGeom>
                <a:solidFill>
                  <a:srgbClr val="E472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>
                  <a:off x="4029395" y="1052736"/>
                  <a:ext cx="1159978" cy="673220"/>
                </a:xfrm>
                <a:custGeom>
                  <a:avLst/>
                  <a:gdLst>
                    <a:gd name="connsiteX0" fmla="*/ 612068 w 1224136"/>
                    <a:gd name="connsiteY0" fmla="*/ 0 h 494183"/>
                    <a:gd name="connsiteX1" fmla="*/ 1224136 w 1224136"/>
                    <a:gd name="connsiteY1" fmla="*/ 345706 h 494183"/>
                    <a:gd name="connsiteX2" fmla="*/ 1224136 w 1224136"/>
                    <a:gd name="connsiteY2" fmla="*/ 494183 h 494183"/>
                    <a:gd name="connsiteX3" fmla="*/ 0 w 1224136"/>
                    <a:gd name="connsiteY3" fmla="*/ 494183 h 494183"/>
                    <a:gd name="connsiteX4" fmla="*/ 0 w 1224136"/>
                    <a:gd name="connsiteY4" fmla="*/ 345706 h 49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4136" h="494183">
                      <a:moveTo>
                        <a:pt x="612068" y="0"/>
                      </a:moveTo>
                      <a:lnTo>
                        <a:pt x="1224136" y="345706"/>
                      </a:lnTo>
                      <a:lnTo>
                        <a:pt x="1224136" y="494183"/>
                      </a:lnTo>
                      <a:lnTo>
                        <a:pt x="0" y="494183"/>
                      </a:lnTo>
                      <a:lnTo>
                        <a:pt x="0" y="345706"/>
                      </a:lnTo>
                      <a:close/>
                    </a:path>
                  </a:pathLst>
                </a:cu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</p:grpSp>
          <p:sp>
            <p:nvSpPr>
              <p:cNvPr id="152" name="Freeform 151"/>
              <p:cNvSpPr/>
              <p:nvPr/>
            </p:nvSpPr>
            <p:spPr>
              <a:xfrm flipV="1">
                <a:off x="7469640" y="933302"/>
                <a:ext cx="178247" cy="87276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7378863" y="814702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657109" y="834741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-1" y="0"/>
            <a:ext cx="457200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0" y="0"/>
            <a:ext cx="46101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0" y="4362450"/>
            <a:ext cx="9143998" cy="673368"/>
            <a:chOff x="0" y="4362450"/>
            <a:chExt cx="9144000" cy="742950"/>
          </a:xfrm>
        </p:grpSpPr>
        <p:sp>
          <p:nvSpPr>
            <p:cNvPr id="158" name="Rectangle 157"/>
            <p:cNvSpPr/>
            <p:nvPr/>
          </p:nvSpPr>
          <p:spPr>
            <a:xfrm>
              <a:off x="0" y="4362450"/>
              <a:ext cx="9144000" cy="742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타이틀고딕2" panose="02020600000000000000" pitchFamily="18" charset="-127"/>
                <a:ea typeface="a타이틀고딕1" panose="02020600000000000000" pitchFamily="18" charset="-127"/>
              </a:endParaRPr>
            </a:p>
          </p:txBody>
        </p:sp>
        <p:cxnSp>
          <p:nvCxnSpPr>
            <p:cNvPr id="159" name="Straight Connector 158"/>
            <p:cNvCxnSpPr>
              <a:stCxn id="158" idx="1"/>
              <a:endCxn id="158" idx="3"/>
            </p:cNvCxnSpPr>
            <p:nvPr/>
          </p:nvCxnSpPr>
          <p:spPr>
            <a:xfrm>
              <a:off x="0" y="4733925"/>
              <a:ext cx="9144000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1494023" y="1855768"/>
            <a:ext cx="617360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spc="-300" dirty="0" smtClean="0">
                <a:solidFill>
                  <a:srgbClr val="E24449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BUS</a:t>
            </a:r>
            <a:endParaRPr lang="ko-KR" altLang="en-US" sz="19900" b="1" spc="-300" dirty="0">
              <a:solidFill>
                <a:srgbClr val="E24449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1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90277 0.00023 " pathEditMode="relative" rAng="0" ptsTypes="AA">
                                      <p:cBhvr>
                                        <p:cTn id="6" dur="4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3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 tmFilter="0,0; .5, 1; 1, 1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0" y="4362450"/>
            <a:ext cx="9143998" cy="673368"/>
            <a:chOff x="0" y="4362450"/>
            <a:chExt cx="9144000" cy="742950"/>
          </a:xfrm>
        </p:grpSpPr>
        <p:sp>
          <p:nvSpPr>
            <p:cNvPr id="56" name="Rectangle 55"/>
            <p:cNvSpPr/>
            <p:nvPr/>
          </p:nvSpPr>
          <p:spPr>
            <a:xfrm>
              <a:off x="0" y="4362450"/>
              <a:ext cx="9144000" cy="742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타이틀고딕2" panose="02020600000000000000" pitchFamily="18" charset="-127"/>
                <a:ea typeface="a타이틀고딕1" panose="02020600000000000000" pitchFamily="18" charset="-127"/>
              </a:endParaRPr>
            </a:p>
          </p:txBody>
        </p:sp>
        <p:cxnSp>
          <p:nvCxnSpPr>
            <p:cNvPr id="57" name="Straight Connector 56"/>
            <p:cNvCxnSpPr>
              <a:stCxn id="56" idx="1"/>
              <a:endCxn id="56" idx="3"/>
            </p:cNvCxnSpPr>
            <p:nvPr/>
          </p:nvCxnSpPr>
          <p:spPr>
            <a:xfrm>
              <a:off x="0" y="4733925"/>
              <a:ext cx="9144000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7543642" y="2610876"/>
            <a:ext cx="841555" cy="1903588"/>
            <a:chOff x="1783595" y="2929427"/>
            <a:chExt cx="841555" cy="1903588"/>
          </a:xfrm>
        </p:grpSpPr>
        <p:grpSp>
          <p:nvGrpSpPr>
            <p:cNvPr id="51" name="Group 50"/>
            <p:cNvGrpSpPr/>
            <p:nvPr/>
          </p:nvGrpSpPr>
          <p:grpSpPr>
            <a:xfrm>
              <a:off x="1783595" y="2929427"/>
              <a:ext cx="841555" cy="1903588"/>
              <a:chOff x="1783595" y="2929427"/>
              <a:chExt cx="841555" cy="190358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190344" y="3575709"/>
                <a:ext cx="28059" cy="1257306"/>
              </a:xfrm>
              <a:prstGeom prst="rect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3595" y="2929427"/>
                <a:ext cx="841555" cy="842962"/>
              </a:xfrm>
              <a:prstGeom prst="rect">
                <a:avLst/>
              </a:prstGeom>
            </p:spPr>
          </p:pic>
        </p:grpSp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" t="6527" r="7639" b="18195"/>
            <a:stretch/>
          </p:blipFill>
          <p:spPr>
            <a:xfrm>
              <a:off x="2044682" y="3227133"/>
              <a:ext cx="309342" cy="276216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125976" y="2146672"/>
            <a:ext cx="4892048" cy="2564655"/>
            <a:chOff x="704850" y="1821705"/>
            <a:chExt cx="6122893" cy="3209925"/>
          </a:xfrm>
        </p:grpSpPr>
        <p:grpSp>
          <p:nvGrpSpPr>
            <p:cNvPr id="59" name="Group 58"/>
            <p:cNvGrpSpPr/>
            <p:nvPr/>
          </p:nvGrpSpPr>
          <p:grpSpPr>
            <a:xfrm>
              <a:off x="704850" y="1821705"/>
              <a:ext cx="6122893" cy="3209925"/>
              <a:chOff x="915520" y="1889987"/>
              <a:chExt cx="6122893" cy="3209925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52"/>
              <a:stretch/>
            </p:blipFill>
            <p:spPr>
              <a:xfrm>
                <a:off x="915520" y="1889987"/>
                <a:ext cx="6122893" cy="3209925"/>
              </a:xfrm>
              <a:prstGeom prst="rect">
                <a:avLst/>
              </a:prstGeom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5360052" y="2942679"/>
                <a:ext cx="841250" cy="552270"/>
                <a:chOff x="5577416" y="389063"/>
                <a:chExt cx="1027646" cy="67463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670226" y="734194"/>
                  <a:ext cx="864494" cy="3295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 flipV="1">
                  <a:off x="5993984" y="948821"/>
                  <a:ext cx="180215" cy="88239"/>
                </a:xfrm>
                <a:custGeom>
                  <a:avLst/>
                  <a:gdLst>
                    <a:gd name="connsiteX0" fmla="*/ 93820 w 187640"/>
                    <a:gd name="connsiteY0" fmla="*/ 0 h 91875"/>
                    <a:gd name="connsiteX1" fmla="*/ 180721 w 187640"/>
                    <a:gd name="connsiteY1" fmla="*/ 57602 h 91875"/>
                    <a:gd name="connsiteX2" fmla="*/ 187640 w 187640"/>
                    <a:gd name="connsiteY2" fmla="*/ 91875 h 91875"/>
                    <a:gd name="connsiteX3" fmla="*/ 0 w 187640"/>
                    <a:gd name="connsiteY3" fmla="*/ 91875 h 91875"/>
                    <a:gd name="connsiteX4" fmla="*/ 6920 w 187640"/>
                    <a:gd name="connsiteY4" fmla="*/ 57602 h 91875"/>
                    <a:gd name="connsiteX5" fmla="*/ 93820 w 187640"/>
                    <a:gd name="connsiteY5" fmla="*/ 0 h 91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640" h="91875">
                      <a:moveTo>
                        <a:pt x="93820" y="0"/>
                      </a:moveTo>
                      <a:cubicBezTo>
                        <a:pt x="132886" y="0"/>
                        <a:pt x="166403" y="23752"/>
                        <a:pt x="180721" y="57602"/>
                      </a:cubicBezTo>
                      <a:lnTo>
                        <a:pt x="187640" y="91875"/>
                      </a:lnTo>
                      <a:lnTo>
                        <a:pt x="0" y="91875"/>
                      </a:lnTo>
                      <a:lnTo>
                        <a:pt x="6920" y="57602"/>
                      </a:lnTo>
                      <a:cubicBezTo>
                        <a:pt x="21237" y="23752"/>
                        <a:pt x="54755" y="0"/>
                        <a:pt x="93820" y="0"/>
                      </a:cubicBezTo>
                      <a:close/>
                    </a:path>
                  </a:pathLst>
                </a:custGeom>
                <a:solidFill>
                  <a:srgbClr val="DC44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902205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183522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5774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7365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5895683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60548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62139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373084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56742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58334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5992539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61516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3108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2218211" y="2777597"/>
              <a:ext cx="745184" cy="651403"/>
              <a:chOff x="7147835" y="272016"/>
              <a:chExt cx="886473" cy="77491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149417" y="721018"/>
                <a:ext cx="855056" cy="325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 rot="279011">
                <a:off x="7147835" y="272016"/>
                <a:ext cx="886473" cy="507587"/>
                <a:chOff x="4013632" y="1052736"/>
                <a:chExt cx="1175741" cy="673220"/>
              </a:xfrm>
            </p:grpSpPr>
            <p:sp>
              <p:nvSpPr>
                <p:cNvPr id="66" name="Oval 65"/>
                <p:cNvSpPr/>
                <p:nvPr/>
              </p:nvSpPr>
              <p:spPr>
                <a:xfrm rot="2647558">
                  <a:off x="4013632" y="1294424"/>
                  <a:ext cx="382541" cy="109768"/>
                </a:xfrm>
                <a:prstGeom prst="ellipse">
                  <a:avLst/>
                </a:prstGeom>
                <a:solidFill>
                  <a:srgbClr val="E472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4029395" y="1052736"/>
                  <a:ext cx="1159978" cy="673220"/>
                </a:xfrm>
                <a:custGeom>
                  <a:avLst/>
                  <a:gdLst>
                    <a:gd name="connsiteX0" fmla="*/ 612068 w 1224136"/>
                    <a:gd name="connsiteY0" fmla="*/ 0 h 494183"/>
                    <a:gd name="connsiteX1" fmla="*/ 1224136 w 1224136"/>
                    <a:gd name="connsiteY1" fmla="*/ 345706 h 494183"/>
                    <a:gd name="connsiteX2" fmla="*/ 1224136 w 1224136"/>
                    <a:gd name="connsiteY2" fmla="*/ 494183 h 494183"/>
                    <a:gd name="connsiteX3" fmla="*/ 0 w 1224136"/>
                    <a:gd name="connsiteY3" fmla="*/ 494183 h 494183"/>
                    <a:gd name="connsiteX4" fmla="*/ 0 w 1224136"/>
                    <a:gd name="connsiteY4" fmla="*/ 345706 h 49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4136" h="494183">
                      <a:moveTo>
                        <a:pt x="612068" y="0"/>
                      </a:moveTo>
                      <a:lnTo>
                        <a:pt x="1224136" y="345706"/>
                      </a:lnTo>
                      <a:lnTo>
                        <a:pt x="1224136" y="494183"/>
                      </a:lnTo>
                      <a:lnTo>
                        <a:pt x="0" y="494183"/>
                      </a:lnTo>
                      <a:lnTo>
                        <a:pt x="0" y="345706"/>
                      </a:lnTo>
                      <a:close/>
                    </a:path>
                  </a:pathLst>
                </a:cu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</p:grpSp>
          <p:sp>
            <p:nvSpPr>
              <p:cNvPr id="63" name="Freeform 62"/>
              <p:cNvSpPr/>
              <p:nvPr/>
            </p:nvSpPr>
            <p:spPr>
              <a:xfrm flipV="1">
                <a:off x="7469640" y="933302"/>
                <a:ext cx="178247" cy="87276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378863" y="814702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657109" y="834741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3418330" y="5714212"/>
            <a:ext cx="230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THANKS</a:t>
            </a:r>
            <a:endParaRPr lang="ko-KR" altLang="en-US" sz="20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</p:sp>
    </p:spTree>
    <p:extLst>
      <p:ext uri="{BB962C8B-B14F-4D97-AF65-F5344CB8AC3E}">
        <p14:creationId xmlns:p14="http://schemas.microsoft.com/office/powerpoint/2010/main" val="22692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</p:sp>
    </p:spTree>
    <p:extLst>
      <p:ext uri="{BB962C8B-B14F-4D97-AF65-F5344CB8AC3E}">
        <p14:creationId xmlns:p14="http://schemas.microsoft.com/office/powerpoint/2010/main" val="11770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4572000" y="1876425"/>
            <a:ext cx="2581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CANONNAM</a:t>
            </a:r>
          </a:p>
          <a:p>
            <a:r>
              <a:rPr lang="en-US" altLang="ko-KR" sz="2800" dirty="0" smtClean="0">
                <a:solidFill>
                  <a:srgbClr val="E24449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BUS _ O.O/</a:t>
            </a: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DESIGN</a:t>
            </a:r>
            <a:r>
              <a:rPr lang="en-US" altLang="ko-KR" sz="2800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/>
            </a:r>
            <a:br>
              <a:rPr lang="en-US" altLang="ko-KR" sz="2800" dirty="0" smtClean="0">
                <a:latin typeface="a타이틀고딕2" panose="02020600000000000000" pitchFamily="18" charset="-127"/>
                <a:ea typeface="a타이틀고딕2" panose="02020600000000000000" pitchFamily="18" charset="-127"/>
              </a:rPr>
            </a:b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POWERPOINT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1998" y="3632686"/>
            <a:ext cx="38481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PowerPoint 2013 is a visual and graphical application, primarily used for creating presentations.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present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slide shows that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combine animation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and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much more.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914651" y="1978819"/>
            <a:ext cx="1657350" cy="29003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812031"/>
            <a:ext cx="4572000" cy="45719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12031"/>
            <a:ext cx="457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783595" y="2929427"/>
            <a:ext cx="841555" cy="1903588"/>
            <a:chOff x="1783595" y="2929427"/>
            <a:chExt cx="841555" cy="1903588"/>
          </a:xfrm>
        </p:grpSpPr>
        <p:sp>
          <p:nvSpPr>
            <p:cNvPr id="8" name="Rectangle 7"/>
            <p:cNvSpPr/>
            <p:nvPr/>
          </p:nvSpPr>
          <p:spPr>
            <a:xfrm>
              <a:off x="2190344" y="3575709"/>
              <a:ext cx="28059" cy="1257306"/>
            </a:xfrm>
            <a:prstGeom prst="rect">
              <a:avLst/>
            </a:prstGeom>
            <a:solidFill>
              <a:srgbClr val="E24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타이틀고딕2" panose="02020600000000000000" pitchFamily="18" charset="-127"/>
                <a:ea typeface="a타이틀고딕1" panose="02020600000000000000" pitchFamily="18" charset="-127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595" y="2929427"/>
              <a:ext cx="841555" cy="84296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6527" r="7639" b="18195"/>
          <a:stretch/>
        </p:blipFill>
        <p:spPr>
          <a:xfrm>
            <a:off x="2044682" y="3227133"/>
            <a:ext cx="309342" cy="2762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" y="4543425"/>
            <a:ext cx="4572000" cy="268606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1999" y="4543425"/>
            <a:ext cx="4572001" cy="2686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857750"/>
            <a:ext cx="4572000" cy="290037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4857750"/>
            <a:ext cx="4572001" cy="290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" y="0"/>
            <a:ext cx="4572000" cy="4543425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1999" y="0"/>
            <a:ext cx="4572001" cy="454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143500"/>
            <a:ext cx="4572000" cy="17145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5143500"/>
            <a:ext cx="4572001" cy="171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486803" y="871068"/>
            <a:ext cx="1608979" cy="1221183"/>
            <a:chOff x="6019799" y="460863"/>
            <a:chExt cx="1608979" cy="1221183"/>
          </a:xfrm>
        </p:grpSpPr>
        <p:sp>
          <p:nvSpPr>
            <p:cNvPr id="41" name="Rectangle 5"/>
            <p:cNvSpPr/>
            <p:nvPr/>
          </p:nvSpPr>
          <p:spPr>
            <a:xfrm>
              <a:off x="6019799" y="1435825"/>
              <a:ext cx="1608979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인터페이스 및 기능</a:t>
              </a:r>
              <a:endParaRPr lang="en-US" altLang="ko-KR" sz="1600" dirty="0" smtClean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53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4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9284795" y="3022094"/>
            <a:ext cx="1992805" cy="1221183"/>
            <a:chOff x="5817791" y="460863"/>
            <a:chExt cx="1992805" cy="1221183"/>
          </a:xfrm>
        </p:grpSpPr>
        <p:sp>
          <p:nvSpPr>
            <p:cNvPr id="57" name="Rectangle 5"/>
            <p:cNvSpPr/>
            <p:nvPr/>
          </p:nvSpPr>
          <p:spPr>
            <a:xfrm>
              <a:off x="5817791" y="1435825"/>
              <a:ext cx="199280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세부 코드 설명</a:t>
              </a:r>
              <a:endParaRPr lang="en-US" altLang="ko-KR" sz="1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60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5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9486803" y="5173121"/>
            <a:ext cx="1608979" cy="1221183"/>
            <a:chOff x="6019799" y="460863"/>
            <a:chExt cx="1608979" cy="1221183"/>
          </a:xfrm>
        </p:grpSpPr>
        <p:sp>
          <p:nvSpPr>
            <p:cNvPr id="63" name="Rectangle 5"/>
            <p:cNvSpPr/>
            <p:nvPr/>
          </p:nvSpPr>
          <p:spPr>
            <a:xfrm>
              <a:off x="6019799" y="1435825"/>
              <a:ext cx="1608979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기대효과</a:t>
              </a:r>
              <a:endParaRPr lang="en-US" altLang="ko-KR" sz="16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66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6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-1975495" y="871068"/>
            <a:ext cx="1608979" cy="1221183"/>
            <a:chOff x="6019799" y="460863"/>
            <a:chExt cx="1608979" cy="1221183"/>
          </a:xfrm>
        </p:grpSpPr>
        <p:sp>
          <p:nvSpPr>
            <p:cNvPr id="69" name="Rectangle 5"/>
            <p:cNvSpPr/>
            <p:nvPr/>
          </p:nvSpPr>
          <p:spPr>
            <a:xfrm>
              <a:off x="6019799" y="1435825"/>
              <a:ext cx="1608979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배경 </a:t>
              </a:r>
              <a:endParaRPr lang="en-US" altLang="ko-KR" sz="1600" dirty="0" smtClean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72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1</a:t>
                </a: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-2177503" y="3022094"/>
            <a:ext cx="1992805" cy="1221183"/>
            <a:chOff x="5817791" y="460863"/>
            <a:chExt cx="1992805" cy="1221183"/>
          </a:xfrm>
        </p:grpSpPr>
        <p:sp>
          <p:nvSpPr>
            <p:cNvPr id="75" name="Rectangle 5"/>
            <p:cNvSpPr/>
            <p:nvPr/>
          </p:nvSpPr>
          <p:spPr>
            <a:xfrm>
              <a:off x="5817791" y="1435825"/>
              <a:ext cx="199280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주제</a:t>
              </a:r>
              <a:endParaRPr lang="en-US" altLang="ko-KR" sz="1600" b="1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78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2</a:t>
                </a: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-1975495" y="5173121"/>
            <a:ext cx="1608979" cy="1221183"/>
            <a:chOff x="6019799" y="460863"/>
            <a:chExt cx="1608979" cy="1221183"/>
          </a:xfrm>
        </p:grpSpPr>
        <p:sp>
          <p:nvSpPr>
            <p:cNvPr id="81" name="Rectangle 5"/>
            <p:cNvSpPr/>
            <p:nvPr/>
          </p:nvSpPr>
          <p:spPr>
            <a:xfrm>
              <a:off x="6019799" y="1435825"/>
              <a:ext cx="1608979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활용 데이터</a:t>
              </a:r>
              <a:endParaRPr lang="en-US" altLang="ko-KR" sz="16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84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3</a:t>
                </a:r>
              </a:p>
            </p:txBody>
          </p:sp>
        </p:grpSp>
      </p:grpSp>
      <p:sp>
        <p:nvSpPr>
          <p:cNvPr id="86" name="Rectangle 85"/>
          <p:cNvSpPr/>
          <p:nvPr/>
        </p:nvSpPr>
        <p:spPr>
          <a:xfrm>
            <a:off x="140794" y="217409"/>
            <a:ext cx="4246508" cy="6516765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763814" y="217409"/>
            <a:ext cx="4246834" cy="64484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04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37795 -0.00116 " pathEditMode="relative" rAng="0" ptsTypes="AA">
                                      <p:cBhvr>
                                        <p:cTn id="40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5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37917 -0.00116 " pathEditMode="relative" rAng="0" ptsTypes="AA">
                                      <p:cBhvr>
                                        <p:cTn id="43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37795 -0.00115 " pathEditMode="relative" rAng="0" ptsTypes="AA">
                                      <p:cBhvr>
                                        <p:cTn id="46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5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37535 -0.00116 " pathEditMode="relative" rAng="0" ptsTypes="AA">
                                      <p:cBhvr>
                                        <p:cTn id="4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37431 -0.00116 " pathEditMode="relative" rAng="0" ptsTypes="AA">
                                      <p:cBhvr>
                                        <p:cTn id="52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-0.37639 -0.00301 " pathEditMode="relative" rAng="0" ptsTypes="AA">
                                      <p:cBhvr>
                                        <p:cTn id="55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1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5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86" grpId="0" animBg="1"/>
      <p:bldP spid="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97462" y="1832837"/>
            <a:ext cx="2466413" cy="3209925"/>
            <a:chOff x="4572000" y="1889987"/>
            <a:chExt cx="2466413" cy="32099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3"/>
            <a:stretch/>
          </p:blipFill>
          <p:spPr>
            <a:xfrm>
              <a:off x="4572000" y="1889987"/>
              <a:ext cx="2466413" cy="320992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360052" y="2942679"/>
              <a:ext cx="841250" cy="552270"/>
              <a:chOff x="5577416" y="389063"/>
              <a:chExt cx="1027646" cy="67463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70226" y="734194"/>
                <a:ext cx="864494" cy="3295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 flipV="1">
                <a:off x="5993984" y="948821"/>
                <a:ext cx="180215" cy="88239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02205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83522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5774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365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95683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0548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139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373084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6742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334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992539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516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3108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-1" y="0"/>
            <a:ext cx="457200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482" y="3174285"/>
            <a:ext cx="258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배경</a:t>
            </a:r>
            <a:endParaRPr lang="ko-KR" altLang="en-US" sz="28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7722" y="2593328"/>
            <a:ext cx="1668554" cy="1671344"/>
            <a:chOff x="3737722" y="2593328"/>
            <a:chExt cx="1668554" cy="16713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722" y="2593328"/>
              <a:ext cx="1668554" cy="16713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48100" y="3051175"/>
              <a:ext cx="1438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1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7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88889E-6 1.11111E-6 L 0.24722 -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717095"/>
            <a:ext cx="57912000" cy="673368"/>
            <a:chOff x="0" y="4362450"/>
            <a:chExt cx="9144000" cy="742950"/>
          </a:xfrm>
        </p:grpSpPr>
        <p:sp>
          <p:nvSpPr>
            <p:cNvPr id="5" name="Rectangle 4"/>
            <p:cNvSpPr/>
            <p:nvPr/>
          </p:nvSpPr>
          <p:spPr>
            <a:xfrm>
              <a:off x="0" y="4362450"/>
              <a:ext cx="9144000" cy="742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타이틀고딕2" panose="02020600000000000000" pitchFamily="18" charset="-127"/>
                <a:ea typeface="a타이틀고딕1" panose="02020600000000000000" pitchFamily="18" charset="-127"/>
              </a:endParaRPr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0" y="4733925"/>
              <a:ext cx="9144000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4524" y="1231205"/>
            <a:ext cx="1485789" cy="1213631"/>
            <a:chOff x="7018024" y="1816085"/>
            <a:chExt cx="1485789" cy="1213631"/>
          </a:xfrm>
        </p:grpSpPr>
        <p:sp>
          <p:nvSpPr>
            <p:cNvPr id="178" name="Isosceles Triangle 177"/>
            <p:cNvSpPr/>
            <p:nvPr/>
          </p:nvSpPr>
          <p:spPr>
            <a:xfrm>
              <a:off x="7745625" y="2146672"/>
              <a:ext cx="758188" cy="883044"/>
            </a:xfrm>
            <a:prstGeom prst="triangle">
              <a:avLst>
                <a:gd name="adj" fmla="val 31574"/>
              </a:avLst>
            </a:prstGeom>
            <a:solidFill>
              <a:srgbClr val="E24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타이틀고딕2" panose="02020600000000000000" pitchFamily="18" charset="-127"/>
                <a:ea typeface="a타이틀고딕1" panose="02020600000000000000" pitchFamily="18" charset="-127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7018024" y="1816085"/>
              <a:ext cx="1059176" cy="1213631"/>
            </a:xfrm>
            <a:prstGeom prst="triangle">
              <a:avLst>
                <a:gd name="adj" fmla="val 428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타이틀고딕2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40976" y="1801651"/>
            <a:ext cx="1871424" cy="187142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281301" y="512748"/>
            <a:ext cx="1380338" cy="1436914"/>
            <a:chOff x="5920348" y="551543"/>
            <a:chExt cx="1380338" cy="1436914"/>
          </a:xfrm>
        </p:grpSpPr>
        <p:sp>
          <p:nvSpPr>
            <p:cNvPr id="184" name="Freeform 183"/>
            <p:cNvSpPr/>
            <p:nvPr/>
          </p:nvSpPr>
          <p:spPr>
            <a:xfrm>
              <a:off x="6473371" y="551543"/>
              <a:ext cx="827315" cy="1436914"/>
            </a:xfrm>
            <a:custGeom>
              <a:avLst/>
              <a:gdLst>
                <a:gd name="connsiteX0" fmla="*/ 123555 w 827315"/>
                <a:gd name="connsiteY0" fmla="*/ 817329 h 1436914"/>
                <a:gd name="connsiteX1" fmla="*/ 123555 w 827315"/>
                <a:gd name="connsiteY1" fmla="*/ 1019890 h 1436914"/>
                <a:gd name="connsiteX2" fmla="*/ 703760 w 827315"/>
                <a:gd name="connsiteY2" fmla="*/ 1019890 h 1436914"/>
                <a:gd name="connsiteX3" fmla="*/ 703760 w 827315"/>
                <a:gd name="connsiteY3" fmla="*/ 817329 h 1436914"/>
                <a:gd name="connsiteX4" fmla="*/ 123555 w 827315"/>
                <a:gd name="connsiteY4" fmla="*/ 493567 h 1436914"/>
                <a:gd name="connsiteX5" fmla="*/ 123555 w 827315"/>
                <a:gd name="connsiteY5" fmla="*/ 696128 h 1436914"/>
                <a:gd name="connsiteX6" fmla="*/ 703760 w 827315"/>
                <a:gd name="connsiteY6" fmla="*/ 696128 h 1436914"/>
                <a:gd name="connsiteX7" fmla="*/ 703760 w 827315"/>
                <a:gd name="connsiteY7" fmla="*/ 493567 h 1436914"/>
                <a:gd name="connsiteX8" fmla="*/ 123555 w 827315"/>
                <a:gd name="connsiteY8" fmla="*/ 140175 h 1436914"/>
                <a:gd name="connsiteX9" fmla="*/ 123555 w 827315"/>
                <a:gd name="connsiteY9" fmla="*/ 342736 h 1436914"/>
                <a:gd name="connsiteX10" fmla="*/ 703760 w 827315"/>
                <a:gd name="connsiteY10" fmla="*/ 342736 h 1436914"/>
                <a:gd name="connsiteX11" fmla="*/ 703760 w 827315"/>
                <a:gd name="connsiteY11" fmla="*/ 140175 h 1436914"/>
                <a:gd name="connsiteX12" fmla="*/ 0 w 827315"/>
                <a:gd name="connsiteY12" fmla="*/ 0 h 1436914"/>
                <a:gd name="connsiteX13" fmla="*/ 827315 w 827315"/>
                <a:gd name="connsiteY13" fmla="*/ 0 h 1436914"/>
                <a:gd name="connsiteX14" fmla="*/ 827315 w 827315"/>
                <a:gd name="connsiteY14" fmla="*/ 1436914 h 1436914"/>
                <a:gd name="connsiteX15" fmla="*/ 0 w 827315"/>
                <a:gd name="connsiteY15" fmla="*/ 1436914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315" h="1436914">
                  <a:moveTo>
                    <a:pt x="123555" y="817329"/>
                  </a:moveTo>
                  <a:lnTo>
                    <a:pt x="123555" y="1019890"/>
                  </a:lnTo>
                  <a:lnTo>
                    <a:pt x="703760" y="1019890"/>
                  </a:lnTo>
                  <a:lnTo>
                    <a:pt x="703760" y="817329"/>
                  </a:lnTo>
                  <a:close/>
                  <a:moveTo>
                    <a:pt x="123555" y="493567"/>
                  </a:moveTo>
                  <a:lnTo>
                    <a:pt x="123555" y="696128"/>
                  </a:lnTo>
                  <a:lnTo>
                    <a:pt x="703760" y="696128"/>
                  </a:lnTo>
                  <a:lnTo>
                    <a:pt x="703760" y="493567"/>
                  </a:lnTo>
                  <a:close/>
                  <a:moveTo>
                    <a:pt x="123555" y="140175"/>
                  </a:moveTo>
                  <a:lnTo>
                    <a:pt x="123555" y="342736"/>
                  </a:lnTo>
                  <a:lnTo>
                    <a:pt x="703760" y="342736"/>
                  </a:lnTo>
                  <a:lnTo>
                    <a:pt x="703760" y="140175"/>
                  </a:lnTo>
                  <a:close/>
                  <a:moveTo>
                    <a:pt x="0" y="0"/>
                  </a:moveTo>
                  <a:lnTo>
                    <a:pt x="827315" y="0"/>
                  </a:lnTo>
                  <a:lnTo>
                    <a:pt x="827315" y="1436914"/>
                  </a:lnTo>
                  <a:lnTo>
                    <a:pt x="0" y="14369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타이틀고딕2" panose="02020600000000000000" pitchFamily="18" charset="-127"/>
                <a:ea typeface="a타이틀고딕1" panose="02020600000000000000" pitchFamily="18" charset="-127"/>
              </a:endParaRPr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5920348" y="949985"/>
              <a:ext cx="597909" cy="1038472"/>
            </a:xfrm>
            <a:custGeom>
              <a:avLst/>
              <a:gdLst>
                <a:gd name="connsiteX0" fmla="*/ 123555 w 827315"/>
                <a:gd name="connsiteY0" fmla="*/ 817329 h 1436914"/>
                <a:gd name="connsiteX1" fmla="*/ 123555 w 827315"/>
                <a:gd name="connsiteY1" fmla="*/ 1019890 h 1436914"/>
                <a:gd name="connsiteX2" fmla="*/ 703760 w 827315"/>
                <a:gd name="connsiteY2" fmla="*/ 1019890 h 1436914"/>
                <a:gd name="connsiteX3" fmla="*/ 703760 w 827315"/>
                <a:gd name="connsiteY3" fmla="*/ 817329 h 1436914"/>
                <a:gd name="connsiteX4" fmla="*/ 123555 w 827315"/>
                <a:gd name="connsiteY4" fmla="*/ 493567 h 1436914"/>
                <a:gd name="connsiteX5" fmla="*/ 123555 w 827315"/>
                <a:gd name="connsiteY5" fmla="*/ 696128 h 1436914"/>
                <a:gd name="connsiteX6" fmla="*/ 703760 w 827315"/>
                <a:gd name="connsiteY6" fmla="*/ 696128 h 1436914"/>
                <a:gd name="connsiteX7" fmla="*/ 703760 w 827315"/>
                <a:gd name="connsiteY7" fmla="*/ 493567 h 1436914"/>
                <a:gd name="connsiteX8" fmla="*/ 123555 w 827315"/>
                <a:gd name="connsiteY8" fmla="*/ 140175 h 1436914"/>
                <a:gd name="connsiteX9" fmla="*/ 123555 w 827315"/>
                <a:gd name="connsiteY9" fmla="*/ 342736 h 1436914"/>
                <a:gd name="connsiteX10" fmla="*/ 703760 w 827315"/>
                <a:gd name="connsiteY10" fmla="*/ 342736 h 1436914"/>
                <a:gd name="connsiteX11" fmla="*/ 703760 w 827315"/>
                <a:gd name="connsiteY11" fmla="*/ 140175 h 1436914"/>
                <a:gd name="connsiteX12" fmla="*/ 0 w 827315"/>
                <a:gd name="connsiteY12" fmla="*/ 0 h 1436914"/>
                <a:gd name="connsiteX13" fmla="*/ 827315 w 827315"/>
                <a:gd name="connsiteY13" fmla="*/ 0 h 1436914"/>
                <a:gd name="connsiteX14" fmla="*/ 827315 w 827315"/>
                <a:gd name="connsiteY14" fmla="*/ 1436914 h 1436914"/>
                <a:gd name="connsiteX15" fmla="*/ 0 w 827315"/>
                <a:gd name="connsiteY15" fmla="*/ 1436914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315" h="1436914">
                  <a:moveTo>
                    <a:pt x="123555" y="817329"/>
                  </a:moveTo>
                  <a:lnTo>
                    <a:pt x="123555" y="1019890"/>
                  </a:lnTo>
                  <a:lnTo>
                    <a:pt x="703760" y="1019890"/>
                  </a:lnTo>
                  <a:lnTo>
                    <a:pt x="703760" y="817329"/>
                  </a:lnTo>
                  <a:close/>
                  <a:moveTo>
                    <a:pt x="123555" y="493567"/>
                  </a:moveTo>
                  <a:lnTo>
                    <a:pt x="123555" y="696128"/>
                  </a:lnTo>
                  <a:lnTo>
                    <a:pt x="703760" y="696128"/>
                  </a:lnTo>
                  <a:lnTo>
                    <a:pt x="703760" y="493567"/>
                  </a:lnTo>
                  <a:close/>
                  <a:moveTo>
                    <a:pt x="123555" y="140175"/>
                  </a:moveTo>
                  <a:lnTo>
                    <a:pt x="123555" y="342736"/>
                  </a:lnTo>
                  <a:lnTo>
                    <a:pt x="703760" y="342736"/>
                  </a:lnTo>
                  <a:lnTo>
                    <a:pt x="703760" y="140175"/>
                  </a:lnTo>
                  <a:close/>
                  <a:moveTo>
                    <a:pt x="0" y="0"/>
                  </a:moveTo>
                  <a:lnTo>
                    <a:pt x="827315" y="0"/>
                  </a:lnTo>
                  <a:lnTo>
                    <a:pt x="827315" y="1436914"/>
                  </a:lnTo>
                  <a:lnTo>
                    <a:pt x="0" y="1436914"/>
                  </a:lnTo>
                  <a:close/>
                </a:path>
              </a:pathLst>
            </a:custGeom>
            <a:solidFill>
              <a:srgbClr val="E24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타이틀고딕2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125976" y="1501317"/>
            <a:ext cx="4892048" cy="2564655"/>
            <a:chOff x="704850" y="1821705"/>
            <a:chExt cx="6122893" cy="3209925"/>
          </a:xfrm>
        </p:grpSpPr>
        <p:grpSp>
          <p:nvGrpSpPr>
            <p:cNvPr id="151" name="Group 150"/>
            <p:cNvGrpSpPr/>
            <p:nvPr/>
          </p:nvGrpSpPr>
          <p:grpSpPr>
            <a:xfrm>
              <a:off x="704850" y="1821705"/>
              <a:ext cx="6122893" cy="3209925"/>
              <a:chOff x="915520" y="1889987"/>
              <a:chExt cx="6122893" cy="3209925"/>
            </a:xfrm>
          </p:grpSpPr>
          <p:pic>
            <p:nvPicPr>
              <p:cNvPr id="160" name="Picture 15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52"/>
              <a:stretch/>
            </p:blipFill>
            <p:spPr>
              <a:xfrm>
                <a:off x="915520" y="1889987"/>
                <a:ext cx="6122893" cy="3209925"/>
              </a:xfrm>
              <a:prstGeom prst="rect">
                <a:avLst/>
              </a:prstGeom>
            </p:spPr>
          </p:pic>
          <p:grpSp>
            <p:nvGrpSpPr>
              <p:cNvPr id="161" name="Group 160"/>
              <p:cNvGrpSpPr/>
              <p:nvPr/>
            </p:nvGrpSpPr>
            <p:grpSpPr>
              <a:xfrm>
                <a:off x="5360052" y="2942679"/>
                <a:ext cx="841250" cy="552270"/>
                <a:chOff x="5577416" y="389063"/>
                <a:chExt cx="1027646" cy="674637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5670226" y="734194"/>
                  <a:ext cx="864494" cy="3295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flipV="1">
                  <a:off x="5993984" y="948821"/>
                  <a:ext cx="180215" cy="88239"/>
                </a:xfrm>
                <a:custGeom>
                  <a:avLst/>
                  <a:gdLst>
                    <a:gd name="connsiteX0" fmla="*/ 93820 w 187640"/>
                    <a:gd name="connsiteY0" fmla="*/ 0 h 91875"/>
                    <a:gd name="connsiteX1" fmla="*/ 180721 w 187640"/>
                    <a:gd name="connsiteY1" fmla="*/ 57602 h 91875"/>
                    <a:gd name="connsiteX2" fmla="*/ 187640 w 187640"/>
                    <a:gd name="connsiteY2" fmla="*/ 91875 h 91875"/>
                    <a:gd name="connsiteX3" fmla="*/ 0 w 187640"/>
                    <a:gd name="connsiteY3" fmla="*/ 91875 h 91875"/>
                    <a:gd name="connsiteX4" fmla="*/ 6920 w 187640"/>
                    <a:gd name="connsiteY4" fmla="*/ 57602 h 91875"/>
                    <a:gd name="connsiteX5" fmla="*/ 93820 w 187640"/>
                    <a:gd name="connsiteY5" fmla="*/ 0 h 91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640" h="91875">
                      <a:moveTo>
                        <a:pt x="93820" y="0"/>
                      </a:moveTo>
                      <a:cubicBezTo>
                        <a:pt x="132886" y="0"/>
                        <a:pt x="166403" y="23752"/>
                        <a:pt x="180721" y="57602"/>
                      </a:cubicBezTo>
                      <a:lnTo>
                        <a:pt x="187640" y="91875"/>
                      </a:lnTo>
                      <a:lnTo>
                        <a:pt x="0" y="91875"/>
                      </a:lnTo>
                      <a:lnTo>
                        <a:pt x="6920" y="57602"/>
                      </a:lnTo>
                      <a:cubicBezTo>
                        <a:pt x="21237" y="23752"/>
                        <a:pt x="54755" y="0"/>
                        <a:pt x="93820" y="0"/>
                      </a:cubicBezTo>
                      <a:close/>
                    </a:path>
                  </a:pathLst>
                </a:custGeom>
                <a:solidFill>
                  <a:srgbClr val="DC44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902205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183522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55774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57365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5895683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60548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62139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6373084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56742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8334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5992539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61516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63108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</p:grpSp>
        </p:grpSp>
        <p:grpSp>
          <p:nvGrpSpPr>
            <p:cNvPr id="152" name="Group 151"/>
            <p:cNvGrpSpPr/>
            <p:nvPr/>
          </p:nvGrpSpPr>
          <p:grpSpPr>
            <a:xfrm>
              <a:off x="2218214" y="2777599"/>
              <a:ext cx="745183" cy="651401"/>
              <a:chOff x="7147841" y="272018"/>
              <a:chExt cx="886472" cy="774909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7149419" y="721018"/>
                <a:ext cx="855057" cy="325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 rot="279011">
                <a:off x="7147841" y="272018"/>
                <a:ext cx="886472" cy="507586"/>
                <a:chOff x="4013641" y="1052739"/>
                <a:chExt cx="1175740" cy="673219"/>
              </a:xfrm>
            </p:grpSpPr>
            <p:sp>
              <p:nvSpPr>
                <p:cNvPr id="158" name="Oval 157"/>
                <p:cNvSpPr/>
                <p:nvPr/>
              </p:nvSpPr>
              <p:spPr>
                <a:xfrm rot="2647558">
                  <a:off x="4013641" y="1294422"/>
                  <a:ext cx="382541" cy="109767"/>
                </a:xfrm>
                <a:prstGeom prst="ellipse">
                  <a:avLst/>
                </a:prstGeom>
                <a:solidFill>
                  <a:srgbClr val="E472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4029401" y="1052739"/>
                  <a:ext cx="1159980" cy="673219"/>
                </a:xfrm>
                <a:custGeom>
                  <a:avLst/>
                  <a:gdLst>
                    <a:gd name="connsiteX0" fmla="*/ 612068 w 1224136"/>
                    <a:gd name="connsiteY0" fmla="*/ 0 h 494183"/>
                    <a:gd name="connsiteX1" fmla="*/ 1224136 w 1224136"/>
                    <a:gd name="connsiteY1" fmla="*/ 345706 h 494183"/>
                    <a:gd name="connsiteX2" fmla="*/ 1224136 w 1224136"/>
                    <a:gd name="connsiteY2" fmla="*/ 494183 h 494183"/>
                    <a:gd name="connsiteX3" fmla="*/ 0 w 1224136"/>
                    <a:gd name="connsiteY3" fmla="*/ 494183 h 494183"/>
                    <a:gd name="connsiteX4" fmla="*/ 0 w 1224136"/>
                    <a:gd name="connsiteY4" fmla="*/ 345706 h 49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4136" h="494183">
                      <a:moveTo>
                        <a:pt x="612068" y="0"/>
                      </a:moveTo>
                      <a:lnTo>
                        <a:pt x="1224136" y="345706"/>
                      </a:lnTo>
                      <a:lnTo>
                        <a:pt x="1224136" y="494183"/>
                      </a:lnTo>
                      <a:lnTo>
                        <a:pt x="0" y="494183"/>
                      </a:lnTo>
                      <a:lnTo>
                        <a:pt x="0" y="345706"/>
                      </a:lnTo>
                      <a:close/>
                    </a:path>
                  </a:pathLst>
                </a:cu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a타이틀고딕2" panose="02020600000000000000" pitchFamily="18" charset="-127"/>
                    <a:ea typeface="a타이틀고딕1" panose="02020600000000000000" pitchFamily="18" charset="-127"/>
                  </a:endParaRPr>
                </a:p>
              </p:txBody>
            </p:sp>
          </p:grpSp>
          <p:sp>
            <p:nvSpPr>
              <p:cNvPr id="155" name="Freeform 154"/>
              <p:cNvSpPr/>
              <p:nvPr/>
            </p:nvSpPr>
            <p:spPr>
              <a:xfrm flipV="1">
                <a:off x="7469642" y="933302"/>
                <a:ext cx="178248" cy="87275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378863" y="814702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657112" y="834741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9342502" y="1965521"/>
            <a:ext cx="841555" cy="1903588"/>
            <a:chOff x="1783595" y="2929427"/>
            <a:chExt cx="841555" cy="1903588"/>
          </a:xfrm>
        </p:grpSpPr>
        <p:grpSp>
          <p:nvGrpSpPr>
            <p:cNvPr id="187" name="Group 186"/>
            <p:cNvGrpSpPr/>
            <p:nvPr/>
          </p:nvGrpSpPr>
          <p:grpSpPr>
            <a:xfrm>
              <a:off x="1783595" y="2929427"/>
              <a:ext cx="841555" cy="1903588"/>
              <a:chOff x="1783595" y="2929427"/>
              <a:chExt cx="841555" cy="1903588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190344" y="3575709"/>
                <a:ext cx="28059" cy="1257306"/>
              </a:xfrm>
              <a:prstGeom prst="rect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3595" y="2929427"/>
                <a:ext cx="841555" cy="842962"/>
              </a:xfrm>
              <a:prstGeom prst="rect">
                <a:avLst/>
              </a:prstGeom>
            </p:spPr>
          </p:pic>
        </p:grpSp>
        <p:pic>
          <p:nvPicPr>
            <p:cNvPr id="188" name="Picture 18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" t="6527" r="7639" b="18195"/>
            <a:stretch/>
          </p:blipFill>
          <p:spPr>
            <a:xfrm>
              <a:off x="2044682" y="3227133"/>
              <a:ext cx="309342" cy="276216"/>
            </a:xfrm>
            <a:prstGeom prst="rect">
              <a:avLst/>
            </a:prstGeom>
          </p:spPr>
        </p:pic>
      </p:grp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628650" y="512748"/>
            <a:ext cx="7886700" cy="504202"/>
          </a:xfrm>
        </p:spPr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52" name="내용 개체 틀 2"/>
          <p:cNvSpPr>
            <a:spLocks noGrp="1"/>
          </p:cNvSpPr>
          <p:nvPr>
            <p:ph idx="1"/>
          </p:nvPr>
        </p:nvSpPr>
        <p:spPr>
          <a:xfrm>
            <a:off x="1043749" y="5200771"/>
            <a:ext cx="7056501" cy="813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승객의 ‘승차 의사’ 판단 </a:t>
            </a:r>
            <a:r>
              <a:rPr lang="ko-KR" altLang="en-US" sz="2000" dirty="0"/>
              <a:t>어려움으로 인한</a:t>
            </a: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/>
              <a:t>수도권 </a:t>
            </a:r>
            <a:r>
              <a:rPr lang="ko-KR" altLang="en-US" sz="2000" dirty="0"/>
              <a:t>버스 </a:t>
            </a:r>
            <a:r>
              <a:rPr lang="ko-KR" altLang="en-US" sz="2000" dirty="0" err="1"/>
              <a:t>무정차</a:t>
            </a:r>
            <a:r>
              <a:rPr lang="ko-KR" altLang="en-US" sz="2000" dirty="0"/>
              <a:t> 신고 건수 연 </a:t>
            </a:r>
            <a:r>
              <a:rPr lang="en-US" altLang="ko-KR" sz="2000" dirty="0"/>
              <a:t>2</a:t>
            </a:r>
            <a:r>
              <a:rPr lang="ko-KR" altLang="en-US" sz="2000" dirty="0"/>
              <a:t>만 건</a:t>
            </a:r>
            <a:r>
              <a:rPr lang="en-US" altLang="ko-KR" sz="2000" dirty="0"/>
              <a:t>, </a:t>
            </a:r>
            <a:r>
              <a:rPr lang="ko-KR" altLang="en-US" sz="2000" dirty="0"/>
              <a:t>하루 </a:t>
            </a:r>
            <a:r>
              <a:rPr lang="en-US" altLang="ko-KR" sz="2000" dirty="0"/>
              <a:t>55</a:t>
            </a:r>
            <a:r>
              <a:rPr lang="ko-KR" altLang="en-US" sz="2000" dirty="0"/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5517687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5.28889 -0.00185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444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94444E-6 4.44444E-6 L -1.24028 4.44444E-6 " pathEditMode="relative" rAng="0" ptsTypes="AA">
                                      <p:cBhvr>
                                        <p:cTn id="8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01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1.38889E-6 1.85185E-6 L -1.46788 1.85185E-6 " pathEditMode="relative" rAng="0" ptsTypes="AA">
                                      <p:cBhvr>
                                        <p:cTn id="1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0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1.66667E-6 -1.48148E-6 L -0.19792 -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77778E-7 -4.07407E-6 L -1.15642 0.00695 " pathEditMode="relative" rAng="0" ptsTypes="AA">
                                      <p:cBhvr>
                                        <p:cTn id="20" dur="7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30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240994"/>
            <a:ext cx="7886700" cy="4871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 err="1"/>
              <a:t>최근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전자출입장부의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도입으로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높아진 </a:t>
            </a:r>
            <a:r>
              <a:rPr lang="en-US" altLang="ko-KR" sz="2000" dirty="0" smtClean="0"/>
              <a:t>QR </a:t>
            </a:r>
            <a:r>
              <a:rPr lang="en-US" altLang="ko-KR" sz="2000" dirty="0" err="1"/>
              <a:t>코드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접근</a:t>
            </a:r>
            <a:r>
              <a:rPr lang="ko-KR" altLang="en-US" sz="2000" dirty="0" smtClean="0"/>
              <a:t>성</a:t>
            </a:r>
            <a:endParaRPr lang="en-US" altLang="ko-KR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43749" y="1782453"/>
            <a:ext cx="7056501" cy="813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/>
              <a:t>승객의 ‘승차 의사’ 판단 어려움으로 인한</a:t>
            </a:r>
            <a:endParaRPr lang="en-US" altLang="ko-KR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/>
              <a:t>수도권 버스 </a:t>
            </a:r>
            <a:r>
              <a:rPr lang="ko-KR" altLang="en-US" sz="2000" dirty="0" err="1" smtClean="0"/>
              <a:t>무정차</a:t>
            </a:r>
            <a:r>
              <a:rPr lang="ko-KR" altLang="en-US" sz="2000" dirty="0" smtClean="0"/>
              <a:t> 신고 건수 연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만 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하루 </a:t>
            </a:r>
            <a:r>
              <a:rPr lang="en-US" altLang="ko-KR" sz="2000" dirty="0" smtClean="0"/>
              <a:t>55</a:t>
            </a:r>
            <a:r>
              <a:rPr lang="ko-KR" altLang="en-US" sz="2000" dirty="0" smtClean="0"/>
              <a:t>건</a:t>
            </a:r>
            <a:endParaRPr lang="ko-KR" altLang="en-US" sz="2000" dirty="0"/>
          </a:p>
        </p:txBody>
      </p:sp>
      <p:sp>
        <p:nvSpPr>
          <p:cNvPr id="5" name="덧셈 기호 4"/>
          <p:cNvSpPr/>
          <p:nvPr/>
        </p:nvSpPr>
        <p:spPr>
          <a:xfrm>
            <a:off x="4313634" y="2640978"/>
            <a:ext cx="516732" cy="520883"/>
          </a:xfrm>
          <a:prstGeom prst="mathPlus">
            <a:avLst>
              <a:gd name="adj1" fmla="val 20988"/>
            </a:avLst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9433" y="5306774"/>
            <a:ext cx="7725133" cy="6093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기존의 버스 앱과 연동하여 </a:t>
            </a:r>
            <a:r>
              <a:rPr lang="en-US" altLang="ko-KR" sz="2400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QR </a:t>
            </a:r>
            <a:r>
              <a:rPr lang="ko-KR" altLang="en-US" sz="2400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코드로 승객의 승차 의사 전달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4388101"/>
            <a:ext cx="7886700" cy="487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/>
              <a:t>다수의 버스 앱 존재</a:t>
            </a:r>
            <a:endParaRPr lang="en-US" altLang="ko-KR" sz="2000" dirty="0"/>
          </a:p>
        </p:txBody>
      </p:sp>
      <p:sp>
        <p:nvSpPr>
          <p:cNvPr id="11" name="덧셈 기호 10"/>
          <p:cNvSpPr/>
          <p:nvPr/>
        </p:nvSpPr>
        <p:spPr>
          <a:xfrm>
            <a:off x="4313634" y="3749590"/>
            <a:ext cx="516732" cy="520883"/>
          </a:xfrm>
          <a:prstGeom prst="mathPlus">
            <a:avLst>
              <a:gd name="adj1" fmla="val 20988"/>
            </a:avLst>
          </a:prstGeom>
          <a:solidFill>
            <a:srgbClr val="E24449"/>
          </a:solidFill>
          <a:ln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ppt에 유용한 화살표, 동그라미, 별표 ~ 올려요~[png파일] : 네이버 블로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0" y="4884940"/>
            <a:ext cx="843667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6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97462" y="1832837"/>
            <a:ext cx="2466413" cy="3209925"/>
            <a:chOff x="4572000" y="1889987"/>
            <a:chExt cx="2466413" cy="32099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3"/>
            <a:stretch/>
          </p:blipFill>
          <p:spPr>
            <a:xfrm>
              <a:off x="4572000" y="1889987"/>
              <a:ext cx="2466413" cy="320992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360052" y="2942679"/>
              <a:ext cx="841250" cy="552270"/>
              <a:chOff x="5577416" y="389063"/>
              <a:chExt cx="1027646" cy="67463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70226" y="734194"/>
                <a:ext cx="864494" cy="3295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 flipV="1">
                <a:off x="5993984" y="948821"/>
                <a:ext cx="180215" cy="88239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02205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83522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5774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365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95683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0548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139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373084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6742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334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992539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516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3108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-1" y="0"/>
            <a:ext cx="457200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482" y="3174285"/>
            <a:ext cx="258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주제</a:t>
            </a:r>
            <a:endParaRPr lang="ko-KR" altLang="en-US" sz="28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7722" y="2593328"/>
            <a:ext cx="1668554" cy="1671344"/>
            <a:chOff x="3737722" y="2593328"/>
            <a:chExt cx="1668554" cy="16713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722" y="2593328"/>
              <a:ext cx="1668554" cy="16713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48100" y="3051175"/>
              <a:ext cx="1438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2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9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88889E-6 1.11111E-6 L 0.24722 -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9433" y="1281705"/>
            <a:ext cx="7725133" cy="6093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기존의 버스 앱과 연동하여 </a:t>
            </a:r>
            <a:r>
              <a:rPr lang="en-US" altLang="ko-KR" sz="2400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QR </a:t>
            </a:r>
            <a:r>
              <a:rPr lang="ko-KR" altLang="en-US" sz="2400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코드로 승객의 승차 의사 전달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41681" y="2113820"/>
            <a:ext cx="766063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QR </a:t>
            </a:r>
            <a:r>
              <a:rPr lang="ko-KR" altLang="en-US" dirty="0" smtClean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코드로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편리하고 신속한 정류장 검색 기능 제공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승차 기능 및 </a:t>
            </a:r>
            <a:r>
              <a:rPr lang="ko-KR" altLang="en-US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무정차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신고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기능으로 </a:t>
            </a:r>
            <a:r>
              <a:rPr lang="ko-KR" altLang="en-US" dirty="0" err="1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무정차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버스 단속 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현재 타고 있는 버스의 위치 제공 및 하차 </a:t>
            </a:r>
            <a:r>
              <a:rPr lang="ko-KR" altLang="en-US" dirty="0" smtClean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기능 제공</a:t>
            </a:r>
            <a:endParaRPr lang="ko-KR" altLang="en-US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30452" y="3859214"/>
            <a:ext cx="4683095" cy="2772321"/>
            <a:chOff x="1358781" y="1273323"/>
            <a:chExt cx="6337329" cy="3751603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58781" y="1273323"/>
              <a:ext cx="2401367" cy="3751603"/>
            </a:xfrm>
            <a:prstGeom prst="roundRect">
              <a:avLst/>
            </a:prstGeom>
            <a:noFill/>
            <a:ln w="38100">
              <a:solidFill>
                <a:srgbClr val="E24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_x227567936" descr="EMB00004fb03719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"/>
            <a:stretch/>
          </p:blipFill>
          <p:spPr bwMode="auto">
            <a:xfrm>
              <a:off x="1903888" y="2180068"/>
              <a:ext cx="1317877" cy="268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803798" y="1395279"/>
              <a:ext cx="1514564" cy="70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스마트폰 앱</a:t>
              </a:r>
              <a:endParaRPr lang="en-US" altLang="ko-KR" sz="1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승차 요청</a:t>
              </a:r>
              <a:endParaRPr lang="ko-KR" altLang="en-US" sz="1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4219796" y="2926563"/>
              <a:ext cx="615298" cy="445121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294743" y="1273323"/>
              <a:ext cx="2401367" cy="3751603"/>
            </a:xfrm>
            <a:prstGeom prst="roundRect">
              <a:avLst/>
            </a:prstGeom>
            <a:noFill/>
            <a:ln w="38100">
              <a:solidFill>
                <a:srgbClr val="E24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42258" y="1395279"/>
              <a:ext cx="2306336" cy="70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버스 운전자 단말기</a:t>
              </a:r>
              <a:endParaRPr lang="en-US" altLang="ko-KR" sz="1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승차 접수</a:t>
              </a:r>
              <a:endParaRPr lang="en-US" altLang="ko-KR" sz="1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88389" y="2516340"/>
              <a:ext cx="1278116" cy="41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정보 전달</a:t>
              </a:r>
              <a:endParaRPr lang="ko-KR" altLang="en-US" sz="1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44137" y="3427886"/>
              <a:ext cx="1566626" cy="70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노선</a:t>
              </a:r>
              <a:r>
                <a:rPr lang="en-US" altLang="ko-KR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정류소</a:t>
              </a:r>
              <a:endParaRPr lang="en-US" altLang="ko-KR" sz="1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차량</a:t>
              </a:r>
              <a:r>
                <a:rPr lang="en-US" altLang="ko-KR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시간</a:t>
              </a:r>
              <a:endParaRPr lang="ko-KR" altLang="en-US" sz="1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900" y="2163565"/>
              <a:ext cx="2156942" cy="215694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850945" y="4320507"/>
              <a:ext cx="1288963" cy="41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문흥</a:t>
              </a:r>
              <a:r>
                <a:rPr lang="ko-KR" altLang="en-US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18</a:t>
              </a:r>
              <a:r>
                <a:rPr lang="ko-KR" altLang="en-US" sz="14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번</a:t>
              </a:r>
              <a:endParaRPr lang="en-US" altLang="ko-KR" sz="140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671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97462" y="1832837"/>
            <a:ext cx="2466413" cy="3209925"/>
            <a:chOff x="4572000" y="1889987"/>
            <a:chExt cx="2466413" cy="32099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3"/>
            <a:stretch/>
          </p:blipFill>
          <p:spPr>
            <a:xfrm>
              <a:off x="4572000" y="1889987"/>
              <a:ext cx="2466413" cy="320992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360052" y="2942679"/>
              <a:ext cx="841250" cy="552270"/>
              <a:chOff x="5577416" y="389063"/>
              <a:chExt cx="1027646" cy="67463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70226" y="734194"/>
                <a:ext cx="864494" cy="3295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 flipV="1">
                <a:off x="5993984" y="948821"/>
                <a:ext cx="180215" cy="88239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02205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83522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5774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365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95683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0548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139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373084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6742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334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992539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516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3108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a타이틀고딕2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-1" y="0"/>
            <a:ext cx="457200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2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482" y="3174285"/>
            <a:ext cx="258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활용 데이터</a:t>
            </a:r>
            <a:endParaRPr lang="ko-KR" altLang="en-US" sz="28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7722" y="2593328"/>
            <a:ext cx="1668554" cy="1671344"/>
            <a:chOff x="3737722" y="2593328"/>
            <a:chExt cx="1668554" cy="16713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722" y="2593328"/>
              <a:ext cx="1668554" cy="16713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48100" y="3051175"/>
              <a:ext cx="1438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3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6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88889E-6 1.11111E-6 L 0.24722 -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 rot="10800000" flipV="1">
            <a:off x="1456982" y="2856430"/>
            <a:ext cx="2486826" cy="1048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광주광역시 </a:t>
            </a:r>
            <a:r>
              <a:rPr lang="en-US" altLang="ko-KR" sz="2400" dirty="0" smtClean="0"/>
              <a:t>BIS</a:t>
            </a:r>
          </a:p>
          <a:p>
            <a:pPr marL="0" indent="0" algn="ctr">
              <a:buNone/>
            </a:pPr>
            <a:r>
              <a:rPr lang="ko-KR" altLang="en-US" sz="2400" dirty="0" smtClean="0"/>
              <a:t>노선 정보</a:t>
            </a: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07507" y="2454778"/>
            <a:ext cx="2785776" cy="1615156"/>
          </a:xfrm>
          <a:prstGeom prst="roundRect">
            <a:avLst/>
          </a:prstGeom>
          <a:noFill/>
          <a:ln w="57150"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50564" y="2454778"/>
            <a:ext cx="2785776" cy="1615156"/>
          </a:xfrm>
          <a:prstGeom prst="roundRect">
            <a:avLst/>
          </a:prstGeom>
          <a:noFill/>
          <a:ln w="57150"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7507" y="4789916"/>
            <a:ext cx="2785776" cy="1615156"/>
          </a:xfrm>
          <a:prstGeom prst="roundRect">
            <a:avLst/>
          </a:prstGeom>
          <a:noFill/>
          <a:ln w="57150"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35342" y="4789916"/>
            <a:ext cx="2785776" cy="1615156"/>
          </a:xfrm>
          <a:prstGeom prst="roundRect">
            <a:avLst/>
          </a:prstGeom>
          <a:noFill/>
          <a:ln w="57150">
            <a:solidFill>
              <a:srgbClr val="E24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 rot="10800000" flipV="1">
            <a:off x="5184816" y="2856431"/>
            <a:ext cx="2486826" cy="112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/>
              <a:t>광주광역시 </a:t>
            </a:r>
            <a:r>
              <a:rPr lang="en-US" altLang="ko-KR" sz="2400" dirty="0" smtClean="0"/>
              <a:t>BIS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/>
              <a:t>노선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정류소 정보</a:t>
            </a:r>
            <a:endParaRPr lang="ko-KR" altLang="en-US" sz="2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 rot="10800000" flipV="1">
            <a:off x="5184817" y="5178749"/>
            <a:ext cx="2486826" cy="112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/>
              <a:t>광주광역시 </a:t>
            </a:r>
            <a:r>
              <a:rPr lang="en-US" altLang="ko-KR" sz="2400" dirty="0" smtClean="0"/>
              <a:t>BIS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/>
              <a:t>도착 정보</a:t>
            </a:r>
            <a:endParaRPr lang="ko-KR" altLang="en-US" sz="2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 rot="10800000" flipV="1">
            <a:off x="1456982" y="5178749"/>
            <a:ext cx="2486826" cy="112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/>
              <a:t>광주광역시 </a:t>
            </a:r>
            <a:r>
              <a:rPr lang="en-US" altLang="ko-KR" sz="2400" dirty="0" smtClean="0"/>
              <a:t>BIS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/>
              <a:t>정류소 정보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709433" y="1405783"/>
            <a:ext cx="7725133" cy="6093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광주광역시 </a:t>
            </a:r>
            <a:r>
              <a:rPr lang="en-US" altLang="ko-KR" sz="2400" dirty="0" smtClean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BIS (</a:t>
            </a:r>
            <a:r>
              <a:rPr lang="ko-KR" altLang="en-US" sz="2400" dirty="0" smtClean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버스정보시스템</a:t>
            </a:r>
            <a:r>
              <a:rPr lang="en-US" altLang="ko-KR" sz="2400" dirty="0" smtClean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) API</a:t>
            </a:r>
            <a:endParaRPr lang="ko-KR" altLang="en-US" sz="2400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52" y="3491898"/>
            <a:ext cx="1806496" cy="18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246</Words>
  <Application>Microsoft Office PowerPoint</Application>
  <PresentationFormat>화면 슬라이드 쇼(4:3)</PresentationFormat>
  <Paragraphs>71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a시월구일1</vt:lpstr>
      <vt:lpstr>a타이틀고딕1</vt:lpstr>
      <vt:lpstr>a타이틀고딕2</vt:lpstr>
      <vt:lpstr>a타이틀고딕3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배경</vt:lpstr>
      <vt:lpstr>배경</vt:lpstr>
      <vt:lpstr>PowerPoint 프레젠테이션</vt:lpstr>
      <vt:lpstr>주제</vt:lpstr>
      <vt:lpstr>PowerPoint 프레젠테이션</vt:lpstr>
      <vt:lpstr>활용 데이터</vt:lpstr>
      <vt:lpstr>PowerPoint 프레젠테이션</vt:lpstr>
      <vt:lpstr>인터페이스 및 기능</vt:lpstr>
      <vt:lpstr>PowerPoint 프레젠테이션</vt:lpstr>
      <vt:lpstr>세부 코드 설명</vt:lpstr>
      <vt:lpstr>PowerPoint 프레젠테이션</vt:lpstr>
      <vt:lpstr>기대효과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USER</cp:lastModifiedBy>
  <cp:revision>99</cp:revision>
  <dcterms:created xsi:type="dcterms:W3CDTF">2015-10-15T14:03:00Z</dcterms:created>
  <dcterms:modified xsi:type="dcterms:W3CDTF">2020-12-08T11:50:34Z</dcterms:modified>
</cp:coreProperties>
</file>