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311" r:id="rId4"/>
    <p:sldId id="317" r:id="rId5"/>
    <p:sldId id="318" r:id="rId6"/>
    <p:sldId id="284" r:id="rId7"/>
    <p:sldId id="295" r:id="rId8"/>
    <p:sldId id="301" r:id="rId9"/>
    <p:sldId id="296" r:id="rId10"/>
    <p:sldId id="302" r:id="rId11"/>
    <p:sldId id="303" r:id="rId12"/>
    <p:sldId id="297" r:id="rId13"/>
    <p:sldId id="304" r:id="rId14"/>
    <p:sldId id="298" r:id="rId15"/>
    <p:sldId id="305" r:id="rId16"/>
    <p:sldId id="306" r:id="rId17"/>
    <p:sldId id="307" r:id="rId18"/>
    <p:sldId id="312" r:id="rId19"/>
    <p:sldId id="313" r:id="rId20"/>
    <p:sldId id="314" r:id="rId21"/>
    <p:sldId id="315" r:id="rId22"/>
    <p:sldId id="316" r:id="rId23"/>
    <p:sldId id="309" r:id="rId24"/>
    <p:sldId id="308" r:id="rId25"/>
    <p:sldId id="310" r:id="rId26"/>
    <p:sldId id="319" r:id="rId27"/>
    <p:sldId id="320" r:id="rId28"/>
  </p:sldIdLst>
  <p:sldSz cx="12192000" cy="6858000"/>
  <p:notesSz cx="6858000" cy="9144000"/>
  <p:embeddedFontLst>
    <p:embeddedFont>
      <p:font typeface="a타이틀고딕2" panose="02020600000000000000" pitchFamily="18" charset="-127"/>
      <p:regular r:id="rId29"/>
    </p:embeddedFont>
    <p:embeddedFont>
      <p:font typeface="a시월구일1" panose="02020600000000000000" pitchFamily="18" charset="-127"/>
      <p:regular r:id="rId30"/>
    </p:embeddedFont>
    <p:embeddedFont>
      <p:font typeface="a타이틀고딕3" panose="02020600000000000000" pitchFamily="18" charset="-127"/>
      <p:regular r:id="rId31"/>
    </p:embeddedFont>
    <p:embeddedFont>
      <p:font typeface="맑은 고딕" panose="020B0503020000020004" pitchFamily="50" charset="-127"/>
      <p:regular r:id="rId32"/>
      <p:bold r:id="rId33"/>
    </p:embeddedFont>
    <p:embeddedFont>
      <p:font typeface="a시월구일2" panose="02020600000000000000" pitchFamily="18" charset="-127"/>
      <p:regular r:id="rId34"/>
    </p:embeddedFont>
    <p:embeddedFont>
      <p:font typeface="a시월구일3" panose="02020600000000000000" pitchFamily="18" charset="-127"/>
      <p:regular r:id="rId3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BFBE"/>
    <a:srgbClr val="FCDB67"/>
    <a:srgbClr val="E6E6E6"/>
    <a:srgbClr val="FB8276"/>
    <a:srgbClr val="33C7CA"/>
    <a:srgbClr val="0837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2" autoAdjust="0"/>
    <p:restoredTop sz="94192" autoAdjust="0"/>
  </p:normalViewPr>
  <p:slideViewPr>
    <p:cSldViewPr snapToGrid="0">
      <p:cViewPr varScale="1">
        <p:scale>
          <a:sx n="105" d="100"/>
          <a:sy n="105" d="100"/>
        </p:scale>
        <p:origin x="852"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449471-6B88-4796-B4B9-D514AC7188D8}"/>
              </a:ext>
            </a:extLst>
          </p:cNvPr>
          <p:cNvSpPr>
            <a:spLocks noGrp="1"/>
          </p:cNvSpPr>
          <p:nvPr>
            <p:ph type="ctrTitle"/>
          </p:nvPr>
        </p:nvSpPr>
        <p:spPr>
          <a:xfrm>
            <a:off x="1524000" y="3037491"/>
            <a:ext cx="9144000" cy="1047348"/>
          </a:xfrm>
        </p:spPr>
        <p:txBody>
          <a:bodyPr anchor="b"/>
          <a:lstStyle>
            <a:lvl1pPr algn="ctr">
              <a:defRPr sz="6000">
                <a:latin typeface="a시월구일3" panose="02020600000000000000" pitchFamily="18" charset="-127"/>
                <a:ea typeface="a시월구일3" panose="02020600000000000000" pitchFamily="18" charset="-127"/>
              </a:defRPr>
            </a:lvl1pPr>
          </a:lstStyle>
          <a:p>
            <a:r>
              <a:rPr lang="ko-KR" altLang="en-US" dirty="0"/>
              <a:t>마스터 제목 스타일 편집</a:t>
            </a:r>
          </a:p>
        </p:txBody>
      </p:sp>
      <p:sp>
        <p:nvSpPr>
          <p:cNvPr id="3" name="부제목 2">
            <a:extLst>
              <a:ext uri="{FF2B5EF4-FFF2-40B4-BE49-F238E27FC236}">
                <a16:creationId xmlns:a16="http://schemas.microsoft.com/office/drawing/2014/main" id="{A8360920-7D27-4D1E-8F9E-2DDE748A690F}"/>
              </a:ext>
            </a:extLst>
          </p:cNvPr>
          <p:cNvSpPr>
            <a:spLocks noGrp="1"/>
          </p:cNvSpPr>
          <p:nvPr>
            <p:ph type="subTitle" idx="1"/>
          </p:nvPr>
        </p:nvSpPr>
        <p:spPr>
          <a:xfrm>
            <a:off x="1524000" y="5411493"/>
            <a:ext cx="9144000" cy="525268"/>
          </a:xfrm>
        </p:spPr>
        <p:txBody>
          <a:bodyPr/>
          <a:lstStyle>
            <a:lvl1pPr marL="0" indent="0" algn="ctr">
              <a:buNone/>
              <a:defRPr sz="2400">
                <a:latin typeface="a시월구일2" panose="02020600000000000000" pitchFamily="18" charset="-127"/>
                <a:ea typeface="a시월구일2" panose="02020600000000000000" pitchFamily="18"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pic>
        <p:nvPicPr>
          <p:cNvPr id="8" name="그림 7" descr="개체, 시계이(가) 표시된 사진&#10;&#10;자동 생성된 설명">
            <a:extLst>
              <a:ext uri="{FF2B5EF4-FFF2-40B4-BE49-F238E27FC236}">
                <a16:creationId xmlns:a16="http://schemas.microsoft.com/office/drawing/2014/main" id="{E5935A06-BD2E-430E-8DCE-9DB89A52B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2614" y="845555"/>
            <a:ext cx="2186772" cy="2186772"/>
          </a:xfrm>
          <a:prstGeom prst="rect">
            <a:avLst/>
          </a:prstGeom>
        </p:spPr>
      </p:pic>
      <p:sp>
        <p:nvSpPr>
          <p:cNvPr id="12" name="사각형: 둥근 모서리 11">
            <a:extLst>
              <a:ext uri="{FF2B5EF4-FFF2-40B4-BE49-F238E27FC236}">
                <a16:creationId xmlns:a16="http://schemas.microsoft.com/office/drawing/2014/main" id="{3ACBBE81-4ECD-43E3-BBF0-301E86AEA79B}"/>
              </a:ext>
            </a:extLst>
          </p:cNvPr>
          <p:cNvSpPr/>
          <p:nvPr userDrawn="1"/>
        </p:nvSpPr>
        <p:spPr>
          <a:xfrm>
            <a:off x="1524000" y="3032327"/>
            <a:ext cx="9144000" cy="2186772"/>
          </a:xfrm>
          <a:prstGeom prst="roundRect">
            <a:avLst/>
          </a:prstGeom>
          <a:ln w="50800">
            <a:solidFill>
              <a:srgbClr val="FCDB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날짜 개체 틀 12">
            <a:extLst>
              <a:ext uri="{FF2B5EF4-FFF2-40B4-BE49-F238E27FC236}">
                <a16:creationId xmlns:a16="http://schemas.microsoft.com/office/drawing/2014/main" id="{44022599-4526-478C-89E2-28F0E67712A9}"/>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14" name="바닥글 개체 틀 13">
            <a:extLst>
              <a:ext uri="{FF2B5EF4-FFF2-40B4-BE49-F238E27FC236}">
                <a16:creationId xmlns:a16="http://schemas.microsoft.com/office/drawing/2014/main" id="{E0FF43BE-6B6F-4573-AE08-F00CB0158E6C}"/>
              </a:ext>
            </a:extLst>
          </p:cNvPr>
          <p:cNvSpPr>
            <a:spLocks noGrp="1"/>
          </p:cNvSpPr>
          <p:nvPr>
            <p:ph type="ftr" sz="quarter" idx="11"/>
          </p:nvPr>
        </p:nvSpPr>
        <p:spPr/>
        <p:txBody>
          <a:bodyPr/>
          <a:lstStyle/>
          <a:p>
            <a:endParaRPr lang="ko-KR" altLang="en-US"/>
          </a:p>
        </p:txBody>
      </p:sp>
      <p:sp>
        <p:nvSpPr>
          <p:cNvPr id="15" name="슬라이드 번호 개체 틀 14">
            <a:extLst>
              <a:ext uri="{FF2B5EF4-FFF2-40B4-BE49-F238E27FC236}">
                <a16:creationId xmlns:a16="http://schemas.microsoft.com/office/drawing/2014/main" id="{8D15DC54-FCF9-4B97-A3F9-A7D6AA8C1424}"/>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245777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39A483-3623-4B6B-8ECC-C99593AC270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46B1B30-4122-42F5-AFA6-C9FA53A613E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4B8D117-622F-48C4-8520-7D67B9414FA9}"/>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5" name="바닥글 개체 틀 4">
            <a:extLst>
              <a:ext uri="{FF2B5EF4-FFF2-40B4-BE49-F238E27FC236}">
                <a16:creationId xmlns:a16="http://schemas.microsoft.com/office/drawing/2014/main" id="{5E3CE0CC-5004-4F84-9580-AB664B07AF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2648DAC-D098-42FC-AAC8-3B0422F42E2E}"/>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230424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D0C73C5-BA2F-47C9-A180-B1D9AAB6B88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76828F0-67E5-4AF1-AD91-93628FF182A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AD3505B-7A53-48A7-A4F9-79FBFA8B68CF}"/>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5" name="바닥글 개체 틀 4">
            <a:extLst>
              <a:ext uri="{FF2B5EF4-FFF2-40B4-BE49-F238E27FC236}">
                <a16:creationId xmlns:a16="http://schemas.microsoft.com/office/drawing/2014/main" id="{2E0A393E-5085-44AD-A390-4DF4949EEC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E0743B8-A0EC-48F0-A1A1-14D28C6D0737}"/>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253931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0E7986-EAFD-4005-8561-119082021D55}"/>
              </a:ext>
            </a:extLst>
          </p:cNvPr>
          <p:cNvSpPr>
            <a:spLocks noGrp="1"/>
          </p:cNvSpPr>
          <p:nvPr>
            <p:ph type="title"/>
          </p:nvPr>
        </p:nvSpPr>
        <p:spPr>
          <a:xfrm>
            <a:off x="838199" y="553968"/>
            <a:ext cx="10515600" cy="685801"/>
          </a:xfrm>
        </p:spPr>
        <p:txBody>
          <a:bodyPr>
            <a:normAutofit/>
          </a:bodyPr>
          <a:lstStyle>
            <a:lvl1pPr algn="ctr">
              <a:defRPr sz="3200">
                <a:latin typeface="a시월구일2" panose="02020600000000000000" pitchFamily="18" charset="-127"/>
                <a:ea typeface="a시월구일2" panose="02020600000000000000" pitchFamily="18" charset="-127"/>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6F5639D7-EBED-4BA9-9308-D113A2FB7C1E}"/>
              </a:ext>
            </a:extLst>
          </p:cNvPr>
          <p:cNvSpPr>
            <a:spLocks noGrp="1"/>
          </p:cNvSpPr>
          <p:nvPr>
            <p:ph idx="1"/>
          </p:nvPr>
        </p:nvSpPr>
        <p:spPr/>
        <p:txBody>
          <a:bodyPr/>
          <a:lstStyle>
            <a:lvl1pPr>
              <a:defRPr>
                <a:latin typeface="a시월구일1" panose="02020600000000000000" pitchFamily="18" charset="-127"/>
                <a:ea typeface="a시월구일1" panose="02020600000000000000" pitchFamily="18" charset="-127"/>
              </a:defRPr>
            </a:lvl1pPr>
            <a:lvl2pPr>
              <a:defRPr>
                <a:latin typeface="a시월구일1" panose="02020600000000000000" pitchFamily="18" charset="-127"/>
                <a:ea typeface="a시월구일1" panose="02020600000000000000" pitchFamily="18" charset="-127"/>
              </a:defRPr>
            </a:lvl2pPr>
            <a:lvl3pPr>
              <a:defRPr>
                <a:latin typeface="a시월구일1" panose="02020600000000000000" pitchFamily="18" charset="-127"/>
                <a:ea typeface="a시월구일1" panose="02020600000000000000" pitchFamily="18" charset="-127"/>
              </a:defRPr>
            </a:lvl3pPr>
            <a:lvl4pPr>
              <a:defRPr>
                <a:latin typeface="a시월구일1" panose="02020600000000000000" pitchFamily="18" charset="-127"/>
                <a:ea typeface="a시월구일1" panose="02020600000000000000" pitchFamily="18" charset="-127"/>
              </a:defRPr>
            </a:lvl4pPr>
            <a:lvl5pPr>
              <a:defRPr>
                <a:latin typeface="a시월구일1" panose="02020600000000000000" pitchFamily="18" charset="-127"/>
                <a:ea typeface="a시월구일1" panose="02020600000000000000" pitchFamily="18"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68C9654F-F0A6-4B42-9AA3-FB11DC38411A}"/>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5" name="바닥글 개체 틀 4">
            <a:extLst>
              <a:ext uri="{FF2B5EF4-FFF2-40B4-BE49-F238E27FC236}">
                <a16:creationId xmlns:a16="http://schemas.microsoft.com/office/drawing/2014/main" id="{9FD54BCC-323D-4912-B37B-7BB710E0593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AA03292-F807-44DB-AA3D-36AC3C332960}"/>
              </a:ext>
            </a:extLst>
          </p:cNvPr>
          <p:cNvSpPr>
            <a:spLocks noGrp="1"/>
          </p:cNvSpPr>
          <p:nvPr>
            <p:ph type="sldNum" sz="quarter" idx="12"/>
          </p:nvPr>
        </p:nvSpPr>
        <p:spPr>
          <a:xfrm>
            <a:off x="8610600" y="6311348"/>
            <a:ext cx="2743200" cy="410127"/>
          </a:xfrm>
        </p:spPr>
        <p:txBody>
          <a:bodyPr/>
          <a:lstStyle>
            <a:lvl1pPr>
              <a:defRPr>
                <a:latin typeface="a시월구일2" panose="02020600000000000000" pitchFamily="18" charset="-127"/>
                <a:ea typeface="a시월구일2" panose="02020600000000000000" pitchFamily="18" charset="-127"/>
              </a:defRPr>
            </a:lvl1pPr>
          </a:lstStyle>
          <a:p>
            <a:r>
              <a:rPr lang="en-US" altLang="ko-KR" dirty="0"/>
              <a:t>/</a:t>
            </a:r>
            <a:endParaRPr lang="ko-KR" altLang="en-US" dirty="0">
              <a:latin typeface="a시월구일2" panose="02020600000000000000" pitchFamily="18" charset="-127"/>
              <a:ea typeface="a시월구일2" panose="02020600000000000000" pitchFamily="18" charset="-127"/>
            </a:endParaRPr>
          </a:p>
        </p:txBody>
      </p:sp>
      <p:sp>
        <p:nvSpPr>
          <p:cNvPr id="8" name="사각형: 둥근 모서리 7">
            <a:extLst>
              <a:ext uri="{FF2B5EF4-FFF2-40B4-BE49-F238E27FC236}">
                <a16:creationId xmlns:a16="http://schemas.microsoft.com/office/drawing/2014/main" id="{AF124700-2C9D-4D51-8906-64DBD6F446F5}"/>
              </a:ext>
            </a:extLst>
          </p:cNvPr>
          <p:cNvSpPr/>
          <p:nvPr userDrawn="1"/>
        </p:nvSpPr>
        <p:spPr>
          <a:xfrm>
            <a:off x="838199" y="546652"/>
            <a:ext cx="10515599" cy="685800"/>
          </a:xfrm>
          <a:prstGeom prst="roundRect">
            <a:avLst/>
          </a:prstGeom>
          <a:ln w="50800">
            <a:solidFill>
              <a:srgbClr val="FCDB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235489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F6504E-199B-4B5B-9575-98ABC2499EC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B1F0D74-7F45-40E0-8CB6-3D25C83685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2AFE61E-A8BA-4411-BC18-235BC638B4A7}"/>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5" name="바닥글 개체 틀 4">
            <a:extLst>
              <a:ext uri="{FF2B5EF4-FFF2-40B4-BE49-F238E27FC236}">
                <a16:creationId xmlns:a16="http://schemas.microsoft.com/office/drawing/2014/main" id="{B7BDDC42-EAD5-4F74-930D-8D34D6C4443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7F299EE-5BB2-416C-9207-DF0C9DB4C81C}"/>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846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368DFD-6D3F-4DFF-A983-5F6B7C3F9B1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8B37B7C-B2A7-4599-A9AA-205AF32BB22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771517C-A3A2-4B91-B027-F01BF3F06E8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714C6BA-4E6A-4B92-BD05-2644C5BA5A23}"/>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6" name="바닥글 개체 틀 5">
            <a:extLst>
              <a:ext uri="{FF2B5EF4-FFF2-40B4-BE49-F238E27FC236}">
                <a16:creationId xmlns:a16="http://schemas.microsoft.com/office/drawing/2014/main" id="{156E0050-499A-4AAD-B381-B9506E5B0EC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58E9C19-474F-4609-B7EB-9B8266E62BF2}"/>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156332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E75746-399F-43BC-B085-1A522AD5679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202B2CC-286F-4AA9-AD93-D33C6F53D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1448EB0-C86B-4238-A29C-3B6B86F7A23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A061EE1-DAAA-4EC0-A4EF-14C3078A0D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A34FF1-CE32-47E3-A3DF-03A0001BA03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03DD704-5E20-4299-B2D1-3E0F8B191076}"/>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8" name="바닥글 개체 틀 7">
            <a:extLst>
              <a:ext uri="{FF2B5EF4-FFF2-40B4-BE49-F238E27FC236}">
                <a16:creationId xmlns:a16="http://schemas.microsoft.com/office/drawing/2014/main" id="{908E160C-EC16-40AD-BAB2-0F376C8F595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92B6AF1-CDF2-4CEE-8A2B-DBD75979230C}"/>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313763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83F2D4-45FD-41D4-8A93-8F316E373DA9}"/>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337546C-CEEF-43AD-8D86-A8F962327B93}"/>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4" name="바닥글 개체 틀 3">
            <a:extLst>
              <a:ext uri="{FF2B5EF4-FFF2-40B4-BE49-F238E27FC236}">
                <a16:creationId xmlns:a16="http://schemas.microsoft.com/office/drawing/2014/main" id="{4C8A8A80-8885-4086-9D46-0B217C1228E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8CC3F41-03FE-41F3-AE08-DD6A83D6BF94}"/>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37730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479116A-DED5-4903-80D0-74B132EA3AA9}"/>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3" name="바닥글 개체 틀 2">
            <a:extLst>
              <a:ext uri="{FF2B5EF4-FFF2-40B4-BE49-F238E27FC236}">
                <a16:creationId xmlns:a16="http://schemas.microsoft.com/office/drawing/2014/main" id="{82D4B269-AE75-4DF8-ABEA-488347171DB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086FFB3-A2EC-45FB-8E3A-FBD3C489835B}"/>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10070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36C793-33F4-4DD1-A348-528262D2657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CC4C268-D0FD-4BE8-AD7A-2D04F18B1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AD29155-E2E7-4BF8-9C89-0382C9B9C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12E1BDD-EB13-4711-8EC2-CF7F973BAA77}"/>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6" name="바닥글 개체 틀 5">
            <a:extLst>
              <a:ext uri="{FF2B5EF4-FFF2-40B4-BE49-F238E27FC236}">
                <a16:creationId xmlns:a16="http://schemas.microsoft.com/office/drawing/2014/main" id="{05C11E2B-A5B2-4A22-A9C3-93F9681C871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B4A7A21-F799-469A-B542-E5D651C143D6}"/>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239132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818A3E-BE4F-48C9-998F-4B3E2476C1D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84E4481-9155-466A-89B1-CF0F5D415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BB45FEA-5790-49A5-895A-0BC4CC481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534270C-6488-4367-BEED-09BB3996AAD0}"/>
              </a:ext>
            </a:extLst>
          </p:cNvPr>
          <p:cNvSpPr>
            <a:spLocks noGrp="1"/>
          </p:cNvSpPr>
          <p:nvPr>
            <p:ph type="dt" sz="half" idx="10"/>
          </p:nvPr>
        </p:nvSpPr>
        <p:spPr/>
        <p:txBody>
          <a:bodyPr/>
          <a:lstStyle/>
          <a:p>
            <a:fld id="{8AB00A78-C664-48E5-BCB5-8992AFCCB446}" type="datetimeFigureOut">
              <a:rPr lang="ko-KR" altLang="en-US" smtClean="0"/>
              <a:t>2020-12-08</a:t>
            </a:fld>
            <a:endParaRPr lang="ko-KR" altLang="en-US"/>
          </a:p>
        </p:txBody>
      </p:sp>
      <p:sp>
        <p:nvSpPr>
          <p:cNvPr id="6" name="바닥글 개체 틀 5">
            <a:extLst>
              <a:ext uri="{FF2B5EF4-FFF2-40B4-BE49-F238E27FC236}">
                <a16:creationId xmlns:a16="http://schemas.microsoft.com/office/drawing/2014/main" id="{276AE381-D33D-493A-8418-CED839F13E0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F197A25-7E2A-4627-8913-2D0501CB1EE4}"/>
              </a:ext>
            </a:extLst>
          </p:cNvPr>
          <p:cNvSpPr>
            <a:spLocks noGrp="1"/>
          </p:cNvSpPr>
          <p:nvPr>
            <p:ph type="sldNum" sz="quarter" idx="12"/>
          </p:nvPr>
        </p:nvSpPr>
        <p:spPr/>
        <p:txBody>
          <a:body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205862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11E9E3C-3830-4E22-855C-82013FC87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82C0553E-EADA-49A7-A915-92BB00A0C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284766F-69F3-4F86-8027-7E642C98E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00A78-C664-48E5-BCB5-8992AFCCB446}" type="datetimeFigureOut">
              <a:rPr lang="ko-KR" altLang="en-US" smtClean="0"/>
              <a:t>2020-12-08</a:t>
            </a:fld>
            <a:endParaRPr lang="ko-KR" altLang="en-US"/>
          </a:p>
        </p:txBody>
      </p:sp>
      <p:sp>
        <p:nvSpPr>
          <p:cNvPr id="5" name="바닥글 개체 틀 4">
            <a:extLst>
              <a:ext uri="{FF2B5EF4-FFF2-40B4-BE49-F238E27FC236}">
                <a16:creationId xmlns:a16="http://schemas.microsoft.com/office/drawing/2014/main" id="{2AE10485-1D39-4169-82D4-99AC124E9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A6D0BBC-1A58-4B8A-B782-F94EA9B273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404D3-BFBB-4167-A091-9F9C93098BE0}" type="slidenum">
              <a:rPr lang="ko-KR" altLang="en-US" smtClean="0"/>
              <a:t>‹#›</a:t>
            </a:fld>
            <a:endParaRPr lang="ko-KR" altLang="en-US"/>
          </a:p>
        </p:txBody>
      </p:sp>
    </p:spTree>
    <p:extLst>
      <p:ext uri="{BB962C8B-B14F-4D97-AF65-F5344CB8AC3E}">
        <p14:creationId xmlns:p14="http://schemas.microsoft.com/office/powerpoint/2010/main" val="413724080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konlpy.org/ko/v0.4.3/api/konlpy.tag/#konlpy.tag._kkma.Kkma" TargetMode="External"/><Relationship Id="rId7" Type="http://schemas.openxmlformats.org/officeDocument/2006/relationships/hyperlink" Target="https://konlpy.org/ko/v0.4.3/api/konlpy.tag/#konlpy.tag._mecab.Mecab" TargetMode="Externa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hyperlink" Target="https://konlpy.org/ko/v0.4.3/api/konlpy.tag/#konlpy.tag._twitter.Twitter" TargetMode="External"/><Relationship Id="rId5" Type="http://schemas.openxmlformats.org/officeDocument/2006/relationships/hyperlink" Target="https://konlpy.org/ko/v0.4.3/api/konlpy.tag/#konlpy.tag._hannanum.Hannanum" TargetMode="External"/><Relationship Id="rId4" Type="http://schemas.openxmlformats.org/officeDocument/2006/relationships/hyperlink" Target="https://konlpy.org/ko/v0.4.3/api/konlpy.tag/#konlpy.tag._komoran.Komora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NULL"/><Relationship Id="rId2" Type="http://schemas.openxmlformats.org/officeDocument/2006/relationships/image" Target="../media/image7.png"/><Relationship Id="rId1" Type="http://schemas.openxmlformats.org/officeDocument/2006/relationships/slideLayout" Target="../slideLayouts/slideLayout2.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0F2C3A-8843-474D-8D80-7B11AE2AA39A}"/>
              </a:ext>
            </a:extLst>
          </p:cNvPr>
          <p:cNvSpPr>
            <a:spLocks noGrp="1"/>
          </p:cNvSpPr>
          <p:nvPr>
            <p:ph type="ctrTitle"/>
          </p:nvPr>
        </p:nvSpPr>
        <p:spPr>
          <a:xfrm>
            <a:off x="1524000" y="3365880"/>
            <a:ext cx="9144000" cy="732541"/>
          </a:xfrm>
        </p:spPr>
        <p:txBody>
          <a:bodyPr>
            <a:noAutofit/>
          </a:bodyPr>
          <a:lstStyle/>
          <a:p>
            <a:r>
              <a:rPr lang="en-US" altLang="ko-KR" sz="2800" dirty="0" smtClean="0">
                <a:solidFill>
                  <a:schemeClr val="tx1"/>
                </a:solidFill>
              </a:rPr>
              <a:t>Attention </a:t>
            </a:r>
            <a:r>
              <a:rPr lang="ko-KR" altLang="en-US" sz="2800" dirty="0" smtClean="0">
                <a:solidFill>
                  <a:schemeClr val="tx1"/>
                </a:solidFill>
              </a:rPr>
              <a:t>알고리즘을 활용한 텍스트 요약 프로젝트</a:t>
            </a:r>
            <a:endParaRPr lang="ko-KR" altLang="en-US" sz="2800" dirty="0"/>
          </a:p>
        </p:txBody>
      </p:sp>
      <p:sp>
        <p:nvSpPr>
          <p:cNvPr id="3" name="부제목 2">
            <a:extLst>
              <a:ext uri="{FF2B5EF4-FFF2-40B4-BE49-F238E27FC236}">
                <a16:creationId xmlns:a16="http://schemas.microsoft.com/office/drawing/2014/main" id="{916D522E-FE4A-4B3C-ACD6-8B8CF4398FA7}"/>
              </a:ext>
            </a:extLst>
          </p:cNvPr>
          <p:cNvSpPr>
            <a:spLocks noGrp="1"/>
          </p:cNvSpPr>
          <p:nvPr>
            <p:ph type="subTitle" idx="1"/>
          </p:nvPr>
        </p:nvSpPr>
        <p:spPr>
          <a:xfrm>
            <a:off x="1524000" y="4259506"/>
            <a:ext cx="9144000" cy="525268"/>
          </a:xfrm>
        </p:spPr>
        <p:txBody>
          <a:bodyPr/>
          <a:lstStyle/>
          <a:p>
            <a:r>
              <a:rPr lang="en-US" altLang="ko-KR" dirty="0"/>
              <a:t>- </a:t>
            </a:r>
            <a:r>
              <a:rPr lang="ko-KR" altLang="en-US" dirty="0"/>
              <a:t>컴퓨터공학종합프로젝트</a:t>
            </a:r>
            <a:r>
              <a:rPr lang="en-US" altLang="ko-KR" dirty="0"/>
              <a:t>1(</a:t>
            </a:r>
            <a:r>
              <a:rPr lang="ko-KR" altLang="en-US" dirty="0" err="1"/>
              <a:t>캡스톤디자인</a:t>
            </a:r>
            <a:r>
              <a:rPr lang="en-US" altLang="ko-KR" dirty="0"/>
              <a:t>) </a:t>
            </a:r>
            <a:r>
              <a:rPr lang="ko-KR" altLang="en-US" dirty="0" smtClean="0"/>
              <a:t>최종 </a:t>
            </a:r>
            <a:r>
              <a:rPr lang="ko-KR" altLang="en-US" dirty="0"/>
              <a:t>발표 </a:t>
            </a:r>
            <a:r>
              <a:rPr lang="en-US" altLang="ko-KR" dirty="0"/>
              <a:t>-</a:t>
            </a:r>
            <a:endParaRPr lang="ko-KR" altLang="en-US" dirty="0"/>
          </a:p>
        </p:txBody>
      </p:sp>
      <p:sp>
        <p:nvSpPr>
          <p:cNvPr id="4" name="부제목 2">
            <a:extLst>
              <a:ext uri="{FF2B5EF4-FFF2-40B4-BE49-F238E27FC236}">
                <a16:creationId xmlns:a16="http://schemas.microsoft.com/office/drawing/2014/main" id="{D5583CCC-EC92-4E89-9C74-D16EE72E9CBC}"/>
              </a:ext>
            </a:extLst>
          </p:cNvPr>
          <p:cNvSpPr txBox="1">
            <a:spLocks/>
          </p:cNvSpPr>
          <p:nvPr/>
        </p:nvSpPr>
        <p:spPr>
          <a:xfrm>
            <a:off x="1524000" y="5471127"/>
            <a:ext cx="9144000" cy="989307"/>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a시월구일2" panose="02020600000000000000" pitchFamily="18" charset="-127"/>
                <a:ea typeface="a시월구일2" panose="02020600000000000000" pitchFamily="18" charset="-127"/>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ko-KR" altLang="en-US" sz="1800" dirty="0">
                <a:latin typeface="a시월구일1" panose="02020600000000000000" pitchFamily="18" charset="-127"/>
                <a:ea typeface="a시월구일1" panose="02020600000000000000" pitchFamily="18" charset="-127"/>
              </a:rPr>
              <a:t>컴퓨터정보통신공학과 </a:t>
            </a:r>
            <a:r>
              <a:rPr lang="en-US" altLang="ko-KR" sz="1800" dirty="0">
                <a:latin typeface="a시월구일1" panose="02020600000000000000" pitchFamily="18" charset="-127"/>
                <a:ea typeface="a시월구일1" panose="02020600000000000000" pitchFamily="18" charset="-127"/>
              </a:rPr>
              <a:t>182571 </a:t>
            </a:r>
            <a:r>
              <a:rPr lang="ko-KR" altLang="en-US" sz="1800" dirty="0" err="1">
                <a:latin typeface="a시월구일1" panose="02020600000000000000" pitchFamily="18" charset="-127"/>
                <a:ea typeface="a시월구일1" panose="02020600000000000000" pitchFamily="18" charset="-127"/>
              </a:rPr>
              <a:t>윤현서</a:t>
            </a:r>
            <a:endParaRPr lang="en-US" altLang="ko-KR" sz="1800" dirty="0">
              <a:latin typeface="a시월구일1" panose="02020600000000000000" pitchFamily="18" charset="-127"/>
              <a:ea typeface="a시월구일1" panose="02020600000000000000" pitchFamily="18" charset="-127"/>
            </a:endParaRPr>
          </a:p>
          <a:p>
            <a:r>
              <a:rPr lang="ko-KR" altLang="en-US" sz="1800" dirty="0">
                <a:latin typeface="a시월구일1" panose="02020600000000000000" pitchFamily="18" charset="-127"/>
                <a:ea typeface="a시월구일1" panose="02020600000000000000" pitchFamily="18" charset="-127"/>
              </a:rPr>
              <a:t>컴퓨터정보통신공학과 </a:t>
            </a:r>
            <a:r>
              <a:rPr lang="en-US" altLang="ko-KR" sz="1800" dirty="0">
                <a:latin typeface="a시월구일1" panose="02020600000000000000" pitchFamily="18" charset="-127"/>
                <a:ea typeface="a시월구일1" panose="02020600000000000000" pitchFamily="18" charset="-127"/>
              </a:rPr>
              <a:t>184206 </a:t>
            </a:r>
            <a:r>
              <a:rPr lang="ko-KR" altLang="en-US" sz="1800" dirty="0">
                <a:latin typeface="a시월구일1" panose="02020600000000000000" pitchFamily="18" charset="-127"/>
                <a:ea typeface="a시월구일1" panose="02020600000000000000" pitchFamily="18" charset="-127"/>
              </a:rPr>
              <a:t>최지은</a:t>
            </a:r>
            <a:endParaRPr lang="en-US" altLang="ko-KR" sz="1800" dirty="0">
              <a:latin typeface="a시월구일1" panose="02020600000000000000" pitchFamily="18" charset="-127"/>
              <a:ea typeface="a시월구일1" panose="02020600000000000000" pitchFamily="18" charset="-127"/>
            </a:endParaRPr>
          </a:p>
        </p:txBody>
      </p:sp>
    </p:spTree>
    <p:extLst>
      <p:ext uri="{BB962C8B-B14F-4D97-AF65-F5344CB8AC3E}">
        <p14:creationId xmlns:p14="http://schemas.microsoft.com/office/powerpoint/2010/main" val="1043409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sp>
        <p:nvSpPr>
          <p:cNvPr id="10" name="직사각형 9"/>
          <p:cNvSpPr/>
          <p:nvPr/>
        </p:nvSpPr>
        <p:spPr>
          <a:xfrm>
            <a:off x="4253675" y="1782628"/>
            <a:ext cx="6508813" cy="1754326"/>
          </a:xfrm>
          <a:prstGeom prst="rect">
            <a:avLst/>
          </a:prstGeom>
        </p:spPr>
        <p:txBody>
          <a:bodyPr wrap="square">
            <a:spAutoFit/>
          </a:bodyPr>
          <a:lstStyle/>
          <a:p>
            <a:r>
              <a:rPr lang="en-US" altLang="ko-KR" dirty="0">
                <a:latin typeface="a타이틀고딕2" panose="02020600000000000000" pitchFamily="18" charset="-127"/>
                <a:ea typeface="a타이틀고딕2" panose="02020600000000000000" pitchFamily="18" charset="-127"/>
              </a:rPr>
              <a:t>contractions = </a:t>
            </a:r>
            <a:r>
              <a:rPr lang="en-US" altLang="ko-KR" dirty="0" smtClean="0">
                <a:latin typeface="a타이틀고딕2" panose="02020600000000000000" pitchFamily="18" charset="-127"/>
                <a:ea typeface="a타이틀고딕2" panose="02020600000000000000" pitchFamily="18" charset="-127"/>
              </a:rPr>
              <a:t>{..., "</a:t>
            </a:r>
            <a:r>
              <a:rPr lang="en-US" altLang="ko-KR" dirty="0" err="1" smtClean="0">
                <a:latin typeface="a타이틀고딕2" panose="02020600000000000000" pitchFamily="18" charset="-127"/>
                <a:ea typeface="a타이틀고딕2" panose="02020600000000000000" pitchFamily="18" charset="-127"/>
              </a:rPr>
              <a:t>y'all</a:t>
            </a:r>
            <a:r>
              <a:rPr lang="en-US" altLang="ko-KR" dirty="0">
                <a:latin typeface="a타이틀고딕2" panose="02020600000000000000" pitchFamily="18" charset="-127"/>
                <a:ea typeface="a타이틀고딕2" panose="02020600000000000000" pitchFamily="18" charset="-127"/>
              </a:rPr>
              <a:t>": "you all", "</a:t>
            </a:r>
            <a:r>
              <a:rPr lang="en-US" altLang="ko-KR" dirty="0" err="1">
                <a:latin typeface="a타이틀고딕2" panose="02020600000000000000" pitchFamily="18" charset="-127"/>
                <a:ea typeface="a타이틀고딕2" panose="02020600000000000000" pitchFamily="18" charset="-127"/>
              </a:rPr>
              <a:t>y'</a:t>
            </a:r>
            <a:r>
              <a:rPr lang="en-US" altLang="ko-KR" b="1" dirty="0" err="1">
                <a:latin typeface="a타이틀고딕2" panose="02020600000000000000" pitchFamily="18" charset="-127"/>
                <a:ea typeface="a타이틀고딕2" panose="02020600000000000000" pitchFamily="18" charset="-127"/>
              </a:rPr>
              <a:t>all</a:t>
            </a:r>
            <a:r>
              <a:rPr lang="en-US" altLang="ko-KR" dirty="0" err="1">
                <a:latin typeface="a타이틀고딕2" panose="02020600000000000000" pitchFamily="18" charset="-127"/>
                <a:ea typeface="a타이틀고딕2" panose="02020600000000000000" pitchFamily="18" charset="-127"/>
              </a:rPr>
              <a:t>'d</a:t>
            </a:r>
            <a:r>
              <a:rPr lang="en-US" altLang="ko-KR" dirty="0">
                <a:latin typeface="a타이틀고딕2" panose="02020600000000000000" pitchFamily="18" charset="-127"/>
                <a:ea typeface="a타이틀고딕2" panose="02020600000000000000" pitchFamily="18" charset="-127"/>
              </a:rPr>
              <a:t>": "you </a:t>
            </a:r>
            <a:r>
              <a:rPr lang="en-US" altLang="ko-KR" dirty="0" smtClean="0">
                <a:latin typeface="a타이틀고딕2" panose="02020600000000000000" pitchFamily="18" charset="-127"/>
                <a:ea typeface="a타이틀고딕2" panose="02020600000000000000" pitchFamily="18" charset="-127"/>
              </a:rPr>
              <a:t>all would",</a:t>
            </a:r>
          </a:p>
          <a:p>
            <a:r>
              <a:rPr lang="en-US" altLang="ko-KR" dirty="0" smtClean="0">
                <a:latin typeface="a타이틀고딕2" panose="02020600000000000000" pitchFamily="18" charset="-127"/>
                <a:ea typeface="a타이틀고딕2" panose="02020600000000000000" pitchFamily="18" charset="-127"/>
              </a:rPr>
              <a:t>"</a:t>
            </a:r>
            <a:r>
              <a:rPr lang="en-US" altLang="ko-KR" dirty="0" err="1">
                <a:latin typeface="a타이틀고딕2" panose="02020600000000000000" pitchFamily="18" charset="-127"/>
                <a:ea typeface="a타이틀고딕2" panose="02020600000000000000" pitchFamily="18" charset="-127"/>
              </a:rPr>
              <a:t>y'</a:t>
            </a:r>
            <a:r>
              <a:rPr lang="en-US" altLang="ko-KR" b="1" dirty="0" err="1">
                <a:latin typeface="a타이틀고딕2" panose="02020600000000000000" pitchFamily="18" charset="-127"/>
                <a:ea typeface="a타이틀고딕2" panose="02020600000000000000" pitchFamily="18" charset="-127"/>
              </a:rPr>
              <a:t>all</a:t>
            </a:r>
            <a:r>
              <a:rPr lang="en-US" altLang="ko-KR" dirty="0" err="1">
                <a:latin typeface="a타이틀고딕2" panose="02020600000000000000" pitchFamily="18" charset="-127"/>
                <a:ea typeface="a타이틀고딕2" panose="02020600000000000000" pitchFamily="18" charset="-127"/>
              </a:rPr>
              <a:t>'d've</a:t>
            </a:r>
            <a:r>
              <a:rPr lang="en-US" altLang="ko-KR" dirty="0">
                <a:latin typeface="a타이틀고딕2" panose="02020600000000000000" pitchFamily="18" charset="-127"/>
                <a:ea typeface="a타이틀고딕2" panose="02020600000000000000" pitchFamily="18" charset="-127"/>
              </a:rPr>
              <a:t>": "you </a:t>
            </a:r>
            <a:r>
              <a:rPr lang="en-US" altLang="ko-KR" b="1" dirty="0">
                <a:latin typeface="a타이틀고딕2" panose="02020600000000000000" pitchFamily="18" charset="-127"/>
                <a:ea typeface="a타이틀고딕2" panose="02020600000000000000" pitchFamily="18" charset="-127"/>
              </a:rPr>
              <a:t>all</a:t>
            </a:r>
            <a:r>
              <a:rPr lang="en-US" altLang="ko-KR" dirty="0">
                <a:latin typeface="a타이틀고딕2" panose="02020600000000000000" pitchFamily="18" charset="-127"/>
                <a:ea typeface="a타이틀고딕2" panose="02020600000000000000" pitchFamily="18" charset="-127"/>
              </a:rPr>
              <a:t> would have","</a:t>
            </a:r>
            <a:r>
              <a:rPr lang="en-US" altLang="ko-KR" dirty="0" err="1">
                <a:latin typeface="a타이틀고딕2" panose="02020600000000000000" pitchFamily="18" charset="-127"/>
                <a:ea typeface="a타이틀고딕2" panose="02020600000000000000" pitchFamily="18" charset="-127"/>
              </a:rPr>
              <a:t>y'all're</a:t>
            </a:r>
            <a:r>
              <a:rPr lang="en-US" altLang="ko-KR" dirty="0">
                <a:latin typeface="a타이틀고딕2" panose="02020600000000000000" pitchFamily="18" charset="-127"/>
                <a:ea typeface="a타이틀고딕2" panose="02020600000000000000" pitchFamily="18" charset="-127"/>
              </a:rPr>
              <a:t>": "you </a:t>
            </a:r>
            <a:r>
              <a:rPr lang="en-US" altLang="ko-KR" b="1" dirty="0">
                <a:latin typeface="a타이틀고딕2" panose="02020600000000000000" pitchFamily="18" charset="-127"/>
                <a:ea typeface="a타이틀고딕2" panose="02020600000000000000" pitchFamily="18" charset="-127"/>
              </a:rPr>
              <a:t>all</a:t>
            </a:r>
            <a:r>
              <a:rPr lang="en-US" altLang="ko-KR" dirty="0">
                <a:latin typeface="a타이틀고딕2" panose="02020600000000000000" pitchFamily="18" charset="-127"/>
                <a:ea typeface="a타이틀고딕2" panose="02020600000000000000" pitchFamily="18" charset="-127"/>
              </a:rPr>
              <a:t> </a:t>
            </a:r>
            <a:r>
              <a:rPr lang="en-US" altLang="ko-KR" b="1" dirty="0">
                <a:latin typeface="a타이틀고딕2" panose="02020600000000000000" pitchFamily="18" charset="-127"/>
                <a:ea typeface="a타이틀고딕2" panose="02020600000000000000" pitchFamily="18" charset="-127"/>
              </a:rPr>
              <a:t>are</a:t>
            </a:r>
            <a:r>
              <a:rPr lang="en-US" altLang="ko-KR" dirty="0" smtClean="0">
                <a:latin typeface="a타이틀고딕2" panose="02020600000000000000" pitchFamily="18" charset="-127"/>
                <a:ea typeface="a타이틀고딕2" panose="02020600000000000000" pitchFamily="18" charset="-127"/>
              </a:rPr>
              <a:t>",</a:t>
            </a:r>
          </a:p>
          <a:p>
            <a:r>
              <a:rPr lang="en-US" altLang="ko-KR" dirty="0" smtClean="0">
                <a:latin typeface="a타이틀고딕2" panose="02020600000000000000" pitchFamily="18" charset="-127"/>
                <a:ea typeface="a타이틀고딕2" panose="02020600000000000000" pitchFamily="18" charset="-127"/>
              </a:rPr>
              <a:t>"</a:t>
            </a:r>
            <a:r>
              <a:rPr lang="en-US" altLang="ko-KR" dirty="0" err="1">
                <a:latin typeface="a타이틀고딕2" panose="02020600000000000000" pitchFamily="18" charset="-127"/>
                <a:ea typeface="a타이틀고딕2" panose="02020600000000000000" pitchFamily="18" charset="-127"/>
              </a:rPr>
              <a:t>y'all've</a:t>
            </a:r>
            <a:r>
              <a:rPr lang="en-US" altLang="ko-KR" dirty="0">
                <a:latin typeface="a타이틀고딕2" panose="02020600000000000000" pitchFamily="18" charset="-127"/>
                <a:ea typeface="a타이틀고딕2" panose="02020600000000000000" pitchFamily="18" charset="-127"/>
              </a:rPr>
              <a:t>": "you </a:t>
            </a:r>
            <a:r>
              <a:rPr lang="en-US" altLang="ko-KR" b="1" dirty="0">
                <a:latin typeface="a타이틀고딕2" panose="02020600000000000000" pitchFamily="18" charset="-127"/>
                <a:ea typeface="a타이틀고딕2" panose="02020600000000000000" pitchFamily="18" charset="-127"/>
              </a:rPr>
              <a:t>all</a:t>
            </a:r>
            <a:r>
              <a:rPr lang="en-US" altLang="ko-KR" dirty="0">
                <a:latin typeface="a타이틀고딕2" panose="02020600000000000000" pitchFamily="18" charset="-127"/>
                <a:ea typeface="a타이틀고딕2" panose="02020600000000000000" pitchFamily="18" charset="-127"/>
              </a:rPr>
              <a:t> have", "you'd": "you would", </a:t>
            </a:r>
            <a:endParaRPr lang="en-US" altLang="ko-KR" dirty="0" smtClean="0">
              <a:latin typeface="a타이틀고딕2" panose="02020600000000000000" pitchFamily="18" charset="-127"/>
              <a:ea typeface="a타이틀고딕2" panose="02020600000000000000" pitchFamily="18" charset="-127"/>
            </a:endParaRPr>
          </a:p>
          <a:p>
            <a:r>
              <a:rPr lang="en-US" altLang="ko-KR" dirty="0" smtClean="0">
                <a:latin typeface="a타이틀고딕2" panose="02020600000000000000" pitchFamily="18" charset="-127"/>
                <a:ea typeface="a타이틀고딕2" panose="02020600000000000000" pitchFamily="18" charset="-127"/>
              </a:rPr>
              <a:t>"</a:t>
            </a:r>
            <a:r>
              <a:rPr lang="en-US" altLang="ko-KR" dirty="0" err="1">
                <a:latin typeface="a타이틀고딕2" panose="02020600000000000000" pitchFamily="18" charset="-127"/>
                <a:ea typeface="a타이틀고딕2" panose="02020600000000000000" pitchFamily="18" charset="-127"/>
              </a:rPr>
              <a:t>you'd've</a:t>
            </a:r>
            <a:r>
              <a:rPr lang="en-US" altLang="ko-KR" dirty="0">
                <a:latin typeface="a타이틀고딕2" panose="02020600000000000000" pitchFamily="18" charset="-127"/>
                <a:ea typeface="a타이틀고딕2" panose="02020600000000000000" pitchFamily="18" charset="-127"/>
              </a:rPr>
              <a:t>": "you would have", "you'll": "you will", </a:t>
            </a:r>
            <a:endParaRPr lang="en-US" altLang="ko-KR" dirty="0" smtClean="0">
              <a:latin typeface="a타이틀고딕2" panose="02020600000000000000" pitchFamily="18" charset="-127"/>
              <a:ea typeface="a타이틀고딕2" panose="02020600000000000000" pitchFamily="18" charset="-127"/>
            </a:endParaRPr>
          </a:p>
          <a:p>
            <a:r>
              <a:rPr lang="en-US" altLang="ko-KR" dirty="0" smtClean="0">
                <a:latin typeface="a타이틀고딕2" panose="02020600000000000000" pitchFamily="18" charset="-127"/>
                <a:ea typeface="a타이틀고딕2" panose="02020600000000000000" pitchFamily="18" charset="-127"/>
              </a:rPr>
              <a:t>"</a:t>
            </a:r>
            <a:r>
              <a:rPr lang="en-US" altLang="ko-KR" dirty="0" err="1">
                <a:latin typeface="a타이틀고딕2" panose="02020600000000000000" pitchFamily="18" charset="-127"/>
                <a:ea typeface="a타이틀고딕2" panose="02020600000000000000" pitchFamily="18" charset="-127"/>
              </a:rPr>
              <a:t>you'll've</a:t>
            </a:r>
            <a:r>
              <a:rPr lang="en-US" altLang="ko-KR" dirty="0">
                <a:latin typeface="a타이틀고딕2" panose="02020600000000000000" pitchFamily="18" charset="-127"/>
                <a:ea typeface="a타이틀고딕2" panose="02020600000000000000" pitchFamily="18" charset="-127"/>
              </a:rPr>
              <a:t>": "you will have", "you're": "you are", </a:t>
            </a:r>
            <a:r>
              <a:rPr lang="en-US" altLang="ko-KR" dirty="0" smtClean="0">
                <a:latin typeface="a타이틀고딕2" panose="02020600000000000000" pitchFamily="18" charset="-127"/>
                <a:ea typeface="a타이틀고딕2" panose="02020600000000000000" pitchFamily="18" charset="-127"/>
              </a:rPr>
              <a:t>...</a:t>
            </a:r>
          </a:p>
          <a:p>
            <a:r>
              <a:rPr lang="en-US" altLang="ko-KR" dirty="0" smtClean="0">
                <a:latin typeface="a타이틀고딕2" panose="02020600000000000000" pitchFamily="18" charset="-127"/>
                <a:ea typeface="a타이틀고딕2" panose="02020600000000000000" pitchFamily="18" charset="-127"/>
              </a:rPr>
              <a:t>"</a:t>
            </a:r>
            <a:r>
              <a:rPr lang="en-US" altLang="ko-KR" dirty="0">
                <a:latin typeface="a타이틀고딕2" panose="02020600000000000000" pitchFamily="18" charset="-127"/>
                <a:ea typeface="a타이틀고딕2" panose="02020600000000000000" pitchFamily="18" charset="-127"/>
              </a:rPr>
              <a:t>you've": "you have"}</a:t>
            </a:r>
            <a:endParaRPr lang="ko-KR" altLang="en-US" dirty="0">
              <a:latin typeface="a타이틀고딕2" panose="02020600000000000000" pitchFamily="18" charset="-127"/>
              <a:ea typeface="a타이틀고딕2" panose="02020600000000000000" pitchFamily="18" charset="-127"/>
            </a:endParaRPr>
          </a:p>
        </p:txBody>
      </p:sp>
      <p:pic>
        <p:nvPicPr>
          <p:cNvPr id="11" name="그림 10"/>
          <p:cNvPicPr>
            <a:picLocks noChangeAspect="1"/>
          </p:cNvPicPr>
          <p:nvPr/>
        </p:nvPicPr>
        <p:blipFill>
          <a:blip r:embed="rId2"/>
          <a:stretch>
            <a:fillRect/>
          </a:stretch>
        </p:blipFill>
        <p:spPr>
          <a:xfrm>
            <a:off x="3939729" y="3663785"/>
            <a:ext cx="7414070" cy="2581007"/>
          </a:xfrm>
          <a:prstGeom prst="rect">
            <a:avLst/>
          </a:prstGeom>
        </p:spPr>
      </p:pic>
      <p:grpSp>
        <p:nvGrpSpPr>
          <p:cNvPr id="15" name="그룹 14"/>
          <p:cNvGrpSpPr/>
          <p:nvPr/>
        </p:nvGrpSpPr>
        <p:grpSpPr>
          <a:xfrm>
            <a:off x="167640" y="1927317"/>
            <a:ext cx="6096000" cy="4524315"/>
            <a:chOff x="167640" y="1927317"/>
            <a:chExt cx="6096000" cy="4524315"/>
          </a:xfrm>
        </p:grpSpPr>
        <p:sp>
          <p:nvSpPr>
            <p:cNvPr id="16" name="직사각형 15"/>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03. </a:t>
              </a:r>
              <a:r>
                <a:rPr lang="ko-KR" altLang="en-US" sz="2400" dirty="0" err="1">
                  <a:solidFill>
                    <a:schemeClr val="accent4">
                      <a:lumMod val="60000"/>
                      <a:lumOff val="40000"/>
                    </a:schemeClr>
                  </a:solidFill>
                  <a:latin typeface="a타이틀고딕2" panose="02020600000000000000" pitchFamily="18" charset="-127"/>
                  <a:ea typeface="a타이틀고딕2" panose="02020600000000000000" pitchFamily="18" charset="-127"/>
                </a:rPr>
                <a:t>불용어</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 제거 </a:t>
              </a:r>
              <a:endParaRPr lang="en-US" altLang="ko-KR" sz="24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17" name="직선 연결선 16"/>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690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pic>
        <p:nvPicPr>
          <p:cNvPr id="3" name="그림 2"/>
          <p:cNvPicPr>
            <a:picLocks noChangeAspect="1"/>
          </p:cNvPicPr>
          <p:nvPr/>
        </p:nvPicPr>
        <p:blipFill rotWithShape="1">
          <a:blip r:embed="rId2"/>
          <a:srcRect l="627"/>
          <a:stretch/>
        </p:blipFill>
        <p:spPr>
          <a:xfrm>
            <a:off x="3511296" y="2082444"/>
            <a:ext cx="8452520" cy="1171575"/>
          </a:xfrm>
          <a:prstGeom prst="rect">
            <a:avLst/>
          </a:prstGeom>
        </p:spPr>
      </p:pic>
      <p:sp>
        <p:nvSpPr>
          <p:cNvPr id="4" name="TextBox 3"/>
          <p:cNvSpPr txBox="1"/>
          <p:nvPr/>
        </p:nvSpPr>
        <p:spPr>
          <a:xfrm>
            <a:off x="6860348" y="1503098"/>
            <a:ext cx="1491426" cy="461665"/>
          </a:xfrm>
          <a:prstGeom prst="rect">
            <a:avLst/>
          </a:prstGeom>
          <a:noFill/>
        </p:spPr>
        <p:txBody>
          <a:bodyPr wrap="square" rtlCol="0">
            <a:spAutoFit/>
          </a:bodyPr>
          <a:lstStyle/>
          <a:p>
            <a:pPr algn="ctr"/>
            <a:r>
              <a:rPr lang="en-US" altLang="ko-KR" sz="2400" dirty="0" smtClean="0">
                <a:latin typeface="a타이틀고딕3" panose="02020600000000000000" pitchFamily="18" charset="-127"/>
                <a:ea typeface="a타이틀고딕3" panose="02020600000000000000" pitchFamily="18" charset="-127"/>
              </a:rPr>
              <a:t>Example </a:t>
            </a:r>
            <a:endParaRPr lang="ko-KR" altLang="en-US" sz="2400" dirty="0">
              <a:latin typeface="a타이틀고딕3" panose="02020600000000000000" pitchFamily="18" charset="-127"/>
              <a:ea typeface="a타이틀고딕3" panose="02020600000000000000" pitchFamily="18" charset="-127"/>
            </a:endParaRPr>
          </a:p>
        </p:txBody>
      </p:sp>
      <p:sp>
        <p:nvSpPr>
          <p:cNvPr id="5" name="아래쪽 화살표 4"/>
          <p:cNvSpPr/>
          <p:nvPr/>
        </p:nvSpPr>
        <p:spPr>
          <a:xfrm>
            <a:off x="6618509" y="3474720"/>
            <a:ext cx="1975104" cy="56692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3"/>
          <a:stretch>
            <a:fillRect/>
          </a:stretch>
        </p:blipFill>
        <p:spPr>
          <a:xfrm>
            <a:off x="4017820" y="4173727"/>
            <a:ext cx="7176481" cy="2071065"/>
          </a:xfrm>
          <a:prstGeom prst="rect">
            <a:avLst/>
          </a:prstGeom>
        </p:spPr>
      </p:pic>
      <p:pic>
        <p:nvPicPr>
          <p:cNvPr id="8" name="그림 7"/>
          <p:cNvPicPr>
            <a:picLocks noChangeAspect="1"/>
          </p:cNvPicPr>
          <p:nvPr/>
        </p:nvPicPr>
        <p:blipFill>
          <a:blip r:embed="rId4"/>
          <a:stretch>
            <a:fillRect/>
          </a:stretch>
        </p:blipFill>
        <p:spPr>
          <a:xfrm>
            <a:off x="4565255" y="4161893"/>
            <a:ext cx="6334393" cy="2376268"/>
          </a:xfrm>
          <a:prstGeom prst="rect">
            <a:avLst/>
          </a:prstGeom>
        </p:spPr>
      </p:pic>
      <p:grpSp>
        <p:nvGrpSpPr>
          <p:cNvPr id="16" name="그룹 15"/>
          <p:cNvGrpSpPr/>
          <p:nvPr/>
        </p:nvGrpSpPr>
        <p:grpSpPr>
          <a:xfrm>
            <a:off x="167640" y="1927317"/>
            <a:ext cx="6096000" cy="4524315"/>
            <a:chOff x="167640" y="1927317"/>
            <a:chExt cx="6096000" cy="4524315"/>
          </a:xfrm>
        </p:grpSpPr>
        <p:sp>
          <p:nvSpPr>
            <p:cNvPr id="17" name="직사각형 16"/>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03. </a:t>
              </a:r>
              <a:r>
                <a:rPr lang="ko-KR" altLang="en-US" sz="2400" dirty="0" err="1">
                  <a:solidFill>
                    <a:schemeClr val="accent4">
                      <a:lumMod val="60000"/>
                      <a:lumOff val="40000"/>
                    </a:schemeClr>
                  </a:solidFill>
                  <a:latin typeface="a타이틀고딕2" panose="02020600000000000000" pitchFamily="18" charset="-127"/>
                  <a:ea typeface="a타이틀고딕2" panose="02020600000000000000" pitchFamily="18" charset="-127"/>
                </a:rPr>
                <a:t>불용어</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 제거 </a:t>
              </a:r>
              <a:endParaRPr lang="en-US" altLang="ko-KR" sz="24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18" name="직선 연결선 17"/>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74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pic>
        <p:nvPicPr>
          <p:cNvPr id="16" name="그림 15"/>
          <p:cNvPicPr>
            <a:picLocks noChangeAspect="1"/>
          </p:cNvPicPr>
          <p:nvPr/>
        </p:nvPicPr>
        <p:blipFill rotWithShape="1">
          <a:blip r:embed="rId2"/>
          <a:srcRect r="11834"/>
          <a:stretch/>
        </p:blipFill>
        <p:spPr>
          <a:xfrm>
            <a:off x="7775679" y="1678636"/>
            <a:ext cx="2879776" cy="1781611"/>
          </a:xfrm>
          <a:prstGeom prst="rect">
            <a:avLst/>
          </a:prstGeom>
        </p:spPr>
      </p:pic>
      <p:pic>
        <p:nvPicPr>
          <p:cNvPr id="17" name="그림 16"/>
          <p:cNvPicPr>
            <a:picLocks noChangeAspect="1"/>
          </p:cNvPicPr>
          <p:nvPr/>
        </p:nvPicPr>
        <p:blipFill>
          <a:blip r:embed="rId3"/>
          <a:stretch>
            <a:fillRect/>
          </a:stretch>
        </p:blipFill>
        <p:spPr>
          <a:xfrm>
            <a:off x="8075101" y="3624019"/>
            <a:ext cx="2280933" cy="2864679"/>
          </a:xfrm>
          <a:prstGeom prst="rect">
            <a:avLst/>
          </a:prstGeom>
        </p:spPr>
      </p:pic>
      <p:pic>
        <p:nvPicPr>
          <p:cNvPr id="18" name="그림 17"/>
          <p:cNvPicPr>
            <a:picLocks noChangeAspect="1"/>
          </p:cNvPicPr>
          <p:nvPr/>
        </p:nvPicPr>
        <p:blipFill rotWithShape="1">
          <a:blip r:embed="rId4"/>
          <a:srcRect r="36106"/>
          <a:stretch/>
        </p:blipFill>
        <p:spPr>
          <a:xfrm>
            <a:off x="3496031" y="1734125"/>
            <a:ext cx="3800361" cy="4653535"/>
          </a:xfrm>
          <a:prstGeom prst="rect">
            <a:avLst/>
          </a:prstGeom>
        </p:spPr>
      </p:pic>
      <p:grpSp>
        <p:nvGrpSpPr>
          <p:cNvPr id="23" name="그룹 22"/>
          <p:cNvGrpSpPr/>
          <p:nvPr/>
        </p:nvGrpSpPr>
        <p:grpSpPr>
          <a:xfrm>
            <a:off x="167640" y="1927317"/>
            <a:ext cx="6096000" cy="4524315"/>
            <a:chOff x="167640" y="1927317"/>
            <a:chExt cx="6096000" cy="4524315"/>
          </a:xfrm>
        </p:grpSpPr>
        <p:sp>
          <p:nvSpPr>
            <p:cNvPr id="24" name="직사각형 23"/>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03. </a:t>
              </a:r>
              <a:r>
                <a:rPr lang="ko-KR" altLang="en-US" sz="2400" dirty="0" err="1">
                  <a:latin typeface="a타이틀고딕2" panose="02020600000000000000" pitchFamily="18" charset="-127"/>
                  <a:ea typeface="a타이틀고딕2" panose="02020600000000000000" pitchFamily="18" charset="-127"/>
                </a:rPr>
                <a:t>불용어</a:t>
              </a:r>
              <a:r>
                <a:rPr lang="ko-KR" altLang="en-US" sz="2400" dirty="0">
                  <a:latin typeface="a타이틀고딕2" panose="02020600000000000000" pitchFamily="18" charset="-127"/>
                  <a:ea typeface="a타이틀고딕2" panose="02020600000000000000" pitchFamily="18" charset="-127"/>
                </a:rPr>
                <a:t> 제거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04. </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길이 분포 </a:t>
              </a:r>
              <a:r>
                <a:rPr lang="ko-KR" altLang="en-US" sz="24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조정</a:t>
              </a:r>
              <a:endParaRPr lang="en-US" altLang="ko-KR" sz="2400" dirty="0" smtClean="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25" name="직선 연결선 24"/>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1280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pic>
        <p:nvPicPr>
          <p:cNvPr id="3" name="그림 2"/>
          <p:cNvPicPr>
            <a:picLocks noChangeAspect="1"/>
          </p:cNvPicPr>
          <p:nvPr/>
        </p:nvPicPr>
        <p:blipFill>
          <a:blip r:embed="rId2"/>
          <a:stretch>
            <a:fillRect/>
          </a:stretch>
        </p:blipFill>
        <p:spPr>
          <a:xfrm>
            <a:off x="3800130" y="2340888"/>
            <a:ext cx="7334613" cy="3549881"/>
          </a:xfrm>
          <a:prstGeom prst="rect">
            <a:avLst/>
          </a:prstGeom>
        </p:spPr>
      </p:pic>
      <p:grpSp>
        <p:nvGrpSpPr>
          <p:cNvPr id="19" name="그룹 18"/>
          <p:cNvGrpSpPr/>
          <p:nvPr/>
        </p:nvGrpSpPr>
        <p:grpSpPr>
          <a:xfrm>
            <a:off x="167640" y="1927317"/>
            <a:ext cx="6096000" cy="4524315"/>
            <a:chOff x="167640" y="1927317"/>
            <a:chExt cx="6096000" cy="4524315"/>
          </a:xfrm>
        </p:grpSpPr>
        <p:sp>
          <p:nvSpPr>
            <p:cNvPr id="20" name="직사각형 19"/>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03. </a:t>
              </a:r>
              <a:r>
                <a:rPr lang="ko-KR" altLang="en-US" sz="2400" dirty="0" err="1">
                  <a:latin typeface="a타이틀고딕2" panose="02020600000000000000" pitchFamily="18" charset="-127"/>
                  <a:ea typeface="a타이틀고딕2" panose="02020600000000000000" pitchFamily="18" charset="-127"/>
                </a:rPr>
                <a:t>불용어</a:t>
              </a:r>
              <a:r>
                <a:rPr lang="ko-KR" altLang="en-US" sz="2400" dirty="0">
                  <a:latin typeface="a타이틀고딕2" panose="02020600000000000000" pitchFamily="18" charset="-127"/>
                  <a:ea typeface="a타이틀고딕2" panose="02020600000000000000" pitchFamily="18" charset="-127"/>
                </a:rPr>
                <a:t> 제거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04. </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길이 분포 </a:t>
              </a:r>
              <a:r>
                <a:rPr lang="ko-KR" altLang="en-US" sz="24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조정</a:t>
              </a:r>
              <a:endParaRPr lang="en-US" altLang="ko-KR" sz="2400" dirty="0" smtClean="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21" name="직선 연결선 20"/>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4266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pic>
        <p:nvPicPr>
          <p:cNvPr id="4" name="그림 3"/>
          <p:cNvPicPr>
            <a:picLocks noChangeAspect="1"/>
          </p:cNvPicPr>
          <p:nvPr/>
        </p:nvPicPr>
        <p:blipFill>
          <a:blip r:embed="rId2"/>
          <a:stretch>
            <a:fillRect/>
          </a:stretch>
        </p:blipFill>
        <p:spPr>
          <a:xfrm>
            <a:off x="3772471" y="2509838"/>
            <a:ext cx="7954318" cy="3324034"/>
          </a:xfrm>
          <a:prstGeom prst="rect">
            <a:avLst/>
          </a:prstGeom>
        </p:spPr>
      </p:pic>
      <p:grpSp>
        <p:nvGrpSpPr>
          <p:cNvPr id="12" name="그룹 11"/>
          <p:cNvGrpSpPr/>
          <p:nvPr/>
        </p:nvGrpSpPr>
        <p:grpSpPr>
          <a:xfrm>
            <a:off x="167640" y="1927317"/>
            <a:ext cx="6096000" cy="4524315"/>
            <a:chOff x="167640" y="1927317"/>
            <a:chExt cx="6096000" cy="4524315"/>
          </a:xfrm>
        </p:grpSpPr>
        <p:sp>
          <p:nvSpPr>
            <p:cNvPr id="13" name="직사각형 12"/>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03. </a:t>
              </a:r>
              <a:r>
                <a:rPr lang="ko-KR" altLang="en-US" sz="2400" dirty="0" err="1">
                  <a:latin typeface="a타이틀고딕2" panose="02020600000000000000" pitchFamily="18" charset="-127"/>
                  <a:ea typeface="a타이틀고딕2" panose="02020600000000000000" pitchFamily="18" charset="-127"/>
                </a:rPr>
                <a:t>불용어</a:t>
              </a:r>
              <a:r>
                <a:rPr lang="ko-KR" altLang="en-US" sz="2400" dirty="0">
                  <a:latin typeface="a타이틀고딕2" panose="02020600000000000000" pitchFamily="18" charset="-127"/>
                  <a:ea typeface="a타이틀고딕2" panose="02020600000000000000" pitchFamily="18" charset="-127"/>
                </a:rPr>
                <a:t> 제거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solidFill>
                    <a:schemeClr val="accent4">
                      <a:lumMod val="60000"/>
                      <a:lumOff val="40000"/>
                    </a:schemeClr>
                  </a:solidFill>
                  <a:latin typeface="a타이틀고딕2" panose="02020600000000000000" pitchFamily="18" charset="-127"/>
                  <a:ea typeface="a타이틀고딕2" panose="02020600000000000000" pitchFamily="18" charset="-127"/>
                </a:rPr>
                <a:t>05. </a:t>
              </a:r>
              <a:r>
                <a:rPr lang="ko-KR" altLang="en-US" sz="24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토큰 추가 </a:t>
              </a:r>
              <a:endParaRPr lang="en-US" altLang="ko-KR" sz="24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14" name="직선 연결선 13"/>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5636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pic>
        <p:nvPicPr>
          <p:cNvPr id="3" name="그림 2"/>
          <p:cNvPicPr>
            <a:picLocks noChangeAspect="1"/>
          </p:cNvPicPr>
          <p:nvPr/>
        </p:nvPicPr>
        <p:blipFill>
          <a:blip r:embed="rId2"/>
          <a:stretch>
            <a:fillRect/>
          </a:stretch>
        </p:blipFill>
        <p:spPr>
          <a:xfrm>
            <a:off x="4533329" y="1758167"/>
            <a:ext cx="4720400" cy="4545865"/>
          </a:xfrm>
          <a:prstGeom prst="rect">
            <a:avLst/>
          </a:prstGeom>
        </p:spPr>
      </p:pic>
      <p:grpSp>
        <p:nvGrpSpPr>
          <p:cNvPr id="12" name="그룹 11"/>
          <p:cNvGrpSpPr/>
          <p:nvPr/>
        </p:nvGrpSpPr>
        <p:grpSpPr>
          <a:xfrm>
            <a:off x="167640" y="1927317"/>
            <a:ext cx="6096000" cy="4524315"/>
            <a:chOff x="167640" y="1927317"/>
            <a:chExt cx="6096000" cy="4524315"/>
          </a:xfrm>
        </p:grpSpPr>
        <p:sp>
          <p:nvSpPr>
            <p:cNvPr id="13" name="직사각형 12"/>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03. </a:t>
              </a:r>
              <a:r>
                <a:rPr lang="ko-KR" altLang="en-US" sz="2400" dirty="0" err="1">
                  <a:latin typeface="a타이틀고딕2" panose="02020600000000000000" pitchFamily="18" charset="-127"/>
                  <a:ea typeface="a타이틀고딕2" panose="02020600000000000000" pitchFamily="18" charset="-127"/>
                </a:rPr>
                <a:t>불용어</a:t>
              </a:r>
              <a:r>
                <a:rPr lang="ko-KR" altLang="en-US" sz="2400" dirty="0">
                  <a:latin typeface="a타이틀고딕2" panose="02020600000000000000" pitchFamily="18" charset="-127"/>
                  <a:ea typeface="a타이틀고딕2" panose="02020600000000000000" pitchFamily="18" charset="-127"/>
                </a:rPr>
                <a:t> 제거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06. </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데이터 분리</a:t>
              </a:r>
              <a:endParaRPr lang="en-US" altLang="ko-KR" sz="24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14" name="직선 연결선 13"/>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9979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sp>
        <p:nvSpPr>
          <p:cNvPr id="3" name="TextBox 2"/>
          <p:cNvSpPr txBox="1"/>
          <p:nvPr/>
        </p:nvSpPr>
        <p:spPr>
          <a:xfrm>
            <a:off x="3483864" y="1547478"/>
            <a:ext cx="7507597" cy="1200329"/>
          </a:xfrm>
          <a:prstGeom prst="rect">
            <a:avLst/>
          </a:prstGeom>
          <a:noFill/>
        </p:spPr>
        <p:txBody>
          <a:bodyPr wrap="square" rtlCol="0">
            <a:spAutoFit/>
          </a:bodyPr>
          <a:lstStyle/>
          <a:p>
            <a:r>
              <a:rPr lang="ko-KR" altLang="en-US" dirty="0" smtClean="0">
                <a:latin typeface="a타이틀고딕2" panose="02020600000000000000" pitchFamily="18" charset="-127"/>
                <a:ea typeface="a타이틀고딕2" panose="02020600000000000000" pitchFamily="18" charset="-127"/>
              </a:rPr>
              <a:t>정수 </a:t>
            </a:r>
            <a:r>
              <a:rPr lang="ko-KR" altLang="en-US" dirty="0" err="1" smtClean="0">
                <a:latin typeface="a타이틀고딕2" panose="02020600000000000000" pitchFamily="18" charset="-127"/>
                <a:ea typeface="a타이틀고딕2" panose="02020600000000000000" pitchFamily="18" charset="-127"/>
              </a:rPr>
              <a:t>인코딩</a:t>
            </a:r>
            <a:r>
              <a:rPr lang="en-US" altLang="ko-KR" dirty="0" smtClean="0">
                <a:latin typeface="a타이틀고딕2" panose="02020600000000000000" pitchFamily="18" charset="-127"/>
                <a:ea typeface="a타이틀고딕2" panose="02020600000000000000" pitchFamily="18" charset="-127"/>
              </a:rPr>
              <a:t>(Integer Encoding) </a:t>
            </a:r>
            <a:r>
              <a:rPr lang="ko-KR" altLang="en-US" dirty="0" smtClean="0">
                <a:latin typeface="a타이틀고딕2" panose="02020600000000000000" pitchFamily="18" charset="-127"/>
                <a:ea typeface="a타이틀고딕2" panose="02020600000000000000" pitchFamily="18" charset="-127"/>
              </a:rPr>
              <a:t>이란</a:t>
            </a:r>
            <a:r>
              <a:rPr lang="en-US" altLang="ko-KR" dirty="0" smtClean="0">
                <a:latin typeface="a타이틀고딕2" panose="02020600000000000000" pitchFamily="18" charset="-127"/>
                <a:ea typeface="a타이틀고딕2" panose="02020600000000000000" pitchFamily="18" charset="-127"/>
              </a:rPr>
              <a:t>?</a:t>
            </a:r>
          </a:p>
          <a:p>
            <a:r>
              <a:rPr lang="en-US" altLang="ko-KR" dirty="0">
                <a:latin typeface="a타이틀고딕2" panose="02020600000000000000" pitchFamily="18" charset="-127"/>
                <a:ea typeface="a타이틀고딕2" panose="02020600000000000000" pitchFamily="18" charset="-127"/>
              </a:rPr>
              <a:t> </a:t>
            </a:r>
            <a:endParaRPr lang="en-US" altLang="ko-KR" dirty="0" smtClean="0">
              <a:latin typeface="a타이틀고딕2" panose="02020600000000000000" pitchFamily="18" charset="-127"/>
              <a:ea typeface="a타이틀고딕2" panose="02020600000000000000" pitchFamily="18" charset="-127"/>
            </a:endParaRPr>
          </a:p>
          <a:p>
            <a:r>
              <a:rPr lang="ko-KR" altLang="en-US" dirty="0" smtClean="0">
                <a:latin typeface="a타이틀고딕2" panose="02020600000000000000" pitchFamily="18" charset="-127"/>
                <a:ea typeface="a타이틀고딕2" panose="02020600000000000000" pitchFamily="18" charset="-127"/>
              </a:rPr>
              <a:t>컴퓨터는 텍스트보다 숫자를 더 잘 인식</a:t>
            </a:r>
            <a:r>
              <a:rPr lang="en-US" altLang="ko-KR" dirty="0" smtClean="0">
                <a:latin typeface="a타이틀고딕2" panose="02020600000000000000" pitchFamily="18" charset="-127"/>
                <a:ea typeface="a타이틀고딕2" panose="02020600000000000000" pitchFamily="18" charset="-127"/>
              </a:rPr>
              <a:t>, </a:t>
            </a:r>
            <a:r>
              <a:rPr lang="ko-KR" altLang="en-US" dirty="0" smtClean="0">
                <a:latin typeface="a타이틀고딕2" panose="02020600000000000000" pitchFamily="18" charset="-127"/>
                <a:ea typeface="a타이틀고딕2" panose="02020600000000000000" pitchFamily="18" charset="-127"/>
              </a:rPr>
              <a:t>이를 위해 자연어 처리에서는 </a:t>
            </a:r>
            <a:endParaRPr lang="en-US" altLang="ko-KR" dirty="0" smtClean="0">
              <a:latin typeface="a타이틀고딕2" panose="02020600000000000000" pitchFamily="18" charset="-127"/>
              <a:ea typeface="a타이틀고딕2" panose="02020600000000000000" pitchFamily="18" charset="-127"/>
            </a:endParaRPr>
          </a:p>
          <a:p>
            <a:r>
              <a:rPr lang="ko-KR" altLang="en-US" dirty="0" smtClean="0">
                <a:latin typeface="a타이틀고딕2" panose="02020600000000000000" pitchFamily="18" charset="-127"/>
                <a:ea typeface="a타이틀고딕2" panose="02020600000000000000" pitchFamily="18" charset="-127"/>
              </a:rPr>
              <a:t>텍스트를 숫자로 바꾸는 여러가지 기법들이 존재 </a:t>
            </a:r>
            <a:endParaRPr lang="en-US" altLang="ko-KR" dirty="0" smtClean="0">
              <a:latin typeface="a타이틀고딕2" panose="02020600000000000000" pitchFamily="18" charset="-127"/>
              <a:ea typeface="a타이틀고딕2" panose="02020600000000000000" pitchFamily="18" charset="-127"/>
            </a:endParaRPr>
          </a:p>
        </p:txBody>
      </p:sp>
      <p:pic>
        <p:nvPicPr>
          <p:cNvPr id="4" name="그림 3"/>
          <p:cNvPicPr>
            <a:picLocks noChangeAspect="1"/>
          </p:cNvPicPr>
          <p:nvPr/>
        </p:nvPicPr>
        <p:blipFill rotWithShape="1">
          <a:blip r:embed="rId2"/>
          <a:srcRect l="1316"/>
          <a:stretch/>
        </p:blipFill>
        <p:spPr>
          <a:xfrm>
            <a:off x="4208106" y="1410524"/>
            <a:ext cx="6342070" cy="5197492"/>
          </a:xfrm>
          <a:prstGeom prst="rect">
            <a:avLst/>
          </a:prstGeom>
        </p:spPr>
      </p:pic>
      <p:pic>
        <p:nvPicPr>
          <p:cNvPr id="5" name="그림 4"/>
          <p:cNvPicPr>
            <a:picLocks noChangeAspect="1"/>
          </p:cNvPicPr>
          <p:nvPr/>
        </p:nvPicPr>
        <p:blipFill rotWithShape="1">
          <a:blip r:embed="rId3"/>
          <a:srcRect l="786"/>
          <a:stretch/>
        </p:blipFill>
        <p:spPr>
          <a:xfrm>
            <a:off x="4385387" y="1410524"/>
            <a:ext cx="5934269" cy="5216295"/>
          </a:xfrm>
          <a:prstGeom prst="rect">
            <a:avLst/>
          </a:prstGeom>
        </p:spPr>
      </p:pic>
      <p:grpSp>
        <p:nvGrpSpPr>
          <p:cNvPr id="13" name="그룹 12"/>
          <p:cNvGrpSpPr/>
          <p:nvPr/>
        </p:nvGrpSpPr>
        <p:grpSpPr>
          <a:xfrm>
            <a:off x="167640" y="1927317"/>
            <a:ext cx="6096000" cy="4524315"/>
            <a:chOff x="167640" y="1927317"/>
            <a:chExt cx="6096000" cy="4524315"/>
          </a:xfrm>
        </p:grpSpPr>
        <p:sp>
          <p:nvSpPr>
            <p:cNvPr id="14" name="직사각형 13"/>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03. </a:t>
              </a:r>
              <a:r>
                <a:rPr lang="ko-KR" altLang="en-US" sz="2400" dirty="0" err="1">
                  <a:latin typeface="a타이틀고딕2" panose="02020600000000000000" pitchFamily="18" charset="-127"/>
                  <a:ea typeface="a타이틀고딕2" panose="02020600000000000000" pitchFamily="18" charset="-127"/>
                </a:rPr>
                <a:t>불용어</a:t>
              </a:r>
              <a:r>
                <a:rPr lang="ko-KR" altLang="en-US" sz="2400" dirty="0">
                  <a:latin typeface="a타이틀고딕2" panose="02020600000000000000" pitchFamily="18" charset="-127"/>
                  <a:ea typeface="a타이틀고딕2" panose="02020600000000000000" pitchFamily="18" charset="-127"/>
                </a:rPr>
                <a:t> 제거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07. </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정수</a:t>
              </a:r>
              <a:r>
                <a:rPr lang="ko-KR" altLang="en-US"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 </a:t>
              </a:r>
              <a:r>
                <a:rPr lang="ko-KR" altLang="en-US" sz="2400" dirty="0" err="1" smtClean="0">
                  <a:solidFill>
                    <a:schemeClr val="accent4">
                      <a:lumMod val="60000"/>
                      <a:lumOff val="40000"/>
                    </a:schemeClr>
                  </a:solidFill>
                  <a:latin typeface="a타이틀고딕2" panose="02020600000000000000" pitchFamily="18" charset="-127"/>
                  <a:ea typeface="a타이틀고딕2" panose="02020600000000000000" pitchFamily="18" charset="-127"/>
                </a:rPr>
                <a:t>인코딩</a:t>
              </a:r>
              <a:endParaRPr lang="en-US" altLang="ko-KR" sz="24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15" name="직선 연결선 14"/>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358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grpSp>
        <p:nvGrpSpPr>
          <p:cNvPr id="10" name="그룹 9"/>
          <p:cNvGrpSpPr/>
          <p:nvPr/>
        </p:nvGrpSpPr>
        <p:grpSpPr>
          <a:xfrm>
            <a:off x="167640" y="1927317"/>
            <a:ext cx="6096000" cy="4524315"/>
            <a:chOff x="167640" y="1927317"/>
            <a:chExt cx="6096000" cy="4524315"/>
          </a:xfrm>
        </p:grpSpPr>
        <p:sp>
          <p:nvSpPr>
            <p:cNvPr id="7" name="직사각형 6"/>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03. </a:t>
              </a:r>
              <a:r>
                <a:rPr lang="ko-KR" altLang="en-US" sz="2400" dirty="0" err="1">
                  <a:latin typeface="a타이틀고딕2" panose="02020600000000000000" pitchFamily="18" charset="-127"/>
                  <a:ea typeface="a타이틀고딕2" panose="02020600000000000000" pitchFamily="18" charset="-127"/>
                </a:rPr>
                <a:t>불용어</a:t>
              </a:r>
              <a:r>
                <a:rPr lang="ko-KR" altLang="en-US" sz="2400" dirty="0">
                  <a:latin typeface="a타이틀고딕2" panose="02020600000000000000" pitchFamily="18" charset="-127"/>
                  <a:ea typeface="a타이틀고딕2" panose="02020600000000000000" pitchFamily="18" charset="-127"/>
                </a:rPr>
                <a:t> 제거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08. </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패딩</a:t>
              </a:r>
              <a:r>
                <a:rPr lang="ko-KR" altLang="en-US" sz="2000" dirty="0">
                  <a:solidFill>
                    <a:schemeClr val="accent4">
                      <a:lumMod val="60000"/>
                      <a:lumOff val="40000"/>
                    </a:schemeClr>
                  </a:solidFill>
                  <a:latin typeface="a타이틀고딕2" panose="02020600000000000000" pitchFamily="18" charset="-127"/>
                  <a:ea typeface="a타이틀고딕2" panose="02020600000000000000" pitchFamily="18" charset="-127"/>
                </a:rPr>
                <a:t>  </a:t>
              </a:r>
              <a:endParaRPr lang="en-US" altLang="ko-KR" sz="20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p:txBody>
        </p:sp>
        <p:cxnSp>
          <p:nvCxnSpPr>
            <p:cNvPr id="9" name="직선 연결선 8"/>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그림 2"/>
          <p:cNvPicPr>
            <a:picLocks noChangeAspect="1"/>
          </p:cNvPicPr>
          <p:nvPr/>
        </p:nvPicPr>
        <p:blipFill>
          <a:blip r:embed="rId2"/>
          <a:stretch>
            <a:fillRect/>
          </a:stretch>
        </p:blipFill>
        <p:spPr>
          <a:xfrm>
            <a:off x="3764280" y="2111692"/>
            <a:ext cx="7486650" cy="1590675"/>
          </a:xfrm>
          <a:prstGeom prst="rect">
            <a:avLst/>
          </a:prstGeom>
        </p:spPr>
      </p:pic>
      <p:sp>
        <p:nvSpPr>
          <p:cNvPr id="4" name="TextBox 3"/>
          <p:cNvSpPr txBox="1"/>
          <p:nvPr/>
        </p:nvSpPr>
        <p:spPr>
          <a:xfrm>
            <a:off x="3877056" y="4767464"/>
            <a:ext cx="6995160" cy="1477328"/>
          </a:xfrm>
          <a:prstGeom prst="rect">
            <a:avLst/>
          </a:prstGeom>
          <a:noFill/>
        </p:spPr>
        <p:txBody>
          <a:bodyPr wrap="square" rtlCol="0">
            <a:spAutoFit/>
          </a:bodyPr>
          <a:lstStyle/>
          <a:p>
            <a:pPr algn="ctr"/>
            <a:r>
              <a:rPr lang="ko-KR" altLang="en-US" dirty="0" smtClean="0"/>
              <a:t>최대 문장 길이 </a:t>
            </a:r>
            <a:r>
              <a:rPr lang="en-US" altLang="ko-KR" dirty="0" smtClean="0"/>
              <a:t>: </a:t>
            </a:r>
            <a:r>
              <a:rPr lang="en-US" altLang="ko-KR" dirty="0" err="1" smtClean="0"/>
              <a:t>text_max_len</a:t>
            </a:r>
            <a:r>
              <a:rPr lang="en-US" altLang="ko-KR" dirty="0" smtClean="0"/>
              <a:t>, </a:t>
            </a:r>
            <a:r>
              <a:rPr lang="en-US" altLang="ko-KR" dirty="0" err="1" smtClean="0"/>
              <a:t>summary_max_len</a:t>
            </a:r>
            <a:endParaRPr lang="en-US" altLang="ko-KR" dirty="0" smtClean="0"/>
          </a:p>
          <a:p>
            <a:pPr algn="ctr"/>
            <a:r>
              <a:rPr lang="en-US" altLang="ko-KR" dirty="0" smtClean="0"/>
              <a:t/>
            </a:r>
            <a:br>
              <a:rPr lang="en-US" altLang="ko-KR" dirty="0" smtClean="0"/>
            </a:br>
            <a:r>
              <a:rPr lang="ko-KR" altLang="en-US" dirty="0" smtClean="0"/>
              <a:t>텍스트의 길이가 최대 문장 길이보다 작으면 나머지 부분은 </a:t>
            </a:r>
            <a:r>
              <a:rPr lang="en-US" altLang="ko-KR" dirty="0" smtClean="0"/>
              <a:t>0</a:t>
            </a:r>
            <a:r>
              <a:rPr lang="ko-KR" altLang="en-US" dirty="0" smtClean="0"/>
              <a:t>으로 채워주고</a:t>
            </a:r>
            <a:r>
              <a:rPr lang="en-US" altLang="ko-KR" dirty="0" smtClean="0"/>
              <a:t>, </a:t>
            </a:r>
            <a:r>
              <a:rPr lang="ko-KR" altLang="en-US" dirty="0" smtClean="0"/>
              <a:t>길면 뒤쪽 </a:t>
            </a:r>
            <a:r>
              <a:rPr lang="en-US" altLang="ko-KR" dirty="0" smtClean="0"/>
              <a:t>(</a:t>
            </a:r>
            <a:r>
              <a:rPr lang="ko-KR" altLang="en-US" dirty="0" smtClean="0"/>
              <a:t>뒤</a:t>
            </a:r>
            <a:r>
              <a:rPr lang="en-US" altLang="ko-KR" dirty="0" smtClean="0"/>
              <a:t>: ‘post’, </a:t>
            </a:r>
            <a:r>
              <a:rPr lang="ko-KR" altLang="en-US" dirty="0" smtClean="0"/>
              <a:t>앞</a:t>
            </a:r>
            <a:r>
              <a:rPr lang="en-US" altLang="ko-KR" dirty="0" smtClean="0"/>
              <a:t>: ‘pre’)</a:t>
            </a:r>
            <a:r>
              <a:rPr lang="ko-KR" altLang="en-US" dirty="0" smtClean="0"/>
              <a:t>을 잘라낸다</a:t>
            </a:r>
            <a:r>
              <a:rPr lang="en-US" altLang="ko-KR" dirty="0" smtClean="0"/>
              <a:t>. </a:t>
            </a:r>
          </a:p>
          <a:p>
            <a:pPr algn="ctr"/>
            <a:r>
              <a:rPr lang="ko-KR" altLang="en-US" dirty="0" smtClean="0"/>
              <a:t>따라서 모든 텍스트는 동일한 길이를 유지 할 수 있음 </a:t>
            </a:r>
            <a:endParaRPr lang="ko-KR" altLang="en-US" dirty="0"/>
          </a:p>
        </p:txBody>
      </p:sp>
      <p:sp>
        <p:nvSpPr>
          <p:cNvPr id="8" name="아래쪽 화살표 7"/>
          <p:cNvSpPr/>
          <p:nvPr/>
        </p:nvSpPr>
        <p:spPr>
          <a:xfrm>
            <a:off x="6263640" y="3906011"/>
            <a:ext cx="1975104" cy="56692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070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latin typeface="a시월구일1" panose="02020600000000000000" pitchFamily="18" charset="-127"/>
                <a:ea typeface="a시월구일1" panose="02020600000000000000" pitchFamily="18" charset="-127"/>
              </a:rPr>
              <a:t>모델 구조</a:t>
            </a:r>
            <a:endParaRPr lang="ko-KR" altLang="en-US" dirty="0">
              <a:latin typeface="a시월구일1" panose="02020600000000000000" pitchFamily="18" charset="-127"/>
              <a:ea typeface="a시월구일1" panose="02020600000000000000" pitchFamily="18" charset="-127"/>
            </a:endParaRPr>
          </a:p>
        </p:txBody>
      </p:sp>
      <p:sp>
        <p:nvSpPr>
          <p:cNvPr id="38" name="TextBox 37">
            <a:extLst>
              <a:ext uri="{FF2B5EF4-FFF2-40B4-BE49-F238E27FC236}">
                <a16:creationId xmlns:a16="http://schemas.microsoft.com/office/drawing/2014/main" id="{E00D36D3-CA15-4F1E-A00A-DFD5AA1B194F}"/>
              </a:ext>
            </a:extLst>
          </p:cNvPr>
          <p:cNvSpPr txBox="1"/>
          <p:nvPr/>
        </p:nvSpPr>
        <p:spPr>
          <a:xfrm>
            <a:off x="11134743" y="6304032"/>
            <a:ext cx="819455"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2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grpSp>
        <p:nvGrpSpPr>
          <p:cNvPr id="14" name="그룹 13"/>
          <p:cNvGrpSpPr/>
          <p:nvPr/>
        </p:nvGrpSpPr>
        <p:grpSpPr>
          <a:xfrm>
            <a:off x="1573144" y="1239769"/>
            <a:ext cx="9045709" cy="5606571"/>
            <a:chOff x="1823395" y="1251429"/>
            <a:chExt cx="9045709" cy="5606571"/>
          </a:xfrm>
        </p:grpSpPr>
        <p:sp>
          <p:nvSpPr>
            <p:cNvPr id="12" name="직사각형 11">
              <a:extLst>
                <a:ext uri="{FF2B5EF4-FFF2-40B4-BE49-F238E27FC236}">
                  <a16:creationId xmlns:a16="http://schemas.microsoft.com/office/drawing/2014/main" id="{C11AB0E9-78E8-4BF2-828B-24465ED4725C}"/>
                </a:ext>
              </a:extLst>
            </p:cNvPr>
            <p:cNvSpPr/>
            <p:nvPr/>
          </p:nvSpPr>
          <p:spPr>
            <a:xfrm>
              <a:off x="1848794" y="5686740"/>
              <a:ext cx="449243" cy="419700"/>
            </a:xfrm>
            <a:prstGeom prst="rect">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시월구일1" panose="02020600000000000000" pitchFamily="18" charset="-127"/>
                <a:ea typeface="a시월구일1" panose="02020600000000000000" pitchFamily="18" charset="-127"/>
              </a:endParaRPr>
            </a:p>
          </p:txBody>
        </p:sp>
        <p:sp>
          <p:nvSpPr>
            <p:cNvPr id="19" name="직사각형 18">
              <a:extLst>
                <a:ext uri="{FF2B5EF4-FFF2-40B4-BE49-F238E27FC236}">
                  <a16:creationId xmlns:a16="http://schemas.microsoft.com/office/drawing/2014/main" id="{A932E71A-2B85-4668-8A9F-C86F033E9312}"/>
                </a:ext>
              </a:extLst>
            </p:cNvPr>
            <p:cNvSpPr/>
            <p:nvPr/>
          </p:nvSpPr>
          <p:spPr>
            <a:xfrm>
              <a:off x="2794075" y="5685491"/>
              <a:ext cx="449243" cy="419700"/>
            </a:xfrm>
            <a:prstGeom prst="rect">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시월구일1" panose="02020600000000000000" pitchFamily="18" charset="-127"/>
                <a:ea typeface="a시월구일1" panose="02020600000000000000" pitchFamily="18" charset="-127"/>
              </a:endParaRPr>
            </a:p>
          </p:txBody>
        </p:sp>
        <p:sp>
          <p:nvSpPr>
            <p:cNvPr id="20" name="직사각형 19">
              <a:extLst>
                <a:ext uri="{FF2B5EF4-FFF2-40B4-BE49-F238E27FC236}">
                  <a16:creationId xmlns:a16="http://schemas.microsoft.com/office/drawing/2014/main" id="{CE5AA06B-D16F-4CB9-A3A5-5EA63A47F1AB}"/>
                </a:ext>
              </a:extLst>
            </p:cNvPr>
            <p:cNvSpPr/>
            <p:nvPr/>
          </p:nvSpPr>
          <p:spPr>
            <a:xfrm>
              <a:off x="3739357" y="5686740"/>
              <a:ext cx="449243" cy="419700"/>
            </a:xfrm>
            <a:prstGeom prst="rect">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시월구일1" panose="02020600000000000000" pitchFamily="18" charset="-127"/>
                <a:ea typeface="a시월구일1" panose="02020600000000000000" pitchFamily="18" charset="-127"/>
              </a:endParaRPr>
            </a:p>
          </p:txBody>
        </p:sp>
        <p:cxnSp>
          <p:nvCxnSpPr>
            <p:cNvPr id="21" name="직선 화살표 연결선 20">
              <a:extLst>
                <a:ext uri="{FF2B5EF4-FFF2-40B4-BE49-F238E27FC236}">
                  <a16:creationId xmlns:a16="http://schemas.microsoft.com/office/drawing/2014/main" id="{85728607-77A9-40C5-BD5E-2D983D7BA05B}"/>
                </a:ext>
              </a:extLst>
            </p:cNvPr>
            <p:cNvCxnSpPr>
              <a:endCxn id="12" idx="2"/>
            </p:cNvCxnSpPr>
            <p:nvPr/>
          </p:nvCxnSpPr>
          <p:spPr>
            <a:xfrm flipV="1">
              <a:off x="2073415" y="6106440"/>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14AD4737-0D76-4C8E-9A1F-2916AF574C14}"/>
                </a:ext>
              </a:extLst>
            </p:cNvPr>
            <p:cNvCxnSpPr/>
            <p:nvPr/>
          </p:nvCxnSpPr>
          <p:spPr>
            <a:xfrm flipV="1">
              <a:off x="3018695" y="6106440"/>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04A44A0-1136-4CEA-97FD-1CC992A819E4}"/>
                </a:ext>
              </a:extLst>
            </p:cNvPr>
            <p:cNvCxnSpPr/>
            <p:nvPr/>
          </p:nvCxnSpPr>
          <p:spPr>
            <a:xfrm flipV="1">
              <a:off x="3969318" y="6106440"/>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483C2C82-B0F2-4999-B23D-ADBDAE720E4A}"/>
                </a:ext>
              </a:extLst>
            </p:cNvPr>
            <p:cNvCxnSpPr>
              <a:cxnSpLocks/>
            </p:cNvCxnSpPr>
            <p:nvPr/>
          </p:nvCxnSpPr>
          <p:spPr>
            <a:xfrm flipV="1">
              <a:off x="2073415" y="5285776"/>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15ECC067-1576-4F4D-A438-3810D07FE09D}"/>
                </a:ext>
              </a:extLst>
            </p:cNvPr>
            <p:cNvCxnSpPr>
              <a:cxnSpLocks/>
            </p:cNvCxnSpPr>
            <p:nvPr/>
          </p:nvCxnSpPr>
          <p:spPr>
            <a:xfrm flipV="1">
              <a:off x="3018695" y="5285776"/>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43802B68-3E8A-473D-B72D-232C922864AF}"/>
                </a:ext>
              </a:extLst>
            </p:cNvPr>
            <p:cNvCxnSpPr>
              <a:cxnSpLocks/>
            </p:cNvCxnSpPr>
            <p:nvPr/>
          </p:nvCxnSpPr>
          <p:spPr>
            <a:xfrm flipV="1">
              <a:off x="3963975" y="5285776"/>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7F63C5C0-D253-45C2-BE16-DABB76E92A93}"/>
                </a:ext>
              </a:extLst>
            </p:cNvPr>
            <p:cNvCxnSpPr>
              <a:stCxn id="12" idx="3"/>
              <a:endCxn id="19" idx="1"/>
            </p:cNvCxnSpPr>
            <p:nvPr/>
          </p:nvCxnSpPr>
          <p:spPr>
            <a:xfrm flipV="1">
              <a:off x="2298037" y="5895341"/>
              <a:ext cx="496038" cy="12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타원 28">
              <a:extLst>
                <a:ext uri="{FF2B5EF4-FFF2-40B4-BE49-F238E27FC236}">
                  <a16:creationId xmlns:a16="http://schemas.microsoft.com/office/drawing/2014/main" id="{AA7A3D5A-E753-4340-AFCA-8EC5465EE979}"/>
                </a:ext>
              </a:extLst>
            </p:cNvPr>
            <p:cNvSpPr/>
            <p:nvPr/>
          </p:nvSpPr>
          <p:spPr>
            <a:xfrm>
              <a:off x="4684638" y="5708599"/>
              <a:ext cx="42450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cxnSp>
          <p:nvCxnSpPr>
            <p:cNvPr id="30" name="직선 화살표 연결선 29">
              <a:extLst>
                <a:ext uri="{FF2B5EF4-FFF2-40B4-BE49-F238E27FC236}">
                  <a16:creationId xmlns:a16="http://schemas.microsoft.com/office/drawing/2014/main" id="{38034E99-29AC-4404-A09D-856F28130825}"/>
                </a:ext>
              </a:extLst>
            </p:cNvPr>
            <p:cNvCxnSpPr/>
            <p:nvPr/>
          </p:nvCxnSpPr>
          <p:spPr>
            <a:xfrm>
              <a:off x="4188599" y="5894092"/>
              <a:ext cx="496039" cy="12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68D127C-C209-4DF5-8370-EDBC0C63B2C8}"/>
                </a:ext>
              </a:extLst>
            </p:cNvPr>
            <p:cNvSpPr txBox="1"/>
            <p:nvPr/>
          </p:nvSpPr>
          <p:spPr>
            <a:xfrm>
              <a:off x="1823396" y="6482991"/>
              <a:ext cx="489353" cy="369332"/>
            </a:xfrm>
            <a:prstGeom prst="rect">
              <a:avLst/>
            </a:prstGeom>
            <a:noFill/>
          </p:spPr>
          <p:txBody>
            <a:bodyPr wrap="square" rtlCol="0">
              <a:spAutoFit/>
            </a:bodyPr>
            <a:lstStyle/>
            <a:p>
              <a:pPr algn="ctr"/>
              <a:r>
                <a:rPr lang="ko-KR" altLang="en-US" dirty="0" smtClean="0">
                  <a:latin typeface="a시월구일1" panose="02020600000000000000" pitchFamily="18" charset="-127"/>
                  <a:ea typeface="a시월구일1" panose="02020600000000000000" pitchFamily="18" charset="-127"/>
                </a:rPr>
                <a:t>난</a:t>
              </a:r>
              <a:endParaRPr lang="ko-KR" altLang="en-US" dirty="0">
                <a:latin typeface="a시월구일1" panose="02020600000000000000" pitchFamily="18" charset="-127"/>
                <a:ea typeface="a시월구일1" panose="02020600000000000000" pitchFamily="18" charset="-127"/>
              </a:endParaRPr>
            </a:p>
          </p:txBody>
        </p:sp>
        <p:sp>
          <p:nvSpPr>
            <p:cNvPr id="32" name="TextBox 31">
              <a:extLst>
                <a:ext uri="{FF2B5EF4-FFF2-40B4-BE49-F238E27FC236}">
                  <a16:creationId xmlns:a16="http://schemas.microsoft.com/office/drawing/2014/main" id="{5A211AE8-ED2F-4C55-AEA7-C4C4D470E200}"/>
                </a:ext>
              </a:extLst>
            </p:cNvPr>
            <p:cNvSpPr txBox="1"/>
            <p:nvPr/>
          </p:nvSpPr>
          <p:spPr>
            <a:xfrm>
              <a:off x="2562830" y="6482991"/>
              <a:ext cx="910157" cy="369332"/>
            </a:xfrm>
            <a:prstGeom prst="rect">
              <a:avLst/>
            </a:prstGeom>
            <a:noFill/>
          </p:spPr>
          <p:txBody>
            <a:bodyPr wrap="square" rtlCol="0">
              <a:spAutoFit/>
            </a:bodyPr>
            <a:lstStyle/>
            <a:p>
              <a:pPr algn="ctr"/>
              <a:r>
                <a:rPr lang="ko-KR" altLang="en-US" dirty="0" smtClean="0">
                  <a:latin typeface="a시월구일1" panose="02020600000000000000" pitchFamily="18" charset="-127"/>
                  <a:ea typeface="a시월구일1" panose="02020600000000000000" pitchFamily="18" charset="-127"/>
                </a:rPr>
                <a:t>사과</a:t>
              </a:r>
              <a:endParaRPr lang="ko-KR" altLang="en-US" dirty="0">
                <a:latin typeface="a시월구일1" panose="02020600000000000000" pitchFamily="18" charset="-127"/>
                <a:ea typeface="a시월구일1" panose="02020600000000000000" pitchFamily="18" charset="-127"/>
              </a:endParaRPr>
            </a:p>
          </p:txBody>
        </p:sp>
        <p:sp>
          <p:nvSpPr>
            <p:cNvPr id="33" name="TextBox 32">
              <a:extLst>
                <a:ext uri="{FF2B5EF4-FFF2-40B4-BE49-F238E27FC236}">
                  <a16:creationId xmlns:a16="http://schemas.microsoft.com/office/drawing/2014/main" id="{DE3D0410-3163-41BA-B5A0-7CA9E4A2929F}"/>
                </a:ext>
              </a:extLst>
            </p:cNvPr>
            <p:cNvSpPr txBox="1"/>
            <p:nvPr/>
          </p:nvSpPr>
          <p:spPr>
            <a:xfrm>
              <a:off x="3495811" y="6488668"/>
              <a:ext cx="946810" cy="369332"/>
            </a:xfrm>
            <a:prstGeom prst="rect">
              <a:avLst/>
            </a:prstGeom>
            <a:noFill/>
          </p:spPr>
          <p:txBody>
            <a:bodyPr wrap="square" rtlCol="0">
              <a:spAutoFit/>
            </a:bodyPr>
            <a:lstStyle/>
            <a:p>
              <a:pPr algn="ctr"/>
              <a:r>
                <a:rPr lang="ko-KR" altLang="en-US" dirty="0" smtClean="0">
                  <a:latin typeface="a시월구일1" panose="02020600000000000000" pitchFamily="18" charset="-127"/>
                  <a:ea typeface="a시월구일1" panose="02020600000000000000" pitchFamily="18" charset="-127"/>
                </a:rPr>
                <a:t>좋아해</a:t>
              </a:r>
              <a:endParaRPr lang="ko-KR" altLang="en-US" dirty="0">
                <a:latin typeface="a시월구일1" panose="02020600000000000000" pitchFamily="18" charset="-127"/>
                <a:ea typeface="a시월구일1" panose="02020600000000000000" pitchFamily="18" charset="-127"/>
              </a:endParaRPr>
            </a:p>
          </p:txBody>
        </p:sp>
        <p:sp>
          <p:nvSpPr>
            <p:cNvPr id="34" name="타원 33">
              <a:extLst>
                <a:ext uri="{FF2B5EF4-FFF2-40B4-BE49-F238E27FC236}">
                  <a16:creationId xmlns:a16="http://schemas.microsoft.com/office/drawing/2014/main" id="{942E8280-6FC1-48AF-A0D5-75994772B65E}"/>
                </a:ext>
              </a:extLst>
            </p:cNvPr>
            <p:cNvSpPr/>
            <p:nvPr/>
          </p:nvSpPr>
          <p:spPr>
            <a:xfrm>
              <a:off x="1861161" y="4920817"/>
              <a:ext cx="42450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35" name="타원 34">
              <a:extLst>
                <a:ext uri="{FF2B5EF4-FFF2-40B4-BE49-F238E27FC236}">
                  <a16:creationId xmlns:a16="http://schemas.microsoft.com/office/drawing/2014/main" id="{BAFD0577-01EA-4EEC-B9B6-527CC61FD328}"/>
                </a:ext>
              </a:extLst>
            </p:cNvPr>
            <p:cNvSpPr/>
            <p:nvPr/>
          </p:nvSpPr>
          <p:spPr>
            <a:xfrm>
              <a:off x="2806441" y="4920817"/>
              <a:ext cx="42450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36" name="타원 35">
              <a:extLst>
                <a:ext uri="{FF2B5EF4-FFF2-40B4-BE49-F238E27FC236}">
                  <a16:creationId xmlns:a16="http://schemas.microsoft.com/office/drawing/2014/main" id="{261A871E-2F73-4AC4-9BDF-24B34947B6FE}"/>
                </a:ext>
              </a:extLst>
            </p:cNvPr>
            <p:cNvSpPr/>
            <p:nvPr/>
          </p:nvSpPr>
          <p:spPr>
            <a:xfrm>
              <a:off x="3751721" y="4920816"/>
              <a:ext cx="42450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37" name="TextBox 36">
              <a:extLst>
                <a:ext uri="{FF2B5EF4-FFF2-40B4-BE49-F238E27FC236}">
                  <a16:creationId xmlns:a16="http://schemas.microsoft.com/office/drawing/2014/main" id="{7D42EDEF-E503-4A60-92D4-57CEEB0B3610}"/>
                </a:ext>
              </a:extLst>
            </p:cNvPr>
            <p:cNvSpPr txBox="1"/>
            <p:nvPr/>
          </p:nvSpPr>
          <p:spPr>
            <a:xfrm>
              <a:off x="1851658" y="4944458"/>
              <a:ext cx="489353" cy="307777"/>
            </a:xfrm>
            <a:prstGeom prst="rect">
              <a:avLst/>
            </a:prstGeom>
            <a:noFill/>
          </p:spPr>
          <p:txBody>
            <a:bodyPr wrap="square" rtlCol="0">
              <a:spAutoFit/>
            </a:bodyPr>
            <a:lstStyle/>
            <a:p>
              <a:pPr algn="ctr"/>
              <a:r>
                <a:rPr lang="en-US" altLang="ko-KR" sz="1400" dirty="0">
                  <a:latin typeface="a시월구일1" panose="02020600000000000000" pitchFamily="18" charset="-127"/>
                  <a:ea typeface="a시월구일1" panose="02020600000000000000" pitchFamily="18" charset="-127"/>
                </a:rPr>
                <a:t>h1</a:t>
              </a:r>
              <a:endParaRPr lang="ko-KR" altLang="en-US" sz="1400" dirty="0">
                <a:latin typeface="a시월구일1" panose="02020600000000000000" pitchFamily="18" charset="-127"/>
                <a:ea typeface="a시월구일1" panose="02020600000000000000" pitchFamily="18" charset="-127"/>
              </a:endParaRPr>
            </a:p>
          </p:txBody>
        </p:sp>
        <p:sp>
          <p:nvSpPr>
            <p:cNvPr id="39" name="TextBox 38">
              <a:extLst>
                <a:ext uri="{FF2B5EF4-FFF2-40B4-BE49-F238E27FC236}">
                  <a16:creationId xmlns:a16="http://schemas.microsoft.com/office/drawing/2014/main" id="{5EF4C388-7EC3-468A-B822-14BA83BBBD5A}"/>
                </a:ext>
              </a:extLst>
            </p:cNvPr>
            <p:cNvSpPr txBox="1"/>
            <p:nvPr/>
          </p:nvSpPr>
          <p:spPr>
            <a:xfrm>
              <a:off x="2787558" y="4945201"/>
              <a:ext cx="489353" cy="307777"/>
            </a:xfrm>
            <a:prstGeom prst="rect">
              <a:avLst/>
            </a:prstGeom>
            <a:noFill/>
          </p:spPr>
          <p:txBody>
            <a:bodyPr wrap="square" rtlCol="0">
              <a:spAutoFit/>
            </a:bodyPr>
            <a:lstStyle/>
            <a:p>
              <a:pPr algn="ctr"/>
              <a:r>
                <a:rPr lang="en-US" altLang="ko-KR" sz="1400" dirty="0">
                  <a:latin typeface="a시월구일1" panose="02020600000000000000" pitchFamily="18" charset="-127"/>
                  <a:ea typeface="a시월구일1" panose="02020600000000000000" pitchFamily="18" charset="-127"/>
                </a:rPr>
                <a:t>h2</a:t>
              </a:r>
              <a:endParaRPr lang="ko-KR" altLang="en-US" sz="1400" dirty="0">
                <a:latin typeface="a시월구일1" panose="02020600000000000000" pitchFamily="18" charset="-127"/>
                <a:ea typeface="a시월구일1" panose="02020600000000000000" pitchFamily="18" charset="-127"/>
              </a:endParaRPr>
            </a:p>
          </p:txBody>
        </p:sp>
        <p:sp>
          <p:nvSpPr>
            <p:cNvPr id="40" name="TextBox 39">
              <a:extLst>
                <a:ext uri="{FF2B5EF4-FFF2-40B4-BE49-F238E27FC236}">
                  <a16:creationId xmlns:a16="http://schemas.microsoft.com/office/drawing/2014/main" id="{C8E34896-BA97-432E-93EB-B1029567FD75}"/>
                </a:ext>
              </a:extLst>
            </p:cNvPr>
            <p:cNvSpPr txBox="1"/>
            <p:nvPr/>
          </p:nvSpPr>
          <p:spPr>
            <a:xfrm>
              <a:off x="3709842" y="4953853"/>
              <a:ext cx="489353" cy="307777"/>
            </a:xfrm>
            <a:prstGeom prst="rect">
              <a:avLst/>
            </a:prstGeom>
            <a:noFill/>
          </p:spPr>
          <p:txBody>
            <a:bodyPr wrap="square" rtlCol="0">
              <a:spAutoFit/>
            </a:bodyPr>
            <a:lstStyle/>
            <a:p>
              <a:pPr algn="ctr"/>
              <a:r>
                <a:rPr lang="en-US" altLang="ko-KR" sz="1400" dirty="0" smtClean="0">
                  <a:latin typeface="a시월구일1" panose="02020600000000000000" pitchFamily="18" charset="-127"/>
                  <a:ea typeface="a시월구일1" panose="02020600000000000000" pitchFamily="18" charset="-127"/>
                </a:rPr>
                <a:t>h50</a:t>
              </a:r>
              <a:endParaRPr lang="ko-KR" altLang="en-US" sz="1400" dirty="0">
                <a:latin typeface="a시월구일1" panose="02020600000000000000" pitchFamily="18" charset="-127"/>
                <a:ea typeface="a시월구일1" panose="02020600000000000000" pitchFamily="18" charset="-127"/>
              </a:endParaRPr>
            </a:p>
          </p:txBody>
        </p:sp>
        <p:sp>
          <p:nvSpPr>
            <p:cNvPr id="41" name="TextBox 40">
              <a:extLst>
                <a:ext uri="{FF2B5EF4-FFF2-40B4-BE49-F238E27FC236}">
                  <a16:creationId xmlns:a16="http://schemas.microsoft.com/office/drawing/2014/main" id="{FFCF1C80-E8F7-4B7D-A9F0-674A12501C31}"/>
                </a:ext>
              </a:extLst>
            </p:cNvPr>
            <p:cNvSpPr txBox="1"/>
            <p:nvPr/>
          </p:nvSpPr>
          <p:spPr>
            <a:xfrm>
              <a:off x="4650679" y="5728317"/>
              <a:ext cx="489353" cy="307777"/>
            </a:xfrm>
            <a:prstGeom prst="rect">
              <a:avLst/>
            </a:prstGeom>
            <a:noFill/>
          </p:spPr>
          <p:txBody>
            <a:bodyPr wrap="square" rtlCol="0">
              <a:spAutoFit/>
            </a:bodyPr>
            <a:lstStyle/>
            <a:p>
              <a:pPr algn="ctr"/>
              <a:r>
                <a:rPr lang="en-US" altLang="ko-KR" sz="1400" dirty="0">
                  <a:latin typeface="a시월구일1" panose="02020600000000000000" pitchFamily="18" charset="-127"/>
                  <a:ea typeface="a시월구일1" panose="02020600000000000000" pitchFamily="18" charset="-127"/>
                </a:rPr>
                <a:t>h50</a:t>
              </a:r>
              <a:endParaRPr lang="ko-KR" altLang="en-US" sz="1400" dirty="0">
                <a:latin typeface="a시월구일1" panose="02020600000000000000" pitchFamily="18" charset="-127"/>
                <a:ea typeface="a시월구일1" panose="02020600000000000000" pitchFamily="18" charset="-127"/>
              </a:endParaRPr>
            </a:p>
          </p:txBody>
        </p:sp>
        <p:cxnSp>
          <p:nvCxnSpPr>
            <p:cNvPr id="43" name="직선 화살표 연결선 42">
              <a:extLst>
                <a:ext uri="{FF2B5EF4-FFF2-40B4-BE49-F238E27FC236}">
                  <a16:creationId xmlns:a16="http://schemas.microsoft.com/office/drawing/2014/main" id="{0DAEB542-7EDA-461D-8A85-93F35DADFA2C}"/>
                </a:ext>
              </a:extLst>
            </p:cNvPr>
            <p:cNvCxnSpPr>
              <a:cxnSpLocks/>
              <a:stCxn id="29" idx="0"/>
            </p:cNvCxnSpPr>
            <p:nvPr/>
          </p:nvCxnSpPr>
          <p:spPr>
            <a:xfrm flipH="1" flipV="1">
              <a:off x="4895356" y="4524077"/>
              <a:ext cx="1536" cy="11845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모서리가 둥근 직사각형 28">
              <a:extLst>
                <a:ext uri="{FF2B5EF4-FFF2-40B4-BE49-F238E27FC236}">
                  <a16:creationId xmlns:a16="http://schemas.microsoft.com/office/drawing/2014/main" id="{84E46570-7141-41D8-95AB-495F6E5F7577}"/>
                </a:ext>
              </a:extLst>
            </p:cNvPr>
            <p:cNvSpPr/>
            <p:nvPr/>
          </p:nvSpPr>
          <p:spPr>
            <a:xfrm>
              <a:off x="1823395" y="4204748"/>
              <a:ext cx="9045709" cy="336816"/>
            </a:xfrm>
            <a:prstGeom prst="roundRect">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시월구일1" panose="02020600000000000000" pitchFamily="18" charset="-127"/>
                <a:ea typeface="a시월구일1" panose="02020600000000000000" pitchFamily="18" charset="-127"/>
              </a:endParaRPr>
            </a:p>
          </p:txBody>
        </p:sp>
        <p:sp>
          <p:nvSpPr>
            <p:cNvPr id="45" name="모서리가 둥근 직사각형 65">
              <a:extLst>
                <a:ext uri="{FF2B5EF4-FFF2-40B4-BE49-F238E27FC236}">
                  <a16:creationId xmlns:a16="http://schemas.microsoft.com/office/drawing/2014/main" id="{7EFF5DA9-84F5-473A-BA62-D3A5F8454793}"/>
                </a:ext>
              </a:extLst>
            </p:cNvPr>
            <p:cNvSpPr/>
            <p:nvPr/>
          </p:nvSpPr>
          <p:spPr>
            <a:xfrm>
              <a:off x="1823395" y="3446053"/>
              <a:ext cx="2389060" cy="396592"/>
            </a:xfrm>
            <a:prstGeom prst="roundRect">
              <a:avLst>
                <a:gd name="adj" fmla="val 35112"/>
              </a:avLst>
            </a:prstGeom>
            <a:noFill/>
            <a:ln w="28575">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시월구일1" panose="02020600000000000000" pitchFamily="18" charset="-127"/>
                <a:ea typeface="a시월구일1" panose="02020600000000000000" pitchFamily="18" charset="-127"/>
              </a:endParaRPr>
            </a:p>
          </p:txBody>
        </p:sp>
        <p:sp>
          <p:nvSpPr>
            <p:cNvPr id="46" name="TextBox 45">
              <a:extLst>
                <a:ext uri="{FF2B5EF4-FFF2-40B4-BE49-F238E27FC236}">
                  <a16:creationId xmlns:a16="http://schemas.microsoft.com/office/drawing/2014/main" id="{48B57976-520E-44C1-B41F-032CAA44CDCE}"/>
                </a:ext>
              </a:extLst>
            </p:cNvPr>
            <p:cNvSpPr txBox="1"/>
            <p:nvPr/>
          </p:nvSpPr>
          <p:spPr>
            <a:xfrm>
              <a:off x="4486077" y="3459683"/>
              <a:ext cx="1079322" cy="369332"/>
            </a:xfrm>
            <a:prstGeom prst="rect">
              <a:avLst/>
            </a:prstGeom>
            <a:noFill/>
          </p:spPr>
          <p:txBody>
            <a:bodyPr wrap="square" rtlCol="0">
              <a:spAutoFit/>
            </a:bodyPr>
            <a:lstStyle/>
            <a:p>
              <a:r>
                <a:rPr lang="en-US" altLang="ko-KR" dirty="0" err="1">
                  <a:latin typeface="a시월구일1" panose="02020600000000000000" pitchFamily="18" charset="-127"/>
                  <a:ea typeface="a시월구일1" panose="02020600000000000000" pitchFamily="18" charset="-127"/>
                </a:rPr>
                <a:t>Softmax</a:t>
              </a:r>
              <a:endParaRPr lang="ko-KR" altLang="en-US" dirty="0">
                <a:latin typeface="a시월구일1" panose="02020600000000000000" pitchFamily="18" charset="-127"/>
                <a:ea typeface="a시월구일1" panose="02020600000000000000" pitchFamily="18" charset="-127"/>
              </a:endParaRPr>
            </a:p>
          </p:txBody>
        </p:sp>
        <p:cxnSp>
          <p:nvCxnSpPr>
            <p:cNvPr id="47" name="직선 화살표 연결선 46">
              <a:extLst>
                <a:ext uri="{FF2B5EF4-FFF2-40B4-BE49-F238E27FC236}">
                  <a16:creationId xmlns:a16="http://schemas.microsoft.com/office/drawing/2014/main" id="{F34B1A85-1693-4EBE-B67B-4190F1921EFE}"/>
                </a:ext>
              </a:extLst>
            </p:cNvPr>
            <p:cNvCxnSpPr>
              <a:cxnSpLocks/>
            </p:cNvCxnSpPr>
            <p:nvPr/>
          </p:nvCxnSpPr>
          <p:spPr>
            <a:xfrm flipV="1">
              <a:off x="2062743" y="3802721"/>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718DA9B3-D6F4-4E90-8F0A-161641FDB69F}"/>
                </a:ext>
              </a:extLst>
            </p:cNvPr>
            <p:cNvCxnSpPr>
              <a:cxnSpLocks/>
            </p:cNvCxnSpPr>
            <p:nvPr/>
          </p:nvCxnSpPr>
          <p:spPr>
            <a:xfrm flipV="1">
              <a:off x="3032232" y="3802721"/>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a:extLst>
                <a:ext uri="{FF2B5EF4-FFF2-40B4-BE49-F238E27FC236}">
                  <a16:creationId xmlns:a16="http://schemas.microsoft.com/office/drawing/2014/main" id="{E4776C32-3E13-40E5-B9C8-7600101D5522}"/>
                </a:ext>
              </a:extLst>
            </p:cNvPr>
            <p:cNvCxnSpPr>
              <a:cxnSpLocks/>
            </p:cNvCxnSpPr>
            <p:nvPr/>
          </p:nvCxnSpPr>
          <p:spPr>
            <a:xfrm flipV="1">
              <a:off x="3963974" y="3802721"/>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타원 49">
              <a:extLst>
                <a:ext uri="{FF2B5EF4-FFF2-40B4-BE49-F238E27FC236}">
                  <a16:creationId xmlns:a16="http://schemas.microsoft.com/office/drawing/2014/main" id="{71F9ABFB-7897-4730-9B0D-25BD616DFD3B}"/>
                </a:ext>
              </a:extLst>
            </p:cNvPr>
            <p:cNvSpPr/>
            <p:nvPr/>
          </p:nvSpPr>
          <p:spPr>
            <a:xfrm>
              <a:off x="1859549" y="3437762"/>
              <a:ext cx="40638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51" name="타원 50">
              <a:extLst>
                <a:ext uri="{FF2B5EF4-FFF2-40B4-BE49-F238E27FC236}">
                  <a16:creationId xmlns:a16="http://schemas.microsoft.com/office/drawing/2014/main" id="{94F5AB9B-7F7D-445E-A26E-75C6367F9B3F}"/>
                </a:ext>
              </a:extLst>
            </p:cNvPr>
            <p:cNvSpPr/>
            <p:nvPr/>
          </p:nvSpPr>
          <p:spPr>
            <a:xfrm>
              <a:off x="2820743" y="3437762"/>
              <a:ext cx="40638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52" name="타원 51">
              <a:extLst>
                <a:ext uri="{FF2B5EF4-FFF2-40B4-BE49-F238E27FC236}">
                  <a16:creationId xmlns:a16="http://schemas.microsoft.com/office/drawing/2014/main" id="{759322BC-544B-4A5B-BA6D-07FE54185313}"/>
                </a:ext>
              </a:extLst>
            </p:cNvPr>
            <p:cNvSpPr/>
            <p:nvPr/>
          </p:nvSpPr>
          <p:spPr>
            <a:xfrm>
              <a:off x="3767535" y="3437761"/>
              <a:ext cx="40638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53" name="TextBox 52">
              <a:extLst>
                <a:ext uri="{FF2B5EF4-FFF2-40B4-BE49-F238E27FC236}">
                  <a16:creationId xmlns:a16="http://schemas.microsoft.com/office/drawing/2014/main" id="{B2F98055-2031-4E15-868A-9CEFD814618E}"/>
                </a:ext>
              </a:extLst>
            </p:cNvPr>
            <p:cNvSpPr txBox="1"/>
            <p:nvPr/>
          </p:nvSpPr>
          <p:spPr>
            <a:xfrm>
              <a:off x="1823395" y="3459797"/>
              <a:ext cx="468465" cy="307777"/>
            </a:xfrm>
            <a:prstGeom prst="rect">
              <a:avLst/>
            </a:prstGeom>
            <a:noFill/>
          </p:spPr>
          <p:txBody>
            <a:bodyPr wrap="square" rtlCol="0">
              <a:spAutoFit/>
            </a:bodyPr>
            <a:lstStyle/>
            <a:p>
              <a:pPr algn="ctr"/>
              <a:r>
                <a:rPr lang="en-US" altLang="ko-KR" sz="1400" dirty="0">
                  <a:latin typeface="a시월구일1" panose="02020600000000000000" pitchFamily="18" charset="-127"/>
                  <a:ea typeface="a시월구일1" panose="02020600000000000000" pitchFamily="18" charset="-127"/>
                </a:rPr>
                <a:t>s1</a:t>
              </a:r>
              <a:endParaRPr lang="ko-KR" altLang="en-US" sz="1400" dirty="0">
                <a:latin typeface="a시월구일1" panose="02020600000000000000" pitchFamily="18" charset="-127"/>
                <a:ea typeface="a시월구일1" panose="02020600000000000000" pitchFamily="18" charset="-127"/>
              </a:endParaRPr>
            </a:p>
          </p:txBody>
        </p:sp>
        <p:sp>
          <p:nvSpPr>
            <p:cNvPr id="54" name="TextBox 53">
              <a:extLst>
                <a:ext uri="{FF2B5EF4-FFF2-40B4-BE49-F238E27FC236}">
                  <a16:creationId xmlns:a16="http://schemas.microsoft.com/office/drawing/2014/main" id="{FD92107A-1F3E-4F81-8ADD-4DBE4F64F693}"/>
                </a:ext>
              </a:extLst>
            </p:cNvPr>
            <p:cNvSpPr txBox="1"/>
            <p:nvPr/>
          </p:nvSpPr>
          <p:spPr>
            <a:xfrm>
              <a:off x="2802666" y="3459797"/>
              <a:ext cx="468465" cy="307777"/>
            </a:xfrm>
            <a:prstGeom prst="rect">
              <a:avLst/>
            </a:prstGeom>
            <a:noFill/>
          </p:spPr>
          <p:txBody>
            <a:bodyPr wrap="square" rtlCol="0">
              <a:spAutoFit/>
            </a:bodyPr>
            <a:lstStyle/>
            <a:p>
              <a:pPr algn="ctr"/>
              <a:r>
                <a:rPr lang="en-US" altLang="ko-KR" sz="1400" dirty="0">
                  <a:latin typeface="a시월구일1" panose="02020600000000000000" pitchFamily="18" charset="-127"/>
                  <a:ea typeface="a시월구일1" panose="02020600000000000000" pitchFamily="18" charset="-127"/>
                </a:rPr>
                <a:t>s2</a:t>
              </a:r>
              <a:endParaRPr lang="ko-KR" altLang="en-US" sz="1400" dirty="0">
                <a:latin typeface="a시월구일1" panose="02020600000000000000" pitchFamily="18" charset="-127"/>
                <a:ea typeface="a시월구일1" panose="02020600000000000000" pitchFamily="18" charset="-127"/>
              </a:endParaRPr>
            </a:p>
          </p:txBody>
        </p:sp>
        <p:sp>
          <p:nvSpPr>
            <p:cNvPr id="55" name="TextBox 54">
              <a:extLst>
                <a:ext uri="{FF2B5EF4-FFF2-40B4-BE49-F238E27FC236}">
                  <a16:creationId xmlns:a16="http://schemas.microsoft.com/office/drawing/2014/main" id="{0108CD1D-79B8-4A98-BF50-35432142913E}"/>
                </a:ext>
              </a:extLst>
            </p:cNvPr>
            <p:cNvSpPr txBox="1"/>
            <p:nvPr/>
          </p:nvSpPr>
          <p:spPr>
            <a:xfrm>
              <a:off x="3741611" y="3461380"/>
              <a:ext cx="494390" cy="307777"/>
            </a:xfrm>
            <a:prstGeom prst="rect">
              <a:avLst/>
            </a:prstGeom>
            <a:noFill/>
          </p:spPr>
          <p:txBody>
            <a:bodyPr wrap="square" rtlCol="0">
              <a:spAutoFit/>
            </a:bodyPr>
            <a:lstStyle/>
            <a:p>
              <a:pPr algn="ctr"/>
              <a:r>
                <a:rPr lang="en-US" altLang="ko-KR" sz="1400" dirty="0">
                  <a:latin typeface="a시월구일1" panose="02020600000000000000" pitchFamily="18" charset="-127"/>
                  <a:ea typeface="a시월구일1" panose="02020600000000000000" pitchFamily="18" charset="-127"/>
                </a:rPr>
                <a:t>s50</a:t>
              </a:r>
              <a:endParaRPr lang="ko-KR" altLang="en-US" sz="1400" dirty="0">
                <a:latin typeface="a시월구일1" panose="02020600000000000000" pitchFamily="18" charset="-127"/>
                <a:ea typeface="a시월구일1" panose="02020600000000000000" pitchFamily="18" charset="-127"/>
              </a:endParaRPr>
            </a:p>
          </p:txBody>
        </p:sp>
        <p:sp>
          <p:nvSpPr>
            <p:cNvPr id="56" name="TextBox 55">
              <a:extLst>
                <a:ext uri="{FF2B5EF4-FFF2-40B4-BE49-F238E27FC236}">
                  <a16:creationId xmlns:a16="http://schemas.microsoft.com/office/drawing/2014/main" id="{28839934-191E-4966-BAD7-1ACAF95652F5}"/>
                </a:ext>
              </a:extLst>
            </p:cNvPr>
            <p:cNvSpPr txBox="1"/>
            <p:nvPr/>
          </p:nvSpPr>
          <p:spPr>
            <a:xfrm>
              <a:off x="4206116" y="4189254"/>
              <a:ext cx="4639540"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LSTM(LSTM</a:t>
              </a:r>
              <a:r>
                <a:rPr lang="en-US" altLang="ko-KR" sz="1050" dirty="0" smtClean="0">
                  <a:latin typeface="a시월구일1" panose="02020600000000000000" pitchFamily="18" charset="-127"/>
                  <a:ea typeface="a시월구일1" panose="02020600000000000000" pitchFamily="18" charset="-127"/>
                </a:rPr>
                <a:t>3</a:t>
              </a:r>
              <a:r>
                <a:rPr lang="en-US" altLang="ko-KR" dirty="0" smtClean="0">
                  <a:latin typeface="a시월구일1" panose="02020600000000000000" pitchFamily="18" charset="-127"/>
                  <a:ea typeface="a시월구일1" panose="02020600000000000000" pitchFamily="18" charset="-127"/>
                </a:rPr>
                <a:t>(h1</a:t>
              </a:r>
              <a:r>
                <a:rPr lang="en-US" altLang="ko-KR" dirty="0">
                  <a:latin typeface="a시월구일1" panose="02020600000000000000" pitchFamily="18" charset="-127"/>
                  <a:ea typeface="a시월구일1" panose="02020600000000000000" pitchFamily="18" charset="-127"/>
                </a:rPr>
                <a:t>, </a:t>
              </a:r>
              <a:r>
                <a:rPr lang="en-US" altLang="ko-KR" dirty="0" smtClean="0">
                  <a:latin typeface="a시월구일1" panose="02020600000000000000" pitchFamily="18" charset="-127"/>
                  <a:ea typeface="a시월구일1" panose="02020600000000000000" pitchFamily="18" charset="-127"/>
                </a:rPr>
                <a:t>h2, …, h50) </a:t>
              </a:r>
              <a:r>
                <a:rPr lang="en-US" altLang="ko-KR" dirty="0">
                  <a:latin typeface="a시월구일1" panose="02020600000000000000" pitchFamily="18" charset="-127"/>
                  <a:ea typeface="a시월구일1" panose="02020600000000000000" pitchFamily="18" charset="-127"/>
                </a:rPr>
                <a:t>+ </a:t>
              </a:r>
              <a:r>
                <a:rPr lang="en-US" altLang="ko-KR" dirty="0" smtClean="0">
                  <a:latin typeface="a시월구일1" panose="02020600000000000000" pitchFamily="18" charset="-127"/>
                  <a:ea typeface="a시월구일1" panose="02020600000000000000" pitchFamily="18" charset="-127"/>
                </a:rPr>
                <a:t>LSTM(h50))</a:t>
              </a:r>
              <a:endParaRPr lang="ko-KR" altLang="en-US" dirty="0">
                <a:latin typeface="a시월구일1" panose="02020600000000000000" pitchFamily="18" charset="-127"/>
                <a:ea typeface="a시월구일1" panose="02020600000000000000" pitchFamily="18" charset="-127"/>
              </a:endParaRPr>
            </a:p>
          </p:txBody>
        </p:sp>
        <p:cxnSp>
          <p:nvCxnSpPr>
            <p:cNvPr id="57" name="직선 화살표 연결선 56">
              <a:extLst>
                <a:ext uri="{FF2B5EF4-FFF2-40B4-BE49-F238E27FC236}">
                  <a16:creationId xmlns:a16="http://schemas.microsoft.com/office/drawing/2014/main" id="{342A01E0-73B0-4477-8ADC-57D4AF04B414}"/>
                </a:ext>
              </a:extLst>
            </p:cNvPr>
            <p:cNvCxnSpPr>
              <a:cxnSpLocks/>
            </p:cNvCxnSpPr>
            <p:nvPr/>
          </p:nvCxnSpPr>
          <p:spPr>
            <a:xfrm flipV="1">
              <a:off x="2062743" y="4541563"/>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3A7D743-28C7-43EB-B26D-EF9AFAD23459}"/>
                </a:ext>
              </a:extLst>
            </p:cNvPr>
            <p:cNvCxnSpPr>
              <a:cxnSpLocks/>
            </p:cNvCxnSpPr>
            <p:nvPr/>
          </p:nvCxnSpPr>
          <p:spPr>
            <a:xfrm flipV="1">
              <a:off x="3017907" y="4541563"/>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D86B0469-352D-4DF0-8126-64BD0F82F503}"/>
                </a:ext>
              </a:extLst>
            </p:cNvPr>
            <p:cNvCxnSpPr>
              <a:cxnSpLocks/>
            </p:cNvCxnSpPr>
            <p:nvPr/>
          </p:nvCxnSpPr>
          <p:spPr>
            <a:xfrm flipV="1">
              <a:off x="3973071" y="4541563"/>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8EFBDA0D-642B-4B26-AD1E-78E4B9D1710B}"/>
                </a:ext>
              </a:extLst>
            </p:cNvPr>
            <p:cNvCxnSpPr>
              <a:cxnSpLocks/>
              <a:stCxn id="66" idx="0"/>
              <a:endCxn id="73" idx="4"/>
            </p:cNvCxnSpPr>
            <p:nvPr/>
          </p:nvCxnSpPr>
          <p:spPr>
            <a:xfrm flipV="1">
              <a:off x="2073415" y="2267323"/>
              <a:ext cx="945280" cy="3942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067CFB3A-FF0F-4F3B-A118-7A0D2248E11C}"/>
                </a:ext>
              </a:extLst>
            </p:cNvPr>
            <p:cNvCxnSpPr>
              <a:cxnSpLocks/>
              <a:stCxn id="68" idx="0"/>
              <a:endCxn id="73" idx="4"/>
            </p:cNvCxnSpPr>
            <p:nvPr/>
          </p:nvCxnSpPr>
          <p:spPr>
            <a:xfrm flipH="1" flipV="1">
              <a:off x="3018695" y="2267323"/>
              <a:ext cx="954232" cy="3942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D28DF0F0-69FF-43F3-B156-B36D23AE9E42}"/>
                </a:ext>
              </a:extLst>
            </p:cNvPr>
            <p:cNvCxnSpPr>
              <a:cxnSpLocks/>
            </p:cNvCxnSpPr>
            <p:nvPr/>
          </p:nvCxnSpPr>
          <p:spPr>
            <a:xfrm flipV="1">
              <a:off x="2073415" y="3026554"/>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a:extLst>
                <a:ext uri="{FF2B5EF4-FFF2-40B4-BE49-F238E27FC236}">
                  <a16:creationId xmlns:a16="http://schemas.microsoft.com/office/drawing/2014/main" id="{650839E1-15DE-472B-9A8E-925CE7A814DB}"/>
                </a:ext>
              </a:extLst>
            </p:cNvPr>
            <p:cNvCxnSpPr>
              <a:cxnSpLocks/>
            </p:cNvCxnSpPr>
            <p:nvPr/>
          </p:nvCxnSpPr>
          <p:spPr>
            <a:xfrm flipV="1">
              <a:off x="3018695" y="3052510"/>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C01C5C6F-81B3-49B8-BFD5-29883A5A6F88}"/>
                </a:ext>
              </a:extLst>
            </p:cNvPr>
            <p:cNvCxnSpPr>
              <a:cxnSpLocks/>
              <a:stCxn id="52" idx="0"/>
              <a:endCxn id="68" idx="4"/>
            </p:cNvCxnSpPr>
            <p:nvPr/>
          </p:nvCxnSpPr>
          <p:spPr>
            <a:xfrm flipV="1">
              <a:off x="3970729" y="3058186"/>
              <a:ext cx="2198" cy="3795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타원 65">
              <a:extLst>
                <a:ext uri="{FF2B5EF4-FFF2-40B4-BE49-F238E27FC236}">
                  <a16:creationId xmlns:a16="http://schemas.microsoft.com/office/drawing/2014/main" id="{AF330600-CD90-4736-8F7E-6F73FC221C1D}"/>
                </a:ext>
              </a:extLst>
            </p:cNvPr>
            <p:cNvSpPr/>
            <p:nvPr/>
          </p:nvSpPr>
          <p:spPr>
            <a:xfrm>
              <a:off x="1861161" y="2661595"/>
              <a:ext cx="42450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67" name="타원 66">
              <a:extLst>
                <a:ext uri="{FF2B5EF4-FFF2-40B4-BE49-F238E27FC236}">
                  <a16:creationId xmlns:a16="http://schemas.microsoft.com/office/drawing/2014/main" id="{3683D65B-D32B-4A42-BA02-0114E298323D}"/>
                </a:ext>
              </a:extLst>
            </p:cNvPr>
            <p:cNvSpPr/>
            <p:nvPr/>
          </p:nvSpPr>
          <p:spPr>
            <a:xfrm>
              <a:off x="2806441" y="2661595"/>
              <a:ext cx="42450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68" name="타원 67">
              <a:extLst>
                <a:ext uri="{FF2B5EF4-FFF2-40B4-BE49-F238E27FC236}">
                  <a16:creationId xmlns:a16="http://schemas.microsoft.com/office/drawing/2014/main" id="{4C6FB25D-FCB0-402D-BD60-21906A027354}"/>
                </a:ext>
              </a:extLst>
            </p:cNvPr>
            <p:cNvSpPr/>
            <p:nvPr/>
          </p:nvSpPr>
          <p:spPr>
            <a:xfrm>
              <a:off x="3760673" y="2661594"/>
              <a:ext cx="42450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69" name="TextBox 68">
              <a:extLst>
                <a:ext uri="{FF2B5EF4-FFF2-40B4-BE49-F238E27FC236}">
                  <a16:creationId xmlns:a16="http://schemas.microsoft.com/office/drawing/2014/main" id="{045A29A1-F2C6-4499-9037-F9451892931A}"/>
                </a:ext>
              </a:extLst>
            </p:cNvPr>
            <p:cNvSpPr txBox="1"/>
            <p:nvPr/>
          </p:nvSpPr>
          <p:spPr>
            <a:xfrm>
              <a:off x="1840072" y="2716786"/>
              <a:ext cx="489353" cy="261610"/>
            </a:xfrm>
            <a:prstGeom prst="rect">
              <a:avLst/>
            </a:prstGeom>
            <a:noFill/>
          </p:spPr>
          <p:txBody>
            <a:bodyPr wrap="square" rtlCol="0">
              <a:spAutoFit/>
            </a:bodyPr>
            <a:lstStyle/>
            <a:p>
              <a:pPr algn="ctr"/>
              <a:r>
                <a:rPr lang="en-US" altLang="ko-KR" sz="1100" dirty="0">
                  <a:latin typeface="a시월구일1" panose="02020600000000000000" pitchFamily="18" charset="-127"/>
                  <a:ea typeface="a시월구일1" panose="02020600000000000000" pitchFamily="18" charset="-127"/>
                </a:rPr>
                <a:t>0.03</a:t>
              </a:r>
              <a:endParaRPr lang="ko-KR" altLang="en-US" sz="1100" dirty="0">
                <a:latin typeface="a시월구일1" panose="02020600000000000000" pitchFamily="18" charset="-127"/>
                <a:ea typeface="a시월구일1" panose="02020600000000000000" pitchFamily="18" charset="-127"/>
              </a:endParaRPr>
            </a:p>
          </p:txBody>
        </p:sp>
        <p:sp>
          <p:nvSpPr>
            <p:cNvPr id="70" name="TextBox 69">
              <a:extLst>
                <a:ext uri="{FF2B5EF4-FFF2-40B4-BE49-F238E27FC236}">
                  <a16:creationId xmlns:a16="http://schemas.microsoft.com/office/drawing/2014/main" id="{D88A5045-2F5A-49F4-8EC5-CA442FE8C02E}"/>
                </a:ext>
              </a:extLst>
            </p:cNvPr>
            <p:cNvSpPr txBox="1"/>
            <p:nvPr/>
          </p:nvSpPr>
          <p:spPr>
            <a:xfrm>
              <a:off x="2787558" y="2716859"/>
              <a:ext cx="489353" cy="261610"/>
            </a:xfrm>
            <a:prstGeom prst="rect">
              <a:avLst/>
            </a:prstGeom>
            <a:noFill/>
          </p:spPr>
          <p:txBody>
            <a:bodyPr wrap="square" rtlCol="0">
              <a:spAutoFit/>
            </a:bodyPr>
            <a:lstStyle/>
            <a:p>
              <a:pPr algn="ctr"/>
              <a:r>
                <a:rPr lang="en-US" altLang="ko-KR" sz="1100" dirty="0">
                  <a:latin typeface="a시월구일1" panose="02020600000000000000" pitchFamily="18" charset="-127"/>
                  <a:ea typeface="a시월구일1" panose="02020600000000000000" pitchFamily="18" charset="-127"/>
                </a:rPr>
                <a:t>0.95</a:t>
              </a:r>
              <a:endParaRPr lang="ko-KR" altLang="en-US" sz="1100" dirty="0">
                <a:latin typeface="a시월구일1" panose="02020600000000000000" pitchFamily="18" charset="-127"/>
                <a:ea typeface="a시월구일1" panose="02020600000000000000" pitchFamily="18" charset="-127"/>
              </a:endParaRPr>
            </a:p>
          </p:txBody>
        </p:sp>
        <p:sp>
          <p:nvSpPr>
            <p:cNvPr id="71" name="TextBox 70">
              <a:extLst>
                <a:ext uri="{FF2B5EF4-FFF2-40B4-BE49-F238E27FC236}">
                  <a16:creationId xmlns:a16="http://schemas.microsoft.com/office/drawing/2014/main" id="{5B7B49D1-D14C-4320-B734-19FFDCA4147A}"/>
                </a:ext>
              </a:extLst>
            </p:cNvPr>
            <p:cNvSpPr txBox="1"/>
            <p:nvPr/>
          </p:nvSpPr>
          <p:spPr>
            <a:xfrm>
              <a:off x="3732053" y="2707883"/>
              <a:ext cx="489353" cy="261610"/>
            </a:xfrm>
            <a:prstGeom prst="rect">
              <a:avLst/>
            </a:prstGeom>
            <a:noFill/>
          </p:spPr>
          <p:txBody>
            <a:bodyPr wrap="square" rtlCol="0">
              <a:spAutoFit/>
            </a:bodyPr>
            <a:lstStyle/>
            <a:p>
              <a:pPr algn="ctr"/>
              <a:r>
                <a:rPr lang="en-US" altLang="ko-KR" sz="1100" dirty="0">
                  <a:latin typeface="a시월구일1" panose="02020600000000000000" pitchFamily="18" charset="-127"/>
                  <a:ea typeface="a시월구일1" panose="02020600000000000000" pitchFamily="18" charset="-127"/>
                </a:rPr>
                <a:t>0.02</a:t>
              </a:r>
              <a:endParaRPr lang="ko-KR" altLang="en-US" sz="1100" dirty="0">
                <a:latin typeface="a시월구일1" panose="02020600000000000000" pitchFamily="18" charset="-127"/>
                <a:ea typeface="a시월구일1" panose="02020600000000000000" pitchFamily="18" charset="-127"/>
              </a:endParaRPr>
            </a:p>
          </p:txBody>
        </p:sp>
        <p:cxnSp>
          <p:nvCxnSpPr>
            <p:cNvPr id="72" name="직선 화살표 연결선 71">
              <a:extLst>
                <a:ext uri="{FF2B5EF4-FFF2-40B4-BE49-F238E27FC236}">
                  <a16:creationId xmlns:a16="http://schemas.microsoft.com/office/drawing/2014/main" id="{BDA9C1FB-E1FD-4A0A-B6F8-908E2B211ED2}"/>
                </a:ext>
              </a:extLst>
            </p:cNvPr>
            <p:cNvCxnSpPr>
              <a:cxnSpLocks/>
              <a:endCxn id="73" idx="4"/>
            </p:cNvCxnSpPr>
            <p:nvPr/>
          </p:nvCxnSpPr>
          <p:spPr>
            <a:xfrm flipV="1">
              <a:off x="3017910" y="2267323"/>
              <a:ext cx="785" cy="3920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타원 72">
              <a:extLst>
                <a:ext uri="{FF2B5EF4-FFF2-40B4-BE49-F238E27FC236}">
                  <a16:creationId xmlns:a16="http://schemas.microsoft.com/office/drawing/2014/main" id="{60C79CBD-D1C4-4977-9794-C7BF01763198}"/>
                </a:ext>
              </a:extLst>
            </p:cNvPr>
            <p:cNvSpPr/>
            <p:nvPr/>
          </p:nvSpPr>
          <p:spPr>
            <a:xfrm>
              <a:off x="2806441" y="1870731"/>
              <a:ext cx="424507" cy="396592"/>
            </a:xfrm>
            <a:prstGeom prst="ellipse">
              <a:avLst/>
            </a:prstGeom>
            <a:solidFill>
              <a:srgbClr val="FB8276"/>
            </a:solidFill>
            <a:ln>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74" name="TextBox 73">
              <a:extLst>
                <a:ext uri="{FF2B5EF4-FFF2-40B4-BE49-F238E27FC236}">
                  <a16:creationId xmlns:a16="http://schemas.microsoft.com/office/drawing/2014/main" id="{F81C197C-55C2-4919-94C8-4775A745C5C8}"/>
                </a:ext>
              </a:extLst>
            </p:cNvPr>
            <p:cNvSpPr txBox="1"/>
            <p:nvPr/>
          </p:nvSpPr>
          <p:spPr>
            <a:xfrm>
              <a:off x="2773233" y="1866326"/>
              <a:ext cx="489353" cy="338554"/>
            </a:xfrm>
            <a:prstGeom prst="rect">
              <a:avLst/>
            </a:prstGeom>
            <a:noFill/>
          </p:spPr>
          <p:txBody>
            <a:bodyPr wrap="square" rtlCol="0">
              <a:spAutoFit/>
            </a:bodyPr>
            <a:lstStyle/>
            <a:p>
              <a:pPr algn="ctr"/>
              <a:r>
                <a:rPr lang="en-US" altLang="ko-KR" sz="1600" dirty="0">
                  <a:latin typeface="a시월구일1" panose="02020600000000000000" pitchFamily="18" charset="-127"/>
                  <a:ea typeface="a시월구일1" panose="02020600000000000000" pitchFamily="18" charset="-127"/>
                </a:rPr>
                <a:t>cv</a:t>
              </a:r>
              <a:endParaRPr lang="ko-KR" altLang="en-US" sz="1600" dirty="0">
                <a:latin typeface="a시월구일1" panose="02020600000000000000" pitchFamily="18" charset="-127"/>
                <a:ea typeface="a시월구일1" panose="02020600000000000000" pitchFamily="18" charset="-127"/>
              </a:endParaRPr>
            </a:p>
          </p:txBody>
        </p:sp>
        <p:sp>
          <p:nvSpPr>
            <p:cNvPr id="75" name="TextBox 74">
              <a:extLst>
                <a:ext uri="{FF2B5EF4-FFF2-40B4-BE49-F238E27FC236}">
                  <a16:creationId xmlns:a16="http://schemas.microsoft.com/office/drawing/2014/main" id="{52E4DE3F-F6B9-4A61-853B-DBB04DFCC481}"/>
                </a:ext>
              </a:extLst>
            </p:cNvPr>
            <p:cNvSpPr txBox="1"/>
            <p:nvPr/>
          </p:nvSpPr>
          <p:spPr>
            <a:xfrm>
              <a:off x="4241074" y="2675436"/>
              <a:ext cx="2146128" cy="369332"/>
            </a:xfrm>
            <a:prstGeom prst="rect">
              <a:avLst/>
            </a:prstGeom>
            <a:noFill/>
          </p:spPr>
          <p:txBody>
            <a:bodyPr wrap="square" rtlCol="0">
              <a:spAutoFit/>
            </a:bodyPr>
            <a:lstStyle/>
            <a:p>
              <a:r>
                <a:rPr lang="en-US" altLang="ko-KR" dirty="0">
                  <a:latin typeface="a시월구일1" panose="02020600000000000000" pitchFamily="18" charset="-127"/>
                  <a:ea typeface="a시월구일1" panose="02020600000000000000" pitchFamily="18" charset="-127"/>
                </a:rPr>
                <a:t>Attention weight</a:t>
              </a:r>
              <a:endParaRPr lang="ko-KR" altLang="en-US" dirty="0">
                <a:latin typeface="a시월구일1" panose="02020600000000000000" pitchFamily="18" charset="-127"/>
                <a:ea typeface="a시월구일1" panose="02020600000000000000" pitchFamily="18" charset="-127"/>
              </a:endParaRPr>
            </a:p>
          </p:txBody>
        </p:sp>
        <p:sp>
          <p:nvSpPr>
            <p:cNvPr id="76" name="TextBox 75">
              <a:extLst>
                <a:ext uri="{FF2B5EF4-FFF2-40B4-BE49-F238E27FC236}">
                  <a16:creationId xmlns:a16="http://schemas.microsoft.com/office/drawing/2014/main" id="{9997E961-5A4C-4F2C-BF4F-DBECEE0D0A0A}"/>
                </a:ext>
              </a:extLst>
            </p:cNvPr>
            <p:cNvSpPr txBox="1"/>
            <p:nvPr/>
          </p:nvSpPr>
          <p:spPr>
            <a:xfrm>
              <a:off x="3229829" y="2032778"/>
              <a:ext cx="3037363" cy="307777"/>
            </a:xfrm>
            <a:prstGeom prst="rect">
              <a:avLst/>
            </a:prstGeom>
            <a:noFill/>
          </p:spPr>
          <p:txBody>
            <a:bodyPr wrap="square" rtlCol="0">
              <a:spAutoFit/>
            </a:bodyPr>
            <a:lstStyle/>
            <a:p>
              <a:r>
                <a:rPr lang="en-US" altLang="ko-KR" sz="1400" dirty="0">
                  <a:latin typeface="a시월구일1" panose="02020600000000000000" pitchFamily="18" charset="-127"/>
                  <a:ea typeface="a시월구일1" panose="02020600000000000000" pitchFamily="18" charset="-127"/>
                </a:rPr>
                <a:t>h1*0.03 + h2*0.95 </a:t>
              </a:r>
              <a:r>
                <a:rPr lang="en-US" altLang="ko-KR" sz="1400" dirty="0" smtClean="0">
                  <a:latin typeface="a시월구일1" panose="02020600000000000000" pitchFamily="18" charset="-127"/>
                  <a:ea typeface="a시월구일1" panose="02020600000000000000" pitchFamily="18" charset="-127"/>
                </a:rPr>
                <a:t>+ … + h50*0.02 </a:t>
              </a:r>
              <a:endParaRPr lang="ko-KR" altLang="en-US" sz="1400" dirty="0">
                <a:latin typeface="a시월구일1" panose="02020600000000000000" pitchFamily="18" charset="-127"/>
                <a:ea typeface="a시월구일1" panose="02020600000000000000" pitchFamily="18" charset="-127"/>
              </a:endParaRPr>
            </a:p>
          </p:txBody>
        </p:sp>
        <p:cxnSp>
          <p:nvCxnSpPr>
            <p:cNvPr id="78" name="직선 화살표 연결선 77">
              <a:extLst>
                <a:ext uri="{FF2B5EF4-FFF2-40B4-BE49-F238E27FC236}">
                  <a16:creationId xmlns:a16="http://schemas.microsoft.com/office/drawing/2014/main" id="{3449DE06-E5E9-47BF-83C2-9E27E63DCA18}"/>
                </a:ext>
              </a:extLst>
            </p:cNvPr>
            <p:cNvCxnSpPr>
              <a:cxnSpLocks/>
              <a:stCxn id="74" idx="3"/>
              <a:endCxn id="79" idx="1"/>
            </p:cNvCxnSpPr>
            <p:nvPr/>
          </p:nvCxnSpPr>
          <p:spPr>
            <a:xfrm flipV="1">
              <a:off x="3262586" y="2006169"/>
              <a:ext cx="3338691" cy="294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직사각형 78">
              <a:extLst>
                <a:ext uri="{FF2B5EF4-FFF2-40B4-BE49-F238E27FC236}">
                  <a16:creationId xmlns:a16="http://schemas.microsoft.com/office/drawing/2014/main" id="{253FFC6A-89A0-4E98-AF3A-49700C70FA1A}"/>
                </a:ext>
              </a:extLst>
            </p:cNvPr>
            <p:cNvSpPr/>
            <p:nvPr/>
          </p:nvSpPr>
          <p:spPr>
            <a:xfrm>
              <a:off x="6601277" y="1796319"/>
              <a:ext cx="449243" cy="419700"/>
            </a:xfrm>
            <a:prstGeom prst="rect">
              <a:avLst/>
            </a:prstGeom>
            <a:solidFill>
              <a:srgbClr val="33C7CA"/>
            </a:solidFill>
            <a:ln>
              <a:solidFill>
                <a:srgbClr val="33C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시월구일1" panose="02020600000000000000" pitchFamily="18" charset="-127"/>
                <a:ea typeface="a시월구일1" panose="02020600000000000000" pitchFamily="18" charset="-127"/>
              </a:endParaRPr>
            </a:p>
          </p:txBody>
        </p:sp>
        <p:cxnSp>
          <p:nvCxnSpPr>
            <p:cNvPr id="80" name="직선 화살표 연결선 79">
              <a:extLst>
                <a:ext uri="{FF2B5EF4-FFF2-40B4-BE49-F238E27FC236}">
                  <a16:creationId xmlns:a16="http://schemas.microsoft.com/office/drawing/2014/main" id="{9F1513A3-A4C6-4DC3-B6B0-0BBE31D15361}"/>
                </a:ext>
              </a:extLst>
            </p:cNvPr>
            <p:cNvCxnSpPr>
              <a:cxnSpLocks/>
            </p:cNvCxnSpPr>
            <p:nvPr/>
          </p:nvCxnSpPr>
          <p:spPr>
            <a:xfrm flipV="1">
              <a:off x="6825898" y="2216019"/>
              <a:ext cx="1" cy="382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29B9489-6C59-49D7-915D-A50E6792F4E2}"/>
                </a:ext>
              </a:extLst>
            </p:cNvPr>
            <p:cNvSpPr txBox="1"/>
            <p:nvPr/>
          </p:nvSpPr>
          <p:spPr>
            <a:xfrm>
              <a:off x="6351590" y="2635719"/>
              <a:ext cx="948616" cy="369332"/>
            </a:xfrm>
            <a:prstGeom prst="rect">
              <a:avLst/>
            </a:prstGeom>
            <a:noFill/>
          </p:spPr>
          <p:txBody>
            <a:bodyPr wrap="square" rtlCol="0">
              <a:spAutoFit/>
            </a:bodyPr>
            <a:lstStyle/>
            <a:p>
              <a:pPr algn="ctr"/>
              <a:r>
                <a:rPr lang="en-US" altLang="ko-KR" dirty="0">
                  <a:latin typeface="a시월구일1" panose="02020600000000000000" pitchFamily="18" charset="-127"/>
                  <a:ea typeface="a시월구일1" panose="02020600000000000000" pitchFamily="18" charset="-127"/>
                </a:rPr>
                <a:t>&lt;</a:t>
              </a:r>
              <a:r>
                <a:rPr lang="en-US" altLang="ko-KR" dirty="0" err="1" smtClean="0">
                  <a:latin typeface="a시월구일1" panose="02020600000000000000" pitchFamily="18" charset="-127"/>
                  <a:ea typeface="a시월구일1" panose="02020600000000000000" pitchFamily="18" charset="-127"/>
                </a:rPr>
                <a:t>sos</a:t>
              </a:r>
              <a:r>
                <a:rPr lang="en-US" altLang="ko-KR" dirty="0" smtClean="0">
                  <a:latin typeface="a시월구일1" panose="02020600000000000000" pitchFamily="18" charset="-127"/>
                  <a:ea typeface="a시월구일1" panose="02020600000000000000" pitchFamily="18" charset="-127"/>
                </a:rPr>
                <a:t>&gt;</a:t>
              </a:r>
              <a:endParaRPr lang="ko-KR" altLang="en-US" dirty="0">
                <a:latin typeface="a시월구일1" panose="02020600000000000000" pitchFamily="18" charset="-127"/>
                <a:ea typeface="a시월구일1" panose="02020600000000000000" pitchFamily="18" charset="-127"/>
              </a:endParaRPr>
            </a:p>
          </p:txBody>
        </p:sp>
        <p:cxnSp>
          <p:nvCxnSpPr>
            <p:cNvPr id="83" name="직선 화살표 연결선 82">
              <a:extLst>
                <a:ext uri="{FF2B5EF4-FFF2-40B4-BE49-F238E27FC236}">
                  <a16:creationId xmlns:a16="http://schemas.microsoft.com/office/drawing/2014/main" id="{76A607A0-2BF3-460E-9F48-E0C9E36CFEA4}"/>
                </a:ext>
              </a:extLst>
            </p:cNvPr>
            <p:cNvCxnSpPr>
              <a:cxnSpLocks/>
            </p:cNvCxnSpPr>
            <p:nvPr/>
          </p:nvCxnSpPr>
          <p:spPr>
            <a:xfrm>
              <a:off x="8654933" y="2002644"/>
              <a:ext cx="3814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타원 83">
              <a:extLst>
                <a:ext uri="{FF2B5EF4-FFF2-40B4-BE49-F238E27FC236}">
                  <a16:creationId xmlns:a16="http://schemas.microsoft.com/office/drawing/2014/main" id="{61373DCB-CC53-4551-A0DD-FA912D8A9695}"/>
                </a:ext>
              </a:extLst>
            </p:cNvPr>
            <p:cNvSpPr/>
            <p:nvPr/>
          </p:nvSpPr>
          <p:spPr>
            <a:xfrm>
              <a:off x="9006501" y="1787149"/>
              <a:ext cx="424507" cy="396592"/>
            </a:xfrm>
            <a:prstGeom prst="ellipse">
              <a:avLst/>
            </a:prstGeom>
            <a:solidFill>
              <a:srgbClr val="33C7CA"/>
            </a:solidFill>
            <a:ln>
              <a:solidFill>
                <a:srgbClr val="33C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85" name="TextBox 84">
              <a:extLst>
                <a:ext uri="{FF2B5EF4-FFF2-40B4-BE49-F238E27FC236}">
                  <a16:creationId xmlns:a16="http://schemas.microsoft.com/office/drawing/2014/main" id="{1EF4CADB-E45B-46AB-86FA-3776A76CBFFC}"/>
                </a:ext>
              </a:extLst>
            </p:cNvPr>
            <p:cNvSpPr txBox="1"/>
            <p:nvPr/>
          </p:nvSpPr>
          <p:spPr>
            <a:xfrm>
              <a:off x="8989017" y="1858165"/>
              <a:ext cx="489353" cy="276999"/>
            </a:xfrm>
            <a:prstGeom prst="rect">
              <a:avLst/>
            </a:prstGeom>
            <a:noFill/>
          </p:spPr>
          <p:txBody>
            <a:bodyPr wrap="square" rtlCol="0">
              <a:spAutoFit/>
            </a:bodyPr>
            <a:lstStyle/>
            <a:p>
              <a:pPr algn="ctr"/>
              <a:r>
                <a:rPr lang="en-US" altLang="ko-KR" sz="1200" dirty="0">
                  <a:latin typeface="a시월구일1" panose="02020600000000000000" pitchFamily="18" charset="-127"/>
                  <a:ea typeface="a시월구일1" panose="02020600000000000000" pitchFamily="18" charset="-127"/>
                </a:rPr>
                <a:t>dh2</a:t>
              </a:r>
              <a:endParaRPr lang="ko-KR" altLang="en-US" sz="1200" dirty="0">
                <a:latin typeface="a시월구일1" panose="02020600000000000000" pitchFamily="18" charset="-127"/>
                <a:ea typeface="a시월구일1" panose="02020600000000000000" pitchFamily="18" charset="-127"/>
              </a:endParaRPr>
            </a:p>
          </p:txBody>
        </p:sp>
        <p:sp>
          <p:nvSpPr>
            <p:cNvPr id="86" name="TextBox 85">
              <a:extLst>
                <a:ext uri="{FF2B5EF4-FFF2-40B4-BE49-F238E27FC236}">
                  <a16:creationId xmlns:a16="http://schemas.microsoft.com/office/drawing/2014/main" id="{6EE7512C-C58A-471C-ABD4-D4F3E0839573}"/>
                </a:ext>
              </a:extLst>
            </p:cNvPr>
            <p:cNvSpPr txBox="1"/>
            <p:nvPr/>
          </p:nvSpPr>
          <p:spPr>
            <a:xfrm>
              <a:off x="7943309" y="1260951"/>
              <a:ext cx="948616" cy="369332"/>
            </a:xfrm>
            <a:prstGeom prst="rect">
              <a:avLst/>
            </a:prstGeom>
            <a:noFill/>
          </p:spPr>
          <p:txBody>
            <a:bodyPr wrap="square" rtlCol="0">
              <a:spAutoFit/>
            </a:bodyPr>
            <a:lstStyle/>
            <a:p>
              <a:pPr algn="ctr"/>
              <a:r>
                <a:rPr lang="ko-KR" altLang="en-US" dirty="0" smtClean="0">
                  <a:latin typeface="a시월구일1" panose="02020600000000000000" pitchFamily="18" charset="-127"/>
                  <a:ea typeface="a시월구일1" panose="02020600000000000000" pitchFamily="18" charset="-127"/>
                </a:rPr>
                <a:t>사과</a:t>
              </a:r>
              <a:endParaRPr lang="ko-KR" altLang="en-US" dirty="0">
                <a:latin typeface="a시월구일1" panose="02020600000000000000" pitchFamily="18" charset="-127"/>
                <a:ea typeface="a시월구일1" panose="02020600000000000000" pitchFamily="18" charset="-127"/>
              </a:endParaRPr>
            </a:p>
          </p:txBody>
        </p:sp>
        <p:sp>
          <p:nvSpPr>
            <p:cNvPr id="87" name="직사각형 86">
              <a:extLst>
                <a:ext uri="{FF2B5EF4-FFF2-40B4-BE49-F238E27FC236}">
                  <a16:creationId xmlns:a16="http://schemas.microsoft.com/office/drawing/2014/main" id="{9025E212-3D75-4857-8F9F-49573ACF31EA}"/>
                </a:ext>
              </a:extLst>
            </p:cNvPr>
            <p:cNvSpPr/>
            <p:nvPr/>
          </p:nvSpPr>
          <p:spPr>
            <a:xfrm>
              <a:off x="8192996" y="1787149"/>
              <a:ext cx="449243" cy="421497"/>
            </a:xfrm>
            <a:prstGeom prst="rect">
              <a:avLst/>
            </a:prstGeom>
            <a:solidFill>
              <a:srgbClr val="33C7CA"/>
            </a:solidFill>
            <a:ln>
              <a:solidFill>
                <a:srgbClr val="33C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시월구일1" panose="02020600000000000000" pitchFamily="18" charset="-127"/>
                <a:ea typeface="a시월구일1" panose="02020600000000000000" pitchFamily="18" charset="-127"/>
              </a:endParaRPr>
            </a:p>
          </p:txBody>
        </p:sp>
        <p:cxnSp>
          <p:nvCxnSpPr>
            <p:cNvPr id="88" name="직선 화살표 연결선 87">
              <a:extLst>
                <a:ext uri="{FF2B5EF4-FFF2-40B4-BE49-F238E27FC236}">
                  <a16:creationId xmlns:a16="http://schemas.microsoft.com/office/drawing/2014/main" id="{A188A2B2-26CC-43A7-B995-E34C2C67B47A}"/>
                </a:ext>
              </a:extLst>
            </p:cNvPr>
            <p:cNvCxnSpPr>
              <a:cxnSpLocks/>
              <a:stCxn id="87" idx="0"/>
            </p:cNvCxnSpPr>
            <p:nvPr/>
          </p:nvCxnSpPr>
          <p:spPr>
            <a:xfrm flipV="1">
              <a:off x="8417618" y="1631305"/>
              <a:ext cx="0" cy="155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연결선: 꺾임 101">
              <a:extLst>
                <a:ext uri="{FF2B5EF4-FFF2-40B4-BE49-F238E27FC236}">
                  <a16:creationId xmlns:a16="http://schemas.microsoft.com/office/drawing/2014/main" id="{7E0895F3-568A-4820-8DFE-9270DF7C9512}"/>
                </a:ext>
              </a:extLst>
            </p:cNvPr>
            <p:cNvCxnSpPr>
              <a:cxnSpLocks/>
              <a:stCxn id="74" idx="0"/>
              <a:endCxn id="107" idx="2"/>
            </p:cNvCxnSpPr>
            <p:nvPr/>
          </p:nvCxnSpPr>
          <p:spPr>
            <a:xfrm rot="16200000" flipH="1">
              <a:off x="6356935" y="-1472700"/>
              <a:ext cx="305611" cy="6983662"/>
            </a:xfrm>
            <a:prstGeom prst="bentConnector5">
              <a:avLst>
                <a:gd name="adj1" fmla="val -74801"/>
                <a:gd name="adj2" fmla="val 46904"/>
                <a:gd name="adj3" fmla="val 1748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연결선: 구부러짐 117">
              <a:extLst>
                <a:ext uri="{FF2B5EF4-FFF2-40B4-BE49-F238E27FC236}">
                  <a16:creationId xmlns:a16="http://schemas.microsoft.com/office/drawing/2014/main" id="{13A3BA71-0502-488E-A1B4-5EE3D8ABEAF5}"/>
                </a:ext>
              </a:extLst>
            </p:cNvPr>
            <p:cNvCxnSpPr>
              <a:cxnSpLocks/>
              <a:stCxn id="96" idx="3"/>
              <a:endCxn id="87" idx="1"/>
            </p:cNvCxnSpPr>
            <p:nvPr/>
          </p:nvCxnSpPr>
          <p:spPr>
            <a:xfrm>
              <a:off x="7269533" y="1456689"/>
              <a:ext cx="923463" cy="541209"/>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a:extLst>
                <a:ext uri="{FF2B5EF4-FFF2-40B4-BE49-F238E27FC236}">
                  <a16:creationId xmlns:a16="http://schemas.microsoft.com/office/drawing/2014/main" id="{F1D46932-EECB-420B-89CE-2226DFC976A6}"/>
                </a:ext>
              </a:extLst>
            </p:cNvPr>
            <p:cNvCxnSpPr>
              <a:cxnSpLocks/>
            </p:cNvCxnSpPr>
            <p:nvPr/>
          </p:nvCxnSpPr>
          <p:spPr>
            <a:xfrm>
              <a:off x="7050520" y="2023368"/>
              <a:ext cx="38144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타원 92">
              <a:extLst>
                <a:ext uri="{FF2B5EF4-FFF2-40B4-BE49-F238E27FC236}">
                  <a16:creationId xmlns:a16="http://schemas.microsoft.com/office/drawing/2014/main" id="{88715B57-02CC-4DD0-A982-E8E23F90FBE1}"/>
                </a:ext>
              </a:extLst>
            </p:cNvPr>
            <p:cNvSpPr/>
            <p:nvPr/>
          </p:nvSpPr>
          <p:spPr>
            <a:xfrm>
              <a:off x="7402088" y="1807873"/>
              <a:ext cx="424507" cy="396592"/>
            </a:xfrm>
            <a:prstGeom prst="ellipse">
              <a:avLst/>
            </a:prstGeom>
            <a:solidFill>
              <a:srgbClr val="33C7CA"/>
            </a:solidFill>
            <a:ln>
              <a:solidFill>
                <a:srgbClr val="33C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dirty="0">
                <a:latin typeface="a시월구일1" panose="02020600000000000000" pitchFamily="18" charset="-127"/>
                <a:ea typeface="a시월구일1" panose="02020600000000000000" pitchFamily="18" charset="-127"/>
              </a:endParaRPr>
            </a:p>
          </p:txBody>
        </p:sp>
        <p:sp>
          <p:nvSpPr>
            <p:cNvPr id="94" name="TextBox 93">
              <a:extLst>
                <a:ext uri="{FF2B5EF4-FFF2-40B4-BE49-F238E27FC236}">
                  <a16:creationId xmlns:a16="http://schemas.microsoft.com/office/drawing/2014/main" id="{F2808CB3-CC3F-44E7-BDE4-98ACBD7AE510}"/>
                </a:ext>
              </a:extLst>
            </p:cNvPr>
            <p:cNvSpPr txBox="1"/>
            <p:nvPr/>
          </p:nvSpPr>
          <p:spPr>
            <a:xfrm>
              <a:off x="7384604" y="1878889"/>
              <a:ext cx="489353" cy="276999"/>
            </a:xfrm>
            <a:prstGeom prst="rect">
              <a:avLst/>
            </a:prstGeom>
            <a:noFill/>
          </p:spPr>
          <p:txBody>
            <a:bodyPr wrap="square" rtlCol="0">
              <a:spAutoFit/>
            </a:bodyPr>
            <a:lstStyle/>
            <a:p>
              <a:pPr algn="ctr"/>
              <a:r>
                <a:rPr lang="en-US" altLang="ko-KR" sz="1200" dirty="0">
                  <a:latin typeface="a시월구일1" panose="02020600000000000000" pitchFamily="18" charset="-127"/>
                  <a:ea typeface="a시월구일1" panose="02020600000000000000" pitchFamily="18" charset="-127"/>
                </a:rPr>
                <a:t>dh1</a:t>
              </a:r>
              <a:endParaRPr lang="ko-KR" altLang="en-US" sz="1200" dirty="0">
                <a:latin typeface="a시월구일1" panose="02020600000000000000" pitchFamily="18" charset="-127"/>
                <a:ea typeface="a시월구일1" panose="02020600000000000000" pitchFamily="18" charset="-127"/>
              </a:endParaRPr>
            </a:p>
          </p:txBody>
        </p:sp>
        <p:cxnSp>
          <p:nvCxnSpPr>
            <p:cNvPr id="95" name="직선 화살표 연결선 94">
              <a:extLst>
                <a:ext uri="{FF2B5EF4-FFF2-40B4-BE49-F238E27FC236}">
                  <a16:creationId xmlns:a16="http://schemas.microsoft.com/office/drawing/2014/main" id="{A72A686B-5869-420D-8134-3DC7F817C8AE}"/>
                </a:ext>
              </a:extLst>
            </p:cNvPr>
            <p:cNvCxnSpPr>
              <a:cxnSpLocks/>
            </p:cNvCxnSpPr>
            <p:nvPr/>
          </p:nvCxnSpPr>
          <p:spPr>
            <a:xfrm flipV="1">
              <a:off x="6825898" y="1631305"/>
              <a:ext cx="0" cy="165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DA59331B-99AF-40CE-A05C-DA8637A2FCB6}"/>
                </a:ext>
              </a:extLst>
            </p:cNvPr>
            <p:cNvSpPr txBox="1"/>
            <p:nvPr/>
          </p:nvSpPr>
          <p:spPr>
            <a:xfrm>
              <a:off x="6412356" y="1272023"/>
              <a:ext cx="857177" cy="369332"/>
            </a:xfrm>
            <a:prstGeom prst="rect">
              <a:avLst/>
            </a:prstGeom>
            <a:noFill/>
          </p:spPr>
          <p:txBody>
            <a:bodyPr wrap="square" rtlCol="0">
              <a:spAutoFit/>
            </a:bodyPr>
            <a:lstStyle/>
            <a:p>
              <a:pPr algn="ctr"/>
              <a:r>
                <a:rPr lang="ko-KR" altLang="en-US" dirty="0" smtClean="0">
                  <a:latin typeface="a시월구일1" panose="02020600000000000000" pitchFamily="18" charset="-127"/>
                  <a:ea typeface="a시월구일1" panose="02020600000000000000" pitchFamily="18" charset="-127"/>
                </a:rPr>
                <a:t>맛있는</a:t>
              </a:r>
              <a:endParaRPr lang="ko-KR" altLang="en-US" dirty="0">
                <a:latin typeface="a시월구일1" panose="02020600000000000000" pitchFamily="18" charset="-127"/>
                <a:ea typeface="a시월구일1" panose="02020600000000000000" pitchFamily="18" charset="-127"/>
              </a:endParaRPr>
            </a:p>
          </p:txBody>
        </p:sp>
        <p:cxnSp>
          <p:nvCxnSpPr>
            <p:cNvPr id="97" name="직선 화살표 연결선 96">
              <a:extLst>
                <a:ext uri="{FF2B5EF4-FFF2-40B4-BE49-F238E27FC236}">
                  <a16:creationId xmlns:a16="http://schemas.microsoft.com/office/drawing/2014/main" id="{CA33581D-264C-499F-AF18-A8FA03869B0C}"/>
                </a:ext>
              </a:extLst>
            </p:cNvPr>
            <p:cNvCxnSpPr>
              <a:cxnSpLocks/>
            </p:cNvCxnSpPr>
            <p:nvPr/>
          </p:nvCxnSpPr>
          <p:spPr>
            <a:xfrm>
              <a:off x="7621803" y="2216019"/>
              <a:ext cx="0" cy="19887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직선 화살표 연결선 102">
              <a:extLst>
                <a:ext uri="{FF2B5EF4-FFF2-40B4-BE49-F238E27FC236}">
                  <a16:creationId xmlns:a16="http://schemas.microsoft.com/office/drawing/2014/main" id="{8F8FE386-9E7E-49BA-B3E1-4823DCB0D0E1}"/>
                </a:ext>
              </a:extLst>
            </p:cNvPr>
            <p:cNvCxnSpPr>
              <a:cxnSpLocks/>
            </p:cNvCxnSpPr>
            <p:nvPr/>
          </p:nvCxnSpPr>
          <p:spPr>
            <a:xfrm>
              <a:off x="9249435" y="2216019"/>
              <a:ext cx="0" cy="19887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28034AD-85C6-4CCB-9E48-15C3FA04196D}"/>
                </a:ext>
              </a:extLst>
            </p:cNvPr>
            <p:cNvSpPr txBox="1"/>
            <p:nvPr/>
          </p:nvSpPr>
          <p:spPr>
            <a:xfrm>
              <a:off x="9527264" y="1251429"/>
              <a:ext cx="948616" cy="369332"/>
            </a:xfrm>
            <a:prstGeom prst="rect">
              <a:avLst/>
            </a:prstGeom>
            <a:noFill/>
          </p:spPr>
          <p:txBody>
            <a:bodyPr wrap="square" rtlCol="0">
              <a:spAutoFit/>
            </a:bodyPr>
            <a:lstStyle/>
            <a:p>
              <a:pPr algn="ctr"/>
              <a:r>
                <a:rPr lang="en-US" altLang="ko-KR" dirty="0" smtClean="0">
                  <a:latin typeface="a시월구일1" panose="02020600000000000000" pitchFamily="18" charset="-127"/>
                  <a:ea typeface="a시월구일1" panose="02020600000000000000" pitchFamily="18" charset="-127"/>
                </a:rPr>
                <a:t>&lt;</a:t>
              </a:r>
              <a:r>
                <a:rPr lang="en-US" altLang="ko-KR" dirty="0" err="1" smtClean="0">
                  <a:latin typeface="a시월구일1" panose="02020600000000000000" pitchFamily="18" charset="-127"/>
                  <a:ea typeface="a시월구일1" panose="02020600000000000000" pitchFamily="18" charset="-127"/>
                </a:rPr>
                <a:t>eos</a:t>
              </a:r>
              <a:r>
                <a:rPr lang="en-US" altLang="ko-KR" dirty="0" smtClean="0">
                  <a:latin typeface="a시월구일1" panose="02020600000000000000" pitchFamily="18" charset="-127"/>
                  <a:ea typeface="a시월구일1" panose="02020600000000000000" pitchFamily="18" charset="-127"/>
                </a:rPr>
                <a:t>&gt;</a:t>
              </a:r>
              <a:endParaRPr lang="ko-KR" altLang="en-US" dirty="0">
                <a:latin typeface="a시월구일1" panose="02020600000000000000" pitchFamily="18" charset="-127"/>
                <a:ea typeface="a시월구일1" panose="02020600000000000000" pitchFamily="18" charset="-127"/>
              </a:endParaRPr>
            </a:p>
          </p:txBody>
        </p:sp>
        <p:cxnSp>
          <p:nvCxnSpPr>
            <p:cNvPr id="106" name="직선 화살표 연결선 105">
              <a:extLst>
                <a:ext uri="{FF2B5EF4-FFF2-40B4-BE49-F238E27FC236}">
                  <a16:creationId xmlns:a16="http://schemas.microsoft.com/office/drawing/2014/main" id="{3C64D664-5212-4665-84C5-7D919B48BDB9}"/>
                </a:ext>
              </a:extLst>
            </p:cNvPr>
            <p:cNvCxnSpPr>
              <a:cxnSpLocks/>
            </p:cNvCxnSpPr>
            <p:nvPr/>
          </p:nvCxnSpPr>
          <p:spPr>
            <a:xfrm flipV="1">
              <a:off x="10001573" y="1601080"/>
              <a:ext cx="0" cy="155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직사각형 106">
              <a:extLst>
                <a:ext uri="{FF2B5EF4-FFF2-40B4-BE49-F238E27FC236}">
                  <a16:creationId xmlns:a16="http://schemas.microsoft.com/office/drawing/2014/main" id="{634060B8-251F-42BE-9E75-BC300E349E27}"/>
                </a:ext>
              </a:extLst>
            </p:cNvPr>
            <p:cNvSpPr/>
            <p:nvPr/>
          </p:nvSpPr>
          <p:spPr>
            <a:xfrm>
              <a:off x="9776950" y="1750440"/>
              <a:ext cx="449243" cy="421497"/>
            </a:xfrm>
            <a:prstGeom prst="rect">
              <a:avLst/>
            </a:prstGeom>
            <a:solidFill>
              <a:srgbClr val="33C7CA"/>
            </a:solidFill>
            <a:ln>
              <a:solidFill>
                <a:srgbClr val="33C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시월구일1" panose="02020600000000000000" pitchFamily="18" charset="-127"/>
                <a:ea typeface="a시월구일1" panose="02020600000000000000" pitchFamily="18" charset="-127"/>
              </a:endParaRPr>
            </a:p>
          </p:txBody>
        </p:sp>
        <p:cxnSp>
          <p:nvCxnSpPr>
            <p:cNvPr id="109" name="연결선: 구부러짐 103">
              <a:extLst>
                <a:ext uri="{FF2B5EF4-FFF2-40B4-BE49-F238E27FC236}">
                  <a16:creationId xmlns:a16="http://schemas.microsoft.com/office/drawing/2014/main" id="{2D92BB4B-8FA2-4A72-8D0E-CEBB61315CBC}"/>
                </a:ext>
              </a:extLst>
            </p:cNvPr>
            <p:cNvCxnSpPr>
              <a:cxnSpLocks/>
              <a:stCxn id="86" idx="3"/>
              <a:endCxn id="107" idx="1"/>
            </p:cNvCxnSpPr>
            <p:nvPr/>
          </p:nvCxnSpPr>
          <p:spPr>
            <a:xfrm>
              <a:off x="8891925" y="1445617"/>
              <a:ext cx="885025" cy="515572"/>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직사각형 5"/>
            <p:cNvSpPr/>
            <p:nvPr/>
          </p:nvSpPr>
          <p:spPr>
            <a:xfrm>
              <a:off x="3227130" y="6530293"/>
              <a:ext cx="473206" cy="307777"/>
            </a:xfrm>
            <a:prstGeom prst="rect">
              <a:avLst/>
            </a:prstGeom>
          </p:spPr>
          <p:txBody>
            <a:bodyPr wrap="none">
              <a:spAutoFit/>
            </a:bodyPr>
            <a:lstStyle/>
            <a:p>
              <a:r>
                <a:rPr lang="en-US" altLang="ko-KR" sz="1400" dirty="0">
                  <a:latin typeface="a시월구일1" panose="02020600000000000000" pitchFamily="18" charset="-127"/>
                  <a:ea typeface="a시월구일1" panose="02020600000000000000" pitchFamily="18" charset="-127"/>
                </a:rPr>
                <a:t> … </a:t>
              </a:r>
              <a:endParaRPr lang="ko-KR" altLang="en-US" sz="1400" dirty="0"/>
            </a:p>
          </p:txBody>
        </p:sp>
        <p:sp>
          <p:nvSpPr>
            <p:cNvPr id="98" name="직사각형 97"/>
            <p:cNvSpPr/>
            <p:nvPr/>
          </p:nvSpPr>
          <p:spPr>
            <a:xfrm>
              <a:off x="3229829" y="5719855"/>
              <a:ext cx="511679" cy="338554"/>
            </a:xfrm>
            <a:prstGeom prst="rect">
              <a:avLst/>
            </a:prstGeom>
          </p:spPr>
          <p:txBody>
            <a:bodyPr wrap="none">
              <a:spAutoFit/>
            </a:bodyPr>
            <a:lstStyle/>
            <a:p>
              <a:r>
                <a:rPr lang="en-US" altLang="ko-KR" sz="1600" dirty="0">
                  <a:latin typeface="a시월구일1" panose="02020600000000000000" pitchFamily="18" charset="-127"/>
                  <a:ea typeface="a시월구일1" panose="02020600000000000000" pitchFamily="18" charset="-127"/>
                </a:rPr>
                <a:t> </a:t>
              </a:r>
              <a:r>
                <a:rPr lang="en-US" altLang="ko-KR" sz="1600" dirty="0" smtClean="0">
                  <a:latin typeface="a시월구일1" panose="02020600000000000000" pitchFamily="18" charset="-127"/>
                  <a:ea typeface="a시월구일1" panose="02020600000000000000" pitchFamily="18" charset="-127"/>
                </a:rPr>
                <a:t>… </a:t>
              </a:r>
              <a:endParaRPr lang="ko-KR" altLang="en-US" sz="1600" dirty="0"/>
            </a:p>
          </p:txBody>
        </p:sp>
        <p:sp>
          <p:nvSpPr>
            <p:cNvPr id="99" name="직사각형 98"/>
            <p:cNvSpPr/>
            <p:nvPr/>
          </p:nvSpPr>
          <p:spPr>
            <a:xfrm>
              <a:off x="3229829" y="4961432"/>
              <a:ext cx="511679" cy="338554"/>
            </a:xfrm>
            <a:prstGeom prst="rect">
              <a:avLst/>
            </a:prstGeom>
          </p:spPr>
          <p:txBody>
            <a:bodyPr wrap="none">
              <a:spAutoFit/>
            </a:bodyPr>
            <a:lstStyle/>
            <a:p>
              <a:r>
                <a:rPr lang="en-US" altLang="ko-KR" sz="1600" dirty="0">
                  <a:latin typeface="a시월구일1" panose="02020600000000000000" pitchFamily="18" charset="-127"/>
                  <a:ea typeface="a시월구일1" panose="02020600000000000000" pitchFamily="18" charset="-127"/>
                </a:rPr>
                <a:t> </a:t>
              </a:r>
              <a:r>
                <a:rPr lang="en-US" altLang="ko-KR" sz="1600" dirty="0" smtClean="0">
                  <a:latin typeface="a시월구일1" panose="02020600000000000000" pitchFamily="18" charset="-127"/>
                  <a:ea typeface="a시월구일1" panose="02020600000000000000" pitchFamily="18" charset="-127"/>
                </a:rPr>
                <a:t>… </a:t>
              </a:r>
              <a:endParaRPr lang="ko-KR" altLang="en-US" sz="1600" dirty="0"/>
            </a:p>
          </p:txBody>
        </p:sp>
        <p:sp>
          <p:nvSpPr>
            <p:cNvPr id="100" name="직사각형 99"/>
            <p:cNvSpPr/>
            <p:nvPr/>
          </p:nvSpPr>
          <p:spPr>
            <a:xfrm>
              <a:off x="3229829" y="3470356"/>
              <a:ext cx="511679" cy="338554"/>
            </a:xfrm>
            <a:prstGeom prst="rect">
              <a:avLst/>
            </a:prstGeom>
          </p:spPr>
          <p:txBody>
            <a:bodyPr wrap="none">
              <a:spAutoFit/>
            </a:bodyPr>
            <a:lstStyle/>
            <a:p>
              <a:r>
                <a:rPr lang="en-US" altLang="ko-KR" sz="1600" dirty="0">
                  <a:latin typeface="a시월구일1" panose="02020600000000000000" pitchFamily="18" charset="-127"/>
                  <a:ea typeface="a시월구일1" panose="02020600000000000000" pitchFamily="18" charset="-127"/>
                </a:rPr>
                <a:t> </a:t>
              </a:r>
              <a:r>
                <a:rPr lang="en-US" altLang="ko-KR" sz="1600" dirty="0" smtClean="0">
                  <a:latin typeface="a시월구일1" panose="02020600000000000000" pitchFamily="18" charset="-127"/>
                  <a:ea typeface="a시월구일1" panose="02020600000000000000" pitchFamily="18" charset="-127"/>
                </a:rPr>
                <a:t>… </a:t>
              </a:r>
              <a:endParaRPr lang="ko-KR" altLang="en-US" sz="1600" dirty="0"/>
            </a:p>
          </p:txBody>
        </p:sp>
        <p:sp>
          <p:nvSpPr>
            <p:cNvPr id="101" name="직사각형 100"/>
            <p:cNvSpPr/>
            <p:nvPr/>
          </p:nvSpPr>
          <p:spPr>
            <a:xfrm>
              <a:off x="3229829" y="2692334"/>
              <a:ext cx="511679" cy="338554"/>
            </a:xfrm>
            <a:prstGeom prst="rect">
              <a:avLst/>
            </a:prstGeom>
          </p:spPr>
          <p:txBody>
            <a:bodyPr wrap="none">
              <a:spAutoFit/>
            </a:bodyPr>
            <a:lstStyle/>
            <a:p>
              <a:r>
                <a:rPr lang="en-US" altLang="ko-KR" sz="1600" dirty="0">
                  <a:latin typeface="a시월구일1" panose="02020600000000000000" pitchFamily="18" charset="-127"/>
                  <a:ea typeface="a시월구일1" panose="02020600000000000000" pitchFamily="18" charset="-127"/>
                </a:rPr>
                <a:t> </a:t>
              </a:r>
              <a:r>
                <a:rPr lang="en-US" altLang="ko-KR" sz="1600" dirty="0" smtClean="0">
                  <a:latin typeface="a시월구일1" panose="02020600000000000000" pitchFamily="18" charset="-127"/>
                  <a:ea typeface="a시월구일1" panose="02020600000000000000" pitchFamily="18" charset="-127"/>
                </a:rPr>
                <a:t>… </a:t>
              </a:r>
              <a:endParaRPr lang="ko-KR" altLang="en-US" sz="1600" dirty="0"/>
            </a:p>
          </p:txBody>
        </p:sp>
      </p:grpSp>
    </p:spTree>
    <p:extLst>
      <p:ext uri="{BB962C8B-B14F-4D97-AF65-F5344CB8AC3E}">
        <p14:creationId xmlns:p14="http://schemas.microsoft.com/office/powerpoint/2010/main" val="271020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사각형: 둥근 모서리 25">
            <a:extLst>
              <a:ext uri="{FF2B5EF4-FFF2-40B4-BE49-F238E27FC236}">
                <a16:creationId xmlns:a16="http://schemas.microsoft.com/office/drawing/2014/main" id="{2F16F77F-C8AE-4847-A468-E5B477CDA136}"/>
              </a:ext>
            </a:extLst>
          </p:cNvPr>
          <p:cNvSpPr/>
          <p:nvPr/>
        </p:nvSpPr>
        <p:spPr>
          <a:xfrm>
            <a:off x="3469172" y="1385740"/>
            <a:ext cx="5253653" cy="5287624"/>
          </a:xfrm>
          <a:prstGeom prst="roundRect">
            <a:avLst>
              <a:gd name="adj" fmla="val 2585"/>
            </a:avLst>
          </a:prstGeom>
          <a:blipFill>
            <a:blip r:embed="rId2"/>
            <a:stretch>
              <a:fillRect/>
            </a:stretch>
          </a:blipFill>
          <a:ln w="50800">
            <a:solidFill>
              <a:srgbClr val="FCDB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latin typeface="a시월구일1" panose="02020600000000000000" pitchFamily="18" charset="-127"/>
                <a:ea typeface="a시월구일1" panose="02020600000000000000" pitchFamily="18" charset="-127"/>
              </a:rPr>
              <a:t>모델 구조</a:t>
            </a:r>
            <a:endParaRPr lang="ko-KR" altLang="en-US" dirty="0">
              <a:latin typeface="a시월구일1" panose="02020600000000000000" pitchFamily="18" charset="-127"/>
              <a:ea typeface="a시월구일1" panose="02020600000000000000" pitchFamily="18" charset="-127"/>
            </a:endParaRPr>
          </a:p>
        </p:txBody>
      </p:sp>
      <p:sp>
        <p:nvSpPr>
          <p:cNvPr id="38" name="TextBox 37">
            <a:extLst>
              <a:ext uri="{FF2B5EF4-FFF2-40B4-BE49-F238E27FC236}">
                <a16:creationId xmlns:a16="http://schemas.microsoft.com/office/drawing/2014/main" id="{E00D36D3-CA15-4F1E-A00A-DFD5AA1B194F}"/>
              </a:ext>
            </a:extLst>
          </p:cNvPr>
          <p:cNvSpPr txBox="1"/>
          <p:nvPr/>
        </p:nvSpPr>
        <p:spPr>
          <a:xfrm>
            <a:off x="11134743" y="6304032"/>
            <a:ext cx="819455"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2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sp>
        <p:nvSpPr>
          <p:cNvPr id="13" name="사각형: 둥근 모서리 25">
            <a:extLst>
              <a:ext uri="{FF2B5EF4-FFF2-40B4-BE49-F238E27FC236}">
                <a16:creationId xmlns:a16="http://schemas.microsoft.com/office/drawing/2014/main" id="{2F16F77F-C8AE-4847-A468-E5B477CDA136}"/>
              </a:ext>
            </a:extLst>
          </p:cNvPr>
          <p:cNvSpPr/>
          <p:nvPr/>
        </p:nvSpPr>
        <p:spPr>
          <a:xfrm>
            <a:off x="3572759" y="1385740"/>
            <a:ext cx="2846894" cy="2828041"/>
          </a:xfrm>
          <a:prstGeom prst="roundRect">
            <a:avLst>
              <a:gd name="adj" fmla="val 7689"/>
            </a:avLst>
          </a:prstGeom>
          <a:noFill/>
          <a:ln w="50800">
            <a:solidFill>
              <a:srgbClr val="FB82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사각형: 둥근 모서리 25">
            <a:extLst>
              <a:ext uri="{FF2B5EF4-FFF2-40B4-BE49-F238E27FC236}">
                <a16:creationId xmlns:a16="http://schemas.microsoft.com/office/drawing/2014/main" id="{2F16F77F-C8AE-4847-A468-E5B477CDA136}"/>
              </a:ext>
            </a:extLst>
          </p:cNvPr>
          <p:cNvSpPr/>
          <p:nvPr/>
        </p:nvSpPr>
        <p:spPr>
          <a:xfrm>
            <a:off x="5231877" y="3157979"/>
            <a:ext cx="3490948" cy="1757955"/>
          </a:xfrm>
          <a:prstGeom prst="roundRect">
            <a:avLst>
              <a:gd name="adj" fmla="val 8686"/>
            </a:avLst>
          </a:prstGeom>
          <a:noFill/>
          <a:ln w="50800">
            <a:solidFill>
              <a:srgbClr val="33BF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F77B3B19-09CE-4334-BC75-28FD78F1DF7B}"/>
              </a:ext>
            </a:extLst>
          </p:cNvPr>
          <p:cNvSpPr txBox="1"/>
          <p:nvPr/>
        </p:nvSpPr>
        <p:spPr>
          <a:xfrm>
            <a:off x="1446762" y="1621469"/>
            <a:ext cx="1566565" cy="2246769"/>
          </a:xfrm>
          <a:prstGeom prst="rect">
            <a:avLst/>
          </a:prstGeom>
          <a:noFill/>
        </p:spPr>
        <p:txBody>
          <a:bodyPr wrap="square" rtlCol="0">
            <a:spAutoFit/>
          </a:bodyPr>
          <a:lstStyle/>
          <a:p>
            <a:pPr algn="ctr"/>
            <a:r>
              <a:rPr lang="ko-KR" altLang="en-US" sz="2000" dirty="0" smtClean="0">
                <a:latin typeface="a시월구일2" panose="02020600000000000000" pitchFamily="18" charset="-127"/>
                <a:ea typeface="a시월구일2" panose="02020600000000000000" pitchFamily="18" charset="-127"/>
              </a:rPr>
              <a:t>인코더</a:t>
            </a:r>
            <a:endParaRPr lang="en-US" altLang="ko-KR" sz="2000" dirty="0" smtClean="0">
              <a:latin typeface="a시월구일2" panose="02020600000000000000" pitchFamily="18" charset="-127"/>
              <a:ea typeface="a시월구일2" panose="02020600000000000000" pitchFamily="18" charset="-127"/>
            </a:endParaRPr>
          </a:p>
          <a:p>
            <a:pPr algn="ctr"/>
            <a:endParaRPr lang="en-US" altLang="ko-KR" sz="2000" dirty="0" smtClean="0">
              <a:latin typeface="a시월구일2" panose="02020600000000000000" pitchFamily="18" charset="-127"/>
              <a:ea typeface="a시월구일2" panose="02020600000000000000" pitchFamily="18" charset="-127"/>
            </a:endParaRPr>
          </a:p>
          <a:p>
            <a:pPr algn="ctr"/>
            <a:r>
              <a:rPr lang="ko-KR" altLang="en-US" sz="2000" dirty="0" err="1" smtClean="0">
                <a:latin typeface="a시월구일1" panose="02020600000000000000" pitchFamily="18" charset="-127"/>
                <a:ea typeface="a시월구일1" panose="02020600000000000000" pitchFamily="18" charset="-127"/>
              </a:rPr>
              <a:t>임베딩</a:t>
            </a:r>
            <a:r>
              <a:rPr lang="ko-KR" altLang="en-US" sz="2000" dirty="0" smtClean="0">
                <a:latin typeface="a시월구일1" panose="02020600000000000000" pitchFamily="18" charset="-127"/>
                <a:ea typeface="a시월구일1" panose="02020600000000000000" pitchFamily="18" charset="-127"/>
              </a:rPr>
              <a:t> 층</a:t>
            </a:r>
            <a:endParaRPr lang="en-US" altLang="ko-KR" sz="2000" dirty="0" smtClean="0">
              <a:latin typeface="a시월구일1" panose="02020600000000000000" pitchFamily="18" charset="-127"/>
              <a:ea typeface="a시월구일1" panose="02020600000000000000" pitchFamily="18" charset="-127"/>
            </a:endParaRPr>
          </a:p>
          <a:p>
            <a:pPr algn="ctr"/>
            <a:endParaRPr lang="en-US" altLang="ko-KR" sz="2000" dirty="0" smtClean="0">
              <a:latin typeface="a시월구일1" panose="02020600000000000000" pitchFamily="18" charset="-127"/>
              <a:ea typeface="a시월구일1" panose="02020600000000000000" pitchFamily="18" charset="-127"/>
            </a:endParaRPr>
          </a:p>
          <a:p>
            <a:pPr algn="ctr"/>
            <a:r>
              <a:rPr lang="en-US" altLang="ko-KR" sz="2000" dirty="0" smtClean="0">
                <a:latin typeface="a시월구일1" panose="02020600000000000000" pitchFamily="18" charset="-127"/>
                <a:ea typeface="a시월구일1" panose="02020600000000000000" pitchFamily="18" charset="-127"/>
              </a:rPr>
              <a:t>LSTM1</a:t>
            </a:r>
          </a:p>
          <a:p>
            <a:pPr algn="ctr"/>
            <a:r>
              <a:rPr lang="en-US" altLang="ko-KR" sz="2000" dirty="0" smtClean="0">
                <a:latin typeface="a시월구일1" panose="02020600000000000000" pitchFamily="18" charset="-127"/>
                <a:ea typeface="a시월구일1" panose="02020600000000000000" pitchFamily="18" charset="-127"/>
              </a:rPr>
              <a:t>LSTM2</a:t>
            </a:r>
          </a:p>
          <a:p>
            <a:pPr algn="ctr"/>
            <a:r>
              <a:rPr lang="en-US" altLang="ko-KR" sz="2000" dirty="0" smtClean="0">
                <a:latin typeface="a시월구일1" panose="02020600000000000000" pitchFamily="18" charset="-127"/>
                <a:ea typeface="a시월구일1" panose="02020600000000000000" pitchFamily="18" charset="-127"/>
              </a:rPr>
              <a:t>LSTM3</a:t>
            </a:r>
            <a:endParaRPr lang="en-US" altLang="ko-KR" sz="2000" dirty="0">
              <a:latin typeface="a시월구일1" panose="02020600000000000000" pitchFamily="18" charset="-127"/>
              <a:ea typeface="a시월구일1" panose="02020600000000000000" pitchFamily="18" charset="-127"/>
            </a:endParaRPr>
          </a:p>
        </p:txBody>
      </p:sp>
      <p:sp>
        <p:nvSpPr>
          <p:cNvPr id="16" name="TextBox 15">
            <a:extLst>
              <a:ext uri="{FF2B5EF4-FFF2-40B4-BE49-F238E27FC236}">
                <a16:creationId xmlns:a16="http://schemas.microsoft.com/office/drawing/2014/main" id="{F77B3B19-09CE-4334-BC75-28FD78F1DF7B}"/>
              </a:ext>
            </a:extLst>
          </p:cNvPr>
          <p:cNvSpPr txBox="1"/>
          <p:nvPr/>
        </p:nvSpPr>
        <p:spPr>
          <a:xfrm>
            <a:off x="9357670" y="2898742"/>
            <a:ext cx="1566565" cy="1938992"/>
          </a:xfrm>
          <a:prstGeom prst="rect">
            <a:avLst/>
          </a:prstGeom>
          <a:noFill/>
        </p:spPr>
        <p:txBody>
          <a:bodyPr wrap="square" rtlCol="0">
            <a:spAutoFit/>
          </a:bodyPr>
          <a:lstStyle/>
          <a:p>
            <a:pPr algn="ctr"/>
            <a:r>
              <a:rPr lang="ko-KR" altLang="en-US" sz="2000" dirty="0" err="1" smtClean="0">
                <a:latin typeface="a시월구일2" panose="02020600000000000000" pitchFamily="18" charset="-127"/>
                <a:ea typeface="a시월구일2" panose="02020600000000000000" pitchFamily="18" charset="-127"/>
              </a:rPr>
              <a:t>디코더</a:t>
            </a:r>
            <a:endParaRPr lang="en-US" altLang="ko-KR" sz="2000" dirty="0" smtClean="0">
              <a:latin typeface="a시월구일2" panose="02020600000000000000" pitchFamily="18" charset="-127"/>
              <a:ea typeface="a시월구일2" panose="02020600000000000000" pitchFamily="18" charset="-127"/>
            </a:endParaRPr>
          </a:p>
          <a:p>
            <a:pPr algn="ctr"/>
            <a:endParaRPr lang="en-US" altLang="ko-KR" sz="2000" dirty="0">
              <a:latin typeface="a시월구일2" panose="02020600000000000000" pitchFamily="18" charset="-127"/>
              <a:ea typeface="a시월구일2" panose="02020600000000000000" pitchFamily="18" charset="-127"/>
            </a:endParaRPr>
          </a:p>
          <a:p>
            <a:pPr algn="ctr"/>
            <a:endParaRPr lang="en-US" altLang="ko-KR" sz="2000" dirty="0" smtClean="0">
              <a:latin typeface="a시월구일2" panose="02020600000000000000" pitchFamily="18" charset="-127"/>
              <a:ea typeface="a시월구일2" panose="02020600000000000000" pitchFamily="18" charset="-127"/>
            </a:endParaRPr>
          </a:p>
          <a:p>
            <a:pPr algn="ctr"/>
            <a:r>
              <a:rPr lang="ko-KR" altLang="en-US" sz="2000" dirty="0" err="1" smtClean="0">
                <a:latin typeface="a시월구일1" panose="02020600000000000000" pitchFamily="18" charset="-127"/>
                <a:ea typeface="a시월구일1" panose="02020600000000000000" pitchFamily="18" charset="-127"/>
              </a:rPr>
              <a:t>임베딩</a:t>
            </a:r>
            <a:r>
              <a:rPr lang="ko-KR" altLang="en-US" sz="2000" dirty="0" smtClean="0">
                <a:latin typeface="a시월구일1" panose="02020600000000000000" pitchFamily="18" charset="-127"/>
                <a:ea typeface="a시월구일1" panose="02020600000000000000" pitchFamily="18" charset="-127"/>
              </a:rPr>
              <a:t> 층</a:t>
            </a:r>
            <a:endParaRPr lang="en-US" altLang="ko-KR" sz="2000" dirty="0" smtClean="0">
              <a:latin typeface="a시월구일1" panose="02020600000000000000" pitchFamily="18" charset="-127"/>
              <a:ea typeface="a시월구일1" panose="02020600000000000000" pitchFamily="18" charset="-127"/>
            </a:endParaRPr>
          </a:p>
          <a:p>
            <a:pPr algn="ctr"/>
            <a:endParaRPr lang="en-US" altLang="ko-KR" sz="2000" dirty="0" smtClean="0">
              <a:latin typeface="a시월구일1" panose="02020600000000000000" pitchFamily="18" charset="-127"/>
              <a:ea typeface="a시월구일1" panose="02020600000000000000" pitchFamily="18" charset="-127"/>
            </a:endParaRPr>
          </a:p>
          <a:p>
            <a:pPr algn="ctr"/>
            <a:r>
              <a:rPr lang="en-US" altLang="ko-KR" sz="2000" dirty="0" smtClean="0">
                <a:latin typeface="a시월구일1" panose="02020600000000000000" pitchFamily="18" charset="-127"/>
                <a:ea typeface="a시월구일1" panose="02020600000000000000" pitchFamily="18" charset="-127"/>
              </a:rPr>
              <a:t>LSTM</a:t>
            </a:r>
            <a:endParaRPr lang="ko-KR" altLang="en-US" sz="2000" dirty="0">
              <a:latin typeface="a시월구일1" panose="02020600000000000000" pitchFamily="18" charset="-127"/>
              <a:ea typeface="a시월구일1" panose="02020600000000000000" pitchFamily="18" charset="-127"/>
            </a:endParaRPr>
          </a:p>
        </p:txBody>
      </p:sp>
      <p:sp>
        <p:nvSpPr>
          <p:cNvPr id="17" name="사각형: 둥근 모서리 25">
            <a:extLst>
              <a:ext uri="{FF2B5EF4-FFF2-40B4-BE49-F238E27FC236}">
                <a16:creationId xmlns:a16="http://schemas.microsoft.com/office/drawing/2014/main" id="{2F16F77F-C8AE-4847-A468-E5B477CDA136}"/>
              </a:ext>
            </a:extLst>
          </p:cNvPr>
          <p:cNvSpPr/>
          <p:nvPr/>
        </p:nvSpPr>
        <p:spPr>
          <a:xfrm>
            <a:off x="3469172" y="5043340"/>
            <a:ext cx="5253653" cy="1644833"/>
          </a:xfrm>
          <a:prstGeom prst="roundRect">
            <a:avLst>
              <a:gd name="adj" fmla="val 8686"/>
            </a:avLst>
          </a:prstGeom>
          <a:noFill/>
          <a:ln w="50800">
            <a:solidFill>
              <a:srgbClr val="FB82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77B3B19-09CE-4334-BC75-28FD78F1DF7B}"/>
              </a:ext>
            </a:extLst>
          </p:cNvPr>
          <p:cNvSpPr txBox="1"/>
          <p:nvPr/>
        </p:nvSpPr>
        <p:spPr>
          <a:xfrm>
            <a:off x="8798238" y="5043340"/>
            <a:ext cx="2685430" cy="1323439"/>
          </a:xfrm>
          <a:prstGeom prst="rect">
            <a:avLst/>
          </a:prstGeom>
          <a:noFill/>
        </p:spPr>
        <p:txBody>
          <a:bodyPr wrap="square" rtlCol="0">
            <a:spAutoFit/>
          </a:bodyPr>
          <a:lstStyle/>
          <a:p>
            <a:pPr algn="ctr"/>
            <a:r>
              <a:rPr lang="en-US" altLang="ko-KR" sz="2000" dirty="0" smtClean="0">
                <a:latin typeface="a시월구일2" panose="02020600000000000000" pitchFamily="18" charset="-127"/>
                <a:ea typeface="a시월구일2" panose="02020600000000000000" pitchFamily="18" charset="-127"/>
              </a:rPr>
              <a:t>Attention</a:t>
            </a:r>
          </a:p>
          <a:p>
            <a:pPr algn="ctr"/>
            <a:endParaRPr lang="en-US" altLang="ko-KR" sz="2000" dirty="0" smtClean="0">
              <a:latin typeface="a시월구일2" panose="02020600000000000000" pitchFamily="18" charset="-127"/>
              <a:ea typeface="a시월구일2" panose="02020600000000000000" pitchFamily="18" charset="-127"/>
            </a:endParaRPr>
          </a:p>
          <a:p>
            <a:pPr algn="ctr"/>
            <a:r>
              <a:rPr lang="ko-KR" altLang="en-US" sz="2000" dirty="0" err="1" smtClean="0">
                <a:latin typeface="a시월구일1" panose="02020600000000000000" pitchFamily="18" charset="-127"/>
                <a:ea typeface="a시월구일1" panose="02020600000000000000" pitchFamily="18" charset="-127"/>
              </a:rPr>
              <a:t>인코더ㆍ디코더</a:t>
            </a:r>
            <a:r>
              <a:rPr lang="ko-KR" altLang="en-US" sz="2000" dirty="0" smtClean="0">
                <a:latin typeface="a시월구일1" panose="02020600000000000000" pitchFamily="18" charset="-127"/>
                <a:ea typeface="a시월구일1" panose="02020600000000000000" pitchFamily="18" charset="-127"/>
              </a:rPr>
              <a:t> </a:t>
            </a:r>
            <a:endParaRPr lang="en-US" altLang="ko-KR" sz="2000" dirty="0" smtClean="0">
              <a:latin typeface="a시월구일1" panose="02020600000000000000" pitchFamily="18" charset="-127"/>
              <a:ea typeface="a시월구일1" panose="02020600000000000000" pitchFamily="18" charset="-127"/>
            </a:endParaRPr>
          </a:p>
          <a:p>
            <a:pPr algn="ctr"/>
            <a:r>
              <a:rPr lang="en-US" altLang="ko-KR" sz="2000" dirty="0" smtClean="0">
                <a:latin typeface="a시월구일1" panose="02020600000000000000" pitchFamily="18" charset="-127"/>
                <a:ea typeface="a시월구일1" panose="02020600000000000000" pitchFamily="18" charset="-127"/>
              </a:rPr>
              <a:t>hidden state</a:t>
            </a:r>
            <a:r>
              <a:rPr lang="ko-KR" altLang="en-US" sz="2000" dirty="0" smtClean="0">
                <a:latin typeface="a시월구일1" panose="02020600000000000000" pitchFamily="18" charset="-127"/>
                <a:ea typeface="a시월구일1" panose="02020600000000000000" pitchFamily="18" charset="-127"/>
              </a:rPr>
              <a:t> 연결</a:t>
            </a:r>
            <a:endParaRPr lang="en-US" altLang="ko-KR" sz="2000" dirty="0" smtClean="0">
              <a:latin typeface="a시월구일1" panose="02020600000000000000" pitchFamily="18" charset="-127"/>
              <a:ea typeface="a시월구일1" panose="02020600000000000000" pitchFamily="18" charset="-127"/>
            </a:endParaRPr>
          </a:p>
        </p:txBody>
      </p:sp>
    </p:spTree>
    <p:extLst>
      <p:ext uri="{BB962C8B-B14F-4D97-AF65-F5344CB8AC3E}">
        <p14:creationId xmlns:p14="http://schemas.microsoft.com/office/powerpoint/2010/main" val="366149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사각형: 둥근 모서리 25">
            <a:extLst>
              <a:ext uri="{FF2B5EF4-FFF2-40B4-BE49-F238E27FC236}">
                <a16:creationId xmlns:a16="http://schemas.microsoft.com/office/drawing/2014/main" id="{2F16F77F-C8AE-4847-A468-E5B477CDA136}"/>
              </a:ext>
            </a:extLst>
          </p:cNvPr>
          <p:cNvSpPr/>
          <p:nvPr/>
        </p:nvSpPr>
        <p:spPr>
          <a:xfrm>
            <a:off x="838200" y="2218944"/>
            <a:ext cx="10515599" cy="3389376"/>
          </a:xfrm>
          <a:prstGeom prst="roundRect">
            <a:avLst>
              <a:gd name="adj" fmla="val 8686"/>
            </a:avLst>
          </a:prstGeom>
          <a:solidFill>
            <a:srgbClr val="33BFBE">
              <a:alpha val="44000"/>
            </a:srgbClr>
          </a:solidFill>
          <a:ln w="50800">
            <a:solidFill>
              <a:srgbClr val="33BF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92BA4BB5-5B3C-4927-A730-89C046295A28}"/>
              </a:ext>
            </a:extLst>
          </p:cNvPr>
          <p:cNvSpPr>
            <a:spLocks noGrp="1"/>
          </p:cNvSpPr>
          <p:nvPr>
            <p:ph type="title"/>
          </p:nvPr>
        </p:nvSpPr>
        <p:spPr/>
        <p:txBody>
          <a:bodyPr/>
          <a:lstStyle/>
          <a:p>
            <a:pPr algn="ctr"/>
            <a:r>
              <a:rPr lang="ko-KR" altLang="en-US" dirty="0"/>
              <a:t>목차</a:t>
            </a:r>
          </a:p>
        </p:txBody>
      </p:sp>
      <p:sp>
        <p:nvSpPr>
          <p:cNvPr id="3" name="내용 개체 틀 2">
            <a:extLst>
              <a:ext uri="{FF2B5EF4-FFF2-40B4-BE49-F238E27FC236}">
                <a16:creationId xmlns:a16="http://schemas.microsoft.com/office/drawing/2014/main" id="{E0A3CE8F-E321-41E8-94C7-1BF234CCEB42}"/>
              </a:ext>
            </a:extLst>
          </p:cNvPr>
          <p:cNvSpPr>
            <a:spLocks noGrp="1"/>
          </p:cNvSpPr>
          <p:nvPr>
            <p:ph idx="1"/>
          </p:nvPr>
        </p:nvSpPr>
        <p:spPr>
          <a:xfrm>
            <a:off x="1660697" y="4471403"/>
            <a:ext cx="1544365" cy="459172"/>
          </a:xfrm>
        </p:spPr>
        <p:txBody>
          <a:bodyPr>
            <a:normAutofit/>
          </a:bodyPr>
          <a:lstStyle/>
          <a:p>
            <a:pPr marL="0" indent="0" algn="ctr">
              <a:lnSpc>
                <a:spcPct val="100000"/>
              </a:lnSpc>
              <a:buNone/>
            </a:pPr>
            <a:r>
              <a:rPr lang="ko-KR" altLang="en-US" sz="1800" dirty="0" smtClean="0"/>
              <a:t>주제 </a:t>
            </a:r>
            <a:r>
              <a:rPr lang="ko-KR" altLang="en-US" sz="1800" dirty="0"/>
              <a:t>소개</a:t>
            </a:r>
            <a:endParaRPr lang="en-US" altLang="ko-KR" sz="1800" dirty="0"/>
          </a:p>
        </p:txBody>
      </p:sp>
      <p:pic>
        <p:nvPicPr>
          <p:cNvPr id="5" name="그림 4" descr="시계이(가) 표시된 사진&#10;&#10;자동 생성된 설명">
            <a:extLst>
              <a:ext uri="{FF2B5EF4-FFF2-40B4-BE49-F238E27FC236}">
                <a16:creationId xmlns:a16="http://schemas.microsoft.com/office/drawing/2014/main" id="{4AEB9288-A446-4CA3-B9ED-D91E53D389C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32975" y="2902118"/>
            <a:ext cx="1166413" cy="1166413"/>
          </a:xfrm>
          <a:prstGeom prst="rect">
            <a:avLst/>
          </a:prstGeom>
        </p:spPr>
      </p:pic>
      <p:pic>
        <p:nvPicPr>
          <p:cNvPr id="9" name="그림 8" descr="시계, 플레이트이(가) 표시된 사진&#10;&#10;자동 생성된 설명">
            <a:extLst>
              <a:ext uri="{FF2B5EF4-FFF2-40B4-BE49-F238E27FC236}">
                <a16:creationId xmlns:a16="http://schemas.microsoft.com/office/drawing/2014/main" id="{21B0FA78-7F49-4431-BDC2-559491FB919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15558" y="2902117"/>
            <a:ext cx="1166413" cy="1166413"/>
          </a:xfrm>
          <a:prstGeom prst="rect">
            <a:avLst/>
          </a:prstGeom>
        </p:spPr>
      </p:pic>
      <p:pic>
        <p:nvPicPr>
          <p:cNvPr id="11" name="그림 10" descr="시계, 플레이트, 그리기이(가) 표시된 사진&#10;&#10;자동 생성된 설명">
            <a:extLst>
              <a:ext uri="{FF2B5EF4-FFF2-40B4-BE49-F238E27FC236}">
                <a16:creationId xmlns:a16="http://schemas.microsoft.com/office/drawing/2014/main" id="{C8949962-EDF0-47D3-99F3-B2AC4B8879F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771331" y="2902117"/>
            <a:ext cx="1166413" cy="1166413"/>
          </a:xfrm>
          <a:prstGeom prst="rect">
            <a:avLst/>
          </a:prstGeom>
        </p:spPr>
      </p:pic>
      <p:pic>
        <p:nvPicPr>
          <p:cNvPr id="13" name="그림 12">
            <a:extLst>
              <a:ext uri="{FF2B5EF4-FFF2-40B4-BE49-F238E27FC236}">
                <a16:creationId xmlns:a16="http://schemas.microsoft.com/office/drawing/2014/main" id="{FB38A458-DC80-4E4D-9004-2ECE26751CD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415070" y="2864081"/>
            <a:ext cx="1166413" cy="1166413"/>
          </a:xfrm>
          <a:prstGeom prst="rect">
            <a:avLst/>
          </a:prstGeom>
        </p:spPr>
      </p:pic>
      <p:pic>
        <p:nvPicPr>
          <p:cNvPr id="15" name="그림 14">
            <a:extLst>
              <a:ext uri="{FF2B5EF4-FFF2-40B4-BE49-F238E27FC236}">
                <a16:creationId xmlns:a16="http://schemas.microsoft.com/office/drawing/2014/main" id="{81DBCCFD-9F4E-4F7C-B489-0F1FAE47650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524606" y="2902118"/>
            <a:ext cx="1166414" cy="1166414"/>
          </a:xfrm>
          <a:prstGeom prst="rect">
            <a:avLst/>
          </a:prstGeom>
        </p:spPr>
      </p:pic>
      <p:sp>
        <p:nvSpPr>
          <p:cNvPr id="20" name="내용 개체 틀 2">
            <a:extLst>
              <a:ext uri="{FF2B5EF4-FFF2-40B4-BE49-F238E27FC236}">
                <a16:creationId xmlns:a16="http://schemas.microsoft.com/office/drawing/2014/main" id="{E6C47979-F4EC-4B42-919D-608C89477FCB}"/>
              </a:ext>
            </a:extLst>
          </p:cNvPr>
          <p:cNvSpPr txBox="1">
            <a:spLocks/>
          </p:cNvSpPr>
          <p:nvPr/>
        </p:nvSpPr>
        <p:spPr>
          <a:xfrm>
            <a:off x="3402449" y="4471403"/>
            <a:ext cx="1672100" cy="459172"/>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a시월구일1" panose="02020600000000000000" pitchFamily="18" charset="-127"/>
                <a:ea typeface="a시월구일1" panose="02020600000000000000"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a시월구일1" panose="02020600000000000000" pitchFamily="18" charset="-127"/>
                <a:ea typeface="a시월구일1" panose="02020600000000000000"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시월구일1" panose="02020600000000000000" pitchFamily="18" charset="-127"/>
                <a:ea typeface="a시월구일1" panose="02020600000000000000"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시월구일1" panose="02020600000000000000" pitchFamily="18" charset="-127"/>
                <a:ea typeface="a시월구일1" panose="02020600000000000000"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시월구일1" panose="02020600000000000000" pitchFamily="18" charset="-127"/>
                <a:ea typeface="a시월구일1" panose="02020600000000000000"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ko-KR" altLang="en-US" sz="1800" dirty="0" smtClean="0"/>
              <a:t>데이터 전처리</a:t>
            </a:r>
            <a:endParaRPr lang="en-US" altLang="ko-KR" sz="1800" dirty="0"/>
          </a:p>
        </p:txBody>
      </p:sp>
      <p:sp>
        <p:nvSpPr>
          <p:cNvPr id="21" name="내용 개체 틀 2">
            <a:extLst>
              <a:ext uri="{FF2B5EF4-FFF2-40B4-BE49-F238E27FC236}">
                <a16:creationId xmlns:a16="http://schemas.microsoft.com/office/drawing/2014/main" id="{9FB7E1A0-F9E0-449F-9B47-7877019B606C}"/>
              </a:ext>
            </a:extLst>
          </p:cNvPr>
          <p:cNvSpPr txBox="1">
            <a:spLocks/>
          </p:cNvSpPr>
          <p:nvPr/>
        </p:nvSpPr>
        <p:spPr>
          <a:xfrm>
            <a:off x="5271937" y="4471403"/>
            <a:ext cx="1671752" cy="459172"/>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a시월구일1" panose="02020600000000000000" pitchFamily="18" charset="-127"/>
                <a:ea typeface="a시월구일1" panose="02020600000000000000"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a시월구일1" panose="02020600000000000000" pitchFamily="18" charset="-127"/>
                <a:ea typeface="a시월구일1" panose="02020600000000000000"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시월구일1" panose="02020600000000000000" pitchFamily="18" charset="-127"/>
                <a:ea typeface="a시월구일1" panose="02020600000000000000"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시월구일1" panose="02020600000000000000" pitchFamily="18" charset="-127"/>
                <a:ea typeface="a시월구일1" panose="02020600000000000000"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시월구일1" panose="02020600000000000000" pitchFamily="18" charset="-127"/>
                <a:ea typeface="a시월구일1" panose="02020600000000000000"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ko-KR" altLang="en-US" sz="1800" dirty="0" smtClean="0"/>
              <a:t>모델 구조</a:t>
            </a:r>
            <a:endParaRPr lang="en-US" altLang="ko-KR" sz="1800" dirty="0"/>
          </a:p>
        </p:txBody>
      </p:sp>
      <p:sp>
        <p:nvSpPr>
          <p:cNvPr id="22" name="내용 개체 틀 2">
            <a:extLst>
              <a:ext uri="{FF2B5EF4-FFF2-40B4-BE49-F238E27FC236}">
                <a16:creationId xmlns:a16="http://schemas.microsoft.com/office/drawing/2014/main" id="{1FA77B3D-C5A5-4F15-A6AC-ED9D5C3F8006}"/>
              </a:ext>
            </a:extLst>
          </p:cNvPr>
          <p:cNvSpPr txBox="1">
            <a:spLocks/>
          </p:cNvSpPr>
          <p:nvPr/>
        </p:nvSpPr>
        <p:spPr>
          <a:xfrm>
            <a:off x="7141077" y="4471403"/>
            <a:ext cx="1636776" cy="459172"/>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a시월구일1" panose="02020600000000000000" pitchFamily="18" charset="-127"/>
                <a:ea typeface="a시월구일1" panose="02020600000000000000"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a시월구일1" panose="02020600000000000000" pitchFamily="18" charset="-127"/>
                <a:ea typeface="a시월구일1" panose="02020600000000000000"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시월구일1" panose="02020600000000000000" pitchFamily="18" charset="-127"/>
                <a:ea typeface="a시월구일1" panose="02020600000000000000"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시월구일1" panose="02020600000000000000" pitchFamily="18" charset="-127"/>
                <a:ea typeface="a시월구일1" panose="02020600000000000000"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시월구일1" panose="02020600000000000000" pitchFamily="18" charset="-127"/>
                <a:ea typeface="a시월구일1" panose="02020600000000000000"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ko-KR" altLang="en-US" sz="1800" dirty="0" smtClean="0"/>
              <a:t>결과</a:t>
            </a:r>
            <a:endParaRPr lang="en-US" altLang="ko-KR" sz="1800" dirty="0"/>
          </a:p>
        </p:txBody>
      </p:sp>
      <p:sp>
        <p:nvSpPr>
          <p:cNvPr id="23" name="내용 개체 틀 2">
            <a:extLst>
              <a:ext uri="{FF2B5EF4-FFF2-40B4-BE49-F238E27FC236}">
                <a16:creationId xmlns:a16="http://schemas.microsoft.com/office/drawing/2014/main" id="{D3B28C76-DCC0-4535-BA7D-C9B777768609}"/>
              </a:ext>
            </a:extLst>
          </p:cNvPr>
          <p:cNvSpPr txBox="1">
            <a:spLocks/>
          </p:cNvSpPr>
          <p:nvPr/>
        </p:nvSpPr>
        <p:spPr>
          <a:xfrm>
            <a:off x="9121546" y="4471403"/>
            <a:ext cx="1888559" cy="459172"/>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a시월구일1" panose="02020600000000000000" pitchFamily="18" charset="-127"/>
                <a:ea typeface="a시월구일1" panose="02020600000000000000" pitchFamily="18"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a시월구일1" panose="02020600000000000000" pitchFamily="18" charset="-127"/>
                <a:ea typeface="a시월구일1" panose="02020600000000000000"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시월구일1" panose="02020600000000000000" pitchFamily="18" charset="-127"/>
                <a:ea typeface="a시월구일1" panose="02020600000000000000"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시월구일1" panose="02020600000000000000" pitchFamily="18" charset="-127"/>
                <a:ea typeface="a시월구일1" panose="02020600000000000000"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a시월구일1" panose="02020600000000000000" pitchFamily="18" charset="-127"/>
                <a:ea typeface="a시월구일1" panose="02020600000000000000"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ko-KR" altLang="en-US" sz="1800" dirty="0" smtClean="0"/>
              <a:t>향후 계획</a:t>
            </a:r>
            <a:endParaRPr lang="en-US" altLang="ko-KR" sz="1800" dirty="0"/>
          </a:p>
        </p:txBody>
      </p:sp>
    </p:spTree>
    <p:extLst>
      <p:ext uri="{BB962C8B-B14F-4D97-AF65-F5344CB8AC3E}">
        <p14:creationId xmlns:p14="http://schemas.microsoft.com/office/powerpoint/2010/main" val="584218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285495" y="1617273"/>
            <a:ext cx="12587356" cy="758952"/>
          </a:xfrm>
          <a:prstGeom prst="rect">
            <a:avLst/>
          </a:prstGeom>
          <a:solidFill>
            <a:srgbClr val="FCDB67">
              <a:alpha val="79000"/>
            </a:srgbClr>
          </a:solidFill>
          <a:ln w="38100">
            <a:solidFill>
              <a:srgbClr val="FCD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결과</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sp>
        <p:nvSpPr>
          <p:cNvPr id="4" name="내용 개체 틀 3"/>
          <p:cNvSpPr>
            <a:spLocks noGrp="1"/>
          </p:cNvSpPr>
          <p:nvPr>
            <p:ph idx="1"/>
          </p:nvPr>
        </p:nvSpPr>
        <p:spPr>
          <a:xfrm>
            <a:off x="838200" y="1766392"/>
            <a:ext cx="10515600" cy="493369"/>
          </a:xfrm>
          <a:effectLst>
            <a:outerShdw blurRad="50800" dist="38100" dir="2700000" algn="tl" rotWithShape="0">
              <a:prstClr val="black">
                <a:alpha val="40000"/>
              </a:prstClr>
            </a:outerShdw>
          </a:effectLst>
        </p:spPr>
        <p:txBody>
          <a:bodyPr>
            <a:normAutofit/>
          </a:bodyPr>
          <a:lstStyle/>
          <a:p>
            <a:pPr marL="0" indent="0" algn="ctr">
              <a:buNone/>
            </a:pPr>
            <a:r>
              <a:rPr lang="ko-KR" altLang="en-US" dirty="0">
                <a:latin typeface="a시월구일2" panose="02020600000000000000" pitchFamily="18" charset="-127"/>
                <a:ea typeface="a시월구일2" panose="02020600000000000000" pitchFamily="18" charset="-127"/>
              </a:rPr>
              <a:t>영어 텍스트 요약 모델 성능</a:t>
            </a:r>
          </a:p>
        </p:txBody>
      </p:sp>
      <p:sp>
        <p:nvSpPr>
          <p:cNvPr id="15" name="사각형: 둥근 모서리 25">
            <a:extLst>
              <a:ext uri="{FF2B5EF4-FFF2-40B4-BE49-F238E27FC236}">
                <a16:creationId xmlns:a16="http://schemas.microsoft.com/office/drawing/2014/main" id="{2F16F77F-C8AE-4847-A468-E5B477CDA136}"/>
              </a:ext>
            </a:extLst>
          </p:cNvPr>
          <p:cNvSpPr/>
          <p:nvPr/>
        </p:nvSpPr>
        <p:spPr>
          <a:xfrm>
            <a:off x="3339247" y="2650035"/>
            <a:ext cx="5513504" cy="2704391"/>
          </a:xfrm>
          <a:prstGeom prst="roundRect">
            <a:avLst>
              <a:gd name="adj" fmla="val 8163"/>
            </a:avLst>
          </a:prstGeom>
          <a:blipFill>
            <a:blip r:embed="rId2"/>
            <a:stretch>
              <a:fillRect/>
            </a:stretch>
          </a:blipFill>
          <a:ln w="50800">
            <a:solidFill>
              <a:srgbClr val="FCDB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F77B3B19-09CE-4334-BC75-28FD78F1DF7B}"/>
              </a:ext>
            </a:extLst>
          </p:cNvPr>
          <p:cNvSpPr txBox="1"/>
          <p:nvPr/>
        </p:nvSpPr>
        <p:spPr>
          <a:xfrm>
            <a:off x="2367698" y="5638097"/>
            <a:ext cx="7456602" cy="707886"/>
          </a:xfrm>
          <a:prstGeom prst="rect">
            <a:avLst/>
          </a:prstGeom>
          <a:noFill/>
        </p:spPr>
        <p:txBody>
          <a:bodyPr wrap="square" rtlCol="0">
            <a:spAutoFit/>
          </a:bodyPr>
          <a:lstStyle/>
          <a:p>
            <a:pPr algn="ctr"/>
            <a:r>
              <a:rPr lang="ko-KR" altLang="en-US" sz="2000" dirty="0" err="1" smtClean="0">
                <a:latin typeface="a시월구일1" panose="02020600000000000000" pitchFamily="18" charset="-127"/>
                <a:ea typeface="a시월구일1" panose="02020600000000000000" pitchFamily="18" charset="-127"/>
              </a:rPr>
              <a:t>에폭</a:t>
            </a:r>
            <a:r>
              <a:rPr lang="ko-KR" altLang="en-US" sz="2000" dirty="0" smtClean="0">
                <a:latin typeface="a시월구일1" panose="02020600000000000000" pitchFamily="18" charset="-127"/>
                <a:ea typeface="a시월구일1" panose="02020600000000000000" pitchFamily="18" charset="-127"/>
              </a:rPr>
              <a:t> </a:t>
            </a:r>
            <a:r>
              <a:rPr lang="en-US" altLang="ko-KR" sz="2000" dirty="0" smtClean="0">
                <a:latin typeface="a시월구일1" panose="02020600000000000000" pitchFamily="18" charset="-127"/>
                <a:ea typeface="a시월구일1" panose="02020600000000000000" pitchFamily="18" charset="-127"/>
              </a:rPr>
              <a:t>: 100 </a:t>
            </a:r>
            <a:r>
              <a:rPr lang="ko-KR" altLang="en-US" sz="2000" dirty="0" smtClean="0">
                <a:latin typeface="a시월구일1" panose="02020600000000000000" pitchFamily="18" charset="-127"/>
                <a:ea typeface="a시월구일1" panose="02020600000000000000" pitchFamily="18" charset="-127"/>
              </a:rPr>
              <a:t>배치</a:t>
            </a:r>
            <a:r>
              <a:rPr lang="en-US" altLang="ko-KR" sz="2000" dirty="0" smtClean="0">
                <a:latin typeface="a시월구일1" panose="02020600000000000000" pitchFamily="18" charset="-127"/>
                <a:ea typeface="a시월구일1" panose="02020600000000000000" pitchFamily="18" charset="-127"/>
              </a:rPr>
              <a:t> </a:t>
            </a:r>
            <a:r>
              <a:rPr lang="ko-KR" altLang="en-US" sz="2000" dirty="0" smtClean="0">
                <a:latin typeface="a시월구일1" panose="02020600000000000000" pitchFamily="18" charset="-127"/>
                <a:ea typeface="a시월구일1" panose="02020600000000000000" pitchFamily="18" charset="-127"/>
              </a:rPr>
              <a:t>크기 </a:t>
            </a:r>
            <a:r>
              <a:rPr lang="en-US" altLang="ko-KR" sz="2000" dirty="0" smtClean="0">
                <a:latin typeface="a시월구일1" panose="02020600000000000000" pitchFamily="18" charset="-127"/>
                <a:ea typeface="a시월구일1" panose="02020600000000000000" pitchFamily="18" charset="-127"/>
              </a:rPr>
              <a:t>: 128</a:t>
            </a:r>
          </a:p>
          <a:p>
            <a:pPr algn="ctr"/>
            <a:r>
              <a:rPr lang="ko-KR" altLang="en-US" sz="2000" dirty="0" smtClean="0">
                <a:latin typeface="a시월구일1" panose="02020600000000000000" pitchFamily="18" charset="-127"/>
                <a:ea typeface="a시월구일1" panose="02020600000000000000" pitchFamily="18" charset="-127"/>
              </a:rPr>
              <a:t>최적화 함수 </a:t>
            </a:r>
            <a:r>
              <a:rPr lang="en-US" altLang="ko-KR" sz="2000" dirty="0" smtClean="0">
                <a:latin typeface="a시월구일1" panose="02020600000000000000" pitchFamily="18" charset="-127"/>
                <a:ea typeface="a시월구일1" panose="02020600000000000000" pitchFamily="18" charset="-127"/>
              </a:rPr>
              <a:t>: </a:t>
            </a:r>
            <a:r>
              <a:rPr lang="en-US" altLang="ko-KR" sz="2000" dirty="0" err="1" smtClean="0">
                <a:latin typeface="a시월구일1" panose="02020600000000000000" pitchFamily="18" charset="-127"/>
                <a:ea typeface="a시월구일1" panose="02020600000000000000" pitchFamily="18" charset="-127"/>
              </a:rPr>
              <a:t>RMSProp</a:t>
            </a:r>
            <a:r>
              <a:rPr lang="en-US" altLang="ko-KR" sz="2000" dirty="0" smtClean="0">
                <a:latin typeface="a시월구일1" panose="02020600000000000000" pitchFamily="18" charset="-127"/>
                <a:ea typeface="a시월구일1" panose="02020600000000000000" pitchFamily="18" charset="-127"/>
              </a:rPr>
              <a:t> </a:t>
            </a:r>
            <a:r>
              <a:rPr lang="en-US" altLang="ko-KR" sz="2000" dirty="0" err="1" smtClean="0">
                <a:latin typeface="a시월구일1" panose="02020600000000000000" pitchFamily="18" charset="-127"/>
                <a:ea typeface="a시월구일1" panose="02020600000000000000" pitchFamily="18" charset="-127"/>
              </a:rPr>
              <a:t>EarlyStopping</a:t>
            </a:r>
            <a:r>
              <a:rPr lang="en-US" altLang="ko-KR" sz="2000" dirty="0" smtClean="0">
                <a:latin typeface="a시월구일1" panose="02020600000000000000" pitchFamily="18" charset="-127"/>
                <a:ea typeface="a시월구일1" panose="02020600000000000000" pitchFamily="18" charset="-127"/>
              </a:rPr>
              <a:t> </a:t>
            </a:r>
            <a:r>
              <a:rPr lang="ko-KR" altLang="en-US" sz="2000" dirty="0" smtClean="0">
                <a:latin typeface="a시월구일1" panose="02020600000000000000" pitchFamily="18" charset="-127"/>
                <a:ea typeface="a시월구일1" panose="02020600000000000000" pitchFamily="18" charset="-127"/>
              </a:rPr>
              <a:t>사용</a:t>
            </a:r>
            <a:r>
              <a:rPr lang="en-US" altLang="ko-KR" sz="2000" dirty="0" smtClean="0">
                <a:latin typeface="a시월구일1" panose="02020600000000000000" pitchFamily="18" charset="-127"/>
                <a:ea typeface="a시월구일1" panose="02020600000000000000" pitchFamily="18" charset="-127"/>
              </a:rPr>
              <a:t> </a:t>
            </a:r>
          </a:p>
        </p:txBody>
      </p:sp>
      <p:sp>
        <p:nvSpPr>
          <p:cNvPr id="17" name="직사각형 16"/>
          <p:cNvSpPr/>
          <p:nvPr/>
        </p:nvSpPr>
        <p:spPr>
          <a:xfrm>
            <a:off x="3069975" y="6542559"/>
            <a:ext cx="6052048" cy="261610"/>
          </a:xfrm>
          <a:prstGeom prst="rect">
            <a:avLst/>
          </a:prstGeom>
        </p:spPr>
        <p:txBody>
          <a:bodyPr wrap="square">
            <a:spAutoFit/>
          </a:bodyPr>
          <a:lstStyle/>
          <a:p>
            <a:r>
              <a:rPr lang="ko-KR" altLang="en-US" sz="1100" dirty="0">
                <a:solidFill>
                  <a:schemeClr val="tx2"/>
                </a:solidFill>
                <a:latin typeface="a시월구일1" panose="02020600000000000000" pitchFamily="18" charset="-127"/>
                <a:ea typeface="a시월구일1" panose="02020600000000000000" pitchFamily="18" charset="-127"/>
              </a:rPr>
              <a:t>https://drive.google.com/file/d/1n8isuL8BFUeo0GQlxJuIZ1PgBM7Xo4xL/view?usp=sharing</a:t>
            </a:r>
          </a:p>
        </p:txBody>
      </p:sp>
    </p:spTree>
    <p:extLst>
      <p:ext uri="{BB962C8B-B14F-4D97-AF65-F5344CB8AC3E}">
        <p14:creationId xmlns:p14="http://schemas.microsoft.com/office/powerpoint/2010/main" val="85279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r>
              <a:rPr lang="ko-KR" altLang="en-US" dirty="0"/>
              <a:t>영어 텍스트 요약 모델 성능</a:t>
            </a:r>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sp>
        <p:nvSpPr>
          <p:cNvPr id="5" name="직사각형 4"/>
          <p:cNvSpPr/>
          <p:nvPr/>
        </p:nvSpPr>
        <p:spPr>
          <a:xfrm>
            <a:off x="725865" y="1904706"/>
            <a:ext cx="11019934" cy="1323439"/>
          </a:xfrm>
          <a:prstGeom prst="rect">
            <a:avLst/>
          </a:prstGeom>
        </p:spPr>
        <p:txBody>
          <a:bodyPr wrap="square">
            <a:spAutoFit/>
          </a:bodyPr>
          <a:lstStyle/>
          <a:p>
            <a:r>
              <a:rPr lang="ko-KR" altLang="en-US" sz="2000" dirty="0">
                <a:latin typeface="a시월구일1" panose="02020600000000000000" pitchFamily="18" charset="-127"/>
                <a:ea typeface="a시월구일1" panose="02020600000000000000" pitchFamily="18" charset="-127"/>
              </a:rPr>
              <a:t>원문 </a:t>
            </a:r>
            <a:r>
              <a:rPr lang="en-US" altLang="ko-KR" sz="2000" dirty="0">
                <a:latin typeface="a시월구일1" panose="02020600000000000000" pitchFamily="18" charset="-127"/>
                <a:ea typeface="a시월구일1" panose="02020600000000000000" pitchFamily="18" charset="-127"/>
              </a:rPr>
              <a:t>: </a:t>
            </a:r>
            <a:r>
              <a:rPr lang="en-US" altLang="ko-KR" sz="2000" dirty="0" smtClean="0">
                <a:solidFill>
                  <a:srgbClr val="FB8276"/>
                </a:solidFill>
                <a:latin typeface="a시월구일1" panose="02020600000000000000" pitchFamily="18" charset="-127"/>
                <a:ea typeface="a시월구일1" panose="02020600000000000000" pitchFamily="18" charset="-127"/>
              </a:rPr>
              <a:t>two pugs </a:t>
            </a:r>
            <a:r>
              <a:rPr lang="en-US" altLang="ko-KR" sz="2000" dirty="0" smtClean="0">
                <a:latin typeface="a시월구일1" panose="02020600000000000000" pitchFamily="18" charset="-127"/>
                <a:ea typeface="a시월구일1" panose="02020600000000000000" pitchFamily="18" charset="-127"/>
              </a:rPr>
              <a:t>major </a:t>
            </a:r>
            <a:r>
              <a:rPr lang="en-US" altLang="ko-KR" sz="2000" dirty="0">
                <a:latin typeface="a시월구일1" panose="02020600000000000000" pitchFamily="18" charset="-127"/>
                <a:ea typeface="a시월구일1" panose="02020600000000000000" pitchFamily="18" charset="-127"/>
              </a:rPr>
              <a:t>rawhide bone pig ear fans reason interested chews one eat getting anything else even </a:t>
            </a:r>
            <a:r>
              <a:rPr lang="en-US" altLang="ko-KR" sz="2000" dirty="0" smtClean="0">
                <a:latin typeface="a시월구일1" panose="02020600000000000000" pitchFamily="18" charset="-127"/>
                <a:ea typeface="a시월구일1" panose="02020600000000000000" pitchFamily="18" charset="-127"/>
              </a:rPr>
              <a:t>bother</a:t>
            </a:r>
          </a:p>
          <a:p>
            <a:r>
              <a:rPr lang="ko-KR" altLang="en-US" sz="2000" dirty="0" smtClean="0">
                <a:latin typeface="a시월구일1" panose="02020600000000000000" pitchFamily="18" charset="-127"/>
                <a:ea typeface="a시월구일1" panose="02020600000000000000" pitchFamily="18" charset="-127"/>
              </a:rPr>
              <a:t>실제 </a:t>
            </a:r>
            <a:r>
              <a:rPr lang="ko-KR" altLang="en-US" sz="2000" dirty="0">
                <a:latin typeface="a시월구일1" panose="02020600000000000000" pitchFamily="18" charset="-127"/>
                <a:ea typeface="a시월구일1" panose="02020600000000000000" pitchFamily="18" charset="-127"/>
              </a:rPr>
              <a:t>요약문 </a:t>
            </a:r>
            <a:r>
              <a:rPr lang="en-US" altLang="ko-KR" sz="2000" dirty="0">
                <a:latin typeface="a시월구일1" panose="02020600000000000000" pitchFamily="18" charset="-127"/>
                <a:ea typeface="a시월구일1" panose="02020600000000000000" pitchFamily="18" charset="-127"/>
              </a:rPr>
              <a:t>: </a:t>
            </a:r>
            <a:r>
              <a:rPr lang="en-US" altLang="ko-KR" sz="2000" dirty="0">
                <a:solidFill>
                  <a:srgbClr val="FB8276"/>
                </a:solidFill>
                <a:latin typeface="a시월구일1" panose="02020600000000000000" pitchFamily="18" charset="-127"/>
                <a:ea typeface="a시월구일1" panose="02020600000000000000" pitchFamily="18" charset="-127"/>
              </a:rPr>
              <a:t>pugs</a:t>
            </a:r>
            <a:r>
              <a:rPr lang="en-US" altLang="ko-KR" sz="2000" dirty="0">
                <a:latin typeface="a시월구일1" panose="02020600000000000000" pitchFamily="18" charset="-127"/>
                <a:ea typeface="a시월구일1" panose="02020600000000000000" pitchFamily="18" charset="-127"/>
              </a:rPr>
              <a:t> not interested </a:t>
            </a:r>
            <a:endParaRPr lang="en-US" altLang="ko-KR" sz="2000" dirty="0" smtClean="0">
              <a:latin typeface="a시월구일1" panose="02020600000000000000" pitchFamily="18" charset="-127"/>
              <a:ea typeface="a시월구일1" panose="02020600000000000000" pitchFamily="18" charset="-127"/>
            </a:endParaRPr>
          </a:p>
          <a:p>
            <a:r>
              <a:rPr lang="ko-KR" altLang="en-US" sz="2000" dirty="0" smtClean="0">
                <a:latin typeface="a시월구일1" panose="02020600000000000000" pitchFamily="18" charset="-127"/>
                <a:ea typeface="a시월구일1" panose="02020600000000000000" pitchFamily="18" charset="-127"/>
              </a:rPr>
              <a:t>예측 </a:t>
            </a:r>
            <a:r>
              <a:rPr lang="ko-KR" altLang="en-US" sz="2000" dirty="0">
                <a:latin typeface="a시월구일1" panose="02020600000000000000" pitchFamily="18" charset="-127"/>
                <a:ea typeface="a시월구일1" panose="02020600000000000000" pitchFamily="18" charset="-127"/>
              </a:rPr>
              <a:t>요약문 </a:t>
            </a:r>
            <a:r>
              <a:rPr lang="en-US" altLang="ko-KR" sz="2000" dirty="0">
                <a:latin typeface="a시월구일1" panose="02020600000000000000" pitchFamily="18" charset="-127"/>
                <a:ea typeface="a시월구일1" panose="02020600000000000000" pitchFamily="18" charset="-127"/>
              </a:rPr>
              <a:t>: not for </a:t>
            </a:r>
            <a:r>
              <a:rPr lang="en-US" altLang="ko-KR" sz="2000" dirty="0">
                <a:solidFill>
                  <a:srgbClr val="FB8276"/>
                </a:solidFill>
                <a:latin typeface="a시월구일1" panose="02020600000000000000" pitchFamily="18" charset="-127"/>
                <a:ea typeface="a시월구일1" panose="02020600000000000000" pitchFamily="18" charset="-127"/>
              </a:rPr>
              <a:t>small dogs</a:t>
            </a:r>
            <a:endParaRPr lang="ko-KR" altLang="en-US" sz="2000" dirty="0">
              <a:solidFill>
                <a:srgbClr val="FB8276"/>
              </a:solidFill>
              <a:latin typeface="a시월구일1" panose="02020600000000000000" pitchFamily="18" charset="-127"/>
              <a:ea typeface="a시월구일1" panose="02020600000000000000" pitchFamily="18" charset="-127"/>
            </a:endParaRPr>
          </a:p>
        </p:txBody>
      </p:sp>
      <p:sp>
        <p:nvSpPr>
          <p:cNvPr id="6" name="직사각형 5"/>
          <p:cNvSpPr/>
          <p:nvPr/>
        </p:nvSpPr>
        <p:spPr>
          <a:xfrm>
            <a:off x="725865" y="3307408"/>
            <a:ext cx="4552400" cy="338554"/>
          </a:xfrm>
          <a:prstGeom prst="rect">
            <a:avLst/>
          </a:prstGeom>
        </p:spPr>
        <p:txBody>
          <a:bodyPr wrap="none">
            <a:spAutoFit/>
          </a:bodyPr>
          <a:lstStyle/>
          <a:p>
            <a:r>
              <a:rPr lang="en-US" altLang="ko-KR" sz="1600" dirty="0" smtClean="0">
                <a:solidFill>
                  <a:srgbClr val="FB8276"/>
                </a:solidFill>
                <a:latin typeface="a시월구일1" panose="02020600000000000000" pitchFamily="18" charset="-127"/>
                <a:ea typeface="a시월구일1" panose="02020600000000000000" pitchFamily="18" charset="-127"/>
              </a:rPr>
              <a:t>Pug</a:t>
            </a:r>
            <a:r>
              <a:rPr lang="en-US" altLang="ko-KR" sz="1600" dirty="0" smtClean="0">
                <a:latin typeface="a시월구일1" panose="02020600000000000000" pitchFamily="18" charset="-127"/>
                <a:ea typeface="a시월구일1" panose="02020600000000000000" pitchFamily="18" charset="-127"/>
              </a:rPr>
              <a:t> : </a:t>
            </a:r>
            <a:r>
              <a:rPr lang="ko-KR" altLang="en-US" sz="1600" dirty="0" smtClean="0">
                <a:latin typeface="a시월구일1" panose="02020600000000000000" pitchFamily="18" charset="-127"/>
                <a:ea typeface="a시월구일1" panose="02020600000000000000" pitchFamily="18" charset="-127"/>
              </a:rPr>
              <a:t>코가 </a:t>
            </a:r>
            <a:r>
              <a:rPr lang="ko-KR" altLang="en-US" sz="1600" dirty="0">
                <a:latin typeface="a시월구일1" panose="02020600000000000000" pitchFamily="18" charset="-127"/>
                <a:ea typeface="a시월구일1" panose="02020600000000000000" pitchFamily="18" charset="-127"/>
              </a:rPr>
              <a:t>납작하고 이마에 주름이 잡힌 작은 </a:t>
            </a:r>
            <a:r>
              <a:rPr lang="ko-KR" altLang="en-US" sz="1600" dirty="0" smtClean="0">
                <a:latin typeface="a시월구일1" panose="02020600000000000000" pitchFamily="18" charset="-127"/>
                <a:ea typeface="a시월구일1" panose="02020600000000000000" pitchFamily="18" charset="-127"/>
              </a:rPr>
              <a:t>개</a:t>
            </a:r>
            <a:endParaRPr lang="ko-KR" altLang="en-US" sz="1600" dirty="0">
              <a:latin typeface="a시월구일1" panose="02020600000000000000" pitchFamily="18" charset="-127"/>
              <a:ea typeface="a시월구일1" panose="02020600000000000000" pitchFamily="18" charset="-127"/>
            </a:endParaRPr>
          </a:p>
        </p:txBody>
      </p:sp>
      <p:sp>
        <p:nvSpPr>
          <p:cNvPr id="8" name="직사각형 7"/>
          <p:cNvSpPr/>
          <p:nvPr/>
        </p:nvSpPr>
        <p:spPr>
          <a:xfrm>
            <a:off x="5081049" y="2689848"/>
            <a:ext cx="6577442" cy="400110"/>
          </a:xfrm>
          <a:prstGeom prst="rect">
            <a:avLst/>
          </a:prstGeom>
          <a:solidFill>
            <a:srgbClr val="FB8276"/>
          </a:solidFill>
          <a:ln>
            <a:noFill/>
          </a:ln>
        </p:spPr>
        <p:txBody>
          <a:bodyPr wrap="none" anchor="ctr">
            <a:spAutoFit/>
          </a:bodyPr>
          <a:lstStyle/>
          <a:p>
            <a:r>
              <a:rPr lang="ko-KR" altLang="en-US" sz="2000" u="sng" dirty="0" smtClean="0">
                <a:latin typeface="a시월구일1" panose="02020600000000000000" pitchFamily="18" charset="-127"/>
                <a:ea typeface="a시월구일1" panose="02020600000000000000" pitchFamily="18" charset="-127"/>
              </a:rPr>
              <a:t>원문에 존재하지 않지만</a:t>
            </a:r>
            <a:r>
              <a:rPr lang="en-US" altLang="ko-KR" sz="2000" u="sng" dirty="0" smtClean="0">
                <a:latin typeface="a시월구일1" panose="02020600000000000000" pitchFamily="18" charset="-127"/>
                <a:ea typeface="a시월구일1" panose="02020600000000000000" pitchFamily="18" charset="-127"/>
              </a:rPr>
              <a:t> </a:t>
            </a:r>
            <a:r>
              <a:rPr lang="ko-KR" altLang="en-US" sz="2000" b="1" u="sng" dirty="0" smtClean="0">
                <a:latin typeface="a시월구일1" panose="02020600000000000000" pitchFamily="18" charset="-127"/>
                <a:ea typeface="a시월구일1" panose="02020600000000000000" pitchFamily="18" charset="-127"/>
              </a:rPr>
              <a:t>비슷한 의미</a:t>
            </a:r>
            <a:r>
              <a:rPr lang="ko-KR" altLang="en-US" sz="2000" u="sng" dirty="0" smtClean="0">
                <a:latin typeface="a시월구일1" panose="02020600000000000000" pitchFamily="18" charset="-127"/>
                <a:ea typeface="a시월구일1" panose="02020600000000000000" pitchFamily="18" charset="-127"/>
              </a:rPr>
              <a:t>인</a:t>
            </a:r>
            <a:r>
              <a:rPr lang="ko-KR" altLang="en-US" sz="2000" b="1" u="sng" dirty="0" smtClean="0">
                <a:latin typeface="a시월구일1" panose="02020600000000000000" pitchFamily="18" charset="-127"/>
                <a:ea typeface="a시월구일1" panose="02020600000000000000" pitchFamily="18" charset="-127"/>
              </a:rPr>
              <a:t> </a:t>
            </a:r>
            <a:r>
              <a:rPr lang="ko-KR" altLang="en-US" sz="2000" u="sng" dirty="0" smtClean="0">
                <a:latin typeface="a시월구일1" panose="02020600000000000000" pitchFamily="18" charset="-127"/>
                <a:ea typeface="a시월구일1" panose="02020600000000000000" pitchFamily="18" charset="-127"/>
              </a:rPr>
              <a:t>다른 단어로 </a:t>
            </a:r>
            <a:r>
              <a:rPr lang="ko-KR" altLang="en-US" sz="2000" b="1" u="sng" dirty="0" smtClean="0">
                <a:latin typeface="a시월구일1" panose="02020600000000000000" pitchFamily="18" charset="-127"/>
                <a:ea typeface="a시월구일1" panose="02020600000000000000" pitchFamily="18" charset="-127"/>
              </a:rPr>
              <a:t>요약</a:t>
            </a:r>
            <a:endParaRPr lang="ko-KR" altLang="en-US" sz="2000" b="1" u="sng" dirty="0">
              <a:latin typeface="a시월구일1" panose="02020600000000000000" pitchFamily="18" charset="-127"/>
              <a:ea typeface="a시월구일1" panose="02020600000000000000" pitchFamily="18" charset="-127"/>
            </a:endParaRPr>
          </a:p>
        </p:txBody>
      </p:sp>
      <p:sp>
        <p:nvSpPr>
          <p:cNvPr id="9" name="직사각형 8"/>
          <p:cNvSpPr/>
          <p:nvPr/>
        </p:nvSpPr>
        <p:spPr>
          <a:xfrm>
            <a:off x="725865" y="4608986"/>
            <a:ext cx="11019934" cy="1631216"/>
          </a:xfrm>
          <a:prstGeom prst="rect">
            <a:avLst/>
          </a:prstGeom>
        </p:spPr>
        <p:txBody>
          <a:bodyPr wrap="square">
            <a:spAutoFit/>
          </a:bodyPr>
          <a:lstStyle/>
          <a:p>
            <a:r>
              <a:rPr lang="ko-KR" altLang="en-US" sz="2000" dirty="0">
                <a:latin typeface="a시월구일1" panose="02020600000000000000" pitchFamily="18" charset="-127"/>
                <a:ea typeface="a시월구일1" panose="02020600000000000000" pitchFamily="18" charset="-127"/>
              </a:rPr>
              <a:t>원문 </a:t>
            </a:r>
            <a:r>
              <a:rPr lang="en-US" altLang="ko-KR" sz="2000" dirty="0">
                <a:latin typeface="a시월구일1" panose="02020600000000000000" pitchFamily="18" charset="-127"/>
                <a:ea typeface="a시월구일1" panose="02020600000000000000" pitchFamily="18" charset="-127"/>
              </a:rPr>
              <a:t>: chips really good taste better name brands cheaper salty like brands flavors blend really well right amount sour cream onion flavor little salt mixed start eating hard stop definitely buying potato chips rather another name brand sure state name brand </a:t>
            </a:r>
            <a:endParaRPr lang="en-US" altLang="ko-KR" sz="2000" dirty="0" smtClean="0">
              <a:latin typeface="a시월구일1" panose="02020600000000000000" pitchFamily="18" charset="-127"/>
              <a:ea typeface="a시월구일1" panose="02020600000000000000" pitchFamily="18" charset="-127"/>
            </a:endParaRPr>
          </a:p>
          <a:p>
            <a:r>
              <a:rPr lang="ko-KR" altLang="en-US" sz="2000" dirty="0" smtClean="0">
                <a:latin typeface="a시월구일1" panose="02020600000000000000" pitchFamily="18" charset="-127"/>
                <a:ea typeface="a시월구일1" panose="02020600000000000000" pitchFamily="18" charset="-127"/>
              </a:rPr>
              <a:t>실제 </a:t>
            </a:r>
            <a:r>
              <a:rPr lang="ko-KR" altLang="en-US" sz="2000" dirty="0">
                <a:latin typeface="a시월구일1" panose="02020600000000000000" pitchFamily="18" charset="-127"/>
                <a:ea typeface="a시월구일1" panose="02020600000000000000" pitchFamily="18" charset="-127"/>
              </a:rPr>
              <a:t>요약문 </a:t>
            </a:r>
            <a:r>
              <a:rPr lang="en-US" altLang="ko-KR" sz="2000" dirty="0">
                <a:latin typeface="a시월구일1" panose="02020600000000000000" pitchFamily="18" charset="-127"/>
                <a:ea typeface="a시월구일1" panose="02020600000000000000" pitchFamily="18" charset="-127"/>
              </a:rPr>
              <a:t>: these are </a:t>
            </a:r>
            <a:r>
              <a:rPr lang="en-US" altLang="ko-KR" sz="2000" dirty="0" err="1">
                <a:solidFill>
                  <a:srgbClr val="FB8276"/>
                </a:solidFill>
                <a:latin typeface="a시월구일1" panose="02020600000000000000" pitchFamily="18" charset="-127"/>
                <a:ea typeface="a시월구일1" panose="02020600000000000000" pitchFamily="18" charset="-127"/>
              </a:rPr>
              <a:t>soooo</a:t>
            </a:r>
            <a:r>
              <a:rPr lang="en-US" altLang="ko-KR" sz="2000" dirty="0">
                <a:latin typeface="a시월구일1" panose="02020600000000000000" pitchFamily="18" charset="-127"/>
                <a:ea typeface="a시월구일1" panose="02020600000000000000" pitchFamily="18" charset="-127"/>
              </a:rPr>
              <a:t> </a:t>
            </a:r>
            <a:r>
              <a:rPr lang="en-US" altLang="ko-KR" sz="2000" dirty="0" smtClean="0">
                <a:latin typeface="a시월구일1" panose="02020600000000000000" pitchFamily="18" charset="-127"/>
                <a:ea typeface="a시월구일1" panose="02020600000000000000" pitchFamily="18" charset="-127"/>
              </a:rPr>
              <a:t>good</a:t>
            </a:r>
          </a:p>
          <a:p>
            <a:r>
              <a:rPr lang="ko-KR" altLang="en-US" sz="2000" dirty="0" smtClean="0">
                <a:latin typeface="a시월구일1" panose="02020600000000000000" pitchFamily="18" charset="-127"/>
                <a:ea typeface="a시월구일1" panose="02020600000000000000" pitchFamily="18" charset="-127"/>
              </a:rPr>
              <a:t>예측 </a:t>
            </a:r>
            <a:r>
              <a:rPr lang="ko-KR" altLang="en-US" sz="2000" dirty="0">
                <a:latin typeface="a시월구일1" panose="02020600000000000000" pitchFamily="18" charset="-127"/>
                <a:ea typeface="a시월구일1" panose="02020600000000000000" pitchFamily="18" charset="-127"/>
              </a:rPr>
              <a:t>요약문 </a:t>
            </a:r>
            <a:r>
              <a:rPr lang="en-US" altLang="ko-KR" sz="2000" dirty="0">
                <a:latin typeface="a시월구일1" panose="02020600000000000000" pitchFamily="18" charset="-127"/>
                <a:ea typeface="a시월구일1" panose="02020600000000000000" pitchFamily="18" charset="-127"/>
              </a:rPr>
              <a:t>: </a:t>
            </a:r>
            <a:r>
              <a:rPr lang="en-US" altLang="ko-KR" sz="2000" dirty="0">
                <a:solidFill>
                  <a:srgbClr val="FB8276"/>
                </a:solidFill>
                <a:latin typeface="a시월구일1" panose="02020600000000000000" pitchFamily="18" charset="-127"/>
                <a:ea typeface="a시월구일1" panose="02020600000000000000" pitchFamily="18" charset="-127"/>
              </a:rPr>
              <a:t>love </a:t>
            </a:r>
            <a:r>
              <a:rPr lang="en-US" altLang="ko-KR" sz="2000" dirty="0" err="1">
                <a:solidFill>
                  <a:srgbClr val="FB8276"/>
                </a:solidFill>
                <a:latin typeface="a시월구일1" panose="02020600000000000000" pitchFamily="18" charset="-127"/>
                <a:ea typeface="a시월구일1" panose="02020600000000000000" pitchFamily="18" charset="-127"/>
              </a:rPr>
              <a:t>love</a:t>
            </a:r>
            <a:r>
              <a:rPr lang="en-US" altLang="ko-KR" sz="2000" dirty="0">
                <a:solidFill>
                  <a:srgbClr val="FB8276"/>
                </a:solidFill>
                <a:latin typeface="a시월구일1" panose="02020600000000000000" pitchFamily="18" charset="-127"/>
                <a:ea typeface="a시월구일1" panose="02020600000000000000" pitchFamily="18" charset="-127"/>
              </a:rPr>
              <a:t> </a:t>
            </a:r>
            <a:r>
              <a:rPr lang="en-US" altLang="ko-KR" sz="2000" dirty="0" err="1">
                <a:solidFill>
                  <a:srgbClr val="FB8276"/>
                </a:solidFill>
                <a:latin typeface="a시월구일1" panose="02020600000000000000" pitchFamily="18" charset="-127"/>
                <a:ea typeface="a시월구일1" panose="02020600000000000000" pitchFamily="18" charset="-127"/>
              </a:rPr>
              <a:t>love</a:t>
            </a:r>
            <a:r>
              <a:rPr lang="en-US" altLang="ko-KR" sz="2000" dirty="0">
                <a:latin typeface="a시월구일1" panose="02020600000000000000" pitchFamily="18" charset="-127"/>
                <a:ea typeface="a시월구일1" panose="02020600000000000000" pitchFamily="18" charset="-127"/>
              </a:rPr>
              <a:t> these chips</a:t>
            </a:r>
            <a:endParaRPr lang="ko-KR" altLang="en-US" sz="2000" dirty="0">
              <a:latin typeface="a시월구일1" panose="02020600000000000000" pitchFamily="18" charset="-127"/>
              <a:ea typeface="a시월구일1" panose="02020600000000000000" pitchFamily="18" charset="-127"/>
            </a:endParaRPr>
          </a:p>
        </p:txBody>
      </p:sp>
      <p:sp>
        <p:nvSpPr>
          <p:cNvPr id="10" name="직사각형 9"/>
          <p:cNvSpPr/>
          <p:nvPr/>
        </p:nvSpPr>
        <p:spPr>
          <a:xfrm>
            <a:off x="6199945" y="5773549"/>
            <a:ext cx="4339650" cy="400110"/>
          </a:xfrm>
          <a:prstGeom prst="rect">
            <a:avLst/>
          </a:prstGeom>
          <a:solidFill>
            <a:srgbClr val="FB8276"/>
          </a:solidFill>
          <a:ln>
            <a:noFill/>
          </a:ln>
        </p:spPr>
        <p:txBody>
          <a:bodyPr wrap="none" anchor="ctr">
            <a:spAutoFit/>
          </a:bodyPr>
          <a:lstStyle/>
          <a:p>
            <a:r>
              <a:rPr lang="ko-KR" altLang="en-US" sz="2000" u="sng" dirty="0">
                <a:latin typeface="a시월구일1" panose="02020600000000000000" pitchFamily="18" charset="-127"/>
                <a:ea typeface="a시월구일1" panose="02020600000000000000" pitchFamily="18" charset="-127"/>
              </a:rPr>
              <a:t>실제 요약문과 </a:t>
            </a:r>
            <a:r>
              <a:rPr lang="ko-KR" altLang="en-US" sz="2000" b="1" u="sng" dirty="0">
                <a:latin typeface="a시월구일1" panose="02020600000000000000" pitchFamily="18" charset="-127"/>
                <a:ea typeface="a시월구일1" panose="02020600000000000000" pitchFamily="18" charset="-127"/>
              </a:rPr>
              <a:t>유사한 강조 표현 </a:t>
            </a:r>
            <a:r>
              <a:rPr lang="ko-KR" altLang="en-US" sz="2000" u="sng" dirty="0">
                <a:latin typeface="a시월구일1" panose="02020600000000000000" pitchFamily="18" charset="-127"/>
                <a:ea typeface="a시월구일1" panose="02020600000000000000" pitchFamily="18" charset="-127"/>
              </a:rPr>
              <a:t>사용</a:t>
            </a:r>
          </a:p>
        </p:txBody>
      </p:sp>
      <p:cxnSp>
        <p:nvCxnSpPr>
          <p:cNvPr id="7" name="직선 연결선 6"/>
          <p:cNvCxnSpPr/>
          <p:nvPr/>
        </p:nvCxnSpPr>
        <p:spPr>
          <a:xfrm flipV="1">
            <a:off x="471247" y="4133767"/>
            <a:ext cx="11274552" cy="18288"/>
          </a:xfrm>
          <a:prstGeom prst="line">
            <a:avLst/>
          </a:prstGeom>
          <a:solidFill>
            <a:srgbClr val="FB8276">
              <a:alpha val="79000"/>
            </a:srgbClr>
          </a:solidFill>
          <a:ln w="38100">
            <a:solidFill>
              <a:srgbClr val="FB8276"/>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4068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marL="0" indent="0"/>
            <a:r>
              <a:rPr lang="ko-KR" altLang="en-US" dirty="0"/>
              <a:t>영어 텍스트 요약 모델 성능</a:t>
            </a:r>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294263"/>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sp>
        <p:nvSpPr>
          <p:cNvPr id="5" name="직사각형 4"/>
          <p:cNvSpPr/>
          <p:nvPr/>
        </p:nvSpPr>
        <p:spPr>
          <a:xfrm>
            <a:off x="725865" y="1886481"/>
            <a:ext cx="11019934" cy="1631216"/>
          </a:xfrm>
          <a:prstGeom prst="rect">
            <a:avLst/>
          </a:prstGeom>
        </p:spPr>
        <p:txBody>
          <a:bodyPr wrap="square">
            <a:spAutoFit/>
          </a:bodyPr>
          <a:lstStyle/>
          <a:p>
            <a:r>
              <a:rPr lang="ko-KR" altLang="en-US" sz="2000" dirty="0">
                <a:latin typeface="a시월구일1" panose="02020600000000000000" pitchFamily="18" charset="-127"/>
                <a:ea typeface="a시월구일1" panose="02020600000000000000" pitchFamily="18" charset="-127"/>
              </a:rPr>
              <a:t>원문 </a:t>
            </a:r>
            <a:r>
              <a:rPr lang="en-US" altLang="ko-KR" sz="2000" dirty="0">
                <a:latin typeface="a시월구일1" panose="02020600000000000000" pitchFamily="18" charset="-127"/>
                <a:ea typeface="a시월구일1" panose="02020600000000000000" pitchFamily="18" charset="-127"/>
              </a:rPr>
              <a:t>: </a:t>
            </a:r>
            <a:r>
              <a:rPr lang="en-US" altLang="ko-KR" sz="2000" dirty="0" smtClean="0">
                <a:latin typeface="a시월구일1" panose="02020600000000000000" pitchFamily="18" charset="-127"/>
                <a:ea typeface="a시월구일1" panose="02020600000000000000" pitchFamily="18" charset="-127"/>
              </a:rPr>
              <a:t>thrilled </a:t>
            </a:r>
            <a:r>
              <a:rPr lang="en-US" altLang="ko-KR" sz="2000" dirty="0">
                <a:latin typeface="a시월구일1" panose="02020600000000000000" pitchFamily="18" charset="-127"/>
                <a:ea typeface="a시월구일1" panose="02020600000000000000" pitchFamily="18" charset="-127"/>
              </a:rPr>
              <a:t>find bunches honey bunches oats offered online since cannot find stores anymore make sure realize size boxes purchasing small almost sample size something size purchased store </a:t>
            </a:r>
          </a:p>
          <a:p>
            <a:r>
              <a:rPr lang="ko-KR" altLang="en-US" sz="2000" dirty="0">
                <a:latin typeface="a시월구일1" panose="02020600000000000000" pitchFamily="18" charset="-127"/>
                <a:ea typeface="a시월구일1" panose="02020600000000000000" pitchFamily="18" charset="-127"/>
              </a:rPr>
              <a:t>실제 요약문 </a:t>
            </a:r>
            <a:r>
              <a:rPr lang="en-US" altLang="ko-KR" sz="2000" dirty="0">
                <a:latin typeface="a시월구일1" panose="02020600000000000000" pitchFamily="18" charset="-127"/>
                <a:ea typeface="a시월구일1" panose="02020600000000000000" pitchFamily="18" charset="-127"/>
              </a:rPr>
              <a:t>: delicious with </a:t>
            </a:r>
            <a:r>
              <a:rPr lang="en-US" altLang="ko-KR" sz="2000" dirty="0">
                <a:solidFill>
                  <a:srgbClr val="33C7CA"/>
                </a:solidFill>
                <a:latin typeface="a시월구일1" panose="02020600000000000000" pitchFamily="18" charset="-127"/>
                <a:ea typeface="a시월구일1" panose="02020600000000000000" pitchFamily="18" charset="-127"/>
              </a:rPr>
              <a:t>vanilla yogurt and frozen blueberries </a:t>
            </a:r>
          </a:p>
          <a:p>
            <a:r>
              <a:rPr lang="ko-KR" altLang="en-US" sz="2000" dirty="0">
                <a:latin typeface="a시월구일1" panose="02020600000000000000" pitchFamily="18" charset="-127"/>
                <a:ea typeface="a시월구일1" panose="02020600000000000000" pitchFamily="18" charset="-127"/>
              </a:rPr>
              <a:t>예측 요약문 </a:t>
            </a:r>
            <a:r>
              <a:rPr lang="en-US" altLang="ko-KR" sz="2000" dirty="0">
                <a:latin typeface="a시월구일1" panose="02020600000000000000" pitchFamily="18" charset="-127"/>
                <a:ea typeface="a시월구일1" panose="02020600000000000000" pitchFamily="18" charset="-127"/>
              </a:rPr>
              <a:t>: </a:t>
            </a:r>
            <a:r>
              <a:rPr lang="en-US" altLang="ko-KR" sz="2000" dirty="0" smtClean="0">
                <a:solidFill>
                  <a:srgbClr val="33C7CA"/>
                </a:solidFill>
                <a:latin typeface="a시월구일1" panose="02020600000000000000" pitchFamily="18" charset="-127"/>
                <a:ea typeface="a시월구일1" panose="02020600000000000000" pitchFamily="18" charset="-127"/>
              </a:rPr>
              <a:t>yummy</a:t>
            </a:r>
            <a:endParaRPr lang="ko-KR" altLang="en-US" sz="2000" dirty="0">
              <a:solidFill>
                <a:srgbClr val="33C7CA"/>
              </a:solidFill>
              <a:latin typeface="a시월구일1" panose="02020600000000000000" pitchFamily="18" charset="-127"/>
              <a:ea typeface="a시월구일1" panose="02020600000000000000" pitchFamily="18" charset="-127"/>
            </a:endParaRPr>
          </a:p>
        </p:txBody>
      </p:sp>
      <p:sp>
        <p:nvSpPr>
          <p:cNvPr id="8" name="직사각형 7"/>
          <p:cNvSpPr/>
          <p:nvPr/>
        </p:nvSpPr>
        <p:spPr>
          <a:xfrm>
            <a:off x="6647929" y="3388250"/>
            <a:ext cx="5097870" cy="400110"/>
          </a:xfrm>
          <a:prstGeom prst="rect">
            <a:avLst/>
          </a:prstGeom>
          <a:solidFill>
            <a:srgbClr val="33C7CA"/>
          </a:solidFill>
          <a:ln>
            <a:noFill/>
          </a:ln>
        </p:spPr>
        <p:txBody>
          <a:bodyPr wrap="none" anchor="ctr">
            <a:spAutoFit/>
          </a:bodyPr>
          <a:lstStyle/>
          <a:p>
            <a:r>
              <a:rPr lang="ko-KR" altLang="en-US" sz="2000" u="sng" dirty="0" smtClean="0">
                <a:latin typeface="a시월구일1" panose="02020600000000000000" pitchFamily="18" charset="-127"/>
                <a:ea typeface="a시월구일1" panose="02020600000000000000" pitchFamily="18" charset="-127"/>
              </a:rPr>
              <a:t>실제 요약문보다 더 </a:t>
            </a:r>
            <a:r>
              <a:rPr lang="ko-KR" altLang="en-US" sz="2000" b="1" u="sng" dirty="0" smtClean="0">
                <a:latin typeface="a시월구일1" panose="02020600000000000000" pitchFamily="18" charset="-127"/>
                <a:ea typeface="a시월구일1" panose="02020600000000000000" pitchFamily="18" charset="-127"/>
              </a:rPr>
              <a:t>단순</a:t>
            </a:r>
            <a:r>
              <a:rPr lang="ko-KR" altLang="en-US" sz="2000" u="sng" dirty="0" smtClean="0">
                <a:latin typeface="a시월구일1" panose="02020600000000000000" pitchFamily="18" charset="-127"/>
                <a:ea typeface="a시월구일1" panose="02020600000000000000" pitchFamily="18" charset="-127"/>
              </a:rPr>
              <a:t>하게 요약되는 경향</a:t>
            </a:r>
            <a:endParaRPr lang="ko-KR" altLang="en-US" sz="2000" u="sng" dirty="0">
              <a:latin typeface="a시월구일1" panose="02020600000000000000" pitchFamily="18" charset="-127"/>
              <a:ea typeface="a시월구일1" panose="02020600000000000000" pitchFamily="18" charset="-127"/>
            </a:endParaRPr>
          </a:p>
        </p:txBody>
      </p:sp>
      <p:sp>
        <p:nvSpPr>
          <p:cNvPr id="9" name="직사각형 8"/>
          <p:cNvSpPr/>
          <p:nvPr/>
        </p:nvSpPr>
        <p:spPr>
          <a:xfrm>
            <a:off x="725865" y="4663047"/>
            <a:ext cx="11019934" cy="1631216"/>
          </a:xfrm>
          <a:prstGeom prst="rect">
            <a:avLst/>
          </a:prstGeom>
        </p:spPr>
        <p:txBody>
          <a:bodyPr wrap="square">
            <a:spAutoFit/>
          </a:bodyPr>
          <a:lstStyle/>
          <a:p>
            <a:r>
              <a:rPr lang="ko-KR" altLang="en-US" sz="2000" dirty="0">
                <a:latin typeface="a시월구일1" panose="02020600000000000000" pitchFamily="18" charset="-127"/>
                <a:ea typeface="a시월구일1" panose="02020600000000000000" pitchFamily="18" charset="-127"/>
              </a:rPr>
              <a:t>원문 </a:t>
            </a:r>
            <a:r>
              <a:rPr lang="en-US" altLang="ko-KR" sz="2000" dirty="0">
                <a:latin typeface="a시월구일1" panose="02020600000000000000" pitchFamily="18" charset="-127"/>
                <a:ea typeface="a시월구일1" panose="02020600000000000000" pitchFamily="18" charset="-127"/>
              </a:rPr>
              <a:t>: </a:t>
            </a:r>
            <a:r>
              <a:rPr lang="en-US" altLang="ko-KR" sz="2000" dirty="0" smtClean="0">
                <a:latin typeface="a시월구일1" panose="02020600000000000000" pitchFamily="18" charset="-127"/>
                <a:ea typeface="a시월구일1" panose="02020600000000000000" pitchFamily="18" charset="-127"/>
              </a:rPr>
              <a:t>recently </a:t>
            </a:r>
            <a:r>
              <a:rPr lang="en-US" altLang="ko-KR" sz="2000" dirty="0">
                <a:latin typeface="a시월구일1" panose="02020600000000000000" pitchFamily="18" charset="-127"/>
                <a:ea typeface="a시월구일1" panose="02020600000000000000" pitchFamily="18" charset="-127"/>
              </a:rPr>
              <a:t>tried pocket coffee friend brought back </a:t>
            </a:r>
            <a:r>
              <a:rPr lang="en-US" altLang="ko-KR" sz="2000" dirty="0" err="1">
                <a:latin typeface="a시월구일1" panose="02020600000000000000" pitchFamily="18" charset="-127"/>
                <a:ea typeface="a시월구일1" panose="02020600000000000000" pitchFamily="18" charset="-127"/>
              </a:rPr>
              <a:t>italy</a:t>
            </a:r>
            <a:r>
              <a:rPr lang="en-US" altLang="ko-KR" sz="2000" dirty="0">
                <a:latin typeface="a시월구일1" panose="02020600000000000000" pitchFamily="18" charset="-127"/>
                <a:ea typeface="a시월구일1" panose="02020600000000000000" pitchFamily="18" charset="-127"/>
              </a:rPr>
              <a:t> one </a:t>
            </a:r>
            <a:r>
              <a:rPr lang="en-US" altLang="ko-KR" sz="2000" dirty="0">
                <a:solidFill>
                  <a:srgbClr val="33C7CA"/>
                </a:solidFill>
                <a:latin typeface="a시월구일1" panose="02020600000000000000" pitchFamily="18" charset="-127"/>
                <a:ea typeface="a시월구일1" panose="02020600000000000000" pitchFamily="18" charset="-127"/>
              </a:rPr>
              <a:t>best</a:t>
            </a:r>
            <a:r>
              <a:rPr lang="en-US" altLang="ko-KR" sz="2000" dirty="0">
                <a:latin typeface="a시월구일1" panose="02020600000000000000" pitchFamily="18" charset="-127"/>
                <a:ea typeface="a시월구일1" panose="02020600000000000000" pitchFamily="18" charset="-127"/>
              </a:rPr>
              <a:t> chocolate ever searched brought product amazon </a:t>
            </a:r>
            <a:r>
              <a:rPr lang="en-US" altLang="ko-KR" sz="2000" dirty="0">
                <a:solidFill>
                  <a:srgbClr val="33C7CA"/>
                </a:solidFill>
                <a:latin typeface="a시월구일1" panose="02020600000000000000" pitchFamily="18" charset="-127"/>
                <a:ea typeface="a시월구일1" panose="02020600000000000000" pitchFamily="18" charset="-127"/>
              </a:rPr>
              <a:t>extremely disappointed </a:t>
            </a:r>
            <a:r>
              <a:rPr lang="en-US" altLang="ko-KR" sz="2000" dirty="0">
                <a:latin typeface="a시월구일1" panose="02020600000000000000" pitchFamily="18" charset="-127"/>
                <a:ea typeface="a시월구일1" panose="02020600000000000000" pitchFamily="18" charset="-127"/>
              </a:rPr>
              <a:t>get </a:t>
            </a:r>
            <a:r>
              <a:rPr lang="en-US" altLang="ko-KR" sz="2000" dirty="0" err="1">
                <a:latin typeface="a시월구일1" panose="02020600000000000000" pitchFamily="18" charset="-127"/>
                <a:ea typeface="a시월구일1" panose="02020600000000000000" pitchFamily="18" charset="-127"/>
              </a:rPr>
              <a:t>italy</a:t>
            </a:r>
            <a:r>
              <a:rPr lang="en-US" altLang="ko-KR" sz="2000" dirty="0">
                <a:latin typeface="a시월구일1" panose="02020600000000000000" pitchFamily="18" charset="-127"/>
                <a:ea typeface="a시월구일1" panose="02020600000000000000" pitchFamily="18" charset="-127"/>
              </a:rPr>
              <a:t> instant </a:t>
            </a:r>
            <a:r>
              <a:rPr lang="en-US" altLang="ko-KR" sz="2000" dirty="0" err="1">
                <a:latin typeface="a시월구일1" panose="02020600000000000000" pitchFamily="18" charset="-127"/>
                <a:ea typeface="a시월구일1" panose="02020600000000000000" pitchFamily="18" charset="-127"/>
              </a:rPr>
              <a:t>maxwell</a:t>
            </a:r>
            <a:r>
              <a:rPr lang="en-US" altLang="ko-KR" sz="2000" dirty="0">
                <a:latin typeface="a시월구일1" panose="02020600000000000000" pitchFamily="18" charset="-127"/>
                <a:ea typeface="a시월구일1" panose="02020600000000000000" pitchFamily="18" charset="-127"/>
              </a:rPr>
              <a:t> coffee middle </a:t>
            </a:r>
            <a:r>
              <a:rPr lang="en-US" altLang="ko-KR" sz="2000" dirty="0" err="1">
                <a:latin typeface="a시월구일1" panose="02020600000000000000" pitchFamily="18" charset="-127"/>
                <a:ea typeface="a시월구일1" panose="02020600000000000000" pitchFamily="18" charset="-127"/>
              </a:rPr>
              <a:t>hershey</a:t>
            </a:r>
            <a:r>
              <a:rPr lang="en-US" altLang="ko-KR" sz="2000" dirty="0">
                <a:latin typeface="a시월구일1" panose="02020600000000000000" pitchFamily="18" charset="-127"/>
                <a:ea typeface="a시월구일1" panose="02020600000000000000" pitchFamily="18" charset="-127"/>
              </a:rPr>
              <a:t> chocolate compare real </a:t>
            </a:r>
            <a:r>
              <a:rPr lang="en-US" altLang="ko-KR" sz="2000" dirty="0" smtClean="0">
                <a:latin typeface="a시월구일1" panose="02020600000000000000" pitchFamily="18" charset="-127"/>
                <a:ea typeface="a시월구일1" panose="02020600000000000000" pitchFamily="18" charset="-127"/>
              </a:rPr>
              <a:t>thing</a:t>
            </a:r>
            <a:endParaRPr lang="en-US" altLang="ko-KR" sz="2000" dirty="0">
              <a:latin typeface="a시월구일1" panose="02020600000000000000" pitchFamily="18" charset="-127"/>
              <a:ea typeface="a시월구일1" panose="02020600000000000000" pitchFamily="18" charset="-127"/>
            </a:endParaRPr>
          </a:p>
          <a:p>
            <a:r>
              <a:rPr lang="ko-KR" altLang="en-US" sz="2000" dirty="0">
                <a:latin typeface="a시월구일1" panose="02020600000000000000" pitchFamily="18" charset="-127"/>
                <a:ea typeface="a시월구일1" panose="02020600000000000000" pitchFamily="18" charset="-127"/>
              </a:rPr>
              <a:t>실제 요약문 </a:t>
            </a:r>
            <a:r>
              <a:rPr lang="en-US" altLang="ko-KR" sz="2000" dirty="0">
                <a:latin typeface="a시월구일1" panose="02020600000000000000" pitchFamily="18" charset="-127"/>
                <a:ea typeface="a시월구일1" panose="02020600000000000000" pitchFamily="18" charset="-127"/>
              </a:rPr>
              <a:t>: </a:t>
            </a:r>
            <a:r>
              <a:rPr lang="en-US" altLang="ko-KR" sz="2000" dirty="0">
                <a:solidFill>
                  <a:srgbClr val="33C7CA"/>
                </a:solidFill>
                <a:latin typeface="a시월구일1" panose="02020600000000000000" pitchFamily="18" charset="-127"/>
                <a:ea typeface="a시월구일1" panose="02020600000000000000" pitchFamily="18" charset="-127"/>
              </a:rPr>
              <a:t>do not waste your </a:t>
            </a:r>
            <a:r>
              <a:rPr lang="en-US" altLang="ko-KR" sz="2000" dirty="0" smtClean="0">
                <a:solidFill>
                  <a:srgbClr val="33C7CA"/>
                </a:solidFill>
                <a:latin typeface="a시월구일1" panose="02020600000000000000" pitchFamily="18" charset="-127"/>
                <a:ea typeface="a시월구일1" panose="02020600000000000000" pitchFamily="18" charset="-127"/>
              </a:rPr>
              <a:t>money</a:t>
            </a:r>
            <a:endParaRPr lang="en-US" altLang="ko-KR" sz="2000" dirty="0">
              <a:solidFill>
                <a:srgbClr val="33C7CA"/>
              </a:solidFill>
              <a:latin typeface="a시월구일1" panose="02020600000000000000" pitchFamily="18" charset="-127"/>
              <a:ea typeface="a시월구일1" panose="02020600000000000000" pitchFamily="18" charset="-127"/>
            </a:endParaRPr>
          </a:p>
          <a:p>
            <a:r>
              <a:rPr lang="ko-KR" altLang="en-US" sz="2000" dirty="0">
                <a:latin typeface="a시월구일1" panose="02020600000000000000" pitchFamily="18" charset="-127"/>
                <a:ea typeface="a시월구일1" panose="02020600000000000000" pitchFamily="18" charset="-127"/>
              </a:rPr>
              <a:t>예측 요약문 </a:t>
            </a:r>
            <a:r>
              <a:rPr lang="en-US" altLang="ko-KR" sz="2000" dirty="0">
                <a:latin typeface="a시월구일1" panose="02020600000000000000" pitchFamily="18" charset="-127"/>
                <a:ea typeface="a시월구일1" panose="02020600000000000000" pitchFamily="18" charset="-127"/>
              </a:rPr>
              <a:t>:  </a:t>
            </a:r>
            <a:r>
              <a:rPr lang="en-US" altLang="ko-KR" sz="2000" dirty="0">
                <a:solidFill>
                  <a:srgbClr val="33C7CA"/>
                </a:solidFill>
                <a:latin typeface="a시월구일1" panose="02020600000000000000" pitchFamily="18" charset="-127"/>
                <a:ea typeface="a시월구일1" panose="02020600000000000000" pitchFamily="18" charset="-127"/>
              </a:rPr>
              <a:t>simply the best</a:t>
            </a:r>
            <a:endParaRPr lang="ko-KR" altLang="en-US" sz="2000" dirty="0">
              <a:solidFill>
                <a:srgbClr val="33C7CA"/>
              </a:solidFill>
              <a:latin typeface="a시월구일1" panose="02020600000000000000" pitchFamily="18" charset="-127"/>
              <a:ea typeface="a시월구일1" panose="02020600000000000000" pitchFamily="18" charset="-127"/>
            </a:endParaRPr>
          </a:p>
        </p:txBody>
      </p:sp>
      <p:sp>
        <p:nvSpPr>
          <p:cNvPr id="10" name="직사각형 9"/>
          <p:cNvSpPr/>
          <p:nvPr/>
        </p:nvSpPr>
        <p:spPr>
          <a:xfrm>
            <a:off x="7144859" y="5760583"/>
            <a:ext cx="4104009" cy="400110"/>
          </a:xfrm>
          <a:prstGeom prst="rect">
            <a:avLst/>
          </a:prstGeom>
          <a:solidFill>
            <a:srgbClr val="33C7CA"/>
          </a:solidFill>
          <a:ln>
            <a:noFill/>
          </a:ln>
        </p:spPr>
        <p:txBody>
          <a:bodyPr wrap="none" anchor="ctr">
            <a:spAutoFit/>
          </a:bodyPr>
          <a:lstStyle/>
          <a:p>
            <a:r>
              <a:rPr lang="ko-KR" altLang="en-US" sz="2000" u="sng" dirty="0" smtClean="0">
                <a:latin typeface="a시월구일1" panose="02020600000000000000" pitchFamily="18" charset="-127"/>
                <a:ea typeface="a시월구일1" panose="02020600000000000000" pitchFamily="18" charset="-127"/>
              </a:rPr>
              <a:t>실제 의미와 전혀 다른 </a:t>
            </a:r>
            <a:r>
              <a:rPr lang="ko-KR" altLang="en-US" sz="2000" b="1" u="sng" dirty="0" smtClean="0">
                <a:latin typeface="a시월구일1" panose="02020600000000000000" pitchFamily="18" charset="-127"/>
                <a:ea typeface="a시월구일1" panose="02020600000000000000" pitchFamily="18" charset="-127"/>
              </a:rPr>
              <a:t>잘못된 요약</a:t>
            </a:r>
            <a:endParaRPr lang="ko-KR" altLang="en-US" sz="2000" b="1" u="sng" dirty="0">
              <a:latin typeface="a시월구일1" panose="02020600000000000000" pitchFamily="18" charset="-127"/>
              <a:ea typeface="a시월구일1" panose="02020600000000000000" pitchFamily="18" charset="-127"/>
            </a:endParaRPr>
          </a:p>
        </p:txBody>
      </p:sp>
      <p:cxnSp>
        <p:nvCxnSpPr>
          <p:cNvPr id="7" name="직선 연결선 6"/>
          <p:cNvCxnSpPr/>
          <p:nvPr/>
        </p:nvCxnSpPr>
        <p:spPr>
          <a:xfrm flipV="1">
            <a:off x="471247" y="4126688"/>
            <a:ext cx="11274552" cy="18288"/>
          </a:xfrm>
          <a:prstGeom prst="line">
            <a:avLst/>
          </a:prstGeom>
          <a:solidFill>
            <a:srgbClr val="33C7CA">
              <a:alpha val="79000"/>
            </a:srgbClr>
          </a:solidFill>
          <a:ln w="38100">
            <a:solidFill>
              <a:srgbClr val="33C7CA"/>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2405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향후 계획</a:t>
            </a:r>
            <a:endParaRPr lang="ko-KR" altLang="en-US" dirty="0"/>
          </a:p>
        </p:txBody>
      </p:sp>
      <p:sp>
        <p:nvSpPr>
          <p:cNvPr id="3" name="내용 개체 틀 2">
            <a:extLst>
              <a:ext uri="{FF2B5EF4-FFF2-40B4-BE49-F238E27FC236}">
                <a16:creationId xmlns:a16="http://schemas.microsoft.com/office/drawing/2014/main" id="{3FFD7B08-20F4-4165-9798-2C2C0A503515}"/>
              </a:ext>
            </a:extLst>
          </p:cNvPr>
          <p:cNvSpPr>
            <a:spLocks noGrp="1"/>
          </p:cNvSpPr>
          <p:nvPr>
            <p:ph idx="1"/>
          </p:nvPr>
        </p:nvSpPr>
        <p:spPr>
          <a:xfrm>
            <a:off x="838199" y="1697294"/>
            <a:ext cx="10515600" cy="3203890"/>
          </a:xfrm>
        </p:spPr>
        <p:txBody>
          <a:bodyPr>
            <a:normAutofit/>
          </a:bodyPr>
          <a:lstStyle/>
          <a:p>
            <a:pPr marL="0" indent="0" algn="ctr">
              <a:buNone/>
            </a:pPr>
            <a:r>
              <a:rPr lang="ko-KR" altLang="en-US" dirty="0" smtClean="0"/>
              <a:t>한글 </a:t>
            </a:r>
            <a:r>
              <a:rPr lang="en-US" altLang="ko-KR" dirty="0" smtClean="0"/>
              <a:t>VS </a:t>
            </a:r>
            <a:r>
              <a:rPr lang="ko-KR" altLang="en-US" dirty="0" smtClean="0"/>
              <a:t>영어</a:t>
            </a:r>
            <a:endParaRPr lang="en-US" altLang="ko-KR" dirty="0" smtClean="0"/>
          </a:p>
          <a:p>
            <a:pPr marL="0" indent="0" algn="ctr">
              <a:buNone/>
            </a:pPr>
            <a:endParaRPr lang="en-US" altLang="ko-KR" dirty="0" smtClean="0"/>
          </a:p>
        </p:txBody>
      </p:sp>
      <p:sp>
        <p:nvSpPr>
          <p:cNvPr id="21" name="TextBox 20">
            <a:extLst>
              <a:ext uri="{FF2B5EF4-FFF2-40B4-BE49-F238E27FC236}">
                <a16:creationId xmlns:a16="http://schemas.microsoft.com/office/drawing/2014/main" id="{E00D36D3-CA15-4F1E-A00A-DFD5AA1B194F}"/>
              </a:ext>
            </a:extLst>
          </p:cNvPr>
          <p:cNvSpPr txBox="1"/>
          <p:nvPr/>
        </p:nvSpPr>
        <p:spPr>
          <a:xfrm>
            <a:off x="11134743" y="6304032"/>
            <a:ext cx="837089"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4 / 20</a:t>
            </a:r>
            <a:endParaRPr lang="ko-KR" altLang="en-US" dirty="0">
              <a:latin typeface="a시월구일1" panose="02020600000000000000" pitchFamily="18" charset="-127"/>
              <a:ea typeface="a시월구일1" panose="02020600000000000000" pitchFamily="18" charset="-127"/>
            </a:endParaRPr>
          </a:p>
        </p:txBody>
      </p:sp>
      <p:pic>
        <p:nvPicPr>
          <p:cNvPr id="9218" name="Picture 2" descr="https://blog.pingpong.us/images/2019.07.16.tokenizer/vari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594" y="3395915"/>
            <a:ext cx="6066907" cy="2734381"/>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1082040" y="2465795"/>
            <a:ext cx="9790176" cy="646331"/>
          </a:xfrm>
          <a:prstGeom prst="rect">
            <a:avLst/>
          </a:prstGeom>
        </p:spPr>
        <p:txBody>
          <a:bodyPr wrap="square">
            <a:spAutoFit/>
          </a:bodyPr>
          <a:lstStyle/>
          <a:p>
            <a:pPr algn="ctr"/>
            <a:r>
              <a:rPr lang="ko-KR" altLang="en-US" dirty="0">
                <a:latin typeface="Arial" panose="020B0604020202020204" pitchFamily="34" charset="0"/>
              </a:rPr>
              <a:t>영어는 띄어쓰기 단위로 각 단어가 비교적 명확한 의미를 갖기 때문에 구분이 쉽지만</a:t>
            </a:r>
            <a:r>
              <a:rPr lang="en-US" altLang="ko-KR" dirty="0">
                <a:latin typeface="Arial" panose="020B0604020202020204" pitchFamily="34" charset="0"/>
              </a:rPr>
              <a:t>, </a:t>
            </a:r>
            <a:endParaRPr lang="en-US" altLang="ko-KR" dirty="0" smtClean="0">
              <a:latin typeface="Arial" panose="020B0604020202020204" pitchFamily="34" charset="0"/>
            </a:endParaRPr>
          </a:p>
          <a:p>
            <a:pPr algn="ctr"/>
            <a:r>
              <a:rPr lang="ko-KR" altLang="en-US" dirty="0" smtClean="0">
                <a:latin typeface="Arial" panose="020B0604020202020204" pitchFamily="34" charset="0"/>
              </a:rPr>
              <a:t>한국어는 </a:t>
            </a:r>
            <a:r>
              <a:rPr lang="ko-KR" altLang="en-US" dirty="0">
                <a:latin typeface="Arial" panose="020B0604020202020204" pitchFamily="34" charset="0"/>
              </a:rPr>
              <a:t>조사와 어미의 변형으로 인해 의미 단위를 쉽게 구분하기 </a:t>
            </a:r>
            <a:r>
              <a:rPr lang="ko-KR" altLang="en-US" dirty="0" smtClean="0">
                <a:latin typeface="Arial" panose="020B0604020202020204" pitchFamily="34" charset="0"/>
              </a:rPr>
              <a:t>어려움</a:t>
            </a:r>
            <a:r>
              <a:rPr lang="en-US" altLang="ko-KR" dirty="0" smtClean="0">
                <a:latin typeface="Arial" panose="020B0604020202020204" pitchFamily="34" charset="0"/>
              </a:rPr>
              <a:t>.</a:t>
            </a:r>
            <a:r>
              <a:rPr lang="en-US" altLang="ko-KR" dirty="0">
                <a:latin typeface="Arial" panose="020B0604020202020204" pitchFamily="34" charset="0"/>
              </a:rPr>
              <a:t> </a:t>
            </a:r>
            <a:endParaRPr lang="ko-KR" altLang="en-US" dirty="0"/>
          </a:p>
        </p:txBody>
      </p:sp>
    </p:spTree>
    <p:extLst>
      <p:ext uri="{BB962C8B-B14F-4D97-AF65-F5344CB8AC3E}">
        <p14:creationId xmlns:p14="http://schemas.microsoft.com/office/powerpoint/2010/main" val="4193971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향후 계획</a:t>
            </a:r>
            <a:endParaRPr lang="ko-KR" altLang="en-US" dirty="0"/>
          </a:p>
        </p:txBody>
      </p:sp>
      <p:sp>
        <p:nvSpPr>
          <p:cNvPr id="21" name="TextBox 20">
            <a:extLst>
              <a:ext uri="{FF2B5EF4-FFF2-40B4-BE49-F238E27FC236}">
                <a16:creationId xmlns:a16="http://schemas.microsoft.com/office/drawing/2014/main" id="{E00D36D3-CA15-4F1E-A00A-DFD5AA1B194F}"/>
              </a:ext>
            </a:extLst>
          </p:cNvPr>
          <p:cNvSpPr txBox="1"/>
          <p:nvPr/>
        </p:nvSpPr>
        <p:spPr>
          <a:xfrm>
            <a:off x="11134743" y="6304032"/>
            <a:ext cx="837089"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4 / 20</a:t>
            </a:r>
            <a:endParaRPr lang="ko-KR" altLang="en-US" dirty="0">
              <a:latin typeface="a시월구일1" panose="02020600000000000000" pitchFamily="18" charset="-127"/>
              <a:ea typeface="a시월구일1" panose="02020600000000000000" pitchFamily="18" charset="-127"/>
            </a:endParaRPr>
          </a:p>
        </p:txBody>
      </p:sp>
      <p:sp>
        <p:nvSpPr>
          <p:cNvPr id="5" name="TextBox 4"/>
          <p:cNvSpPr txBox="1"/>
          <p:nvPr/>
        </p:nvSpPr>
        <p:spPr>
          <a:xfrm>
            <a:off x="2240280" y="1698633"/>
            <a:ext cx="6839712" cy="369332"/>
          </a:xfrm>
          <a:prstGeom prst="rect">
            <a:avLst/>
          </a:prstGeom>
          <a:noFill/>
        </p:spPr>
        <p:txBody>
          <a:bodyPr wrap="square" rtlCol="0">
            <a:spAutoFit/>
          </a:bodyPr>
          <a:lstStyle/>
          <a:p>
            <a:r>
              <a:rPr lang="en-US" altLang="ko-KR" dirty="0" err="1" smtClean="0">
                <a:latin typeface="a타이틀고딕3" panose="02020600000000000000" pitchFamily="18" charset="-127"/>
                <a:ea typeface="a타이틀고딕3" panose="02020600000000000000" pitchFamily="18" charset="-127"/>
              </a:rPr>
              <a:t>KoNLPy</a:t>
            </a:r>
            <a:r>
              <a:rPr lang="en-US" altLang="ko-KR" dirty="0" smtClean="0">
                <a:latin typeface="a타이틀고딕3" panose="02020600000000000000" pitchFamily="18" charset="-127"/>
                <a:ea typeface="a타이틀고딕3" panose="02020600000000000000" pitchFamily="18" charset="-127"/>
              </a:rPr>
              <a:t>: </a:t>
            </a:r>
            <a:r>
              <a:rPr lang="ko-KR" altLang="en-US" dirty="0">
                <a:latin typeface="a타이틀고딕3" panose="02020600000000000000" pitchFamily="18" charset="-127"/>
                <a:ea typeface="a타이틀고딕3" panose="02020600000000000000" pitchFamily="18" charset="-127"/>
              </a:rPr>
              <a:t>한국어 정보처리를 위한 </a:t>
            </a:r>
            <a:r>
              <a:rPr lang="ko-KR" altLang="en-US" dirty="0" err="1">
                <a:latin typeface="a타이틀고딕3" panose="02020600000000000000" pitchFamily="18" charset="-127"/>
                <a:ea typeface="a타이틀고딕3" panose="02020600000000000000" pitchFamily="18" charset="-127"/>
              </a:rPr>
              <a:t>파이썬</a:t>
            </a:r>
            <a:r>
              <a:rPr lang="ko-KR" altLang="en-US" dirty="0">
                <a:latin typeface="a타이틀고딕3" panose="02020600000000000000" pitchFamily="18" charset="-127"/>
                <a:ea typeface="a타이틀고딕3" panose="02020600000000000000" pitchFamily="18" charset="-127"/>
              </a:rPr>
              <a:t> 패키지</a:t>
            </a:r>
          </a:p>
        </p:txBody>
      </p:sp>
      <p:pic>
        <p:nvPicPr>
          <p:cNvPr id="6" name="그림 5"/>
          <p:cNvPicPr>
            <a:picLocks noChangeAspect="1"/>
          </p:cNvPicPr>
          <p:nvPr/>
        </p:nvPicPr>
        <p:blipFill>
          <a:blip r:embed="rId2"/>
          <a:stretch>
            <a:fillRect/>
          </a:stretch>
        </p:blipFill>
        <p:spPr>
          <a:xfrm>
            <a:off x="1172338" y="1356159"/>
            <a:ext cx="958214" cy="997269"/>
          </a:xfrm>
          <a:prstGeom prst="rect">
            <a:avLst/>
          </a:prstGeom>
        </p:spPr>
      </p:pic>
      <p:sp>
        <p:nvSpPr>
          <p:cNvPr id="7" name="TextBox 6"/>
          <p:cNvSpPr txBox="1"/>
          <p:nvPr/>
        </p:nvSpPr>
        <p:spPr>
          <a:xfrm>
            <a:off x="4134611" y="2442958"/>
            <a:ext cx="3922776" cy="400110"/>
          </a:xfrm>
          <a:prstGeom prst="rect">
            <a:avLst/>
          </a:prstGeom>
          <a:noFill/>
          <a:ln>
            <a:solidFill>
              <a:schemeClr val="tx1"/>
            </a:solidFill>
          </a:ln>
        </p:spPr>
        <p:txBody>
          <a:bodyPr wrap="square" rtlCol="0">
            <a:spAutoFit/>
          </a:bodyPr>
          <a:lstStyle/>
          <a:p>
            <a:pPr algn="ctr"/>
            <a:r>
              <a:rPr lang="ko-KR" altLang="en-US" sz="2000" dirty="0" smtClean="0">
                <a:latin typeface="a타이틀고딕3" panose="02020600000000000000" pitchFamily="18" charset="-127"/>
                <a:ea typeface="a타이틀고딕3" panose="02020600000000000000" pitchFamily="18" charset="-127"/>
              </a:rPr>
              <a:t>품사 </a:t>
            </a:r>
            <a:r>
              <a:rPr lang="ko-KR" altLang="en-US" sz="2000" dirty="0" err="1" smtClean="0">
                <a:latin typeface="a타이틀고딕3" panose="02020600000000000000" pitchFamily="18" charset="-127"/>
                <a:ea typeface="a타이틀고딕3" panose="02020600000000000000" pitchFamily="18" charset="-127"/>
              </a:rPr>
              <a:t>태깅</a:t>
            </a:r>
            <a:r>
              <a:rPr lang="ko-KR" altLang="en-US" sz="2000" dirty="0" smtClean="0">
                <a:latin typeface="a타이틀고딕3" panose="02020600000000000000" pitchFamily="18" charset="-127"/>
                <a:ea typeface="a타이틀고딕3" panose="02020600000000000000" pitchFamily="18" charset="-127"/>
              </a:rPr>
              <a:t> 클래스 간 비교 </a:t>
            </a:r>
            <a:endParaRPr lang="ko-KR" altLang="en-US" sz="2000" dirty="0">
              <a:latin typeface="a타이틀고딕3" panose="02020600000000000000" pitchFamily="18" charset="-127"/>
              <a:ea typeface="a타이틀고딕3" panose="02020600000000000000" pitchFamily="18" charset="-127"/>
            </a:endParaRPr>
          </a:p>
        </p:txBody>
      </p:sp>
      <p:sp>
        <p:nvSpPr>
          <p:cNvPr id="9" name="직사각형 8"/>
          <p:cNvSpPr/>
          <p:nvPr/>
        </p:nvSpPr>
        <p:spPr>
          <a:xfrm>
            <a:off x="489919" y="3022754"/>
            <a:ext cx="6697265" cy="3539430"/>
          </a:xfrm>
          <a:prstGeom prst="rect">
            <a:avLst/>
          </a:prstGeom>
        </p:spPr>
        <p:txBody>
          <a:bodyPr wrap="square">
            <a:spAutoFit/>
          </a:bodyPr>
          <a:lstStyle/>
          <a:p>
            <a:pPr lvl="0" eaLnBrk="0" fontAlgn="base" latinLnBrk="0" hangingPunct="0">
              <a:spcBef>
                <a:spcPct val="0"/>
              </a:spcBef>
              <a:spcAft>
                <a:spcPct val="0"/>
              </a:spcAft>
            </a:pPr>
            <a:endParaRPr lang="ko-KR" altLang="ko-KR" sz="1600" dirty="0">
              <a:latin typeface="a타이틀고딕2" panose="02020600000000000000" pitchFamily="18" charset="-127"/>
              <a:ea typeface="a타이틀고딕2" panose="02020600000000000000" pitchFamily="18" charset="-127"/>
            </a:endParaRPr>
          </a:p>
          <a:p>
            <a:pPr lvl="0" eaLnBrk="0" fontAlgn="base" latinLnBrk="0" hangingPunct="0">
              <a:spcBef>
                <a:spcPct val="0"/>
              </a:spcBef>
              <a:spcAft>
                <a:spcPct val="0"/>
              </a:spcAft>
              <a:buFontTx/>
              <a:buAutoNum type="arabicPeriod"/>
            </a:pPr>
            <a:r>
              <a:rPr lang="en-US" altLang="ko-KR" sz="1600" dirty="0" smtClean="0">
                <a:latin typeface="a타이틀고딕2" panose="02020600000000000000" pitchFamily="18" charset="-127"/>
                <a:ea typeface="a타이틀고딕2" panose="02020600000000000000" pitchFamily="18" charset="-127"/>
              </a:rPr>
              <a:t> </a:t>
            </a:r>
            <a:r>
              <a:rPr lang="ko-KR" altLang="ko-KR" sz="1600" dirty="0" smtClean="0">
                <a:latin typeface="a타이틀고딕2" panose="02020600000000000000" pitchFamily="18" charset="-127"/>
                <a:ea typeface="a타이틀고딕2" panose="02020600000000000000" pitchFamily="18" charset="-127"/>
              </a:rPr>
              <a:t>로딩 </a:t>
            </a:r>
            <a:r>
              <a:rPr lang="ko-KR" altLang="ko-KR" sz="1600" dirty="0">
                <a:latin typeface="a타이틀고딕2" panose="02020600000000000000" pitchFamily="18" charset="-127"/>
                <a:ea typeface="a타이틀고딕2" panose="02020600000000000000" pitchFamily="18" charset="-127"/>
              </a:rPr>
              <a:t>시간: 사전 로딩을 포함하여 클래스를 로딩하는 시간.</a:t>
            </a: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3" tooltip="konlpy.tag._kkma.Kkma"/>
              </a:rPr>
              <a:t>Kkma</a:t>
            </a:r>
            <a:r>
              <a:rPr lang="ko-KR" altLang="ko-KR" sz="1600" dirty="0">
                <a:latin typeface="a타이틀고딕2" panose="02020600000000000000" pitchFamily="18" charset="-127"/>
                <a:ea typeface="a타이틀고딕2" panose="02020600000000000000" pitchFamily="18" charset="-127"/>
              </a:rPr>
              <a:t>: 5.6988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4" tooltip="konlpy.tag._komoran.Komoran"/>
              </a:rPr>
              <a:t>Komoran</a:t>
            </a:r>
            <a:r>
              <a:rPr lang="ko-KR" altLang="ko-KR" sz="1600" dirty="0">
                <a:latin typeface="a타이틀고딕2" panose="02020600000000000000" pitchFamily="18" charset="-127"/>
                <a:ea typeface="a타이틀고딕2" panose="02020600000000000000" pitchFamily="18" charset="-127"/>
              </a:rPr>
              <a:t>: 5.4866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5" tooltip="konlpy.tag._hannanum.Hannanum"/>
              </a:rPr>
              <a:t>Hannanum</a:t>
            </a:r>
            <a:r>
              <a:rPr lang="ko-KR" altLang="ko-KR" sz="1600" dirty="0">
                <a:latin typeface="a타이틀고딕2" panose="02020600000000000000" pitchFamily="18" charset="-127"/>
                <a:ea typeface="a타이틀고딕2" panose="02020600000000000000" pitchFamily="18" charset="-127"/>
              </a:rPr>
              <a:t>: 0.6591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6" tooltip="konlpy.tag._twitter.Twitter"/>
              </a:rPr>
              <a:t>Twitter</a:t>
            </a:r>
            <a:r>
              <a:rPr lang="ko-KR" altLang="ko-KR" sz="1600" dirty="0">
                <a:latin typeface="a타이틀고딕2" panose="02020600000000000000" pitchFamily="18" charset="-127"/>
                <a:ea typeface="a타이틀고딕2" panose="02020600000000000000" pitchFamily="18" charset="-127"/>
              </a:rPr>
              <a:t>: 1.4870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7" tooltip="konlpy.tag._mecab.Mecab"/>
              </a:rPr>
              <a:t>Mecab</a:t>
            </a:r>
            <a:r>
              <a:rPr lang="ko-KR" altLang="ko-KR" sz="1600" dirty="0">
                <a:latin typeface="a타이틀고딕2" panose="02020600000000000000" pitchFamily="18" charset="-127"/>
                <a:ea typeface="a타이틀고딕2" panose="02020600000000000000" pitchFamily="18" charset="-127"/>
              </a:rPr>
              <a:t>: 0.0007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0" eaLnBrk="0" fontAlgn="base" latinLnBrk="0" hangingPunct="0">
              <a:spcBef>
                <a:spcPct val="0"/>
              </a:spcBef>
              <a:spcAft>
                <a:spcPct val="0"/>
              </a:spcAft>
              <a:buFontTx/>
              <a:buAutoNum type="arabicPeriod" startAt="2"/>
            </a:pPr>
            <a:r>
              <a:rPr lang="en-US" altLang="ko-KR" sz="1600" dirty="0" smtClean="0">
                <a:latin typeface="a타이틀고딕2" panose="02020600000000000000" pitchFamily="18" charset="-127"/>
                <a:ea typeface="a타이틀고딕2" panose="02020600000000000000" pitchFamily="18" charset="-127"/>
              </a:rPr>
              <a:t> </a:t>
            </a:r>
            <a:r>
              <a:rPr lang="ko-KR" altLang="ko-KR" sz="1600" dirty="0" smtClean="0">
                <a:latin typeface="a타이틀고딕2" panose="02020600000000000000" pitchFamily="18" charset="-127"/>
                <a:ea typeface="a타이틀고딕2" panose="02020600000000000000" pitchFamily="18" charset="-127"/>
              </a:rPr>
              <a:t>실행시간</a:t>
            </a:r>
            <a:r>
              <a:rPr lang="ko-KR" altLang="ko-KR" sz="1600" dirty="0">
                <a:latin typeface="a타이틀고딕2" panose="02020600000000000000" pitchFamily="18" charset="-127"/>
                <a:ea typeface="a타이틀고딕2" panose="02020600000000000000" pitchFamily="18" charset="-127"/>
              </a:rPr>
              <a:t>: 10만 문자의 문서를 대상으로 각 클래스의 </a:t>
            </a:r>
            <a:r>
              <a:rPr lang="ko-KR" altLang="ko-KR" sz="1600" dirty="0" err="1">
                <a:latin typeface="a타이틀고딕2" panose="02020600000000000000" pitchFamily="18" charset="-127"/>
                <a:ea typeface="a타이틀고딕2" panose="02020600000000000000" pitchFamily="18" charset="-127"/>
              </a:rPr>
              <a:t>pos</a:t>
            </a:r>
            <a:r>
              <a:rPr lang="ko-KR" altLang="ko-KR" sz="1600" dirty="0">
                <a:latin typeface="a타이틀고딕2" panose="02020600000000000000" pitchFamily="18" charset="-127"/>
                <a:ea typeface="a타이틀고딕2" panose="02020600000000000000" pitchFamily="18" charset="-127"/>
              </a:rPr>
              <a:t> </a:t>
            </a:r>
            <a:r>
              <a:rPr lang="ko-KR" altLang="ko-KR" sz="1600" dirty="0" err="1">
                <a:latin typeface="a타이틀고딕2" panose="02020600000000000000" pitchFamily="18" charset="-127"/>
                <a:ea typeface="a타이틀고딕2" panose="02020600000000000000" pitchFamily="18" charset="-127"/>
              </a:rPr>
              <a:t>메소드를</a:t>
            </a:r>
            <a:r>
              <a:rPr lang="ko-KR" altLang="ko-KR" sz="1600" dirty="0">
                <a:latin typeface="a타이틀고딕2" panose="02020600000000000000" pitchFamily="18" charset="-127"/>
                <a:ea typeface="a타이틀고딕2" panose="02020600000000000000" pitchFamily="18" charset="-127"/>
              </a:rPr>
              <a:t> 실행하는데 소요되는 시간.</a:t>
            </a: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3" tooltip="konlpy.tag._kkma.Kkma"/>
              </a:rPr>
              <a:t>Kkma</a:t>
            </a:r>
            <a:r>
              <a:rPr lang="ko-KR" altLang="ko-KR" sz="1600" dirty="0">
                <a:latin typeface="a타이틀고딕2" panose="02020600000000000000" pitchFamily="18" charset="-127"/>
                <a:ea typeface="a타이틀고딕2" panose="02020600000000000000" pitchFamily="18" charset="-127"/>
              </a:rPr>
              <a:t>: 35.7163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4" tooltip="konlpy.tag._komoran.Komoran"/>
              </a:rPr>
              <a:t>Komoran</a:t>
            </a:r>
            <a:r>
              <a:rPr lang="ko-KR" altLang="ko-KR" sz="1600" dirty="0">
                <a:latin typeface="a타이틀고딕2" panose="02020600000000000000" pitchFamily="18" charset="-127"/>
                <a:ea typeface="a타이틀고딕2" panose="02020600000000000000" pitchFamily="18" charset="-127"/>
              </a:rPr>
              <a:t>: 25.6008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5" tooltip="konlpy.tag._hannanum.Hannanum"/>
              </a:rPr>
              <a:t>Hannanum</a:t>
            </a:r>
            <a:r>
              <a:rPr lang="ko-KR" altLang="ko-KR" sz="1600" dirty="0">
                <a:latin typeface="a타이틀고딕2" panose="02020600000000000000" pitchFamily="18" charset="-127"/>
                <a:ea typeface="a타이틀고딕2" panose="02020600000000000000" pitchFamily="18" charset="-127"/>
              </a:rPr>
              <a:t>: 8.8251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6" tooltip="konlpy.tag._twitter.Twitter"/>
              </a:rPr>
              <a:t>Twitter</a:t>
            </a:r>
            <a:r>
              <a:rPr lang="ko-KR" altLang="ko-KR" sz="1600" dirty="0">
                <a:latin typeface="a타이틀고딕2" panose="02020600000000000000" pitchFamily="18" charset="-127"/>
                <a:ea typeface="a타이틀고딕2" panose="02020600000000000000" pitchFamily="18" charset="-127"/>
              </a:rPr>
              <a:t>: 2.4714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a:p>
            <a:pPr lvl="1" eaLnBrk="0" fontAlgn="base" latinLnBrk="0" hangingPunct="0">
              <a:spcBef>
                <a:spcPct val="0"/>
              </a:spcBef>
              <a:spcAft>
                <a:spcPct val="0"/>
              </a:spcAft>
              <a:buFontTx/>
              <a:buChar char="•"/>
            </a:pPr>
            <a:r>
              <a:rPr lang="ko-KR" altLang="ko-KR" sz="1600" b="1" dirty="0" err="1">
                <a:latin typeface="a타이틀고딕2" panose="02020600000000000000" pitchFamily="18" charset="-127"/>
                <a:ea typeface="a타이틀고딕2" panose="02020600000000000000" pitchFamily="18" charset="-127"/>
                <a:hlinkClick r:id="rId7" tooltip="konlpy.tag._mecab.Mecab"/>
              </a:rPr>
              <a:t>Mecab</a:t>
            </a:r>
            <a:r>
              <a:rPr lang="ko-KR" altLang="ko-KR" sz="1600" dirty="0">
                <a:latin typeface="a타이틀고딕2" panose="02020600000000000000" pitchFamily="18" charset="-127"/>
                <a:ea typeface="a타이틀고딕2" panose="02020600000000000000" pitchFamily="18" charset="-127"/>
              </a:rPr>
              <a:t>: 0.2838 </a:t>
            </a:r>
            <a:r>
              <a:rPr lang="ko-KR" altLang="ko-KR" sz="1600" i="1" dirty="0" err="1">
                <a:latin typeface="a타이틀고딕2" panose="02020600000000000000" pitchFamily="18" charset="-127"/>
                <a:ea typeface="a타이틀고딕2" panose="02020600000000000000" pitchFamily="18" charset="-127"/>
              </a:rPr>
              <a:t>secs</a:t>
            </a:r>
            <a:endParaRPr lang="ko-KR" altLang="ko-KR" sz="1600" dirty="0">
              <a:latin typeface="a타이틀고딕2" panose="02020600000000000000" pitchFamily="18" charset="-127"/>
              <a:ea typeface="a타이틀고딕2" panose="02020600000000000000" pitchFamily="18" charset="-127"/>
            </a:endParaRPr>
          </a:p>
        </p:txBody>
      </p:sp>
      <p:pic>
        <p:nvPicPr>
          <p:cNvPr id="11267" name="Picture 3" descr="../_images/tim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6121" y="3154766"/>
            <a:ext cx="4442087" cy="346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280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향후 계획</a:t>
            </a:r>
            <a:endParaRPr lang="ko-KR" altLang="en-US" dirty="0"/>
          </a:p>
        </p:txBody>
      </p:sp>
      <p:sp>
        <p:nvSpPr>
          <p:cNvPr id="21" name="TextBox 20">
            <a:extLst>
              <a:ext uri="{FF2B5EF4-FFF2-40B4-BE49-F238E27FC236}">
                <a16:creationId xmlns:a16="http://schemas.microsoft.com/office/drawing/2014/main" id="{E00D36D3-CA15-4F1E-A00A-DFD5AA1B194F}"/>
              </a:ext>
            </a:extLst>
          </p:cNvPr>
          <p:cNvSpPr txBox="1"/>
          <p:nvPr/>
        </p:nvSpPr>
        <p:spPr>
          <a:xfrm>
            <a:off x="11134743" y="6304032"/>
            <a:ext cx="837089"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4 / 20</a:t>
            </a:r>
            <a:endParaRPr lang="ko-KR" altLang="en-US" dirty="0">
              <a:latin typeface="a시월구일1" panose="02020600000000000000" pitchFamily="18" charset="-127"/>
              <a:ea typeface="a시월구일1" panose="02020600000000000000" pitchFamily="18" charset="-127"/>
            </a:endParaRPr>
          </a:p>
        </p:txBody>
      </p:sp>
      <p:sp>
        <p:nvSpPr>
          <p:cNvPr id="4" name="직사각형 3"/>
          <p:cNvSpPr/>
          <p:nvPr/>
        </p:nvSpPr>
        <p:spPr>
          <a:xfrm>
            <a:off x="5362464" y="1698998"/>
            <a:ext cx="1467069" cy="461665"/>
          </a:xfrm>
          <a:prstGeom prst="rect">
            <a:avLst/>
          </a:prstGeom>
        </p:spPr>
        <p:txBody>
          <a:bodyPr wrap="none">
            <a:spAutoFit/>
          </a:bodyPr>
          <a:lstStyle/>
          <a:p>
            <a:pPr algn="ctr"/>
            <a:r>
              <a:rPr lang="ko-KR" altLang="en-US" sz="2400" dirty="0">
                <a:latin typeface="a타이틀고딕3" panose="02020600000000000000" pitchFamily="18" charset="-127"/>
                <a:ea typeface="a타이틀고딕3" panose="02020600000000000000" pitchFamily="18" charset="-127"/>
              </a:rPr>
              <a:t>개선 방향 </a:t>
            </a:r>
            <a:endParaRPr lang="en-US" altLang="ko-KR" sz="2400" dirty="0">
              <a:latin typeface="a타이틀고딕3" panose="02020600000000000000" pitchFamily="18" charset="-127"/>
              <a:ea typeface="a타이틀고딕3" panose="02020600000000000000" pitchFamily="18" charset="-127"/>
            </a:endParaRPr>
          </a:p>
        </p:txBody>
      </p:sp>
      <p:grpSp>
        <p:nvGrpSpPr>
          <p:cNvPr id="5" name="그룹 4"/>
          <p:cNvGrpSpPr/>
          <p:nvPr/>
        </p:nvGrpSpPr>
        <p:grpSpPr>
          <a:xfrm>
            <a:off x="1151381" y="2832531"/>
            <a:ext cx="10401906" cy="3043098"/>
            <a:chOff x="1151381" y="2466771"/>
            <a:chExt cx="10401906" cy="3043098"/>
          </a:xfrm>
        </p:grpSpPr>
        <p:grpSp>
          <p:nvGrpSpPr>
            <p:cNvPr id="7" name="그룹 6"/>
            <p:cNvGrpSpPr/>
            <p:nvPr/>
          </p:nvGrpSpPr>
          <p:grpSpPr>
            <a:xfrm>
              <a:off x="1151381" y="3313371"/>
              <a:ext cx="10052304" cy="1091952"/>
              <a:chOff x="209549" y="5453067"/>
              <a:chExt cx="10052304" cy="1091952"/>
            </a:xfrm>
          </p:grpSpPr>
          <p:sp>
            <p:nvSpPr>
              <p:cNvPr id="8" name="오른쪽 화살표 7"/>
              <p:cNvSpPr/>
              <p:nvPr/>
            </p:nvSpPr>
            <p:spPr>
              <a:xfrm>
                <a:off x="301753" y="5453067"/>
                <a:ext cx="1742692" cy="1069848"/>
              </a:xfrm>
              <a:prstGeom prst="rightArrow">
                <a:avLst>
                  <a:gd name="adj1" fmla="val 100000"/>
                  <a:gd name="adj2" fmla="val 3803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타이틀고딕3" panose="02020600000000000000" pitchFamily="18" charset="-127"/>
                  <a:ea typeface="a타이틀고딕3" panose="02020600000000000000" pitchFamily="18" charset="-127"/>
                </a:endParaRPr>
              </a:p>
            </p:txBody>
          </p:sp>
          <p:sp>
            <p:nvSpPr>
              <p:cNvPr id="9" name="오른쪽 화살표 8"/>
              <p:cNvSpPr/>
              <p:nvPr/>
            </p:nvSpPr>
            <p:spPr>
              <a:xfrm>
                <a:off x="2356105" y="5453067"/>
                <a:ext cx="1742692" cy="1069848"/>
              </a:xfrm>
              <a:prstGeom prst="rightArrow">
                <a:avLst>
                  <a:gd name="adj1" fmla="val 100000"/>
                  <a:gd name="adj2" fmla="val 3803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타이틀고딕3" panose="02020600000000000000" pitchFamily="18" charset="-127"/>
                  <a:ea typeface="a타이틀고딕3" panose="02020600000000000000" pitchFamily="18" charset="-127"/>
                </a:endParaRPr>
              </a:p>
            </p:txBody>
          </p:sp>
          <p:sp>
            <p:nvSpPr>
              <p:cNvPr id="10" name="오른쪽 화살표 9"/>
              <p:cNvSpPr/>
              <p:nvPr/>
            </p:nvSpPr>
            <p:spPr>
              <a:xfrm>
                <a:off x="4410457" y="5453067"/>
                <a:ext cx="1742692" cy="1069848"/>
              </a:xfrm>
              <a:prstGeom prst="rightArrow">
                <a:avLst>
                  <a:gd name="adj1" fmla="val 100000"/>
                  <a:gd name="adj2" fmla="val 3803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타이틀고딕3" panose="02020600000000000000" pitchFamily="18" charset="-127"/>
                  <a:ea typeface="a타이틀고딕3" panose="02020600000000000000" pitchFamily="18" charset="-127"/>
                </a:endParaRPr>
              </a:p>
            </p:txBody>
          </p:sp>
          <p:sp>
            <p:nvSpPr>
              <p:cNvPr id="11" name="오른쪽 화살표 10"/>
              <p:cNvSpPr/>
              <p:nvPr/>
            </p:nvSpPr>
            <p:spPr>
              <a:xfrm>
                <a:off x="6464809" y="5475171"/>
                <a:ext cx="1742692" cy="1069848"/>
              </a:xfrm>
              <a:prstGeom prst="rightArrow">
                <a:avLst>
                  <a:gd name="adj1" fmla="val 100000"/>
                  <a:gd name="adj2" fmla="val 3803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타이틀고딕3" panose="02020600000000000000" pitchFamily="18" charset="-127"/>
                  <a:ea typeface="a타이틀고딕3" panose="02020600000000000000" pitchFamily="18" charset="-127"/>
                </a:endParaRPr>
              </a:p>
            </p:txBody>
          </p:sp>
          <p:sp>
            <p:nvSpPr>
              <p:cNvPr id="12" name="오른쪽 화살표 11"/>
              <p:cNvSpPr/>
              <p:nvPr/>
            </p:nvSpPr>
            <p:spPr>
              <a:xfrm>
                <a:off x="8519161" y="5453067"/>
                <a:ext cx="1742692" cy="1069848"/>
              </a:xfrm>
              <a:prstGeom prst="rightArrow">
                <a:avLst>
                  <a:gd name="adj1" fmla="val 100000"/>
                  <a:gd name="adj2" fmla="val 3803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타이틀고딕3" panose="02020600000000000000" pitchFamily="18" charset="-127"/>
                  <a:ea typeface="a타이틀고딕3" panose="02020600000000000000" pitchFamily="18" charset="-127"/>
                </a:endParaRPr>
              </a:p>
            </p:txBody>
          </p:sp>
          <p:sp>
            <p:nvSpPr>
              <p:cNvPr id="13" name="TextBox 12"/>
              <p:cNvSpPr txBox="1"/>
              <p:nvPr/>
            </p:nvSpPr>
            <p:spPr>
              <a:xfrm>
                <a:off x="209549" y="5657701"/>
                <a:ext cx="1720596" cy="646331"/>
              </a:xfrm>
              <a:prstGeom prst="rect">
                <a:avLst/>
              </a:prstGeom>
              <a:noFill/>
            </p:spPr>
            <p:txBody>
              <a:bodyPr wrap="square" rtlCol="0">
                <a:spAutoFit/>
              </a:bodyPr>
              <a:lstStyle/>
              <a:p>
                <a:pPr algn="ctr"/>
                <a:r>
                  <a:rPr lang="ko-KR" altLang="en-US" dirty="0" smtClean="0">
                    <a:solidFill>
                      <a:schemeClr val="bg1"/>
                    </a:solidFill>
                    <a:latin typeface="a타이틀고딕3" panose="02020600000000000000" pitchFamily="18" charset="-127"/>
                    <a:ea typeface="a타이틀고딕3" panose="02020600000000000000" pitchFamily="18" charset="-127"/>
                  </a:rPr>
                  <a:t>중복 </a:t>
                </a:r>
                <a:endParaRPr lang="en-US" altLang="ko-KR" dirty="0" smtClean="0">
                  <a:solidFill>
                    <a:schemeClr val="bg1"/>
                  </a:solidFill>
                  <a:latin typeface="a타이틀고딕3" panose="02020600000000000000" pitchFamily="18" charset="-127"/>
                  <a:ea typeface="a타이틀고딕3" panose="02020600000000000000" pitchFamily="18" charset="-127"/>
                </a:endParaRPr>
              </a:p>
              <a:p>
                <a:pPr algn="ctr"/>
                <a:r>
                  <a:rPr lang="ko-KR" altLang="en-US" dirty="0" smtClean="0">
                    <a:solidFill>
                      <a:schemeClr val="bg1"/>
                    </a:solidFill>
                    <a:latin typeface="a타이틀고딕3" panose="02020600000000000000" pitchFamily="18" charset="-127"/>
                    <a:ea typeface="a타이틀고딕3" panose="02020600000000000000" pitchFamily="18" charset="-127"/>
                  </a:rPr>
                  <a:t>데이터 제거 </a:t>
                </a:r>
                <a:endParaRPr lang="ko-KR" altLang="en-US" dirty="0">
                  <a:solidFill>
                    <a:schemeClr val="bg1"/>
                  </a:solidFill>
                  <a:latin typeface="a타이틀고딕3" panose="02020600000000000000" pitchFamily="18" charset="-127"/>
                  <a:ea typeface="a타이틀고딕3" panose="02020600000000000000" pitchFamily="18" charset="-127"/>
                </a:endParaRPr>
              </a:p>
            </p:txBody>
          </p:sp>
          <p:sp>
            <p:nvSpPr>
              <p:cNvPr id="14" name="TextBox 13"/>
              <p:cNvSpPr txBox="1"/>
              <p:nvPr/>
            </p:nvSpPr>
            <p:spPr>
              <a:xfrm>
                <a:off x="2652443" y="5825429"/>
                <a:ext cx="1781557" cy="369332"/>
              </a:xfrm>
              <a:prstGeom prst="rect">
                <a:avLst/>
              </a:prstGeom>
              <a:noFill/>
            </p:spPr>
            <p:txBody>
              <a:bodyPr wrap="square" rtlCol="0">
                <a:spAutoFit/>
              </a:bodyPr>
              <a:lstStyle/>
              <a:p>
                <a:r>
                  <a:rPr lang="ko-KR" altLang="en-US" dirty="0" err="1" smtClean="0">
                    <a:solidFill>
                      <a:schemeClr val="bg1"/>
                    </a:solidFill>
                    <a:latin typeface="a타이틀고딕3" panose="02020600000000000000" pitchFamily="18" charset="-127"/>
                    <a:ea typeface="a타이틀고딕3" panose="02020600000000000000" pitchFamily="18" charset="-127"/>
                  </a:rPr>
                  <a:t>불용어</a:t>
                </a:r>
                <a:r>
                  <a:rPr lang="ko-KR" altLang="en-US" dirty="0" smtClean="0">
                    <a:solidFill>
                      <a:schemeClr val="bg1"/>
                    </a:solidFill>
                    <a:latin typeface="a타이틀고딕3" panose="02020600000000000000" pitchFamily="18" charset="-127"/>
                    <a:ea typeface="a타이틀고딕3" panose="02020600000000000000" pitchFamily="18" charset="-127"/>
                  </a:rPr>
                  <a:t> 정의</a:t>
                </a:r>
                <a:endParaRPr lang="ko-KR" altLang="en-US" dirty="0">
                  <a:solidFill>
                    <a:schemeClr val="bg1"/>
                  </a:solidFill>
                  <a:latin typeface="a타이틀고딕3" panose="02020600000000000000" pitchFamily="18" charset="-127"/>
                  <a:ea typeface="a타이틀고딕3" panose="02020600000000000000" pitchFamily="18" charset="-127"/>
                </a:endParaRPr>
              </a:p>
            </p:txBody>
          </p:sp>
          <p:sp>
            <p:nvSpPr>
              <p:cNvPr id="15" name="TextBox 14"/>
              <p:cNvSpPr txBox="1"/>
              <p:nvPr/>
            </p:nvSpPr>
            <p:spPr>
              <a:xfrm>
                <a:off x="4367020" y="5548430"/>
                <a:ext cx="1781557" cy="923330"/>
              </a:xfrm>
              <a:prstGeom prst="rect">
                <a:avLst/>
              </a:prstGeom>
              <a:noFill/>
            </p:spPr>
            <p:txBody>
              <a:bodyPr wrap="square" rtlCol="0">
                <a:spAutoFit/>
              </a:bodyPr>
              <a:lstStyle/>
              <a:p>
                <a:pPr algn="ctr"/>
                <a:r>
                  <a:rPr lang="ko-KR" altLang="en-US" dirty="0" smtClean="0">
                    <a:solidFill>
                      <a:schemeClr val="bg1"/>
                    </a:solidFill>
                    <a:latin typeface="a타이틀고딕3" panose="02020600000000000000" pitchFamily="18" charset="-127"/>
                    <a:ea typeface="a타이틀고딕3" panose="02020600000000000000" pitchFamily="18" charset="-127"/>
                  </a:rPr>
                  <a:t>형태소 분석</a:t>
                </a:r>
                <a:endParaRPr lang="en-US" altLang="ko-KR" dirty="0" smtClean="0">
                  <a:solidFill>
                    <a:schemeClr val="bg1"/>
                  </a:solidFill>
                  <a:latin typeface="a타이틀고딕3" panose="02020600000000000000" pitchFamily="18" charset="-127"/>
                  <a:ea typeface="a타이틀고딕3" panose="02020600000000000000" pitchFamily="18" charset="-127"/>
                </a:endParaRPr>
              </a:p>
              <a:p>
                <a:pPr algn="ctr"/>
                <a:r>
                  <a:rPr lang="en-US" altLang="ko-KR" dirty="0" smtClean="0">
                    <a:solidFill>
                      <a:schemeClr val="bg1"/>
                    </a:solidFill>
                    <a:latin typeface="a타이틀고딕3" panose="02020600000000000000" pitchFamily="18" charset="-127"/>
                    <a:ea typeface="a타이틀고딕3" panose="02020600000000000000" pitchFamily="18" charset="-127"/>
                  </a:rPr>
                  <a:t>&amp;</a:t>
                </a:r>
              </a:p>
              <a:p>
                <a:pPr algn="ctr"/>
                <a:r>
                  <a:rPr lang="ko-KR" altLang="en-US" dirty="0" smtClean="0">
                    <a:solidFill>
                      <a:schemeClr val="bg1"/>
                    </a:solidFill>
                    <a:latin typeface="a타이틀고딕3" panose="02020600000000000000" pitchFamily="18" charset="-127"/>
                    <a:ea typeface="a타이틀고딕3" panose="02020600000000000000" pitchFamily="18" charset="-127"/>
                  </a:rPr>
                  <a:t> </a:t>
                </a:r>
                <a:r>
                  <a:rPr lang="ko-KR" altLang="en-US" dirty="0" err="1" smtClean="0">
                    <a:solidFill>
                      <a:schemeClr val="bg1"/>
                    </a:solidFill>
                    <a:latin typeface="a타이틀고딕3" panose="02020600000000000000" pitchFamily="18" charset="-127"/>
                    <a:ea typeface="a타이틀고딕3" panose="02020600000000000000" pitchFamily="18" charset="-127"/>
                  </a:rPr>
                  <a:t>토큰화</a:t>
                </a:r>
                <a:r>
                  <a:rPr lang="ko-KR" altLang="en-US" dirty="0" smtClean="0">
                    <a:solidFill>
                      <a:schemeClr val="bg1"/>
                    </a:solidFill>
                    <a:latin typeface="a타이틀고딕3" panose="02020600000000000000" pitchFamily="18" charset="-127"/>
                    <a:ea typeface="a타이틀고딕3" panose="02020600000000000000" pitchFamily="18" charset="-127"/>
                  </a:rPr>
                  <a:t> </a:t>
                </a:r>
                <a:endParaRPr lang="ko-KR" altLang="en-US" dirty="0">
                  <a:solidFill>
                    <a:schemeClr val="bg1"/>
                  </a:solidFill>
                  <a:latin typeface="a타이틀고딕3" panose="02020600000000000000" pitchFamily="18" charset="-127"/>
                  <a:ea typeface="a타이틀고딕3" panose="02020600000000000000" pitchFamily="18" charset="-127"/>
                </a:endParaRPr>
              </a:p>
            </p:txBody>
          </p:sp>
          <p:sp>
            <p:nvSpPr>
              <p:cNvPr id="16" name="TextBox 15"/>
              <p:cNvSpPr txBox="1"/>
              <p:nvPr/>
            </p:nvSpPr>
            <p:spPr>
              <a:xfrm>
                <a:off x="6777367" y="5816986"/>
                <a:ext cx="1481510" cy="369332"/>
              </a:xfrm>
              <a:prstGeom prst="rect">
                <a:avLst/>
              </a:prstGeom>
              <a:noFill/>
            </p:spPr>
            <p:txBody>
              <a:bodyPr wrap="square" rtlCol="0">
                <a:spAutoFit/>
              </a:bodyPr>
              <a:lstStyle/>
              <a:p>
                <a:r>
                  <a:rPr lang="ko-KR" altLang="en-US" dirty="0" err="1" smtClean="0">
                    <a:solidFill>
                      <a:schemeClr val="bg1"/>
                    </a:solidFill>
                    <a:latin typeface="a타이틀고딕3" panose="02020600000000000000" pitchFamily="18" charset="-127"/>
                    <a:ea typeface="a타이틀고딕3" panose="02020600000000000000" pitchFamily="18" charset="-127"/>
                  </a:rPr>
                  <a:t>불용어</a:t>
                </a:r>
                <a:r>
                  <a:rPr lang="ko-KR" altLang="en-US" dirty="0" smtClean="0">
                    <a:solidFill>
                      <a:schemeClr val="bg1"/>
                    </a:solidFill>
                    <a:latin typeface="a타이틀고딕3" panose="02020600000000000000" pitchFamily="18" charset="-127"/>
                    <a:ea typeface="a타이틀고딕3" panose="02020600000000000000" pitchFamily="18" charset="-127"/>
                  </a:rPr>
                  <a:t> 제거 </a:t>
                </a:r>
                <a:endParaRPr lang="ko-KR" altLang="en-US" dirty="0">
                  <a:solidFill>
                    <a:schemeClr val="bg1"/>
                  </a:solidFill>
                  <a:latin typeface="a타이틀고딕3" panose="02020600000000000000" pitchFamily="18" charset="-127"/>
                  <a:ea typeface="a타이틀고딕3" panose="02020600000000000000" pitchFamily="18" charset="-127"/>
                </a:endParaRPr>
              </a:p>
            </p:txBody>
          </p:sp>
          <p:sp>
            <p:nvSpPr>
              <p:cNvPr id="17" name="TextBox 16"/>
              <p:cNvSpPr txBox="1"/>
              <p:nvPr/>
            </p:nvSpPr>
            <p:spPr>
              <a:xfrm>
                <a:off x="9004934" y="5776036"/>
                <a:ext cx="1078992" cy="382122"/>
              </a:xfrm>
              <a:prstGeom prst="rect">
                <a:avLst/>
              </a:prstGeom>
              <a:noFill/>
            </p:spPr>
            <p:txBody>
              <a:bodyPr wrap="square" rtlCol="0">
                <a:spAutoFit/>
              </a:bodyPr>
              <a:lstStyle/>
              <a:p>
                <a:r>
                  <a:rPr lang="ko-KR" altLang="en-US" dirty="0" err="1" smtClean="0">
                    <a:solidFill>
                      <a:schemeClr val="bg1"/>
                    </a:solidFill>
                    <a:latin typeface="a타이틀고딕3" panose="02020600000000000000" pitchFamily="18" charset="-127"/>
                    <a:ea typeface="a타이틀고딕3" panose="02020600000000000000" pitchFamily="18" charset="-127"/>
                  </a:rPr>
                  <a:t>벡터화</a:t>
                </a:r>
                <a:r>
                  <a:rPr lang="ko-KR" altLang="en-US" dirty="0" smtClean="0">
                    <a:solidFill>
                      <a:schemeClr val="bg1"/>
                    </a:solidFill>
                    <a:latin typeface="a타이틀고딕3" panose="02020600000000000000" pitchFamily="18" charset="-127"/>
                    <a:ea typeface="a타이틀고딕3" panose="02020600000000000000" pitchFamily="18" charset="-127"/>
                  </a:rPr>
                  <a:t> </a:t>
                </a:r>
                <a:endParaRPr lang="ko-KR" altLang="en-US" dirty="0">
                  <a:solidFill>
                    <a:schemeClr val="bg1"/>
                  </a:solidFill>
                  <a:latin typeface="a타이틀고딕3" panose="02020600000000000000" pitchFamily="18" charset="-127"/>
                  <a:ea typeface="a타이틀고딕3" panose="02020600000000000000" pitchFamily="18" charset="-127"/>
                </a:endParaRPr>
              </a:p>
            </p:txBody>
          </p:sp>
        </p:grpSp>
        <p:sp>
          <p:nvSpPr>
            <p:cNvPr id="18" name="TextBox 17"/>
            <p:cNvSpPr txBox="1"/>
            <p:nvPr/>
          </p:nvSpPr>
          <p:spPr>
            <a:xfrm>
              <a:off x="3181115" y="2523514"/>
              <a:ext cx="2029968" cy="646331"/>
            </a:xfrm>
            <a:prstGeom prst="rect">
              <a:avLst/>
            </a:prstGeom>
            <a:noFill/>
          </p:spPr>
          <p:txBody>
            <a:bodyPr wrap="square" rtlCol="0">
              <a:spAutoFit/>
            </a:bodyPr>
            <a:lstStyle/>
            <a:p>
              <a:r>
                <a:rPr lang="ko-KR" altLang="en-US" dirty="0" smtClean="0">
                  <a:latin typeface="a타이틀고딕2" panose="02020600000000000000" pitchFamily="18" charset="-127"/>
                  <a:ea typeface="a타이틀고딕2" panose="02020600000000000000" pitchFamily="18" charset="-127"/>
                </a:rPr>
                <a:t>은</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는</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을</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를</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되어</a:t>
              </a:r>
              <a:r>
                <a:rPr lang="en-US" altLang="ko-KR" dirty="0" smtClean="0">
                  <a:latin typeface="a타이틀고딕2" panose="02020600000000000000" pitchFamily="18" charset="-127"/>
                  <a:ea typeface="a타이틀고딕2" panose="02020600000000000000" pitchFamily="18" charset="-127"/>
                </a:rPr>
                <a:t>/</a:t>
              </a:r>
              <a:r>
                <a:rPr lang="ko-KR" altLang="en-US" dirty="0" smtClean="0">
                  <a:solidFill>
                    <a:srgbClr val="FF0000"/>
                  </a:solidFill>
                  <a:latin typeface="a타이틀고딕2" panose="02020600000000000000" pitchFamily="18" charset="-127"/>
                  <a:ea typeface="a타이틀고딕2" panose="02020600000000000000" pitchFamily="18" charset="-127"/>
                </a:rPr>
                <a:t>이</a:t>
              </a:r>
              <a:r>
                <a:rPr lang="en-US" altLang="ko-KR" dirty="0" smtClean="0">
                  <a:latin typeface="a타이틀고딕2" panose="02020600000000000000" pitchFamily="18" charset="-127"/>
                  <a:ea typeface="a타이틀고딕2" panose="02020600000000000000" pitchFamily="18" charset="-127"/>
                </a:rPr>
                <a:t>/</a:t>
              </a:r>
              <a:r>
                <a:rPr lang="ko-KR" altLang="en-US" dirty="0" smtClean="0">
                  <a:solidFill>
                    <a:srgbClr val="FF0000"/>
                  </a:solidFill>
                  <a:latin typeface="a타이틀고딕2" panose="02020600000000000000" pitchFamily="18" charset="-127"/>
                  <a:ea typeface="a타이틀고딕2" panose="02020600000000000000" pitchFamily="18" charset="-127"/>
                </a:rPr>
                <a:t>가</a:t>
              </a:r>
              <a:r>
                <a:rPr lang="en-US" altLang="ko-KR" dirty="0" smtClean="0">
                  <a:latin typeface="a타이틀고딕2" panose="02020600000000000000" pitchFamily="18" charset="-127"/>
                  <a:ea typeface="a타이틀고딕2" panose="02020600000000000000" pitchFamily="18" charset="-127"/>
                </a:rPr>
                <a:t>/…</a:t>
              </a:r>
              <a:endParaRPr lang="ko-KR" altLang="en-US" dirty="0">
                <a:latin typeface="a타이틀고딕2" panose="02020600000000000000" pitchFamily="18" charset="-127"/>
                <a:ea typeface="a타이틀고딕2" panose="02020600000000000000" pitchFamily="18" charset="-127"/>
              </a:endParaRPr>
            </a:p>
          </p:txBody>
        </p:sp>
        <p:sp>
          <p:nvSpPr>
            <p:cNvPr id="19" name="직사각형 18"/>
            <p:cNvSpPr/>
            <p:nvPr/>
          </p:nvSpPr>
          <p:spPr>
            <a:xfrm>
              <a:off x="4625835" y="4748974"/>
              <a:ext cx="2880917" cy="646331"/>
            </a:xfrm>
            <a:prstGeom prst="rect">
              <a:avLst/>
            </a:prstGeom>
          </p:spPr>
          <p:txBody>
            <a:bodyPr wrap="none">
              <a:spAutoFit/>
            </a:bodyPr>
            <a:lstStyle/>
            <a:p>
              <a:pPr marL="285750" indent="-285750">
                <a:buFont typeface="Wingdings" panose="05000000000000000000" pitchFamily="2" charset="2"/>
                <a:buChar char="ü"/>
              </a:pPr>
              <a:r>
                <a:rPr lang="ko-KR" altLang="en-US" dirty="0">
                  <a:latin typeface="a타이틀고딕2" panose="02020600000000000000" pitchFamily="18" charset="-127"/>
                  <a:ea typeface="a타이틀고딕2" panose="02020600000000000000" pitchFamily="18" charset="-127"/>
                </a:rPr>
                <a:t>비교적</a:t>
              </a:r>
              <a:r>
                <a:rPr lang="en-US" altLang="ko-KR" dirty="0">
                  <a:latin typeface="a타이틀고딕2" panose="02020600000000000000" pitchFamily="18" charset="-127"/>
                  <a:ea typeface="a타이틀고딕2" panose="02020600000000000000" pitchFamily="18" charset="-127"/>
                </a:rPr>
                <a:t>/</a:t>
              </a:r>
              <a:r>
                <a:rPr lang="ko-KR" altLang="en-US" dirty="0">
                  <a:latin typeface="a타이틀고딕2" panose="02020600000000000000" pitchFamily="18" charset="-127"/>
                  <a:ea typeface="a타이틀고딕2" panose="02020600000000000000" pitchFamily="18" charset="-127"/>
                </a:rPr>
                <a:t>먼지</a:t>
              </a:r>
              <a:r>
                <a:rPr lang="en-US" altLang="ko-KR" dirty="0">
                  <a:latin typeface="a타이틀고딕2" panose="02020600000000000000" pitchFamily="18" charset="-127"/>
                  <a:ea typeface="a타이틀고딕2" panose="02020600000000000000" pitchFamily="18" charset="-127"/>
                </a:rPr>
                <a:t>/</a:t>
              </a:r>
              <a:r>
                <a:rPr lang="ko-KR" altLang="en-US" dirty="0">
                  <a:solidFill>
                    <a:srgbClr val="FF0000"/>
                  </a:solidFill>
                  <a:latin typeface="a타이틀고딕2" panose="02020600000000000000" pitchFamily="18" charset="-127"/>
                  <a:ea typeface="a타이틀고딕2" panose="02020600000000000000" pitchFamily="18" charset="-127"/>
                </a:rPr>
                <a:t>가</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덜</a:t>
              </a:r>
              <a:r>
                <a:rPr lang="en-US" altLang="ko-KR" dirty="0">
                  <a:latin typeface="a타이틀고딕2" panose="02020600000000000000" pitchFamily="18" charset="-127"/>
                  <a:ea typeface="a타이틀고딕2" panose="02020600000000000000" pitchFamily="18" charset="-127"/>
                </a:rPr>
                <a:t>/</a:t>
              </a:r>
              <a:r>
                <a:rPr lang="ko-KR" altLang="en-US" dirty="0">
                  <a:latin typeface="a타이틀고딕2" panose="02020600000000000000" pitchFamily="18" charset="-127"/>
                  <a:ea typeface="a타이틀고딕2" panose="02020600000000000000" pitchFamily="18" charset="-127"/>
                </a:rPr>
                <a:t>발생</a:t>
              </a:r>
              <a:endParaRPr lang="en-US" altLang="ko-KR" dirty="0">
                <a:latin typeface="a타이틀고딕2" panose="02020600000000000000" pitchFamily="18" charset="-127"/>
                <a:ea typeface="a타이틀고딕2" panose="02020600000000000000" pitchFamily="18" charset="-127"/>
              </a:endParaRPr>
            </a:p>
            <a:p>
              <a:pPr marL="285750" indent="-285750">
                <a:buFont typeface="Wingdings" panose="05000000000000000000" pitchFamily="2" charset="2"/>
                <a:buChar char="ü"/>
              </a:pPr>
              <a:r>
                <a:rPr lang="ko-KR" altLang="en-US" dirty="0" err="1">
                  <a:latin typeface="a타이틀고딕2" panose="02020600000000000000" pitchFamily="18" charset="-127"/>
                  <a:ea typeface="a타이틀고딕2" panose="02020600000000000000" pitchFamily="18" charset="-127"/>
                </a:rPr>
                <a:t>충간소음</a:t>
              </a:r>
              <a:r>
                <a:rPr lang="en-US" altLang="ko-KR" dirty="0">
                  <a:latin typeface="a타이틀고딕2" panose="02020600000000000000" pitchFamily="18" charset="-127"/>
                  <a:ea typeface="a타이틀고딕2" panose="02020600000000000000" pitchFamily="18" charset="-127"/>
                </a:rPr>
                <a:t>/</a:t>
              </a:r>
              <a:r>
                <a:rPr lang="ko-KR" altLang="en-US" dirty="0">
                  <a:solidFill>
                    <a:srgbClr val="FF0000"/>
                  </a:solidFill>
                  <a:latin typeface="a타이틀고딕2" panose="02020600000000000000" pitchFamily="18" charset="-127"/>
                  <a:ea typeface="a타이틀고딕2" panose="02020600000000000000" pitchFamily="18" charset="-127"/>
                </a:rPr>
                <a:t>이</a:t>
              </a:r>
              <a:r>
                <a:rPr lang="en-US" altLang="ko-KR" dirty="0">
                  <a:latin typeface="a타이틀고딕2" panose="02020600000000000000" pitchFamily="18" charset="-127"/>
                  <a:ea typeface="a타이틀고딕2" panose="02020600000000000000" pitchFamily="18" charset="-127"/>
                </a:rPr>
                <a:t>/</a:t>
              </a:r>
              <a:r>
                <a:rPr lang="ko-KR" altLang="en-US" dirty="0">
                  <a:latin typeface="a타이틀고딕2" panose="02020600000000000000" pitchFamily="18" charset="-127"/>
                  <a:ea typeface="a타이틀고딕2" panose="02020600000000000000" pitchFamily="18" charset="-127"/>
                </a:rPr>
                <a:t>너무</a:t>
              </a:r>
              <a:r>
                <a:rPr lang="en-US" altLang="ko-KR" dirty="0">
                  <a:latin typeface="a타이틀고딕2" panose="02020600000000000000" pitchFamily="18" charset="-127"/>
                  <a:ea typeface="a타이틀고딕2" panose="02020600000000000000" pitchFamily="18" charset="-127"/>
                </a:rPr>
                <a:t>/</a:t>
              </a:r>
              <a:r>
                <a:rPr lang="ko-KR" altLang="en-US" dirty="0">
                  <a:latin typeface="a타이틀고딕2" panose="02020600000000000000" pitchFamily="18" charset="-127"/>
                  <a:ea typeface="a타이틀고딕2" panose="02020600000000000000" pitchFamily="18" charset="-127"/>
                </a:rPr>
                <a:t>심하다</a:t>
              </a:r>
            </a:p>
          </p:txBody>
        </p:sp>
        <p:sp>
          <p:nvSpPr>
            <p:cNvPr id="20" name="TextBox 19"/>
            <p:cNvSpPr txBox="1"/>
            <p:nvPr/>
          </p:nvSpPr>
          <p:spPr>
            <a:xfrm>
              <a:off x="6917055" y="2466771"/>
              <a:ext cx="2660904" cy="646331"/>
            </a:xfrm>
            <a:prstGeom prst="rect">
              <a:avLst/>
            </a:prstGeom>
            <a:noFill/>
          </p:spPr>
          <p:txBody>
            <a:bodyPr wrap="square" rtlCol="0">
              <a:spAutoFit/>
            </a:bodyPr>
            <a:lstStyle/>
            <a:p>
              <a:pPr marL="285750" indent="-285750">
                <a:buFont typeface="Wingdings" panose="05000000000000000000" pitchFamily="2" charset="2"/>
                <a:buChar char="ü"/>
              </a:pPr>
              <a:r>
                <a:rPr lang="ko-KR" altLang="en-US" dirty="0" smtClean="0">
                  <a:latin typeface="a타이틀고딕2" panose="02020600000000000000" pitchFamily="18" charset="-127"/>
                  <a:ea typeface="a타이틀고딕2" panose="02020600000000000000" pitchFamily="18" charset="-127"/>
                </a:rPr>
                <a:t>비교적</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먼지</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덜</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발생</a:t>
              </a:r>
              <a:endParaRPr lang="en-US" altLang="ko-KR" dirty="0" smtClean="0">
                <a:latin typeface="a타이틀고딕2" panose="02020600000000000000" pitchFamily="18" charset="-127"/>
                <a:ea typeface="a타이틀고딕2" panose="02020600000000000000" pitchFamily="18" charset="-127"/>
              </a:endParaRPr>
            </a:p>
            <a:p>
              <a:pPr marL="285750" indent="-285750">
                <a:buFont typeface="Wingdings" panose="05000000000000000000" pitchFamily="2" charset="2"/>
                <a:buChar char="ü"/>
              </a:pPr>
              <a:r>
                <a:rPr lang="ko-KR" altLang="en-US" dirty="0" err="1" smtClean="0">
                  <a:latin typeface="a타이틀고딕2" panose="02020600000000000000" pitchFamily="18" charset="-127"/>
                  <a:ea typeface="a타이틀고딕2" panose="02020600000000000000" pitchFamily="18" charset="-127"/>
                </a:rPr>
                <a:t>충간소음</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너무</a:t>
              </a:r>
              <a:r>
                <a:rPr lang="en-US" altLang="ko-KR" dirty="0" smtClean="0">
                  <a:latin typeface="a타이틀고딕2" panose="02020600000000000000" pitchFamily="18" charset="-127"/>
                  <a:ea typeface="a타이틀고딕2" panose="02020600000000000000" pitchFamily="18" charset="-127"/>
                </a:rPr>
                <a:t>/</a:t>
              </a:r>
              <a:r>
                <a:rPr lang="ko-KR" altLang="en-US" dirty="0" smtClean="0">
                  <a:latin typeface="a타이틀고딕2" panose="02020600000000000000" pitchFamily="18" charset="-127"/>
                  <a:ea typeface="a타이틀고딕2" panose="02020600000000000000" pitchFamily="18" charset="-127"/>
                </a:rPr>
                <a:t>심하다</a:t>
              </a:r>
              <a:endParaRPr lang="ko-KR" altLang="en-US" dirty="0">
                <a:latin typeface="a타이틀고딕2" panose="02020600000000000000" pitchFamily="18" charset="-127"/>
                <a:ea typeface="a타이틀고딕2" panose="02020600000000000000" pitchFamily="18" charset="-127"/>
              </a:endParaRPr>
            </a:p>
          </p:txBody>
        </p:sp>
        <p:sp>
          <p:nvSpPr>
            <p:cNvPr id="22" name="TextBox 21"/>
            <p:cNvSpPr txBox="1"/>
            <p:nvPr/>
          </p:nvSpPr>
          <p:spPr>
            <a:xfrm>
              <a:off x="9313164" y="4863538"/>
              <a:ext cx="2240123" cy="646331"/>
            </a:xfrm>
            <a:prstGeom prst="rect">
              <a:avLst/>
            </a:prstGeom>
            <a:noFill/>
          </p:spPr>
          <p:txBody>
            <a:bodyPr wrap="square" rtlCol="0">
              <a:spAutoFit/>
            </a:bodyPr>
            <a:lstStyle/>
            <a:p>
              <a:pPr marL="285750" indent="-285750">
                <a:buFont typeface="Wingdings" panose="05000000000000000000" pitchFamily="2" charset="2"/>
                <a:buChar char="ü"/>
              </a:pPr>
              <a:r>
                <a:rPr lang="en-US" altLang="ko-KR" dirty="0">
                  <a:latin typeface="a타이틀고딕2" panose="02020600000000000000" pitchFamily="18" charset="-127"/>
                  <a:ea typeface="a타이틀고딕2" panose="02020600000000000000" pitchFamily="18" charset="-127"/>
                </a:rPr>
                <a:t>[317,46,193,217]</a:t>
              </a:r>
            </a:p>
            <a:p>
              <a:pPr marL="285750" indent="-285750">
                <a:buFont typeface="Wingdings" panose="05000000000000000000" pitchFamily="2" charset="2"/>
                <a:buChar char="ü"/>
              </a:pPr>
              <a:r>
                <a:rPr lang="en-US" altLang="ko-KR" dirty="0">
                  <a:latin typeface="a타이틀고딕2" panose="02020600000000000000" pitchFamily="18" charset="-127"/>
                  <a:ea typeface="a타이틀고딕2" panose="02020600000000000000" pitchFamily="18" charset="-127"/>
                </a:rPr>
                <a:t>[42,66,453]</a:t>
              </a:r>
            </a:p>
          </p:txBody>
        </p:sp>
      </p:grpSp>
      <p:sp>
        <p:nvSpPr>
          <p:cNvPr id="6" name="직사각형 5"/>
          <p:cNvSpPr/>
          <p:nvPr/>
        </p:nvSpPr>
        <p:spPr>
          <a:xfrm>
            <a:off x="576072" y="2404872"/>
            <a:ext cx="11247120" cy="3785616"/>
          </a:xfrm>
          <a:prstGeom prst="rect">
            <a:avLst/>
          </a:prstGeom>
          <a:noFill/>
          <a:ln w="28575">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이등변 삼각형 22"/>
          <p:cNvSpPr/>
          <p:nvPr/>
        </p:nvSpPr>
        <p:spPr>
          <a:xfrm rot="5400000">
            <a:off x="4933308" y="4084067"/>
            <a:ext cx="1112897" cy="304184"/>
          </a:xfrm>
          <a:prstGeom prst="triangle">
            <a:avLst>
              <a:gd name="adj" fmla="val 513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5" name="이등변 삼각형 24"/>
          <p:cNvSpPr/>
          <p:nvPr/>
        </p:nvSpPr>
        <p:spPr>
          <a:xfrm rot="5400000">
            <a:off x="2864331" y="4022781"/>
            <a:ext cx="1112897" cy="304184"/>
          </a:xfrm>
          <a:prstGeom prst="triangle">
            <a:avLst>
              <a:gd name="adj" fmla="val 513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6" name="이등변 삼각형 25"/>
          <p:cNvSpPr/>
          <p:nvPr/>
        </p:nvSpPr>
        <p:spPr>
          <a:xfrm rot="5400000">
            <a:off x="6997712" y="4093912"/>
            <a:ext cx="1112897" cy="304184"/>
          </a:xfrm>
          <a:prstGeom prst="triangle">
            <a:avLst>
              <a:gd name="adj" fmla="val 513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7" name="이등변 삼각형 26"/>
          <p:cNvSpPr/>
          <p:nvPr/>
        </p:nvSpPr>
        <p:spPr>
          <a:xfrm rot="5400000">
            <a:off x="9062115" y="4041069"/>
            <a:ext cx="1112897" cy="304184"/>
          </a:xfrm>
          <a:prstGeom prst="triangle">
            <a:avLst>
              <a:gd name="adj" fmla="val 513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01196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사각형: 둥근 모서리 7">
            <a:extLst>
              <a:ext uri="{FF2B5EF4-FFF2-40B4-BE49-F238E27FC236}">
                <a16:creationId xmlns:a16="http://schemas.microsoft.com/office/drawing/2014/main" id="{3F2AF04C-F3E6-4147-B313-AC499DA967E9}"/>
              </a:ext>
            </a:extLst>
          </p:cNvPr>
          <p:cNvSpPr/>
          <p:nvPr/>
        </p:nvSpPr>
        <p:spPr>
          <a:xfrm>
            <a:off x="2474975" y="3015119"/>
            <a:ext cx="7254241" cy="2589101"/>
          </a:xfrm>
          <a:prstGeom prst="roundRect">
            <a:avLst>
              <a:gd name="adj" fmla="val 8686"/>
            </a:avLst>
          </a:prstGeom>
          <a:solidFill>
            <a:srgbClr val="33BFBE">
              <a:alpha val="44000"/>
            </a:srgbClr>
          </a:solidFill>
          <a:ln w="50800">
            <a:solidFill>
              <a:srgbClr val="33BF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5" name="그림 4" descr="개체, 시계이(가) 표시된 사진&#10;&#10;자동 생성된 설명">
            <a:extLst>
              <a:ext uri="{FF2B5EF4-FFF2-40B4-BE49-F238E27FC236}">
                <a16:creationId xmlns:a16="http://schemas.microsoft.com/office/drawing/2014/main" id="{0487E83F-45F1-40BC-9D34-08A78084E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449" y="633282"/>
            <a:ext cx="2589101" cy="2589101"/>
          </a:xfrm>
          <a:prstGeom prst="rect">
            <a:avLst/>
          </a:prstGeom>
        </p:spPr>
      </p:pic>
      <p:sp>
        <p:nvSpPr>
          <p:cNvPr id="6" name="TextBox 5">
            <a:extLst>
              <a:ext uri="{FF2B5EF4-FFF2-40B4-BE49-F238E27FC236}">
                <a16:creationId xmlns:a16="http://schemas.microsoft.com/office/drawing/2014/main" id="{B923179A-222A-4D95-A39F-2DDEA95D4CF4}"/>
              </a:ext>
            </a:extLst>
          </p:cNvPr>
          <p:cNvSpPr txBox="1"/>
          <p:nvPr/>
        </p:nvSpPr>
        <p:spPr>
          <a:xfrm>
            <a:off x="4576994" y="3550274"/>
            <a:ext cx="3038011" cy="1323439"/>
          </a:xfrm>
          <a:prstGeom prst="rect">
            <a:avLst/>
          </a:prstGeom>
          <a:noFill/>
        </p:spPr>
        <p:txBody>
          <a:bodyPr wrap="none" rtlCol="0">
            <a:spAutoFit/>
          </a:bodyPr>
          <a:lstStyle/>
          <a:p>
            <a:r>
              <a:rPr lang="en-US" altLang="ko-KR" sz="8000" dirty="0">
                <a:latin typeface="a시월구일3" panose="02020600000000000000" pitchFamily="18" charset="-127"/>
                <a:ea typeface="a시월구일3" panose="02020600000000000000" pitchFamily="18" charset="-127"/>
              </a:rPr>
              <a:t>Q &amp; A</a:t>
            </a:r>
            <a:endParaRPr lang="ko-KR" altLang="en-US" sz="8000" dirty="0">
              <a:latin typeface="a시월구일3" panose="02020600000000000000" pitchFamily="18" charset="-127"/>
              <a:ea typeface="a시월구일3" panose="02020600000000000000" pitchFamily="18" charset="-127"/>
            </a:endParaRPr>
          </a:p>
        </p:txBody>
      </p:sp>
    </p:spTree>
    <p:extLst>
      <p:ext uri="{BB962C8B-B14F-4D97-AF65-F5344CB8AC3E}">
        <p14:creationId xmlns:p14="http://schemas.microsoft.com/office/powerpoint/2010/main" val="4196313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사각형: 둥근 모서리 7">
            <a:extLst>
              <a:ext uri="{FF2B5EF4-FFF2-40B4-BE49-F238E27FC236}">
                <a16:creationId xmlns:a16="http://schemas.microsoft.com/office/drawing/2014/main" id="{3F2AF04C-F3E6-4147-B313-AC499DA967E9}"/>
              </a:ext>
            </a:extLst>
          </p:cNvPr>
          <p:cNvSpPr/>
          <p:nvPr/>
        </p:nvSpPr>
        <p:spPr>
          <a:xfrm>
            <a:off x="2474975" y="3015119"/>
            <a:ext cx="7254241" cy="2589101"/>
          </a:xfrm>
          <a:prstGeom prst="roundRect">
            <a:avLst>
              <a:gd name="adj" fmla="val 8686"/>
            </a:avLst>
          </a:prstGeom>
          <a:solidFill>
            <a:srgbClr val="33BFBE">
              <a:alpha val="44000"/>
            </a:srgbClr>
          </a:solidFill>
          <a:ln w="50800">
            <a:solidFill>
              <a:srgbClr val="33BF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5" name="그림 4" descr="개체, 시계이(가) 표시된 사진&#10;&#10;자동 생성된 설명">
            <a:extLst>
              <a:ext uri="{FF2B5EF4-FFF2-40B4-BE49-F238E27FC236}">
                <a16:creationId xmlns:a16="http://schemas.microsoft.com/office/drawing/2014/main" id="{0487E83F-45F1-40BC-9D34-08A78084E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449" y="633282"/>
            <a:ext cx="2589101" cy="2589101"/>
          </a:xfrm>
          <a:prstGeom prst="rect">
            <a:avLst/>
          </a:prstGeom>
        </p:spPr>
      </p:pic>
      <p:sp>
        <p:nvSpPr>
          <p:cNvPr id="6" name="TextBox 5">
            <a:extLst>
              <a:ext uri="{FF2B5EF4-FFF2-40B4-BE49-F238E27FC236}">
                <a16:creationId xmlns:a16="http://schemas.microsoft.com/office/drawing/2014/main" id="{B923179A-222A-4D95-A39F-2DDEA95D4CF4}"/>
              </a:ext>
            </a:extLst>
          </p:cNvPr>
          <p:cNvSpPr txBox="1"/>
          <p:nvPr/>
        </p:nvSpPr>
        <p:spPr>
          <a:xfrm>
            <a:off x="3459698" y="3550274"/>
            <a:ext cx="5272597" cy="1323439"/>
          </a:xfrm>
          <a:prstGeom prst="rect">
            <a:avLst/>
          </a:prstGeom>
          <a:noFill/>
        </p:spPr>
        <p:txBody>
          <a:bodyPr wrap="none" rtlCol="0">
            <a:spAutoFit/>
          </a:bodyPr>
          <a:lstStyle/>
          <a:p>
            <a:r>
              <a:rPr lang="ko-KR" altLang="en-US" sz="8000" dirty="0">
                <a:latin typeface="a시월구일3" panose="02020600000000000000" pitchFamily="18" charset="-127"/>
                <a:ea typeface="a시월구일3" panose="02020600000000000000" pitchFamily="18" charset="-127"/>
              </a:rPr>
              <a:t>감사합니다</a:t>
            </a:r>
          </a:p>
        </p:txBody>
      </p:sp>
    </p:spTree>
    <p:extLst>
      <p:ext uri="{BB962C8B-B14F-4D97-AF65-F5344CB8AC3E}">
        <p14:creationId xmlns:p14="http://schemas.microsoft.com/office/powerpoint/2010/main" val="3080695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BA4BB5-5B3C-4927-A730-89C046295A28}"/>
              </a:ext>
            </a:extLst>
          </p:cNvPr>
          <p:cNvSpPr>
            <a:spLocks noGrp="1"/>
          </p:cNvSpPr>
          <p:nvPr>
            <p:ph type="title"/>
          </p:nvPr>
        </p:nvSpPr>
        <p:spPr/>
        <p:txBody>
          <a:bodyPr/>
          <a:lstStyle/>
          <a:p>
            <a:pPr>
              <a:lnSpc>
                <a:spcPct val="100000"/>
              </a:lnSpc>
            </a:pPr>
            <a:r>
              <a:rPr lang="ko-KR" altLang="en-US" dirty="0"/>
              <a:t>주제 소개</a:t>
            </a:r>
            <a:endParaRPr lang="en-US" altLang="ko-KR" dirty="0"/>
          </a:p>
        </p:txBody>
      </p:sp>
      <p:sp>
        <p:nvSpPr>
          <p:cNvPr id="12" name="TextBox 11">
            <a:extLst>
              <a:ext uri="{FF2B5EF4-FFF2-40B4-BE49-F238E27FC236}">
                <a16:creationId xmlns:a16="http://schemas.microsoft.com/office/drawing/2014/main" id="{E00D36D3-CA15-4F1E-A00A-DFD5AA1B194F}"/>
              </a:ext>
            </a:extLst>
          </p:cNvPr>
          <p:cNvSpPr txBox="1"/>
          <p:nvPr/>
        </p:nvSpPr>
        <p:spPr>
          <a:xfrm>
            <a:off x="11134743" y="6304032"/>
            <a:ext cx="819455" cy="369332"/>
          </a:xfrm>
          <a:prstGeom prst="rect">
            <a:avLst/>
          </a:prstGeom>
          <a:noFill/>
        </p:spPr>
        <p:txBody>
          <a:bodyPr wrap="none" rtlCol="0">
            <a:spAutoFit/>
          </a:bodyPr>
          <a:lstStyle/>
          <a:p>
            <a:r>
              <a:rPr lang="en-US" altLang="ko-KR" dirty="0">
                <a:latin typeface="a시월구일1" panose="02020600000000000000" pitchFamily="18" charset="-127"/>
                <a:ea typeface="a시월구일1" panose="02020600000000000000" pitchFamily="18" charset="-127"/>
              </a:rPr>
              <a:t>1 / 20</a:t>
            </a:r>
            <a:endParaRPr lang="ko-KR" altLang="en-US" dirty="0">
              <a:latin typeface="a시월구일1" panose="02020600000000000000" pitchFamily="18" charset="-127"/>
              <a:ea typeface="a시월구일1" panose="02020600000000000000" pitchFamily="18" charset="-127"/>
            </a:endParaRPr>
          </a:p>
        </p:txBody>
      </p:sp>
      <p:sp>
        <p:nvSpPr>
          <p:cNvPr id="17" name="사각형: 둥근 모서리 5">
            <a:extLst>
              <a:ext uri="{FF2B5EF4-FFF2-40B4-BE49-F238E27FC236}">
                <a16:creationId xmlns:a16="http://schemas.microsoft.com/office/drawing/2014/main" id="{5F4D9A59-90E9-43C1-90D6-0A01F3514044}"/>
              </a:ext>
            </a:extLst>
          </p:cNvPr>
          <p:cNvSpPr/>
          <p:nvPr/>
        </p:nvSpPr>
        <p:spPr>
          <a:xfrm>
            <a:off x="1060704" y="1719072"/>
            <a:ext cx="4681728" cy="1975104"/>
          </a:xfrm>
          <a:prstGeom prst="roundRect">
            <a:avLst>
              <a:gd name="adj" fmla="val 8686"/>
            </a:avLst>
          </a:prstGeom>
          <a:solidFill>
            <a:srgbClr val="33BFBE">
              <a:alpha val="44000"/>
            </a:srgbClr>
          </a:solidFill>
          <a:ln w="50800">
            <a:solidFill>
              <a:srgbClr val="33BF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8" name="사각형: 둥근 모서리 5">
            <a:extLst>
              <a:ext uri="{FF2B5EF4-FFF2-40B4-BE49-F238E27FC236}">
                <a16:creationId xmlns:a16="http://schemas.microsoft.com/office/drawing/2014/main" id="{5F4D9A59-90E9-43C1-90D6-0A01F3514044}"/>
              </a:ext>
            </a:extLst>
          </p:cNvPr>
          <p:cNvSpPr/>
          <p:nvPr/>
        </p:nvSpPr>
        <p:spPr>
          <a:xfrm>
            <a:off x="6428231" y="1719072"/>
            <a:ext cx="4706511" cy="1975104"/>
          </a:xfrm>
          <a:prstGeom prst="roundRect">
            <a:avLst>
              <a:gd name="adj" fmla="val 8686"/>
            </a:avLst>
          </a:prstGeom>
          <a:solidFill>
            <a:srgbClr val="33BFBE">
              <a:alpha val="44000"/>
            </a:srgbClr>
          </a:solidFill>
          <a:ln w="50800">
            <a:solidFill>
              <a:srgbClr val="33BF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직사각형 18"/>
          <p:cNvSpPr/>
          <p:nvPr/>
        </p:nvSpPr>
        <p:spPr>
          <a:xfrm>
            <a:off x="6548827" y="2116719"/>
            <a:ext cx="4465320" cy="1179810"/>
          </a:xfrm>
          <a:prstGeom prst="rect">
            <a:avLst/>
          </a:prstGeom>
        </p:spPr>
        <p:txBody>
          <a:bodyPr wrap="square">
            <a:spAutoFit/>
          </a:bodyPr>
          <a:lstStyle/>
          <a:p>
            <a:pPr algn="ctr">
              <a:lnSpc>
                <a:spcPct val="90000"/>
              </a:lnSpc>
              <a:spcBef>
                <a:spcPts val="1000"/>
              </a:spcBef>
            </a:pPr>
            <a:r>
              <a:rPr lang="ko-KR" altLang="en-US" sz="2000" dirty="0" smtClean="0">
                <a:latin typeface="a시월구일1" panose="02020600000000000000" pitchFamily="18" charset="-127"/>
                <a:ea typeface="a시월구일1" panose="02020600000000000000" pitchFamily="18" charset="-127"/>
              </a:rPr>
              <a:t>신문 </a:t>
            </a:r>
            <a:r>
              <a:rPr lang="ko-KR" altLang="en-US" sz="2000" dirty="0">
                <a:latin typeface="a시월구일1" panose="02020600000000000000" pitchFamily="18" charset="-127"/>
                <a:ea typeface="a시월구일1" panose="02020600000000000000" pitchFamily="18" charset="-127"/>
              </a:rPr>
              <a:t>기사</a:t>
            </a:r>
            <a:r>
              <a:rPr lang="en-US" altLang="ko-KR" sz="2000" dirty="0">
                <a:latin typeface="a시월구일1" panose="02020600000000000000" pitchFamily="18" charset="-127"/>
                <a:ea typeface="a시월구일1" panose="02020600000000000000" pitchFamily="18" charset="-127"/>
              </a:rPr>
              <a:t>, </a:t>
            </a:r>
            <a:r>
              <a:rPr lang="ko-KR" altLang="en-US" sz="2000" dirty="0">
                <a:latin typeface="a시월구일1" panose="02020600000000000000" pitchFamily="18" charset="-127"/>
                <a:ea typeface="a시월구일1" panose="02020600000000000000" pitchFamily="18" charset="-127"/>
              </a:rPr>
              <a:t>도서</a:t>
            </a:r>
            <a:r>
              <a:rPr lang="en-US" altLang="ko-KR" sz="2000" dirty="0">
                <a:latin typeface="a시월구일1" panose="02020600000000000000" pitchFamily="18" charset="-127"/>
                <a:ea typeface="a시월구일1" panose="02020600000000000000" pitchFamily="18" charset="-127"/>
              </a:rPr>
              <a:t>, </a:t>
            </a:r>
            <a:r>
              <a:rPr lang="ko-KR" altLang="en-US" sz="2000" dirty="0" smtClean="0">
                <a:latin typeface="a시월구일1" panose="02020600000000000000" pitchFamily="18" charset="-127"/>
                <a:ea typeface="a시월구일1" panose="02020600000000000000" pitchFamily="18" charset="-127"/>
              </a:rPr>
              <a:t>영화</a:t>
            </a:r>
            <a:r>
              <a:rPr lang="en-US" altLang="ko-KR" sz="2000" dirty="0">
                <a:latin typeface="a시월구일1" panose="02020600000000000000" pitchFamily="18" charset="-127"/>
                <a:ea typeface="a시월구일1" panose="02020600000000000000" pitchFamily="18" charset="-127"/>
              </a:rPr>
              <a:t> </a:t>
            </a:r>
            <a:r>
              <a:rPr lang="ko-KR" altLang="en-US" sz="2000" dirty="0" smtClean="0">
                <a:latin typeface="a시월구일1" panose="02020600000000000000" pitchFamily="18" charset="-127"/>
                <a:ea typeface="a시월구일1" panose="02020600000000000000" pitchFamily="18" charset="-127"/>
              </a:rPr>
              <a:t>등</a:t>
            </a:r>
            <a:endParaRPr lang="en-US" altLang="ko-KR" sz="2000" dirty="0" smtClean="0">
              <a:latin typeface="a시월구일1" panose="02020600000000000000" pitchFamily="18" charset="-127"/>
              <a:ea typeface="a시월구일1" panose="02020600000000000000" pitchFamily="18" charset="-127"/>
            </a:endParaRPr>
          </a:p>
          <a:p>
            <a:pPr algn="ctr">
              <a:lnSpc>
                <a:spcPct val="90000"/>
              </a:lnSpc>
              <a:spcBef>
                <a:spcPts val="1000"/>
              </a:spcBef>
            </a:pPr>
            <a:r>
              <a:rPr lang="ko-KR" altLang="en-US" sz="2000" dirty="0" smtClean="0">
                <a:latin typeface="a시월구일1" panose="02020600000000000000" pitchFamily="18" charset="-127"/>
                <a:ea typeface="a시월구일1" panose="02020600000000000000" pitchFamily="18" charset="-127"/>
              </a:rPr>
              <a:t> </a:t>
            </a:r>
            <a:r>
              <a:rPr lang="ko-KR" altLang="en-US" sz="2000" dirty="0">
                <a:latin typeface="a시월구일1" panose="02020600000000000000" pitchFamily="18" charset="-127"/>
                <a:ea typeface="a시월구일1" panose="02020600000000000000" pitchFamily="18" charset="-127"/>
              </a:rPr>
              <a:t>각종 콘텐츠를 요약해 제공하는 </a:t>
            </a:r>
            <a:endParaRPr lang="en-US" altLang="ko-KR" sz="2000" dirty="0" smtClean="0">
              <a:latin typeface="a시월구일1" panose="02020600000000000000" pitchFamily="18" charset="-127"/>
              <a:ea typeface="a시월구일1" panose="02020600000000000000" pitchFamily="18" charset="-127"/>
            </a:endParaRPr>
          </a:p>
          <a:p>
            <a:pPr algn="ctr">
              <a:lnSpc>
                <a:spcPct val="90000"/>
              </a:lnSpc>
              <a:spcBef>
                <a:spcPts val="1000"/>
              </a:spcBef>
            </a:pPr>
            <a:r>
              <a:rPr lang="ko-KR" altLang="en-US" sz="2000" dirty="0" smtClean="0">
                <a:latin typeface="a시월구일2" panose="02020600000000000000" pitchFamily="18" charset="-127"/>
                <a:ea typeface="a시월구일2" panose="02020600000000000000" pitchFamily="18" charset="-127"/>
              </a:rPr>
              <a:t>‘</a:t>
            </a:r>
            <a:r>
              <a:rPr lang="ko-KR" altLang="en-US" sz="2000" b="1" dirty="0" err="1">
                <a:latin typeface="a시월구일2" panose="02020600000000000000" pitchFamily="18" charset="-127"/>
                <a:ea typeface="a시월구일2" panose="02020600000000000000" pitchFamily="18" charset="-127"/>
              </a:rPr>
              <a:t>서머리</a:t>
            </a:r>
            <a:r>
              <a:rPr lang="en-US" altLang="ko-KR" sz="2000" b="1" dirty="0">
                <a:latin typeface="a시월구일2" panose="02020600000000000000" pitchFamily="18" charset="-127"/>
                <a:ea typeface="a시월구일2" panose="02020600000000000000" pitchFamily="18" charset="-127"/>
              </a:rPr>
              <a:t>(summary) </a:t>
            </a:r>
            <a:r>
              <a:rPr lang="ko-KR" altLang="en-US" sz="2000" b="1" dirty="0" smtClean="0">
                <a:latin typeface="a시월구일2" panose="02020600000000000000" pitchFamily="18" charset="-127"/>
                <a:ea typeface="a시월구일2" panose="02020600000000000000" pitchFamily="18" charset="-127"/>
              </a:rPr>
              <a:t>콘텐츠</a:t>
            </a:r>
            <a:r>
              <a:rPr lang="ko-KR" altLang="en-US" sz="2000" dirty="0">
                <a:latin typeface="a시월구일1" panose="02020600000000000000" pitchFamily="18" charset="-127"/>
                <a:ea typeface="a시월구일1" panose="02020600000000000000" pitchFamily="18" charset="-127"/>
              </a:rPr>
              <a:t> </a:t>
            </a:r>
            <a:r>
              <a:rPr lang="ko-KR" altLang="en-US" sz="2000" dirty="0" smtClean="0">
                <a:latin typeface="a시월구일1" panose="02020600000000000000" pitchFamily="18" charset="-127"/>
                <a:ea typeface="a시월구일1" panose="02020600000000000000" pitchFamily="18" charset="-127"/>
              </a:rPr>
              <a:t>각광</a:t>
            </a:r>
            <a:endParaRPr lang="ko-KR" altLang="en-US" sz="2000" dirty="0">
              <a:latin typeface="a시월구일1" panose="02020600000000000000" pitchFamily="18" charset="-127"/>
              <a:ea typeface="a시월구일1" panose="02020600000000000000" pitchFamily="18" charset="-127"/>
            </a:endParaRPr>
          </a:p>
        </p:txBody>
      </p:sp>
      <p:sp>
        <p:nvSpPr>
          <p:cNvPr id="20" name="직사각형 19"/>
          <p:cNvSpPr/>
          <p:nvPr/>
        </p:nvSpPr>
        <p:spPr>
          <a:xfrm>
            <a:off x="1261109" y="1914099"/>
            <a:ext cx="4280917" cy="1585049"/>
          </a:xfrm>
          <a:prstGeom prst="rect">
            <a:avLst/>
          </a:prstGeom>
        </p:spPr>
        <p:txBody>
          <a:bodyPr wrap="square">
            <a:spAutoFit/>
          </a:bodyPr>
          <a:lstStyle/>
          <a:p>
            <a:pPr algn="ctr">
              <a:lnSpc>
                <a:spcPct val="90000"/>
              </a:lnSpc>
              <a:spcBef>
                <a:spcPts val="1000"/>
              </a:spcBef>
            </a:pPr>
            <a:r>
              <a:rPr lang="en-US" altLang="ko-KR" sz="2000" dirty="0">
                <a:latin typeface="a시월구일1" panose="02020600000000000000" pitchFamily="18" charset="-127"/>
                <a:ea typeface="a시월구일1" panose="02020600000000000000" pitchFamily="18" charset="-127"/>
              </a:rPr>
              <a:t>Attention</a:t>
            </a:r>
            <a:r>
              <a:rPr lang="ko-KR" altLang="en-US" sz="2000" dirty="0">
                <a:latin typeface="a시월구일1" panose="02020600000000000000" pitchFamily="18" charset="-127"/>
                <a:ea typeface="a시월구일1" panose="02020600000000000000" pitchFamily="18" charset="-127"/>
              </a:rPr>
              <a:t>의 자연어 </a:t>
            </a:r>
            <a:r>
              <a:rPr lang="ko-KR" altLang="en-US" sz="2000" dirty="0" smtClean="0">
                <a:latin typeface="a시월구일1" panose="02020600000000000000" pitchFamily="18" charset="-127"/>
                <a:ea typeface="a시월구일1" panose="02020600000000000000" pitchFamily="18" charset="-127"/>
              </a:rPr>
              <a:t>번역에서 </a:t>
            </a:r>
            <a:endParaRPr lang="en-US" altLang="ko-KR" sz="2000" dirty="0" smtClean="0">
              <a:latin typeface="a시월구일1" panose="02020600000000000000" pitchFamily="18" charset="-127"/>
              <a:ea typeface="a시월구일1" panose="02020600000000000000" pitchFamily="18" charset="-127"/>
            </a:endParaRPr>
          </a:p>
          <a:p>
            <a:pPr algn="ctr">
              <a:lnSpc>
                <a:spcPct val="90000"/>
              </a:lnSpc>
              <a:spcBef>
                <a:spcPts val="1000"/>
              </a:spcBef>
            </a:pPr>
            <a:r>
              <a:rPr lang="ko-KR" altLang="en-US" sz="2000" dirty="0" smtClean="0">
                <a:latin typeface="a시월구일1" panose="02020600000000000000" pitchFamily="18" charset="-127"/>
                <a:ea typeface="a시월구일1" panose="02020600000000000000" pitchFamily="18" charset="-127"/>
              </a:rPr>
              <a:t>성능 </a:t>
            </a:r>
            <a:r>
              <a:rPr lang="ko-KR" altLang="en-US" sz="2000" dirty="0">
                <a:latin typeface="a시월구일1" panose="02020600000000000000" pitchFamily="18" charset="-127"/>
                <a:ea typeface="a시월구일1" panose="02020600000000000000" pitchFamily="18" charset="-127"/>
              </a:rPr>
              <a:t>뿐만 아니라 </a:t>
            </a:r>
            <a:endParaRPr lang="en-US" altLang="ko-KR" sz="2000" dirty="0">
              <a:latin typeface="a시월구일1" panose="02020600000000000000" pitchFamily="18" charset="-127"/>
              <a:ea typeface="a시월구일1" panose="02020600000000000000" pitchFamily="18" charset="-127"/>
            </a:endParaRPr>
          </a:p>
          <a:p>
            <a:pPr algn="ctr">
              <a:lnSpc>
                <a:spcPct val="90000"/>
              </a:lnSpc>
              <a:spcBef>
                <a:spcPts val="1000"/>
              </a:spcBef>
            </a:pPr>
            <a:r>
              <a:rPr lang="ko-KR" altLang="en-US" sz="2000" dirty="0">
                <a:latin typeface="a시월구일2" panose="02020600000000000000" pitchFamily="18" charset="-127"/>
                <a:ea typeface="a시월구일2" panose="02020600000000000000" pitchFamily="18" charset="-127"/>
              </a:rPr>
              <a:t>예측에 대한 자연어 처리 </a:t>
            </a:r>
            <a:endParaRPr lang="en-US" altLang="ko-KR" sz="2000" dirty="0" smtClean="0">
              <a:latin typeface="a시월구일2" panose="02020600000000000000" pitchFamily="18" charset="-127"/>
              <a:ea typeface="a시월구일2" panose="02020600000000000000" pitchFamily="18" charset="-127"/>
            </a:endParaRPr>
          </a:p>
          <a:p>
            <a:pPr algn="ctr">
              <a:lnSpc>
                <a:spcPct val="90000"/>
              </a:lnSpc>
              <a:spcBef>
                <a:spcPts val="1000"/>
              </a:spcBef>
            </a:pPr>
            <a:r>
              <a:rPr lang="ko-KR" altLang="en-US" sz="2000" dirty="0" smtClean="0">
                <a:latin typeface="a시월구일2" panose="02020600000000000000" pitchFamily="18" charset="-127"/>
                <a:ea typeface="a시월구일2" panose="02020600000000000000" pitchFamily="18" charset="-127"/>
              </a:rPr>
              <a:t>성능</a:t>
            </a:r>
            <a:r>
              <a:rPr lang="ko-KR" altLang="en-US" sz="2000" dirty="0" smtClean="0">
                <a:latin typeface="a시월구일1" panose="02020600000000000000" pitchFamily="18" charset="-127"/>
                <a:ea typeface="a시월구일1" panose="02020600000000000000" pitchFamily="18" charset="-127"/>
              </a:rPr>
              <a:t>에도 </a:t>
            </a:r>
            <a:r>
              <a:rPr lang="ko-KR" altLang="en-US" sz="2000" dirty="0">
                <a:latin typeface="a시월구일1" panose="02020600000000000000" pitchFamily="18" charset="-127"/>
                <a:ea typeface="a시월구일1" panose="02020600000000000000" pitchFamily="18" charset="-127"/>
              </a:rPr>
              <a:t>주목 </a:t>
            </a:r>
          </a:p>
        </p:txBody>
      </p:sp>
      <p:sp>
        <p:nvSpPr>
          <p:cNvPr id="22" name="직사각형 21"/>
          <p:cNvSpPr/>
          <p:nvPr/>
        </p:nvSpPr>
        <p:spPr>
          <a:xfrm>
            <a:off x="1261109" y="4091823"/>
            <a:ext cx="9715438" cy="477054"/>
          </a:xfrm>
          <a:prstGeom prst="rect">
            <a:avLst/>
          </a:prstGeom>
          <a:effectLst>
            <a:outerShdw blurRad="50800" dist="38100" dir="2700000" algn="tl" rotWithShape="0">
              <a:schemeClr val="tx1">
                <a:lumMod val="95000"/>
                <a:alpha val="40000"/>
              </a:schemeClr>
            </a:outerShdw>
          </a:effectLst>
        </p:spPr>
        <p:txBody>
          <a:bodyPr wrap="square">
            <a:spAutoFit/>
          </a:bodyPr>
          <a:lstStyle/>
          <a:p>
            <a:pPr algn="ctr"/>
            <a:r>
              <a:rPr lang="en-US" altLang="ko-KR" sz="2500" dirty="0">
                <a:latin typeface="a시월구일1" panose="02020600000000000000" pitchFamily="18" charset="-127"/>
                <a:ea typeface="a시월구일1" panose="02020600000000000000" pitchFamily="18" charset="-127"/>
              </a:rPr>
              <a:t>Attention </a:t>
            </a:r>
            <a:r>
              <a:rPr lang="ko-KR" altLang="en-US" sz="2500" dirty="0">
                <a:latin typeface="a시월구일1" panose="02020600000000000000" pitchFamily="18" charset="-127"/>
                <a:ea typeface="a시월구일1" panose="02020600000000000000" pitchFamily="18" charset="-127"/>
              </a:rPr>
              <a:t>또는 </a:t>
            </a:r>
            <a:r>
              <a:rPr lang="en-US" altLang="ko-KR" sz="2500" dirty="0">
                <a:latin typeface="a시월구일1" panose="02020600000000000000" pitchFamily="18" charset="-127"/>
                <a:ea typeface="a시월구일1" panose="02020600000000000000" pitchFamily="18" charset="-127"/>
              </a:rPr>
              <a:t>Attention </a:t>
            </a:r>
            <a:r>
              <a:rPr lang="ko-KR" altLang="en-US" sz="2500" dirty="0">
                <a:latin typeface="a시월구일1" panose="02020600000000000000" pitchFamily="18" charset="-127"/>
                <a:ea typeface="a시월구일1" panose="02020600000000000000" pitchFamily="18" charset="-127"/>
              </a:rPr>
              <a:t>확장 알고리즘을 </a:t>
            </a:r>
            <a:r>
              <a:rPr lang="ko-KR" altLang="en-US" sz="2500" dirty="0" smtClean="0">
                <a:latin typeface="a시월구일1" panose="02020600000000000000" pitchFamily="18" charset="-127"/>
                <a:ea typeface="a시월구일1" panose="02020600000000000000" pitchFamily="18" charset="-127"/>
              </a:rPr>
              <a:t>활용한</a:t>
            </a:r>
            <a:r>
              <a:rPr lang="en-US" altLang="ko-KR" sz="2500" dirty="0">
                <a:latin typeface="a시월구일1" panose="02020600000000000000" pitchFamily="18" charset="-127"/>
                <a:ea typeface="a시월구일1" panose="02020600000000000000" pitchFamily="18" charset="-127"/>
              </a:rPr>
              <a:t> </a:t>
            </a:r>
            <a:r>
              <a:rPr lang="ko-KR" altLang="en-US" sz="2500" dirty="0" smtClean="0">
                <a:latin typeface="a시월구일1" panose="02020600000000000000" pitchFamily="18" charset="-127"/>
                <a:ea typeface="a시월구일1" panose="02020600000000000000" pitchFamily="18" charset="-127"/>
              </a:rPr>
              <a:t>통합 </a:t>
            </a:r>
            <a:r>
              <a:rPr lang="ko-KR" altLang="en-US" sz="2500" dirty="0">
                <a:latin typeface="a시월구일1" panose="02020600000000000000" pitchFamily="18" charset="-127"/>
                <a:ea typeface="a시월구일1" panose="02020600000000000000" pitchFamily="18" charset="-127"/>
              </a:rPr>
              <a:t>요약 서비스</a:t>
            </a:r>
            <a:endParaRPr lang="en-US" altLang="ko-KR" sz="2500" dirty="0">
              <a:latin typeface="a시월구일1" panose="02020600000000000000" pitchFamily="18" charset="-127"/>
              <a:ea typeface="a시월구일1" panose="02020600000000000000" pitchFamily="18" charset="-127"/>
            </a:endParaRPr>
          </a:p>
        </p:txBody>
      </p:sp>
      <p:sp>
        <p:nvSpPr>
          <p:cNvPr id="24" name="사각형: 둥근 모서리 4">
            <a:extLst>
              <a:ext uri="{FF2B5EF4-FFF2-40B4-BE49-F238E27FC236}">
                <a16:creationId xmlns:a16="http://schemas.microsoft.com/office/drawing/2014/main" id="{0C2E5692-ED73-40A1-A1E8-DA6534674623}"/>
              </a:ext>
            </a:extLst>
          </p:cNvPr>
          <p:cNvSpPr/>
          <p:nvPr/>
        </p:nvSpPr>
        <p:spPr>
          <a:xfrm>
            <a:off x="1058979" y="4972315"/>
            <a:ext cx="10074039" cy="1353277"/>
          </a:xfrm>
          <a:prstGeom prst="roundRect">
            <a:avLst>
              <a:gd name="adj" fmla="val 12740"/>
            </a:avLst>
          </a:prstGeom>
          <a:solidFill>
            <a:srgbClr val="33C7CA">
              <a:alpha val="44000"/>
            </a:srgbClr>
          </a:solidFill>
          <a:ln w="50800">
            <a:solidFill>
              <a:srgbClr val="33BF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2400" dirty="0">
              <a:latin typeface="a시월구일1" panose="02020600000000000000" pitchFamily="18" charset="-127"/>
              <a:ea typeface="a시월구일1" panose="02020600000000000000" pitchFamily="18" charset="-127"/>
            </a:endParaRPr>
          </a:p>
        </p:txBody>
      </p:sp>
      <p:sp>
        <p:nvSpPr>
          <p:cNvPr id="4" name="직사각형 3"/>
          <p:cNvSpPr/>
          <p:nvPr/>
        </p:nvSpPr>
        <p:spPr>
          <a:xfrm>
            <a:off x="1182873" y="5222675"/>
            <a:ext cx="9871909" cy="830997"/>
          </a:xfrm>
          <a:prstGeom prst="rect">
            <a:avLst/>
          </a:prstGeom>
        </p:spPr>
        <p:txBody>
          <a:bodyPr wrap="square">
            <a:spAutoFit/>
          </a:bodyPr>
          <a:lstStyle/>
          <a:p>
            <a:pPr algn="ctr"/>
            <a:r>
              <a:rPr lang="ko-KR" altLang="en-US" sz="2400" dirty="0">
                <a:latin typeface="a시월구일1" panose="02020600000000000000" pitchFamily="18" charset="-127"/>
                <a:ea typeface="a시월구일1" panose="02020600000000000000" pitchFamily="18" charset="-127"/>
              </a:rPr>
              <a:t>특정 분야에 한정된 요약 서비스와 달리 </a:t>
            </a:r>
            <a:endParaRPr lang="en-US" altLang="ko-KR" sz="2400" dirty="0">
              <a:latin typeface="a시월구일1" panose="02020600000000000000" pitchFamily="18" charset="-127"/>
              <a:ea typeface="a시월구일1" panose="02020600000000000000" pitchFamily="18" charset="-127"/>
            </a:endParaRPr>
          </a:p>
          <a:p>
            <a:pPr algn="ctr"/>
            <a:r>
              <a:rPr lang="ko-KR" altLang="en-US" sz="2400" dirty="0">
                <a:latin typeface="a시월구일1" panose="02020600000000000000" pitchFamily="18" charset="-127"/>
                <a:ea typeface="a시월구일1" panose="02020600000000000000" pitchFamily="18" charset="-127"/>
              </a:rPr>
              <a:t>전 분야의 요약 서비스를 통합적으로 제공하여 </a:t>
            </a:r>
            <a:r>
              <a:rPr lang="ko-KR" altLang="en-US" sz="2400" b="1" dirty="0">
                <a:latin typeface="a시월구일1" panose="02020600000000000000" pitchFamily="18" charset="-127"/>
                <a:ea typeface="a시월구일1" panose="02020600000000000000" pitchFamily="18" charset="-127"/>
              </a:rPr>
              <a:t>교육 및 업무 편의성 향상</a:t>
            </a:r>
            <a:endParaRPr lang="en-US" altLang="ko-KR" sz="2400" b="1" dirty="0">
              <a:latin typeface="a시월구일1" panose="02020600000000000000" pitchFamily="18" charset="-127"/>
              <a:ea typeface="a시월구일1" panose="02020600000000000000" pitchFamily="18" charset="-127"/>
            </a:endParaRPr>
          </a:p>
        </p:txBody>
      </p:sp>
    </p:spTree>
    <p:extLst>
      <p:ext uri="{BB962C8B-B14F-4D97-AF65-F5344CB8AC3E}">
        <p14:creationId xmlns:p14="http://schemas.microsoft.com/office/powerpoint/2010/main" val="129262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BA4BB5-5B3C-4927-A730-89C046295A28}"/>
              </a:ext>
            </a:extLst>
          </p:cNvPr>
          <p:cNvSpPr>
            <a:spLocks noGrp="1"/>
          </p:cNvSpPr>
          <p:nvPr>
            <p:ph type="title"/>
          </p:nvPr>
        </p:nvSpPr>
        <p:spPr/>
        <p:txBody>
          <a:bodyPr/>
          <a:lstStyle/>
          <a:p>
            <a:pPr>
              <a:lnSpc>
                <a:spcPct val="100000"/>
              </a:lnSpc>
            </a:pPr>
            <a:r>
              <a:rPr lang="ko-KR" altLang="en-US" dirty="0"/>
              <a:t>주제 소개</a:t>
            </a:r>
            <a:endParaRPr lang="en-US" altLang="ko-KR" dirty="0"/>
          </a:p>
        </p:txBody>
      </p:sp>
      <p:sp>
        <p:nvSpPr>
          <p:cNvPr id="12" name="TextBox 11">
            <a:extLst>
              <a:ext uri="{FF2B5EF4-FFF2-40B4-BE49-F238E27FC236}">
                <a16:creationId xmlns:a16="http://schemas.microsoft.com/office/drawing/2014/main" id="{E00D36D3-CA15-4F1E-A00A-DFD5AA1B194F}"/>
              </a:ext>
            </a:extLst>
          </p:cNvPr>
          <p:cNvSpPr txBox="1"/>
          <p:nvPr/>
        </p:nvSpPr>
        <p:spPr>
          <a:xfrm>
            <a:off x="11134743" y="6304032"/>
            <a:ext cx="819455" cy="369332"/>
          </a:xfrm>
          <a:prstGeom prst="rect">
            <a:avLst/>
          </a:prstGeom>
          <a:noFill/>
        </p:spPr>
        <p:txBody>
          <a:bodyPr wrap="none" rtlCol="0">
            <a:spAutoFit/>
          </a:bodyPr>
          <a:lstStyle/>
          <a:p>
            <a:r>
              <a:rPr lang="en-US" altLang="ko-KR" dirty="0">
                <a:latin typeface="a시월구일1" panose="02020600000000000000" pitchFamily="18" charset="-127"/>
                <a:ea typeface="a시월구일1" panose="02020600000000000000" pitchFamily="18" charset="-127"/>
              </a:rPr>
              <a:t>1 / 20</a:t>
            </a:r>
            <a:endParaRPr lang="ko-KR" altLang="en-US" dirty="0">
              <a:latin typeface="a시월구일1" panose="02020600000000000000" pitchFamily="18" charset="-127"/>
              <a:ea typeface="a시월구일1" panose="02020600000000000000" pitchFamily="18" charset="-127"/>
            </a:endParaRPr>
          </a:p>
        </p:txBody>
      </p:sp>
      <p:sp>
        <p:nvSpPr>
          <p:cNvPr id="6" name="내용 개체 틀 2">
            <a:extLst>
              <a:ext uri="{FF2B5EF4-FFF2-40B4-BE49-F238E27FC236}">
                <a16:creationId xmlns:a16="http://schemas.microsoft.com/office/drawing/2014/main" id="{3E730374-4B3D-48C2-81A1-C8894BBD7F9F}"/>
              </a:ext>
            </a:extLst>
          </p:cNvPr>
          <p:cNvSpPr>
            <a:spLocks noGrp="1"/>
          </p:cNvSpPr>
          <p:nvPr>
            <p:ph idx="1"/>
          </p:nvPr>
        </p:nvSpPr>
        <p:spPr>
          <a:xfrm>
            <a:off x="838199" y="1869524"/>
            <a:ext cx="10515600" cy="553636"/>
          </a:xfrm>
          <a:effectLst>
            <a:outerShdw blurRad="50800" dist="38100" dir="2700000" algn="tl" rotWithShape="0">
              <a:schemeClr val="tx1">
                <a:alpha val="40000"/>
              </a:schemeClr>
            </a:outerShdw>
          </a:effectLst>
        </p:spPr>
        <p:txBody>
          <a:bodyPr>
            <a:normAutofit/>
          </a:bodyPr>
          <a:lstStyle/>
          <a:p>
            <a:pPr marL="0" indent="0" algn="ctr">
              <a:buNone/>
            </a:pPr>
            <a:r>
              <a:rPr lang="en-US" altLang="ko-KR" dirty="0" smtClean="0"/>
              <a:t>Attention </a:t>
            </a:r>
            <a:r>
              <a:rPr lang="ko-KR" altLang="en-US" dirty="0" smtClean="0"/>
              <a:t>알고리즘을 활용한 통합 </a:t>
            </a:r>
            <a:r>
              <a:rPr lang="ko-KR" altLang="en-US" dirty="0"/>
              <a:t>요약 서비스</a:t>
            </a:r>
          </a:p>
        </p:txBody>
      </p:sp>
      <p:grpSp>
        <p:nvGrpSpPr>
          <p:cNvPr id="7" name="그룹 6"/>
          <p:cNvGrpSpPr/>
          <p:nvPr/>
        </p:nvGrpSpPr>
        <p:grpSpPr>
          <a:xfrm>
            <a:off x="6625157" y="2953575"/>
            <a:ext cx="4681728" cy="3209360"/>
            <a:chOff x="5912637" y="2723627"/>
            <a:chExt cx="4681728" cy="3209360"/>
          </a:xfrm>
        </p:grpSpPr>
        <p:sp>
          <p:nvSpPr>
            <p:cNvPr id="8" name="타원 7">
              <a:extLst>
                <a:ext uri="{FF2B5EF4-FFF2-40B4-BE49-F238E27FC236}">
                  <a16:creationId xmlns:a16="http://schemas.microsoft.com/office/drawing/2014/main" id="{D4F97EF3-B2A6-4D5F-83AB-150C7B39A273}"/>
                </a:ext>
              </a:extLst>
            </p:cNvPr>
            <p:cNvSpPr/>
            <p:nvPr/>
          </p:nvSpPr>
          <p:spPr>
            <a:xfrm>
              <a:off x="7359877" y="2723627"/>
              <a:ext cx="1769097" cy="1769097"/>
            </a:xfrm>
            <a:prstGeom prst="ellipse">
              <a:avLst/>
            </a:prstGeom>
            <a:solidFill>
              <a:srgbClr val="FB8276">
                <a:alpha val="46000"/>
              </a:srgbClr>
            </a:solidFill>
            <a:ln w="76200">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래픽 29" descr="팟캐스트">
              <a:extLst>
                <a:ext uri="{FF2B5EF4-FFF2-40B4-BE49-F238E27FC236}">
                  <a16:creationId xmlns:a16="http://schemas.microsoft.com/office/drawing/2014/main" id="{61B0C52D-AD53-4DDE-9D7B-465E1767E7C2}"/>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7688902" y="3071028"/>
              <a:ext cx="1129201" cy="1129201"/>
            </a:xfrm>
            <a:prstGeom prst="rect">
              <a:avLst/>
            </a:prstGeom>
          </p:spPr>
        </p:pic>
        <p:sp>
          <p:nvSpPr>
            <p:cNvPr id="10" name="TextBox 9">
              <a:extLst>
                <a:ext uri="{FF2B5EF4-FFF2-40B4-BE49-F238E27FC236}">
                  <a16:creationId xmlns:a16="http://schemas.microsoft.com/office/drawing/2014/main" id="{F77B3B19-09CE-4334-BC75-28FD78F1DF7B}"/>
                </a:ext>
              </a:extLst>
            </p:cNvPr>
            <p:cNvSpPr txBox="1"/>
            <p:nvPr/>
          </p:nvSpPr>
          <p:spPr>
            <a:xfrm>
              <a:off x="7470219" y="4639456"/>
              <a:ext cx="1566565" cy="400110"/>
            </a:xfrm>
            <a:prstGeom prst="rect">
              <a:avLst/>
            </a:prstGeom>
            <a:noFill/>
          </p:spPr>
          <p:txBody>
            <a:bodyPr wrap="square" rtlCol="0">
              <a:spAutoFit/>
            </a:bodyPr>
            <a:lstStyle/>
            <a:p>
              <a:pPr algn="ctr"/>
              <a:r>
                <a:rPr lang="ko-KR" altLang="en-US" sz="2000" dirty="0" smtClean="0">
                  <a:latin typeface="a시월구일2" panose="02020600000000000000" pitchFamily="18" charset="-127"/>
                  <a:ea typeface="a시월구일2" panose="02020600000000000000" pitchFamily="18" charset="-127"/>
                </a:rPr>
                <a:t>생성 요약</a:t>
              </a:r>
              <a:endParaRPr lang="ko-KR" altLang="en-US" sz="2000" dirty="0">
                <a:latin typeface="a시월구일2" panose="02020600000000000000" pitchFamily="18" charset="-127"/>
                <a:ea typeface="a시월구일2" panose="02020600000000000000" pitchFamily="18" charset="-127"/>
              </a:endParaRPr>
            </a:p>
          </p:txBody>
        </p:sp>
        <p:sp>
          <p:nvSpPr>
            <p:cNvPr id="11" name="TextBox 10">
              <a:extLst>
                <a:ext uri="{FF2B5EF4-FFF2-40B4-BE49-F238E27FC236}">
                  <a16:creationId xmlns:a16="http://schemas.microsoft.com/office/drawing/2014/main" id="{02A72E58-EAA7-41E1-A464-370B9B3870EE}"/>
                </a:ext>
              </a:extLst>
            </p:cNvPr>
            <p:cNvSpPr txBox="1"/>
            <p:nvPr/>
          </p:nvSpPr>
          <p:spPr>
            <a:xfrm>
              <a:off x="5912637" y="5286656"/>
              <a:ext cx="4681728" cy="646331"/>
            </a:xfrm>
            <a:prstGeom prst="rect">
              <a:avLst/>
            </a:prstGeom>
            <a:noFill/>
          </p:spPr>
          <p:txBody>
            <a:bodyPr wrap="square" rtlCol="0">
              <a:spAutoFit/>
            </a:bodyPr>
            <a:lstStyle/>
            <a:p>
              <a:pPr algn="ctr"/>
              <a:r>
                <a:rPr lang="ko-KR" altLang="en-US" dirty="0">
                  <a:latin typeface="a시월구일1" panose="02020600000000000000" pitchFamily="18" charset="-127"/>
                  <a:ea typeface="a시월구일1" panose="02020600000000000000" pitchFamily="18" charset="-127"/>
                </a:rPr>
                <a:t>원문에 없던 문장이라도 </a:t>
              </a:r>
              <a:r>
                <a:rPr lang="ko-KR" altLang="en-US" b="1" dirty="0" smtClean="0">
                  <a:latin typeface="a시월구일1" panose="02020600000000000000" pitchFamily="18" charset="-127"/>
                  <a:ea typeface="a시월구일1" panose="02020600000000000000" pitchFamily="18" charset="-127"/>
                </a:rPr>
                <a:t>핵심 </a:t>
              </a:r>
              <a:r>
                <a:rPr lang="ko-KR" altLang="en-US" b="1" dirty="0">
                  <a:latin typeface="a시월구일1" panose="02020600000000000000" pitchFamily="18" charset="-127"/>
                  <a:ea typeface="a시월구일1" panose="02020600000000000000" pitchFamily="18" charset="-127"/>
                </a:rPr>
                <a:t>문맥을 반영한 </a:t>
              </a:r>
              <a:endParaRPr lang="en-US" altLang="ko-KR" b="1" dirty="0" smtClean="0">
                <a:latin typeface="a시월구일1" panose="02020600000000000000" pitchFamily="18" charset="-127"/>
                <a:ea typeface="a시월구일1" panose="02020600000000000000" pitchFamily="18" charset="-127"/>
              </a:endParaRPr>
            </a:p>
            <a:p>
              <a:pPr algn="ctr"/>
              <a:r>
                <a:rPr lang="ko-KR" altLang="en-US" b="1" dirty="0" smtClean="0">
                  <a:latin typeface="a시월구일1" panose="02020600000000000000" pitchFamily="18" charset="-127"/>
                  <a:ea typeface="a시월구일1" panose="02020600000000000000" pitchFamily="18" charset="-127"/>
                </a:rPr>
                <a:t>새로운 </a:t>
              </a:r>
              <a:r>
                <a:rPr lang="ko-KR" altLang="en-US" b="1" dirty="0">
                  <a:latin typeface="a시월구일1" panose="02020600000000000000" pitchFamily="18" charset="-127"/>
                  <a:ea typeface="a시월구일1" panose="02020600000000000000" pitchFamily="18" charset="-127"/>
                </a:rPr>
                <a:t>문장을 생성</a:t>
              </a:r>
              <a:r>
                <a:rPr lang="ko-KR" altLang="en-US" dirty="0">
                  <a:latin typeface="a시월구일1" panose="02020600000000000000" pitchFamily="18" charset="-127"/>
                  <a:ea typeface="a시월구일1" panose="02020600000000000000" pitchFamily="18" charset="-127"/>
                </a:rPr>
                <a:t>해서 원문을 요약</a:t>
              </a:r>
            </a:p>
          </p:txBody>
        </p:sp>
      </p:grpSp>
      <p:grpSp>
        <p:nvGrpSpPr>
          <p:cNvPr id="5" name="그룹 4"/>
          <p:cNvGrpSpPr/>
          <p:nvPr/>
        </p:nvGrpSpPr>
        <p:grpSpPr>
          <a:xfrm>
            <a:off x="1802500" y="2939727"/>
            <a:ext cx="3445174" cy="2421227"/>
            <a:chOff x="1802500" y="3217130"/>
            <a:chExt cx="3445174" cy="2421227"/>
          </a:xfrm>
        </p:grpSpPr>
        <p:sp>
          <p:nvSpPr>
            <p:cNvPr id="21" name="타원 20">
              <a:extLst>
                <a:ext uri="{FF2B5EF4-FFF2-40B4-BE49-F238E27FC236}">
                  <a16:creationId xmlns:a16="http://schemas.microsoft.com/office/drawing/2014/main" id="{9651A60F-ED44-4214-BDFA-46B426272757}"/>
                </a:ext>
              </a:extLst>
            </p:cNvPr>
            <p:cNvSpPr/>
            <p:nvPr/>
          </p:nvSpPr>
          <p:spPr>
            <a:xfrm>
              <a:off x="2642615" y="3217130"/>
              <a:ext cx="1782945" cy="1782945"/>
            </a:xfrm>
            <a:prstGeom prst="ellipse">
              <a:avLst/>
            </a:prstGeom>
            <a:solidFill>
              <a:srgbClr val="FB8276">
                <a:alpha val="46000"/>
              </a:srgbClr>
            </a:solidFill>
            <a:ln w="76200">
              <a:solidFill>
                <a:srgbClr val="FB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3" name="그림 22" descr="그리기이(가) 표시된 사진&#10;&#10;자동 생성된 설명">
              <a:extLst>
                <a:ext uri="{FF2B5EF4-FFF2-40B4-BE49-F238E27FC236}">
                  <a16:creationId xmlns:a16="http://schemas.microsoft.com/office/drawing/2014/main" id="{41A2D97C-CCAF-41D6-A5E9-F02386FB4676}"/>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967004" y="3542369"/>
              <a:ext cx="1113143" cy="1113143"/>
            </a:xfrm>
            <a:prstGeom prst="rect">
              <a:avLst/>
            </a:prstGeom>
          </p:spPr>
        </p:pic>
        <p:sp>
          <p:nvSpPr>
            <p:cNvPr id="25" name="TextBox 24"/>
            <p:cNvSpPr txBox="1"/>
            <p:nvPr/>
          </p:nvSpPr>
          <p:spPr>
            <a:xfrm>
              <a:off x="1802500" y="5238247"/>
              <a:ext cx="3445174" cy="400110"/>
            </a:xfrm>
            <a:prstGeom prst="rect">
              <a:avLst/>
            </a:prstGeom>
            <a:noFill/>
          </p:spPr>
          <p:txBody>
            <a:bodyPr wrap="none" rtlCol="0">
              <a:spAutoFit/>
            </a:bodyPr>
            <a:lstStyle/>
            <a:p>
              <a:pPr algn="ctr"/>
              <a:r>
                <a:rPr lang="ko-KR" altLang="en-US" sz="2000" dirty="0">
                  <a:latin typeface="a시월구일2" panose="02020600000000000000" pitchFamily="18" charset="-127"/>
                  <a:ea typeface="a시월구일2" panose="02020600000000000000" pitchFamily="18" charset="-127"/>
                </a:rPr>
                <a:t>문서요약 텍스트 </a:t>
              </a:r>
              <a:r>
                <a:rPr lang="en-US" altLang="ko-KR" sz="2000" dirty="0">
                  <a:latin typeface="a시월구일2" panose="02020600000000000000" pitchFamily="18" charset="-127"/>
                  <a:ea typeface="a시월구일2" panose="02020600000000000000" pitchFamily="18" charset="-127"/>
                </a:rPr>
                <a:t>AI </a:t>
              </a:r>
              <a:r>
                <a:rPr lang="ko-KR" altLang="en-US" sz="2000" dirty="0" err="1">
                  <a:latin typeface="a시월구일2" panose="02020600000000000000" pitchFamily="18" charset="-127"/>
                  <a:ea typeface="a시월구일2" panose="02020600000000000000" pitchFamily="18" charset="-127"/>
                </a:rPr>
                <a:t>데이터셋</a:t>
              </a:r>
              <a:endParaRPr lang="en-US" altLang="ko-KR" sz="2000" dirty="0">
                <a:latin typeface="a시월구일2" panose="02020600000000000000" pitchFamily="18" charset="-127"/>
                <a:ea typeface="a시월구일2" panose="02020600000000000000" pitchFamily="18" charset="-127"/>
              </a:endParaRPr>
            </a:p>
          </p:txBody>
        </p:sp>
      </p:grpSp>
      <p:sp>
        <p:nvSpPr>
          <p:cNvPr id="26" name="오른쪽 화살표 25"/>
          <p:cNvSpPr/>
          <p:nvPr/>
        </p:nvSpPr>
        <p:spPr>
          <a:xfrm>
            <a:off x="5724144" y="3347487"/>
            <a:ext cx="877824" cy="1150429"/>
          </a:xfrm>
          <a:prstGeom prst="rightArrow">
            <a:avLst/>
          </a:prstGeom>
          <a:solidFill>
            <a:srgbClr val="FCDB67">
              <a:alpha val="79000"/>
            </a:srgbClr>
          </a:solidFill>
          <a:ln w="38100">
            <a:solidFill>
              <a:srgbClr val="FCD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7" name="Picture 4" descr="ppt에 유용한 화살표, 동그라미, 별표 ~ 올려요~[png파일] : 네이버 블로그 | 교육 포스터, 레이아웃, 프레젠테이션 레이아웃"/>
          <p:cNvPicPr>
            <a:picLocks noChangeAspect="1" noChangeArrowheads="1"/>
          </p:cNvPicPr>
          <p:nvPr/>
        </p:nvPicPr>
        <p:blipFill rotWithShape="1">
          <a:blip r:embed="rId9">
            <a:duotone>
              <a:schemeClr val="accent4">
                <a:shade val="45000"/>
                <a:satMod val="135000"/>
              </a:schemeClr>
              <a:prstClr val="white"/>
            </a:duotone>
            <a:extLst>
              <a:ext uri="{28A0092B-C50C-407E-A947-70E740481C1C}">
                <a14:useLocalDpi xmlns:a14="http://schemas.microsoft.com/office/drawing/2010/main" val="0"/>
              </a:ext>
            </a:extLst>
          </a:blip>
          <a:srcRect t="49979" b="36363"/>
          <a:stretch/>
        </p:blipFill>
        <p:spPr bwMode="auto">
          <a:xfrm>
            <a:off x="1917115" y="2301348"/>
            <a:ext cx="4087217" cy="26831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02A72E58-EAA7-41E1-A464-370B9B3870EE}"/>
              </a:ext>
            </a:extLst>
          </p:cNvPr>
          <p:cNvSpPr txBox="1"/>
          <p:nvPr/>
        </p:nvSpPr>
        <p:spPr>
          <a:xfrm>
            <a:off x="1465153" y="5516605"/>
            <a:ext cx="3916020" cy="646331"/>
          </a:xfrm>
          <a:prstGeom prst="rect">
            <a:avLst/>
          </a:prstGeom>
          <a:noFill/>
        </p:spPr>
        <p:txBody>
          <a:bodyPr wrap="square" rtlCol="0">
            <a:spAutoFit/>
          </a:bodyPr>
          <a:lstStyle/>
          <a:p>
            <a:pPr algn="ctr"/>
            <a:r>
              <a:rPr lang="ko-KR" altLang="en-US" dirty="0" smtClean="0">
                <a:latin typeface="a시월구일1" panose="02020600000000000000" pitchFamily="18" charset="-127"/>
                <a:ea typeface="a시월구일1" panose="02020600000000000000" pitchFamily="18" charset="-127"/>
              </a:rPr>
              <a:t>신문기사</a:t>
            </a:r>
            <a:r>
              <a:rPr lang="en-US" altLang="ko-KR" dirty="0">
                <a:latin typeface="a시월구일1" panose="02020600000000000000" pitchFamily="18" charset="-127"/>
                <a:ea typeface="a시월구일1" panose="02020600000000000000" pitchFamily="18" charset="-127"/>
              </a:rPr>
              <a:t>, </a:t>
            </a:r>
            <a:r>
              <a:rPr lang="ko-KR" altLang="en-US" dirty="0">
                <a:latin typeface="a시월구일1" panose="02020600000000000000" pitchFamily="18" charset="-127"/>
                <a:ea typeface="a시월구일1" panose="02020600000000000000" pitchFamily="18" charset="-127"/>
              </a:rPr>
              <a:t>기고문</a:t>
            </a:r>
            <a:r>
              <a:rPr lang="en-US" altLang="ko-KR" dirty="0">
                <a:latin typeface="a시월구일1" panose="02020600000000000000" pitchFamily="18" charset="-127"/>
                <a:ea typeface="a시월구일1" panose="02020600000000000000" pitchFamily="18" charset="-127"/>
              </a:rPr>
              <a:t>,</a:t>
            </a:r>
            <a:r>
              <a:rPr lang="ko-KR" altLang="en-US" dirty="0">
                <a:latin typeface="a시월구일1" panose="02020600000000000000" pitchFamily="18" charset="-127"/>
                <a:ea typeface="a시월구일1" panose="02020600000000000000" pitchFamily="18" charset="-127"/>
              </a:rPr>
              <a:t> 잡지</a:t>
            </a:r>
            <a:r>
              <a:rPr lang="en-US" altLang="ko-KR" dirty="0">
                <a:latin typeface="a시월구일1" panose="02020600000000000000" pitchFamily="18" charset="-127"/>
                <a:ea typeface="a시월구일1" panose="02020600000000000000" pitchFamily="18" charset="-127"/>
              </a:rPr>
              <a:t>, </a:t>
            </a:r>
          </a:p>
          <a:p>
            <a:pPr algn="ctr"/>
            <a:r>
              <a:rPr lang="ko-KR" altLang="en-US" dirty="0">
                <a:latin typeface="a시월구일1" panose="02020600000000000000" pitchFamily="18" charset="-127"/>
                <a:ea typeface="a시월구일1" panose="02020600000000000000" pitchFamily="18" charset="-127"/>
              </a:rPr>
              <a:t>판결문</a:t>
            </a:r>
            <a:r>
              <a:rPr lang="en-US" altLang="ko-KR" dirty="0">
                <a:latin typeface="a시월구일1" panose="02020600000000000000" pitchFamily="18" charset="-127"/>
                <a:ea typeface="a시월구일1" panose="02020600000000000000" pitchFamily="18" charset="-127"/>
              </a:rPr>
              <a:t>, </a:t>
            </a:r>
            <a:r>
              <a:rPr lang="ko-KR" altLang="en-US" dirty="0">
                <a:latin typeface="a시월구일1" panose="02020600000000000000" pitchFamily="18" charset="-127"/>
                <a:ea typeface="a시월구일1" panose="02020600000000000000" pitchFamily="18" charset="-127"/>
              </a:rPr>
              <a:t>논문 등으로 구성</a:t>
            </a:r>
          </a:p>
        </p:txBody>
      </p:sp>
    </p:spTree>
    <p:extLst>
      <p:ext uri="{BB962C8B-B14F-4D97-AF65-F5344CB8AC3E}">
        <p14:creationId xmlns:p14="http://schemas.microsoft.com/office/powerpoint/2010/main" val="164624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주제 소개</a:t>
            </a:r>
            <a:endParaRPr lang="ko-KR" altLang="en-US" dirty="0"/>
          </a:p>
        </p:txBody>
      </p:sp>
    </p:spTree>
    <p:extLst>
      <p:ext uri="{BB962C8B-B14F-4D97-AF65-F5344CB8AC3E}">
        <p14:creationId xmlns:p14="http://schemas.microsoft.com/office/powerpoint/2010/main" val="58160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소개</a:t>
            </a:r>
            <a:endParaRPr lang="ko-KR" altLang="en-US" dirty="0"/>
          </a:p>
        </p:txBody>
      </p:sp>
      <p:sp>
        <p:nvSpPr>
          <p:cNvPr id="38" name="TextBox 37">
            <a:extLst>
              <a:ext uri="{FF2B5EF4-FFF2-40B4-BE49-F238E27FC236}">
                <a16:creationId xmlns:a16="http://schemas.microsoft.com/office/drawing/2014/main" id="{E00D36D3-CA15-4F1E-A00A-DFD5AA1B194F}"/>
              </a:ext>
            </a:extLst>
          </p:cNvPr>
          <p:cNvSpPr txBox="1"/>
          <p:nvPr/>
        </p:nvSpPr>
        <p:spPr>
          <a:xfrm>
            <a:off x="11134743" y="6304032"/>
            <a:ext cx="819455"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2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sp>
        <p:nvSpPr>
          <p:cNvPr id="4" name="내용 개체 틀 3"/>
          <p:cNvSpPr>
            <a:spLocks noGrp="1"/>
          </p:cNvSpPr>
          <p:nvPr>
            <p:ph idx="1"/>
          </p:nvPr>
        </p:nvSpPr>
        <p:spPr>
          <a:xfrm>
            <a:off x="6175091" y="3258931"/>
            <a:ext cx="5822178" cy="1416114"/>
          </a:xfrm>
        </p:spPr>
        <p:txBody>
          <a:bodyPr/>
          <a:lstStyle/>
          <a:p>
            <a:pPr marL="0" indent="0" algn="ctr">
              <a:buNone/>
            </a:pPr>
            <a:r>
              <a:rPr lang="ko-KR" altLang="en-US" sz="2400" dirty="0" smtClean="0">
                <a:latin typeface="a타이틀고딕2" panose="02020600000000000000" pitchFamily="18" charset="-127"/>
                <a:ea typeface="a타이틀고딕2" panose="02020600000000000000" pitchFamily="18" charset="-127"/>
              </a:rPr>
              <a:t>사용 데이터 </a:t>
            </a:r>
            <a:r>
              <a:rPr lang="en-US" altLang="ko-KR" sz="2400" dirty="0" smtClean="0">
                <a:latin typeface="a타이틀고딕2" panose="02020600000000000000" pitchFamily="18" charset="-127"/>
                <a:ea typeface="a타이틀고딕2" panose="02020600000000000000" pitchFamily="18" charset="-127"/>
              </a:rPr>
              <a:t>: Amazon Fine Food Reviews</a:t>
            </a:r>
          </a:p>
          <a:p>
            <a:pPr marL="0" indent="0" algn="ctr">
              <a:buNone/>
            </a:pPr>
            <a:r>
              <a:rPr lang="ko-KR" altLang="en-US" sz="2400" dirty="0" smtClean="0">
                <a:latin typeface="a타이틀고딕2" panose="02020600000000000000" pitchFamily="18" charset="-127"/>
                <a:ea typeface="a타이틀고딕2" panose="02020600000000000000" pitchFamily="18" charset="-127"/>
              </a:rPr>
              <a:t>출처</a:t>
            </a:r>
            <a:r>
              <a:rPr lang="en-US" altLang="ko-KR" sz="2400" dirty="0" smtClean="0">
                <a:latin typeface="a타이틀고딕2" panose="02020600000000000000" pitchFamily="18" charset="-127"/>
                <a:ea typeface="a타이틀고딕2" panose="02020600000000000000" pitchFamily="18" charset="-127"/>
              </a:rPr>
              <a:t>: </a:t>
            </a:r>
            <a:r>
              <a:rPr lang="en-US" altLang="ko-KR" sz="2400" dirty="0" err="1" smtClean="0">
                <a:latin typeface="a타이틀고딕2" panose="02020600000000000000" pitchFamily="18" charset="-127"/>
                <a:ea typeface="a타이틀고딕2" panose="02020600000000000000" pitchFamily="18" charset="-127"/>
              </a:rPr>
              <a:t>Kaggle</a:t>
            </a:r>
            <a:r>
              <a:rPr lang="en-US" altLang="ko-KR" sz="2400" dirty="0" smtClean="0">
                <a:latin typeface="a타이틀고딕2" panose="02020600000000000000" pitchFamily="18" charset="-127"/>
                <a:ea typeface="a타이틀고딕2" panose="02020600000000000000" pitchFamily="18" charset="-127"/>
              </a:rPr>
              <a:t> </a:t>
            </a:r>
          </a:p>
          <a:p>
            <a:pPr marL="0" indent="0" algn="ctr">
              <a:buNone/>
            </a:pPr>
            <a:r>
              <a:rPr lang="ko-KR" altLang="en-US" sz="2400" dirty="0" smtClean="0">
                <a:latin typeface="a타이틀고딕2" panose="02020600000000000000" pitchFamily="18" charset="-127"/>
                <a:ea typeface="a타이틀고딕2" panose="02020600000000000000" pitchFamily="18" charset="-127"/>
              </a:rPr>
              <a:t>샘플 수 </a:t>
            </a:r>
            <a:r>
              <a:rPr lang="en-US" altLang="ko-KR" sz="2400" dirty="0" smtClean="0">
                <a:latin typeface="a타이틀고딕2" panose="02020600000000000000" pitchFamily="18" charset="-127"/>
                <a:ea typeface="a타이틀고딕2" panose="02020600000000000000" pitchFamily="18" charset="-127"/>
              </a:rPr>
              <a:t>: 10</a:t>
            </a:r>
            <a:r>
              <a:rPr lang="ko-KR" altLang="en-US" sz="2400" dirty="0" smtClean="0">
                <a:latin typeface="a타이틀고딕2" panose="02020600000000000000" pitchFamily="18" charset="-127"/>
                <a:ea typeface="a타이틀고딕2" panose="02020600000000000000" pitchFamily="18" charset="-127"/>
              </a:rPr>
              <a:t>만개 </a:t>
            </a:r>
            <a:endParaRPr lang="en-US" altLang="ko-KR" sz="2400" dirty="0" smtClean="0">
              <a:latin typeface="a타이틀고딕2" panose="02020600000000000000" pitchFamily="18" charset="-127"/>
              <a:ea typeface="a타이틀고딕2" panose="02020600000000000000" pitchFamily="18" charset="-127"/>
            </a:endParaRPr>
          </a:p>
        </p:txBody>
      </p:sp>
      <p:pic>
        <p:nvPicPr>
          <p:cNvPr id="5" name="그림 4"/>
          <p:cNvPicPr>
            <a:picLocks noChangeAspect="1"/>
          </p:cNvPicPr>
          <p:nvPr/>
        </p:nvPicPr>
        <p:blipFill>
          <a:blip r:embed="rId2"/>
          <a:stretch>
            <a:fillRect/>
          </a:stretch>
        </p:blipFill>
        <p:spPr>
          <a:xfrm>
            <a:off x="290322" y="1792224"/>
            <a:ext cx="5586098" cy="4349528"/>
          </a:xfrm>
          <a:prstGeom prst="rect">
            <a:avLst/>
          </a:prstGeom>
        </p:spPr>
      </p:pic>
    </p:spTree>
    <p:extLst>
      <p:ext uri="{BB962C8B-B14F-4D97-AF65-F5344CB8AC3E}">
        <p14:creationId xmlns:p14="http://schemas.microsoft.com/office/powerpoint/2010/main" val="609462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pic>
        <p:nvPicPr>
          <p:cNvPr id="10" name="그림 9"/>
          <p:cNvPicPr>
            <a:picLocks noChangeAspect="1"/>
          </p:cNvPicPr>
          <p:nvPr/>
        </p:nvPicPr>
        <p:blipFill>
          <a:blip r:embed="rId2"/>
          <a:stretch>
            <a:fillRect/>
          </a:stretch>
        </p:blipFill>
        <p:spPr>
          <a:xfrm>
            <a:off x="3602533" y="2843402"/>
            <a:ext cx="7751266" cy="2268093"/>
          </a:xfrm>
          <a:prstGeom prst="rect">
            <a:avLst/>
          </a:prstGeom>
        </p:spPr>
      </p:pic>
      <p:grpSp>
        <p:nvGrpSpPr>
          <p:cNvPr id="14" name="그룹 13"/>
          <p:cNvGrpSpPr/>
          <p:nvPr/>
        </p:nvGrpSpPr>
        <p:grpSpPr>
          <a:xfrm>
            <a:off x="167640" y="1927317"/>
            <a:ext cx="6096000" cy="4524315"/>
            <a:chOff x="167640" y="1927317"/>
            <a:chExt cx="6096000" cy="4524315"/>
          </a:xfrm>
        </p:grpSpPr>
        <p:sp>
          <p:nvSpPr>
            <p:cNvPr id="15" name="직사각형 14"/>
            <p:cNvSpPr/>
            <p:nvPr/>
          </p:nvSpPr>
          <p:spPr>
            <a:xfrm>
              <a:off x="167640" y="1927317"/>
              <a:ext cx="6096000" cy="4524315"/>
            </a:xfrm>
            <a:prstGeom prst="rect">
              <a:avLst/>
            </a:prstGeom>
          </p:spPr>
          <p:txBody>
            <a:bodyPr>
              <a:spAutoFit/>
            </a:bodyPr>
            <a:lstStyle/>
            <a:p>
              <a:r>
                <a:rPr lang="en-US" altLang="ko-KR" sz="3600" dirty="0">
                  <a:solidFill>
                    <a:schemeClr val="accent4">
                      <a:lumMod val="60000"/>
                      <a:lumOff val="40000"/>
                    </a:schemeClr>
                  </a:solidFill>
                  <a:latin typeface="a타이틀고딕2" panose="02020600000000000000" pitchFamily="18" charset="-127"/>
                  <a:ea typeface="a타이틀고딕2" panose="02020600000000000000" pitchFamily="18" charset="-127"/>
                </a:rPr>
                <a:t>01. </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중복 샘플 제거 </a:t>
              </a:r>
              <a:endParaRPr lang="en-US" altLang="ko-KR" sz="20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03. </a:t>
              </a:r>
              <a:r>
                <a:rPr lang="ko-KR" altLang="en-US" sz="2400" dirty="0" err="1">
                  <a:latin typeface="a타이틀고딕2" panose="02020600000000000000" pitchFamily="18" charset="-127"/>
                  <a:ea typeface="a타이틀고딕2" panose="02020600000000000000" pitchFamily="18" charset="-127"/>
                </a:rPr>
                <a:t>불용어</a:t>
              </a:r>
              <a:r>
                <a:rPr lang="ko-KR" altLang="en-US" sz="2400" dirty="0">
                  <a:latin typeface="a타이틀고딕2" panose="02020600000000000000" pitchFamily="18" charset="-127"/>
                  <a:ea typeface="a타이틀고딕2" panose="02020600000000000000" pitchFamily="18" charset="-127"/>
                </a:rPr>
                <a:t> 제거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16" name="직선 연결선 15"/>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3841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pic>
        <p:nvPicPr>
          <p:cNvPr id="6" name="그림 5"/>
          <p:cNvPicPr>
            <a:picLocks noChangeAspect="1"/>
          </p:cNvPicPr>
          <p:nvPr/>
        </p:nvPicPr>
        <p:blipFill>
          <a:blip r:embed="rId2"/>
          <a:stretch>
            <a:fillRect/>
          </a:stretch>
        </p:blipFill>
        <p:spPr>
          <a:xfrm>
            <a:off x="4069660" y="2573464"/>
            <a:ext cx="6356426" cy="2748344"/>
          </a:xfrm>
          <a:prstGeom prst="rect">
            <a:avLst/>
          </a:prstGeom>
        </p:spPr>
      </p:pic>
      <p:grpSp>
        <p:nvGrpSpPr>
          <p:cNvPr id="12" name="그룹 11"/>
          <p:cNvGrpSpPr/>
          <p:nvPr/>
        </p:nvGrpSpPr>
        <p:grpSpPr>
          <a:xfrm>
            <a:off x="167640" y="1927317"/>
            <a:ext cx="6096000" cy="4524315"/>
            <a:chOff x="167640" y="1927317"/>
            <a:chExt cx="6096000" cy="4524315"/>
          </a:xfrm>
        </p:grpSpPr>
        <p:sp>
          <p:nvSpPr>
            <p:cNvPr id="13" name="직사각형 12"/>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solidFill>
                    <a:schemeClr val="accent4">
                      <a:lumMod val="60000"/>
                      <a:lumOff val="40000"/>
                    </a:schemeClr>
                  </a:solidFill>
                  <a:latin typeface="a타이틀고딕2" panose="02020600000000000000" pitchFamily="18" charset="-127"/>
                  <a:ea typeface="a타이틀고딕2" panose="02020600000000000000" pitchFamily="18" charset="-127"/>
                </a:rPr>
                <a:t>02. </a:t>
              </a:r>
              <a:r>
                <a:rPr lang="en-US" altLang="ko-KR" sz="2400" dirty="0">
                  <a:solidFill>
                    <a:schemeClr val="accent4">
                      <a:lumMod val="60000"/>
                      <a:lumOff val="40000"/>
                    </a:schemeClr>
                  </a:solidFill>
                  <a:latin typeface="a타이틀고딕2" panose="02020600000000000000" pitchFamily="18" charset="-127"/>
                  <a:ea typeface="a타이틀고딕2" panose="02020600000000000000" pitchFamily="18" charset="-127"/>
                </a:rPr>
                <a:t>NULL </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값 제거</a:t>
              </a:r>
              <a:endParaRPr lang="en-US" altLang="ko-KR" sz="24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03. </a:t>
              </a:r>
              <a:r>
                <a:rPr lang="ko-KR" altLang="en-US" sz="2400" dirty="0" err="1">
                  <a:latin typeface="a타이틀고딕2" panose="02020600000000000000" pitchFamily="18" charset="-127"/>
                  <a:ea typeface="a타이틀고딕2" panose="02020600000000000000" pitchFamily="18" charset="-127"/>
                </a:rPr>
                <a:t>불용어</a:t>
              </a:r>
              <a:r>
                <a:rPr lang="ko-KR" altLang="en-US" sz="2400" dirty="0">
                  <a:latin typeface="a타이틀고딕2" panose="02020600000000000000" pitchFamily="18" charset="-127"/>
                  <a:ea typeface="a타이틀고딕2" panose="02020600000000000000" pitchFamily="18" charset="-127"/>
                </a:rPr>
                <a:t> 제거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14" name="직선 연결선 13"/>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362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C90086-AF42-4927-82D1-2DD1B062AB27}"/>
              </a:ext>
            </a:extLst>
          </p:cNvPr>
          <p:cNvSpPr>
            <a:spLocks noGrp="1"/>
          </p:cNvSpPr>
          <p:nvPr>
            <p:ph type="title"/>
          </p:nvPr>
        </p:nvSpPr>
        <p:spPr/>
        <p:txBody>
          <a:bodyPr/>
          <a:lstStyle/>
          <a:p>
            <a:pPr algn="ctr"/>
            <a:r>
              <a:rPr lang="ko-KR" altLang="en-US" dirty="0" smtClean="0"/>
              <a:t>데이터 전처리</a:t>
            </a:r>
            <a:endParaRPr lang="ko-KR" altLang="en-US" dirty="0"/>
          </a:p>
        </p:txBody>
      </p:sp>
      <p:sp>
        <p:nvSpPr>
          <p:cNvPr id="41" name="TextBox 40">
            <a:extLst>
              <a:ext uri="{FF2B5EF4-FFF2-40B4-BE49-F238E27FC236}">
                <a16:creationId xmlns:a16="http://schemas.microsoft.com/office/drawing/2014/main" id="{E00D36D3-CA15-4F1E-A00A-DFD5AA1B194F}"/>
              </a:ext>
            </a:extLst>
          </p:cNvPr>
          <p:cNvSpPr txBox="1"/>
          <p:nvPr/>
        </p:nvSpPr>
        <p:spPr>
          <a:xfrm>
            <a:off x="11134743" y="6304032"/>
            <a:ext cx="829073" cy="369332"/>
          </a:xfrm>
          <a:prstGeom prst="rect">
            <a:avLst/>
          </a:prstGeom>
          <a:noFill/>
        </p:spPr>
        <p:txBody>
          <a:bodyPr wrap="none" rtlCol="0">
            <a:spAutoFit/>
          </a:bodyPr>
          <a:lstStyle/>
          <a:p>
            <a:r>
              <a:rPr lang="en-US" altLang="ko-KR" dirty="0" smtClean="0">
                <a:latin typeface="a시월구일1" panose="02020600000000000000" pitchFamily="18" charset="-127"/>
                <a:ea typeface="a시월구일1" panose="02020600000000000000" pitchFamily="18" charset="-127"/>
              </a:rPr>
              <a:t>3 </a:t>
            </a:r>
            <a:r>
              <a:rPr lang="en-US" altLang="ko-KR" dirty="0">
                <a:latin typeface="a시월구일1" panose="02020600000000000000" pitchFamily="18" charset="-127"/>
                <a:ea typeface="a시월구일1" panose="02020600000000000000" pitchFamily="18" charset="-127"/>
              </a:rPr>
              <a:t>/ 20</a:t>
            </a:r>
            <a:endParaRPr lang="ko-KR" altLang="en-US" dirty="0">
              <a:latin typeface="a시월구일1" panose="02020600000000000000" pitchFamily="18" charset="-127"/>
              <a:ea typeface="a시월구일1" panose="02020600000000000000" pitchFamily="18" charset="-127"/>
            </a:endParaRPr>
          </a:p>
        </p:txBody>
      </p:sp>
      <p:pic>
        <p:nvPicPr>
          <p:cNvPr id="6" name="Picture 2" descr="https://blog.kakaocdn.net/dn/bPyBFC/btqBEAdndYM/hanhpvRL3Ba3T1ObqPyeO1/img.png"/>
          <p:cNvPicPr>
            <a:picLocks noChangeAspect="1" noChangeArrowheads="1"/>
          </p:cNvPicPr>
          <p:nvPr/>
        </p:nvPicPr>
        <p:blipFill rotWithShape="1">
          <a:blip r:embed="rId2">
            <a:extLst>
              <a:ext uri="{28A0092B-C50C-407E-A947-70E740481C1C}">
                <a14:useLocalDpi xmlns:a14="http://schemas.microsoft.com/office/drawing/2010/main" val="0"/>
              </a:ext>
            </a:extLst>
          </a:blip>
          <a:srcRect l="7845" r="12720"/>
          <a:stretch/>
        </p:blipFill>
        <p:spPr bwMode="auto">
          <a:xfrm>
            <a:off x="3380233" y="1807277"/>
            <a:ext cx="2569464" cy="12874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26480" y="1850816"/>
            <a:ext cx="5992368" cy="1200329"/>
          </a:xfrm>
          <a:prstGeom prst="rect">
            <a:avLst/>
          </a:prstGeom>
          <a:noFill/>
        </p:spPr>
        <p:txBody>
          <a:bodyPr wrap="square" rtlCol="0">
            <a:spAutoFit/>
          </a:bodyPr>
          <a:lstStyle/>
          <a:p>
            <a:pPr algn="ctr"/>
            <a:r>
              <a:rPr lang="en-US" altLang="ko-KR" dirty="0" smtClean="0">
                <a:latin typeface="a타이틀고딕2" panose="02020600000000000000" pitchFamily="18" charset="-127"/>
                <a:ea typeface="a타이틀고딕2" panose="02020600000000000000" pitchFamily="18" charset="-127"/>
              </a:rPr>
              <a:t>NLTK</a:t>
            </a:r>
            <a:r>
              <a:rPr lang="ko-KR" altLang="en-US" dirty="0" smtClean="0">
                <a:latin typeface="a타이틀고딕2" panose="02020600000000000000" pitchFamily="18" charset="-127"/>
                <a:ea typeface="a타이틀고딕2" panose="02020600000000000000" pitchFamily="18" charset="-127"/>
              </a:rPr>
              <a:t>는 </a:t>
            </a:r>
            <a:r>
              <a:rPr lang="en-US" altLang="ko-KR" dirty="0" smtClean="0">
                <a:latin typeface="a타이틀고딕2" panose="02020600000000000000" pitchFamily="18" charset="-127"/>
                <a:ea typeface="a타이틀고딕2" panose="02020600000000000000" pitchFamily="18" charset="-127"/>
              </a:rPr>
              <a:t>Natural Language  </a:t>
            </a:r>
            <a:r>
              <a:rPr lang="en-US" altLang="ko-KR" dirty="0" err="1" smtClean="0">
                <a:latin typeface="a타이틀고딕2" panose="02020600000000000000" pitchFamily="18" charset="-127"/>
                <a:ea typeface="a타이틀고딕2" panose="02020600000000000000" pitchFamily="18" charset="-127"/>
              </a:rPr>
              <a:t>ToolKit</a:t>
            </a:r>
            <a:r>
              <a:rPr lang="ko-KR" altLang="en-US" dirty="0" smtClean="0">
                <a:latin typeface="a타이틀고딕2" panose="02020600000000000000" pitchFamily="18" charset="-127"/>
                <a:ea typeface="a타이틀고딕2" panose="02020600000000000000" pitchFamily="18" charset="-127"/>
              </a:rPr>
              <a:t>의 약자로 자연어 처리 및 분석</a:t>
            </a:r>
            <a:r>
              <a:rPr lang="en-US" altLang="ko-KR" dirty="0" smtClean="0">
                <a:latin typeface="a타이틀고딕2" panose="02020600000000000000" pitchFamily="18" charset="-127"/>
                <a:ea typeface="a타이틀고딕2" panose="02020600000000000000" pitchFamily="18" charset="-127"/>
              </a:rPr>
              <a:t>, </a:t>
            </a:r>
            <a:r>
              <a:rPr lang="ko-KR" altLang="en-US" dirty="0" smtClean="0">
                <a:latin typeface="a타이틀고딕2" panose="02020600000000000000" pitchFamily="18" charset="-127"/>
                <a:ea typeface="a타이틀고딕2" panose="02020600000000000000" pitchFamily="18" charset="-127"/>
              </a:rPr>
              <a:t>텍스트 </a:t>
            </a:r>
            <a:r>
              <a:rPr lang="ko-KR" altLang="en-US" dirty="0" err="1" smtClean="0">
                <a:latin typeface="a타이틀고딕2" panose="02020600000000000000" pitchFamily="18" charset="-127"/>
                <a:ea typeface="a타이틀고딕2" panose="02020600000000000000" pitchFamily="18" charset="-127"/>
              </a:rPr>
              <a:t>마이닝을</a:t>
            </a:r>
            <a:r>
              <a:rPr lang="ko-KR" altLang="en-US" dirty="0" smtClean="0">
                <a:latin typeface="a타이틀고딕2" panose="02020600000000000000" pitchFamily="18" charset="-127"/>
                <a:ea typeface="a타이틀고딕2" panose="02020600000000000000" pitchFamily="18" charset="-127"/>
              </a:rPr>
              <a:t> 위한 </a:t>
            </a:r>
            <a:r>
              <a:rPr lang="ko-KR" altLang="en-US" dirty="0" err="1" smtClean="0">
                <a:latin typeface="a타이틀고딕2" panose="02020600000000000000" pitchFamily="18" charset="-127"/>
                <a:ea typeface="a타이틀고딕2" panose="02020600000000000000" pitchFamily="18" charset="-127"/>
              </a:rPr>
              <a:t>파이썬</a:t>
            </a:r>
            <a:r>
              <a:rPr lang="ko-KR" altLang="en-US" dirty="0" smtClean="0">
                <a:latin typeface="a타이틀고딕2" panose="02020600000000000000" pitchFamily="18" charset="-127"/>
                <a:ea typeface="a타이틀고딕2" panose="02020600000000000000" pitchFamily="18" charset="-127"/>
              </a:rPr>
              <a:t> 패키지로 </a:t>
            </a:r>
            <a:endParaRPr lang="en-US" altLang="ko-KR" dirty="0" smtClean="0">
              <a:latin typeface="a타이틀고딕2" panose="02020600000000000000" pitchFamily="18" charset="-127"/>
              <a:ea typeface="a타이틀고딕2" panose="02020600000000000000" pitchFamily="18" charset="-127"/>
            </a:endParaRPr>
          </a:p>
          <a:p>
            <a:pPr algn="ctr"/>
            <a:r>
              <a:rPr lang="ko-KR" altLang="en-US" dirty="0" smtClean="0">
                <a:latin typeface="a타이틀고딕2" panose="02020600000000000000" pitchFamily="18" charset="-127"/>
                <a:ea typeface="a타이틀고딕2" panose="02020600000000000000" pitchFamily="18" charset="-127"/>
              </a:rPr>
              <a:t>토큰 생성</a:t>
            </a:r>
            <a:r>
              <a:rPr lang="en-US" altLang="ko-KR" dirty="0" smtClean="0">
                <a:latin typeface="a타이틀고딕2" panose="02020600000000000000" pitchFamily="18" charset="-127"/>
                <a:ea typeface="a타이틀고딕2" panose="02020600000000000000" pitchFamily="18" charset="-127"/>
              </a:rPr>
              <a:t>, </a:t>
            </a:r>
            <a:r>
              <a:rPr lang="ko-KR" altLang="en-US" dirty="0" smtClean="0">
                <a:latin typeface="a타이틀고딕2" panose="02020600000000000000" pitchFamily="18" charset="-127"/>
                <a:ea typeface="a타이틀고딕2" panose="02020600000000000000" pitchFamily="18" charset="-127"/>
              </a:rPr>
              <a:t>형태소 분석</a:t>
            </a:r>
            <a:r>
              <a:rPr lang="en-US" altLang="ko-KR" dirty="0" smtClean="0">
                <a:latin typeface="a타이틀고딕2" panose="02020600000000000000" pitchFamily="18" charset="-127"/>
                <a:ea typeface="a타이틀고딕2" panose="02020600000000000000" pitchFamily="18" charset="-127"/>
              </a:rPr>
              <a:t>, </a:t>
            </a:r>
            <a:r>
              <a:rPr lang="ko-KR" altLang="en-US" dirty="0" smtClean="0">
                <a:latin typeface="a타이틀고딕2" panose="02020600000000000000" pitchFamily="18" charset="-127"/>
                <a:ea typeface="a타이틀고딕2" panose="02020600000000000000" pitchFamily="18" charset="-127"/>
              </a:rPr>
              <a:t>품사 </a:t>
            </a:r>
            <a:r>
              <a:rPr lang="ko-KR" altLang="en-US" dirty="0" err="1" smtClean="0">
                <a:latin typeface="a타이틀고딕2" panose="02020600000000000000" pitchFamily="18" charset="-127"/>
                <a:ea typeface="a타이틀고딕2" panose="02020600000000000000" pitchFamily="18" charset="-127"/>
              </a:rPr>
              <a:t>태깅</a:t>
            </a:r>
            <a:r>
              <a:rPr lang="ko-KR" altLang="en-US" dirty="0" smtClean="0">
                <a:latin typeface="a타이틀고딕2" panose="02020600000000000000" pitchFamily="18" charset="-127"/>
                <a:ea typeface="a타이틀고딕2" panose="02020600000000000000" pitchFamily="18" charset="-127"/>
              </a:rPr>
              <a:t> 등의 다양한 기능을 제공 </a:t>
            </a:r>
            <a:endParaRPr lang="en-US" altLang="ko-KR" dirty="0" smtClean="0">
              <a:latin typeface="a타이틀고딕2" panose="02020600000000000000" pitchFamily="18" charset="-127"/>
              <a:ea typeface="a타이틀고딕2" panose="02020600000000000000" pitchFamily="18" charset="-127"/>
            </a:endParaRPr>
          </a:p>
          <a:p>
            <a:pPr algn="ctr"/>
            <a:r>
              <a:rPr lang="ko-KR" altLang="en-US" dirty="0" smtClean="0">
                <a:latin typeface="a타이틀고딕2" panose="02020600000000000000" pitchFamily="18" charset="-127"/>
                <a:ea typeface="a타이틀고딕2" panose="02020600000000000000" pitchFamily="18" charset="-127"/>
              </a:rPr>
              <a:t>및 예제로 활용할 수 있는 말뭉치 제공 </a:t>
            </a:r>
            <a:endParaRPr lang="en-US" altLang="ko-KR" dirty="0" smtClean="0">
              <a:latin typeface="a타이틀고딕2" panose="02020600000000000000" pitchFamily="18" charset="-127"/>
              <a:ea typeface="a타이틀고딕2" panose="02020600000000000000" pitchFamily="18" charset="-127"/>
            </a:endParaRPr>
          </a:p>
        </p:txBody>
      </p:sp>
      <p:pic>
        <p:nvPicPr>
          <p:cNvPr id="3" name="그림 2"/>
          <p:cNvPicPr>
            <a:picLocks noChangeAspect="1"/>
          </p:cNvPicPr>
          <p:nvPr/>
        </p:nvPicPr>
        <p:blipFill>
          <a:blip r:embed="rId3"/>
          <a:stretch>
            <a:fillRect/>
          </a:stretch>
        </p:blipFill>
        <p:spPr>
          <a:xfrm>
            <a:off x="3782569" y="3358855"/>
            <a:ext cx="7473695" cy="2945177"/>
          </a:xfrm>
          <a:prstGeom prst="rect">
            <a:avLst/>
          </a:prstGeom>
        </p:spPr>
      </p:pic>
      <p:grpSp>
        <p:nvGrpSpPr>
          <p:cNvPr id="13" name="그룹 12"/>
          <p:cNvGrpSpPr/>
          <p:nvPr/>
        </p:nvGrpSpPr>
        <p:grpSpPr>
          <a:xfrm>
            <a:off x="167640" y="1927317"/>
            <a:ext cx="6096000" cy="4524315"/>
            <a:chOff x="167640" y="1927317"/>
            <a:chExt cx="6096000" cy="4524315"/>
          </a:xfrm>
        </p:grpSpPr>
        <p:sp>
          <p:nvSpPr>
            <p:cNvPr id="14" name="직사각형 13"/>
            <p:cNvSpPr/>
            <p:nvPr/>
          </p:nvSpPr>
          <p:spPr>
            <a:xfrm>
              <a:off x="167640" y="1927317"/>
              <a:ext cx="6096000" cy="4524315"/>
            </a:xfrm>
            <a:prstGeom prst="rect">
              <a:avLst/>
            </a:prstGeom>
          </p:spPr>
          <p:txBody>
            <a:bodyPr>
              <a:spAutoFit/>
            </a:bodyPr>
            <a:lstStyle/>
            <a:p>
              <a:r>
                <a:rPr lang="en-US" altLang="ko-KR" sz="3600" dirty="0">
                  <a:latin typeface="a타이틀고딕2" panose="02020600000000000000" pitchFamily="18" charset="-127"/>
                  <a:ea typeface="a타이틀고딕2" panose="02020600000000000000" pitchFamily="18" charset="-127"/>
                </a:rPr>
                <a:t>01. </a:t>
              </a:r>
              <a:r>
                <a:rPr lang="ko-KR" altLang="en-US" sz="2400" dirty="0">
                  <a:latin typeface="a타이틀고딕2" panose="02020600000000000000" pitchFamily="18" charset="-127"/>
                  <a:ea typeface="a타이틀고딕2" panose="02020600000000000000" pitchFamily="18" charset="-127"/>
                </a:rPr>
                <a:t>중복 샘플 제거 </a:t>
              </a:r>
              <a:endParaRPr lang="en-US" altLang="ko-KR" sz="2000" dirty="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02. </a:t>
              </a:r>
              <a:r>
                <a:rPr lang="en-US" altLang="ko-KR" sz="2400" dirty="0">
                  <a:latin typeface="a타이틀고딕2" panose="02020600000000000000" pitchFamily="18" charset="-127"/>
                  <a:ea typeface="a타이틀고딕2" panose="02020600000000000000" pitchFamily="18" charset="-127"/>
                </a:rPr>
                <a:t>NULL </a:t>
              </a:r>
              <a:r>
                <a:rPr lang="ko-KR" altLang="en-US" sz="2400" dirty="0">
                  <a:latin typeface="a타이틀고딕2" panose="02020600000000000000" pitchFamily="18" charset="-127"/>
                  <a:ea typeface="a타이틀고딕2" panose="02020600000000000000" pitchFamily="18" charset="-127"/>
                </a:rPr>
                <a:t>값 제거</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solidFill>
                    <a:schemeClr val="accent4">
                      <a:lumMod val="60000"/>
                      <a:lumOff val="40000"/>
                    </a:schemeClr>
                  </a:solidFill>
                  <a:latin typeface="a타이틀고딕2" panose="02020600000000000000" pitchFamily="18" charset="-127"/>
                  <a:ea typeface="a타이틀고딕2" panose="02020600000000000000" pitchFamily="18" charset="-127"/>
                </a:rPr>
                <a:t>03. </a:t>
              </a:r>
              <a:r>
                <a:rPr lang="ko-KR" altLang="en-US" sz="2400" dirty="0" err="1">
                  <a:solidFill>
                    <a:schemeClr val="accent4">
                      <a:lumMod val="60000"/>
                      <a:lumOff val="40000"/>
                    </a:schemeClr>
                  </a:solidFill>
                  <a:latin typeface="a타이틀고딕2" panose="02020600000000000000" pitchFamily="18" charset="-127"/>
                  <a:ea typeface="a타이틀고딕2" panose="02020600000000000000" pitchFamily="18" charset="-127"/>
                </a:rPr>
                <a:t>불용어</a:t>
              </a:r>
              <a:r>
                <a:rPr lang="ko-KR" altLang="en-US" sz="2400" dirty="0">
                  <a:solidFill>
                    <a:schemeClr val="accent4">
                      <a:lumMod val="60000"/>
                      <a:lumOff val="40000"/>
                    </a:schemeClr>
                  </a:solidFill>
                  <a:latin typeface="a타이틀고딕2" panose="02020600000000000000" pitchFamily="18" charset="-127"/>
                  <a:ea typeface="a타이틀고딕2" panose="02020600000000000000" pitchFamily="18" charset="-127"/>
                </a:rPr>
                <a:t> 제거 </a:t>
              </a:r>
              <a:endParaRPr lang="en-US" altLang="ko-KR" sz="2400" dirty="0">
                <a:solidFill>
                  <a:schemeClr val="accent4">
                    <a:lumMod val="60000"/>
                    <a:lumOff val="40000"/>
                  </a:schemeClr>
                </a:solidFill>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04. </a:t>
              </a:r>
              <a:r>
                <a:rPr lang="ko-KR" altLang="en-US" sz="2400" dirty="0">
                  <a:latin typeface="a타이틀고딕2" panose="02020600000000000000" pitchFamily="18" charset="-127"/>
                  <a:ea typeface="a타이틀고딕2" panose="02020600000000000000" pitchFamily="18" charset="-127"/>
                </a:rPr>
                <a:t>길이 분포 </a:t>
              </a:r>
              <a:r>
                <a:rPr lang="ko-KR" altLang="en-US" sz="2400" dirty="0" smtClean="0">
                  <a:latin typeface="a타이틀고딕2" panose="02020600000000000000" pitchFamily="18" charset="-127"/>
                  <a:ea typeface="a타이틀고딕2" panose="02020600000000000000" pitchFamily="18" charset="-127"/>
                </a:rPr>
                <a:t>조정</a:t>
              </a:r>
              <a:endParaRPr lang="en-US" altLang="ko-KR" sz="2400" dirty="0" smtClean="0">
                <a:latin typeface="a타이틀고딕2" panose="02020600000000000000" pitchFamily="18" charset="-127"/>
                <a:ea typeface="a타이틀고딕2" panose="02020600000000000000" pitchFamily="18" charset="-127"/>
              </a:endParaRPr>
            </a:p>
            <a:p>
              <a:r>
                <a:rPr lang="en-US" altLang="ko-KR" sz="3600" dirty="0">
                  <a:latin typeface="a타이틀고딕2" panose="02020600000000000000" pitchFamily="18" charset="-127"/>
                  <a:ea typeface="a타이틀고딕2" panose="02020600000000000000" pitchFamily="18" charset="-127"/>
                </a:rPr>
                <a:t>05. </a:t>
              </a:r>
              <a:r>
                <a:rPr lang="ko-KR" altLang="en-US" sz="2400" dirty="0" smtClean="0">
                  <a:latin typeface="a타이틀고딕2" panose="02020600000000000000" pitchFamily="18" charset="-127"/>
                  <a:ea typeface="a타이틀고딕2" panose="02020600000000000000" pitchFamily="18" charset="-127"/>
                </a:rPr>
                <a:t>토큰 추가 </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06. </a:t>
              </a:r>
              <a:r>
                <a:rPr lang="ko-KR" altLang="en-US" sz="2400" dirty="0">
                  <a:latin typeface="a타이틀고딕2" panose="02020600000000000000" pitchFamily="18" charset="-127"/>
                  <a:ea typeface="a타이틀고딕2" panose="02020600000000000000" pitchFamily="18" charset="-127"/>
                </a:rPr>
                <a:t>데이터 분리</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07. </a:t>
              </a:r>
              <a:r>
                <a:rPr lang="ko-KR" altLang="en-US" sz="2400" dirty="0">
                  <a:latin typeface="a타이틀고딕2" panose="02020600000000000000" pitchFamily="18" charset="-127"/>
                  <a:ea typeface="a타이틀고딕2" panose="02020600000000000000" pitchFamily="18" charset="-127"/>
                </a:rPr>
                <a:t>정수</a:t>
              </a:r>
              <a:r>
                <a:rPr lang="ko-KR" altLang="en-US" sz="3600" dirty="0" smtClean="0">
                  <a:latin typeface="a타이틀고딕2" panose="02020600000000000000" pitchFamily="18" charset="-127"/>
                  <a:ea typeface="a타이틀고딕2" panose="02020600000000000000" pitchFamily="18" charset="-127"/>
                </a:rPr>
                <a:t> </a:t>
              </a:r>
              <a:r>
                <a:rPr lang="ko-KR" altLang="en-US" sz="2400" dirty="0" err="1" smtClean="0">
                  <a:latin typeface="a타이틀고딕2" panose="02020600000000000000" pitchFamily="18" charset="-127"/>
                  <a:ea typeface="a타이틀고딕2" panose="02020600000000000000" pitchFamily="18" charset="-127"/>
                </a:rPr>
                <a:t>인코딩</a:t>
              </a:r>
              <a:endParaRPr lang="en-US" altLang="ko-KR" sz="2400" dirty="0">
                <a:latin typeface="a타이틀고딕2" panose="02020600000000000000" pitchFamily="18" charset="-127"/>
                <a:ea typeface="a타이틀고딕2" panose="02020600000000000000" pitchFamily="18" charset="-127"/>
              </a:endParaRPr>
            </a:p>
            <a:p>
              <a:r>
                <a:rPr lang="en-US" altLang="ko-KR" sz="3600" dirty="0" smtClean="0">
                  <a:latin typeface="a타이틀고딕2" panose="02020600000000000000" pitchFamily="18" charset="-127"/>
                  <a:ea typeface="a타이틀고딕2" panose="02020600000000000000" pitchFamily="18" charset="-127"/>
                </a:rPr>
                <a:t>08. </a:t>
              </a:r>
              <a:r>
                <a:rPr lang="ko-KR" altLang="en-US" sz="2400" dirty="0">
                  <a:latin typeface="a타이틀고딕2" panose="02020600000000000000" pitchFamily="18" charset="-127"/>
                  <a:ea typeface="a타이틀고딕2" panose="02020600000000000000" pitchFamily="18" charset="-127"/>
                </a:rPr>
                <a:t>패딩</a:t>
              </a:r>
              <a:r>
                <a:rPr lang="ko-KR" altLang="en-US" sz="2000" dirty="0">
                  <a:latin typeface="a타이틀고딕2" panose="02020600000000000000" pitchFamily="18" charset="-127"/>
                  <a:ea typeface="a타이틀고딕2" panose="02020600000000000000" pitchFamily="18" charset="-127"/>
                </a:rPr>
                <a:t>  </a:t>
              </a:r>
              <a:endParaRPr lang="en-US" altLang="ko-KR" sz="2000" dirty="0">
                <a:latin typeface="a타이틀고딕2" panose="02020600000000000000" pitchFamily="18" charset="-127"/>
                <a:ea typeface="a타이틀고딕2" panose="02020600000000000000" pitchFamily="18" charset="-127"/>
              </a:endParaRPr>
            </a:p>
          </p:txBody>
        </p:sp>
        <p:cxnSp>
          <p:nvCxnSpPr>
            <p:cNvPr id="15" name="직선 연결선 14"/>
            <p:cNvCxnSpPr/>
            <p:nvPr/>
          </p:nvCxnSpPr>
          <p:spPr>
            <a:xfrm>
              <a:off x="3081528" y="2020812"/>
              <a:ext cx="0" cy="4430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8065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1209</Words>
  <Application>Microsoft Office PowerPoint</Application>
  <PresentationFormat>와이드스크린</PresentationFormat>
  <Paragraphs>283</Paragraphs>
  <Slides>27</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27</vt:i4>
      </vt:variant>
    </vt:vector>
  </HeadingPairs>
  <TitlesOfParts>
    <vt:vector size="36" baseType="lpstr">
      <vt:lpstr>a타이틀고딕2</vt:lpstr>
      <vt:lpstr>a시월구일1</vt:lpstr>
      <vt:lpstr>Wingdings</vt:lpstr>
      <vt:lpstr>a타이틀고딕3</vt:lpstr>
      <vt:lpstr>맑은 고딕</vt:lpstr>
      <vt:lpstr>a시월구일2</vt:lpstr>
      <vt:lpstr>a시월구일3</vt:lpstr>
      <vt:lpstr>Arial</vt:lpstr>
      <vt:lpstr>Office 테마</vt:lpstr>
      <vt:lpstr>Attention 알고리즘을 활용한 텍스트 요약 프로젝트</vt:lpstr>
      <vt:lpstr>목차</vt:lpstr>
      <vt:lpstr>주제 소개</vt:lpstr>
      <vt:lpstr>주제 소개</vt:lpstr>
      <vt:lpstr>주제 소개</vt:lpstr>
      <vt:lpstr>데이터 소개</vt:lpstr>
      <vt:lpstr>데이터 전처리</vt:lpstr>
      <vt:lpstr>데이터 전처리</vt:lpstr>
      <vt:lpstr>데이터 전처리</vt:lpstr>
      <vt:lpstr>데이터 전처리</vt:lpstr>
      <vt:lpstr>데이터 전처리</vt:lpstr>
      <vt:lpstr>데이터 전처리</vt:lpstr>
      <vt:lpstr>데이터 전처리</vt:lpstr>
      <vt:lpstr>데이터 전처리</vt:lpstr>
      <vt:lpstr>데이터 전처리</vt:lpstr>
      <vt:lpstr>데이터 전처리</vt:lpstr>
      <vt:lpstr>데이터 전처리</vt:lpstr>
      <vt:lpstr>모델 구조</vt:lpstr>
      <vt:lpstr>모델 구조</vt:lpstr>
      <vt:lpstr>결과</vt:lpstr>
      <vt:lpstr>영어 텍스트 요약 모델 성능</vt:lpstr>
      <vt:lpstr>영어 텍스트 요약 모델 성능</vt:lpstr>
      <vt:lpstr>향후 계획</vt:lpstr>
      <vt:lpstr>향후 계획</vt:lpstr>
      <vt:lpstr>향후 계획</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윤 현서</dc:creator>
  <cp:lastModifiedBy>USER</cp:lastModifiedBy>
  <cp:revision>494</cp:revision>
  <dcterms:created xsi:type="dcterms:W3CDTF">2020-09-19T06:37:25Z</dcterms:created>
  <dcterms:modified xsi:type="dcterms:W3CDTF">2020-12-08T09:10:55Z</dcterms:modified>
</cp:coreProperties>
</file>