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85" r:id="rId7"/>
    <p:sldId id="258" r:id="rId8"/>
    <p:sldId id="286" r:id="rId9"/>
    <p:sldId id="287" r:id="rId10"/>
    <p:sldId id="266" r:id="rId11"/>
    <p:sldId id="288" r:id="rId12"/>
    <p:sldId id="263" r:id="rId13"/>
    <p:sldId id="271" r:id="rId14"/>
    <p:sldId id="289" r:id="rId15"/>
    <p:sldId id="272" r:id="rId16"/>
    <p:sldId id="264" r:id="rId17"/>
    <p:sldId id="290" r:id="rId18"/>
    <p:sldId id="277" r:id="rId19"/>
    <p:sldId id="265" r:id="rId20"/>
    <p:sldId id="281" r:id="rId21"/>
    <p:sldId id="282" r:id="rId22"/>
    <p:sldId id="283" r:id="rId23"/>
    <p:sldId id="26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4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4" Type="http://schemas.openxmlformats.org/officeDocument/2006/relationships/notesSlide" Target="../notesSlides/notesSlide10.x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1.png"/><Relationship Id="rId31" Type="http://schemas.openxmlformats.org/officeDocument/2006/relationships/tags" Target="../tags/tag72.xml"/><Relationship Id="rId30" Type="http://schemas.openxmlformats.org/officeDocument/2006/relationships/tags" Target="../tags/tag71.xml"/><Relationship Id="rId3" Type="http://schemas.openxmlformats.org/officeDocument/2006/relationships/tags" Target="../tags/tag44.xml"/><Relationship Id="rId29" Type="http://schemas.openxmlformats.org/officeDocument/2006/relationships/tags" Target="../tags/tag70.xml"/><Relationship Id="rId28" Type="http://schemas.openxmlformats.org/officeDocument/2006/relationships/tags" Target="../tags/tag69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9" Type="http://schemas.openxmlformats.org/officeDocument/2006/relationships/notesSlide" Target="../notesSlides/notesSlide1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image" Target="../media/image1.png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.png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5" Type="http://schemas.openxmlformats.org/officeDocument/2006/relationships/notesSlide" Target="../notesSlides/notesSlide17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.png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5.jpe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image" Target="../media/image7.jpeg"/><Relationship Id="rId11" Type="http://schemas.openxmlformats.org/officeDocument/2006/relationships/tags" Target="../tags/tag8.xml"/><Relationship Id="rId10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image" Target="../media/image1.png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972306" y="2571876"/>
            <a:ext cx="680287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实习秋招经验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70584" y="364366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83" y="2517767"/>
            <a:ext cx="1689831" cy="16898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52869" y="2571876"/>
            <a:ext cx="100031" cy="157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7"/>
          <p:cNvGrpSpPr/>
          <p:nvPr>
            <p:custDataLst>
              <p:tags r:id="rId1"/>
            </p:custDataLst>
          </p:nvPr>
        </p:nvGrpSpPr>
        <p:grpSpPr>
          <a:xfrm>
            <a:off x="5815595" y="1268345"/>
            <a:ext cx="2391581" cy="1363527"/>
            <a:chOff x="2324103" y="1581151"/>
            <a:chExt cx="2105022" cy="1200149"/>
          </a:xfrm>
        </p:grpSpPr>
        <p:sp>
          <p:nvSpPr>
            <p:cNvPr id="7" name="Right Arrow 5"/>
            <p:cNvSpPr/>
            <p:nvPr>
              <p:custDataLst>
                <p:tags r:id="rId2"/>
              </p:custDataLst>
            </p:nvPr>
          </p:nvSpPr>
          <p:spPr>
            <a:xfrm>
              <a:off x="2781300" y="1581151"/>
              <a:ext cx="1647825" cy="1050466"/>
            </a:xfrm>
            <a:prstGeom prst="rightArrow">
              <a:avLst>
                <a:gd name="adj1" fmla="val 74773"/>
                <a:gd name="adj2" fmla="val 582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Parallelogram 4"/>
            <p:cNvSpPr/>
            <p:nvPr>
              <p:custDataLst>
                <p:tags r:id="rId3"/>
              </p:custDataLst>
            </p:nvPr>
          </p:nvSpPr>
          <p:spPr>
            <a:xfrm rot="5400000" flipH="1" flipV="1">
              <a:off x="2535883" y="1964383"/>
              <a:ext cx="1062334" cy="571500"/>
            </a:xfrm>
            <a:prstGeom prst="parallelogram">
              <a:avLst>
                <a:gd name="adj" fmla="val 6324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Trapezoid 3"/>
            <p:cNvSpPr/>
            <p:nvPr>
              <p:custDataLst>
                <p:tags r:id="rId4"/>
              </p:custDataLst>
            </p:nvPr>
          </p:nvSpPr>
          <p:spPr>
            <a:xfrm rot="16200000">
              <a:off x="2491109" y="1918968"/>
              <a:ext cx="694687" cy="1028700"/>
            </a:xfrm>
            <a:prstGeom prst="trapezoid">
              <a:avLst>
                <a:gd name="adj" fmla="val 8698"/>
              </a:avLst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200" dirty="0">
                  <a:latin typeface="微软雅黑" panose="020B0503020204020204" pitchFamily="34" charset="-122"/>
                </a:rPr>
                <a:t>01</a:t>
              </a:r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" name="Group 21"/>
          <p:cNvGrpSpPr/>
          <p:nvPr>
            <p:custDataLst>
              <p:tags r:id="rId5"/>
            </p:custDataLst>
          </p:nvPr>
        </p:nvGrpSpPr>
        <p:grpSpPr>
          <a:xfrm flipH="1">
            <a:off x="3984824" y="2532569"/>
            <a:ext cx="2391581" cy="1363527"/>
            <a:chOff x="2324103" y="1581151"/>
            <a:chExt cx="2105022" cy="1200149"/>
          </a:xfrm>
        </p:grpSpPr>
        <p:sp>
          <p:nvSpPr>
            <p:cNvPr id="11" name="Right Arrow 22"/>
            <p:cNvSpPr/>
            <p:nvPr>
              <p:custDataLst>
                <p:tags r:id="rId6"/>
              </p:custDataLst>
            </p:nvPr>
          </p:nvSpPr>
          <p:spPr>
            <a:xfrm>
              <a:off x="2781300" y="1581151"/>
              <a:ext cx="1647825" cy="1050466"/>
            </a:xfrm>
            <a:prstGeom prst="rightArrow">
              <a:avLst>
                <a:gd name="adj1" fmla="val 74773"/>
                <a:gd name="adj2" fmla="val 58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Parallelogram 23"/>
            <p:cNvSpPr/>
            <p:nvPr>
              <p:custDataLst>
                <p:tags r:id="rId7"/>
              </p:custDataLst>
            </p:nvPr>
          </p:nvSpPr>
          <p:spPr>
            <a:xfrm rot="5400000" flipH="1" flipV="1">
              <a:off x="2535883" y="1964383"/>
              <a:ext cx="1062334" cy="571500"/>
            </a:xfrm>
            <a:prstGeom prst="parallelogram">
              <a:avLst>
                <a:gd name="adj" fmla="val 63243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Trapezoid 24"/>
            <p:cNvSpPr/>
            <p:nvPr>
              <p:custDataLst>
                <p:tags r:id="rId8"/>
              </p:custDataLst>
            </p:nvPr>
          </p:nvSpPr>
          <p:spPr>
            <a:xfrm rot="16200000">
              <a:off x="2491109" y="1918968"/>
              <a:ext cx="694687" cy="1028700"/>
            </a:xfrm>
            <a:prstGeom prst="trapezoid">
              <a:avLst>
                <a:gd name="adj" fmla="val 8698"/>
              </a:avLst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200" dirty="0">
                  <a:latin typeface="微软雅黑" panose="020B0503020204020204" pitchFamily="34" charset="-122"/>
                </a:rPr>
                <a:t>02</a:t>
              </a:r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Group 27"/>
          <p:cNvGrpSpPr/>
          <p:nvPr>
            <p:custDataLst>
              <p:tags r:id="rId9"/>
            </p:custDataLst>
          </p:nvPr>
        </p:nvGrpSpPr>
        <p:grpSpPr>
          <a:xfrm>
            <a:off x="5815595" y="3796793"/>
            <a:ext cx="2391581" cy="1363527"/>
            <a:chOff x="2324103" y="1581151"/>
            <a:chExt cx="2105022" cy="1200149"/>
          </a:xfrm>
        </p:grpSpPr>
        <p:sp>
          <p:nvSpPr>
            <p:cNvPr id="15" name="Right Arrow 32"/>
            <p:cNvSpPr/>
            <p:nvPr>
              <p:custDataLst>
                <p:tags r:id="rId10"/>
              </p:custDataLst>
            </p:nvPr>
          </p:nvSpPr>
          <p:spPr>
            <a:xfrm>
              <a:off x="2781300" y="1581151"/>
              <a:ext cx="1647825" cy="1050466"/>
            </a:xfrm>
            <a:prstGeom prst="rightArrow">
              <a:avLst>
                <a:gd name="adj1" fmla="val 74773"/>
                <a:gd name="adj2" fmla="val 5828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Parallelogram 33"/>
            <p:cNvSpPr/>
            <p:nvPr>
              <p:custDataLst>
                <p:tags r:id="rId11"/>
              </p:custDataLst>
            </p:nvPr>
          </p:nvSpPr>
          <p:spPr>
            <a:xfrm rot="5400000" flipH="1" flipV="1">
              <a:off x="2535883" y="1964383"/>
              <a:ext cx="1062334" cy="571500"/>
            </a:xfrm>
            <a:prstGeom prst="parallelogram">
              <a:avLst>
                <a:gd name="adj" fmla="val 63243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Trapezoid 34"/>
            <p:cNvSpPr/>
            <p:nvPr>
              <p:custDataLst>
                <p:tags r:id="rId12"/>
              </p:custDataLst>
            </p:nvPr>
          </p:nvSpPr>
          <p:spPr>
            <a:xfrm rot="16200000">
              <a:off x="2491109" y="1918968"/>
              <a:ext cx="694687" cy="1028700"/>
            </a:xfrm>
            <a:prstGeom prst="trapezoid">
              <a:avLst>
                <a:gd name="adj" fmla="val 8698"/>
              </a:avLst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200" dirty="0">
                  <a:latin typeface="微软雅黑" panose="020B0503020204020204" pitchFamily="34" charset="-122"/>
                </a:rPr>
                <a:t>03</a:t>
              </a:r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" name="Group 28"/>
          <p:cNvGrpSpPr/>
          <p:nvPr>
            <p:custDataLst>
              <p:tags r:id="rId13"/>
            </p:custDataLst>
          </p:nvPr>
        </p:nvGrpSpPr>
        <p:grpSpPr>
          <a:xfrm flipH="1">
            <a:off x="3984824" y="5061018"/>
            <a:ext cx="2391581" cy="1363527"/>
            <a:chOff x="2324103" y="1581151"/>
            <a:chExt cx="2105022" cy="1200149"/>
          </a:xfrm>
        </p:grpSpPr>
        <p:sp>
          <p:nvSpPr>
            <p:cNvPr id="19" name="Right Arrow 29"/>
            <p:cNvSpPr/>
            <p:nvPr>
              <p:custDataLst>
                <p:tags r:id="rId14"/>
              </p:custDataLst>
            </p:nvPr>
          </p:nvSpPr>
          <p:spPr>
            <a:xfrm>
              <a:off x="2781300" y="1581151"/>
              <a:ext cx="1647825" cy="1050466"/>
            </a:xfrm>
            <a:prstGeom prst="rightArrow">
              <a:avLst>
                <a:gd name="adj1" fmla="val 74773"/>
                <a:gd name="adj2" fmla="val 5828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Parallelogram 30"/>
            <p:cNvSpPr/>
            <p:nvPr>
              <p:custDataLst>
                <p:tags r:id="rId15"/>
              </p:custDataLst>
            </p:nvPr>
          </p:nvSpPr>
          <p:spPr>
            <a:xfrm rot="5400000" flipH="1" flipV="1">
              <a:off x="2535883" y="1964383"/>
              <a:ext cx="1062334" cy="571500"/>
            </a:xfrm>
            <a:prstGeom prst="parallelogram">
              <a:avLst>
                <a:gd name="adj" fmla="val 63243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Trapezoid 31"/>
            <p:cNvSpPr/>
            <p:nvPr>
              <p:custDataLst>
                <p:tags r:id="rId16"/>
              </p:custDataLst>
            </p:nvPr>
          </p:nvSpPr>
          <p:spPr>
            <a:xfrm rot="16200000">
              <a:off x="2491109" y="1918968"/>
              <a:ext cx="694687" cy="1028700"/>
            </a:xfrm>
            <a:prstGeom prst="trapezoid">
              <a:avLst>
                <a:gd name="adj" fmla="val 8698"/>
              </a:avLst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5000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200" dirty="0">
                  <a:latin typeface="微软雅黑" panose="020B0503020204020204" pitchFamily="34" charset="-122"/>
                </a:rPr>
                <a:t>04</a:t>
              </a:r>
              <a:endParaRPr lang="en-US" sz="32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2" name="Freeform 157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7253355" y="1609036"/>
            <a:ext cx="458719" cy="508000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Freeform 69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4443897" y="2903332"/>
            <a:ext cx="472196" cy="475973"/>
          </a:xfrm>
          <a:custGeom>
            <a:avLst/>
            <a:gdLst/>
            <a:ahLst/>
            <a:cxnLst>
              <a:cxn ang="0">
                <a:pos x="29" y="58"/>
              </a:cxn>
              <a:cxn ang="0">
                <a:pos x="6" y="47"/>
              </a:cxn>
              <a:cxn ang="0">
                <a:pos x="7" y="46"/>
              </a:cxn>
              <a:cxn ang="0">
                <a:pos x="12" y="40"/>
              </a:cxn>
              <a:cxn ang="0">
                <a:pos x="13" y="40"/>
              </a:cxn>
              <a:cxn ang="0">
                <a:pos x="14" y="41"/>
              </a:cxn>
              <a:cxn ang="0">
                <a:pos x="29" y="48"/>
              </a:cxn>
              <a:cxn ang="0">
                <a:pos x="48" y="29"/>
              </a:cxn>
              <a:cxn ang="0">
                <a:pos x="29" y="9"/>
              </a:cxn>
              <a:cxn ang="0">
                <a:pos x="16" y="14"/>
              </a:cxn>
              <a:cxn ang="0">
                <a:pos x="21" y="20"/>
              </a:cxn>
              <a:cxn ang="0">
                <a:pos x="21" y="22"/>
              </a:cxn>
              <a:cxn ang="0">
                <a:pos x="19" y="24"/>
              </a:cxn>
              <a:cxn ang="0">
                <a:pos x="2" y="24"/>
              </a:cxn>
              <a:cxn ang="0">
                <a:pos x="0" y="21"/>
              </a:cxn>
              <a:cxn ang="0">
                <a:pos x="0" y="4"/>
              </a:cxn>
              <a:cxn ang="0">
                <a:pos x="1" y="2"/>
              </a:cxn>
              <a:cxn ang="0">
                <a:pos x="4" y="3"/>
              </a:cxn>
              <a:cxn ang="0">
                <a:pos x="9" y="8"/>
              </a:cxn>
              <a:cxn ang="0">
                <a:pos x="29" y="0"/>
              </a:cxn>
              <a:cxn ang="0">
                <a:pos x="58" y="29"/>
              </a:cxn>
              <a:cxn ang="0">
                <a:pos x="29" y="58"/>
              </a:cxn>
              <a:cxn ang="0">
                <a:pos x="34" y="35"/>
              </a:cxn>
              <a:cxn ang="0">
                <a:pos x="33" y="36"/>
              </a:cxn>
              <a:cxn ang="0">
                <a:pos x="20" y="36"/>
              </a:cxn>
              <a:cxn ang="0">
                <a:pos x="19" y="35"/>
              </a:cxn>
              <a:cxn ang="0">
                <a:pos x="19" y="32"/>
              </a:cxn>
              <a:cxn ang="0">
                <a:pos x="20" y="31"/>
              </a:cxn>
              <a:cxn ang="0">
                <a:pos x="29" y="31"/>
              </a:cxn>
              <a:cxn ang="0">
                <a:pos x="29" y="18"/>
              </a:cxn>
              <a:cxn ang="0">
                <a:pos x="30" y="17"/>
              </a:cxn>
              <a:cxn ang="0">
                <a:pos x="33" y="17"/>
              </a:cxn>
              <a:cxn ang="0">
                <a:pos x="34" y="18"/>
              </a:cxn>
              <a:cxn ang="0">
                <a:pos x="34" y="35"/>
              </a:cxn>
            </a:cxnLst>
            <a:rect l="0" t="0" r="r" b="b"/>
            <a:pathLst>
              <a:path w="58" h="58">
                <a:moveTo>
                  <a:pt x="29" y="58"/>
                </a:moveTo>
                <a:cubicBezTo>
                  <a:pt x="20" y="58"/>
                  <a:pt x="12" y="54"/>
                  <a:pt x="6" y="47"/>
                </a:cubicBezTo>
                <a:cubicBezTo>
                  <a:pt x="6" y="47"/>
                  <a:pt x="6" y="46"/>
                  <a:pt x="7" y="46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3" y="40"/>
                </a:cubicBezTo>
                <a:cubicBezTo>
                  <a:pt x="13" y="40"/>
                  <a:pt x="13" y="40"/>
                  <a:pt x="14" y="41"/>
                </a:cubicBezTo>
                <a:cubicBezTo>
                  <a:pt x="17" y="45"/>
                  <a:pt x="23" y="48"/>
                  <a:pt x="29" y="48"/>
                </a:cubicBezTo>
                <a:cubicBezTo>
                  <a:pt x="40" y="48"/>
                  <a:pt x="48" y="39"/>
                  <a:pt x="48" y="29"/>
                </a:cubicBezTo>
                <a:cubicBezTo>
                  <a:pt x="48" y="18"/>
                  <a:pt x="40" y="9"/>
                  <a:pt x="29" y="9"/>
                </a:cubicBezTo>
                <a:cubicBezTo>
                  <a:pt x="24" y="9"/>
                  <a:pt x="19" y="11"/>
                  <a:pt x="16" y="14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0"/>
                  <a:pt x="22" y="21"/>
                  <a:pt x="21" y="22"/>
                </a:cubicBezTo>
                <a:cubicBezTo>
                  <a:pt x="21" y="23"/>
                  <a:pt x="20" y="24"/>
                  <a:pt x="19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1" y="2"/>
                </a:cubicBezTo>
                <a:cubicBezTo>
                  <a:pt x="2" y="2"/>
                  <a:pt x="3" y="2"/>
                  <a:pt x="4" y="3"/>
                </a:cubicBezTo>
                <a:cubicBezTo>
                  <a:pt x="9" y="8"/>
                  <a:pt x="9" y="8"/>
                  <a:pt x="9" y="8"/>
                </a:cubicBezTo>
                <a:cubicBezTo>
                  <a:pt x="14" y="3"/>
                  <a:pt x="21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ubicBezTo>
                  <a:pt x="58" y="45"/>
                  <a:pt x="45" y="58"/>
                  <a:pt x="29" y="58"/>
                </a:cubicBezTo>
                <a:close/>
                <a:moveTo>
                  <a:pt x="34" y="35"/>
                </a:moveTo>
                <a:cubicBezTo>
                  <a:pt x="34" y="35"/>
                  <a:pt x="33" y="36"/>
                  <a:pt x="3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6"/>
                  <a:pt x="19" y="35"/>
                  <a:pt x="19" y="35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20" y="31"/>
                  <a:pt x="20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7"/>
                  <a:pt x="29" y="17"/>
                  <a:pt x="3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4" y="17"/>
                  <a:pt x="34" y="18"/>
                </a:cubicBezTo>
                <a:lnTo>
                  <a:pt x="34" y="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grpSp>
        <p:nvGrpSpPr>
          <p:cNvPr id="24" name="Group 38"/>
          <p:cNvGrpSpPr/>
          <p:nvPr>
            <p:custDataLst>
              <p:tags r:id="rId19"/>
            </p:custDataLst>
          </p:nvPr>
        </p:nvGrpSpPr>
        <p:grpSpPr>
          <a:xfrm>
            <a:off x="7276301" y="4161183"/>
            <a:ext cx="475449" cy="434768"/>
            <a:chOff x="2046288" y="3759200"/>
            <a:chExt cx="296863" cy="271463"/>
          </a:xfrm>
          <a:solidFill>
            <a:schemeClr val="bg1"/>
          </a:solidFill>
        </p:grpSpPr>
        <p:sp>
          <p:nvSpPr>
            <p:cNvPr id="25" name="Rectangle 16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065338" y="3973513"/>
              <a:ext cx="55563" cy="571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Rectangle 16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139950" y="3935413"/>
              <a:ext cx="55563" cy="952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7" name="Rectangle 16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12975" y="3898900"/>
              <a:ext cx="57150" cy="1317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Rectangle 16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87588" y="3860800"/>
              <a:ext cx="55563" cy="1698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164"/>
            <p:cNvSpPr/>
            <p:nvPr>
              <p:custDataLst>
                <p:tags r:id="rId24"/>
              </p:custDataLst>
            </p:nvPr>
          </p:nvSpPr>
          <p:spPr bwMode="auto">
            <a:xfrm>
              <a:off x="2046288" y="3759200"/>
              <a:ext cx="296863" cy="176213"/>
            </a:xfrm>
            <a:custGeom>
              <a:avLst/>
              <a:gdLst/>
              <a:ahLst/>
              <a:cxnLst>
                <a:cxn ang="0">
                  <a:pos x="162" y="25"/>
                </a:cxn>
                <a:cxn ang="0">
                  <a:pos x="126" y="25"/>
                </a:cxn>
                <a:cxn ang="0">
                  <a:pos x="81" y="59"/>
                </a:cxn>
                <a:cxn ang="0">
                  <a:pos x="59" y="48"/>
                </a:cxn>
                <a:cxn ang="0">
                  <a:pos x="0" y="96"/>
                </a:cxn>
                <a:cxn ang="0">
                  <a:pos x="0" y="111"/>
                </a:cxn>
                <a:cxn ang="0">
                  <a:pos x="60" y="62"/>
                </a:cxn>
                <a:cxn ang="0">
                  <a:pos x="83" y="74"/>
                </a:cxn>
                <a:cxn ang="0">
                  <a:pos x="131" y="37"/>
                </a:cxn>
                <a:cxn ang="0">
                  <a:pos x="166" y="37"/>
                </a:cxn>
                <a:cxn ang="0">
                  <a:pos x="187" y="16"/>
                </a:cxn>
                <a:cxn ang="0">
                  <a:pos x="187" y="0"/>
                </a:cxn>
                <a:cxn ang="0">
                  <a:pos x="162" y="25"/>
                </a:cxn>
              </a:cxnLst>
              <a:rect l="0" t="0" r="r" b="b"/>
              <a:pathLst>
                <a:path w="187" h="111">
                  <a:moveTo>
                    <a:pt x="162" y="25"/>
                  </a:moveTo>
                  <a:lnTo>
                    <a:pt x="126" y="25"/>
                  </a:lnTo>
                  <a:lnTo>
                    <a:pt x="81" y="59"/>
                  </a:lnTo>
                  <a:lnTo>
                    <a:pt x="59" y="48"/>
                  </a:lnTo>
                  <a:lnTo>
                    <a:pt x="0" y="96"/>
                  </a:lnTo>
                  <a:lnTo>
                    <a:pt x="0" y="111"/>
                  </a:lnTo>
                  <a:lnTo>
                    <a:pt x="60" y="62"/>
                  </a:lnTo>
                  <a:lnTo>
                    <a:pt x="83" y="74"/>
                  </a:lnTo>
                  <a:lnTo>
                    <a:pt x="131" y="37"/>
                  </a:lnTo>
                  <a:lnTo>
                    <a:pt x="166" y="37"/>
                  </a:lnTo>
                  <a:lnTo>
                    <a:pt x="187" y="16"/>
                  </a:lnTo>
                  <a:lnTo>
                    <a:pt x="187" y="0"/>
                  </a:lnTo>
                  <a:lnTo>
                    <a:pt x="162" y="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Group 100"/>
          <p:cNvGrpSpPr/>
          <p:nvPr>
            <p:custDataLst>
              <p:tags r:id="rId25"/>
            </p:custDataLst>
          </p:nvPr>
        </p:nvGrpSpPr>
        <p:grpSpPr>
          <a:xfrm>
            <a:off x="4484128" y="5420140"/>
            <a:ext cx="392205" cy="487973"/>
            <a:chOff x="649288" y="2347912"/>
            <a:chExt cx="273050" cy="339725"/>
          </a:xfrm>
          <a:solidFill>
            <a:schemeClr val="bg1"/>
          </a:solidFill>
        </p:grpSpPr>
        <p:sp>
          <p:nvSpPr>
            <p:cNvPr id="31" name="Freeform 21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27075" y="2487612"/>
              <a:ext cx="117475" cy="115888"/>
            </a:xfrm>
            <a:custGeom>
              <a:avLst/>
              <a:gdLst/>
              <a:ahLst/>
              <a:cxnLst>
                <a:cxn ang="0">
                  <a:pos x="28" y="38"/>
                </a:cxn>
                <a:cxn ang="0">
                  <a:pos x="27" y="38"/>
                </a:cxn>
                <a:cxn ang="0">
                  <a:pos x="27" y="41"/>
                </a:cxn>
                <a:cxn ang="0">
                  <a:pos x="26" y="42"/>
                </a:cxn>
                <a:cxn ang="0">
                  <a:pos x="25" y="42"/>
                </a:cxn>
                <a:cxn ang="0">
                  <a:pos x="23" y="41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8" y="36"/>
                </a:cxn>
                <a:cxn ang="0">
                  <a:pos x="17" y="35"/>
                </a:cxn>
                <a:cxn ang="0">
                  <a:pos x="18" y="33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5" y="34"/>
                </a:cxn>
                <a:cxn ang="0">
                  <a:pos x="29" y="31"/>
                </a:cxn>
                <a:cxn ang="0">
                  <a:pos x="25" y="26"/>
                </a:cxn>
                <a:cxn ang="0">
                  <a:pos x="17" y="19"/>
                </a:cxn>
                <a:cxn ang="0">
                  <a:pos x="23" y="12"/>
                </a:cxn>
                <a:cxn ang="0">
                  <a:pos x="24" y="11"/>
                </a:cxn>
                <a:cxn ang="0">
                  <a:pos x="24" y="9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28" y="11"/>
                </a:cxn>
                <a:cxn ang="0">
                  <a:pos x="32" y="13"/>
                </a:cxn>
                <a:cxn ang="0">
                  <a:pos x="33" y="14"/>
                </a:cxn>
                <a:cxn ang="0">
                  <a:pos x="32" y="16"/>
                </a:cxn>
                <a:cxn ang="0">
                  <a:pos x="31" y="17"/>
                </a:cxn>
                <a:cxn ang="0">
                  <a:pos x="30" y="16"/>
                </a:cxn>
                <a:cxn ang="0">
                  <a:pos x="26" y="15"/>
                </a:cxn>
                <a:cxn ang="0">
                  <a:pos x="22" y="18"/>
                </a:cxn>
                <a:cxn ang="0">
                  <a:pos x="27" y="22"/>
                </a:cxn>
                <a:cxn ang="0">
                  <a:pos x="34" y="30"/>
                </a:cxn>
                <a:cxn ang="0">
                  <a:pos x="28" y="38"/>
                </a:cxn>
                <a:cxn ang="0">
                  <a:pos x="25" y="0"/>
                </a:cxn>
                <a:cxn ang="0">
                  <a:pos x="0" y="25"/>
                </a:cxn>
                <a:cxn ang="0">
                  <a:pos x="25" y="50"/>
                </a:cxn>
                <a:cxn ang="0">
                  <a:pos x="51" y="25"/>
                </a:cxn>
                <a:cxn ang="0">
                  <a:pos x="25" y="0"/>
                </a:cxn>
              </a:cxnLst>
              <a:rect l="0" t="0" r="r" b="b"/>
              <a:pathLst>
                <a:path w="51" h="50">
                  <a:moveTo>
                    <a:pt x="28" y="38"/>
                  </a:moveTo>
                  <a:cubicBezTo>
                    <a:pt x="28" y="38"/>
                    <a:pt x="27" y="38"/>
                    <a:pt x="27" y="38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6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23" y="41"/>
                    <a:pt x="23" y="41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19" y="37"/>
                    <a:pt x="18" y="36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2" y="34"/>
                    <a:pt x="25" y="34"/>
                  </a:cubicBezTo>
                  <a:cubicBezTo>
                    <a:pt x="27" y="34"/>
                    <a:pt x="29" y="33"/>
                    <a:pt x="29" y="31"/>
                  </a:cubicBezTo>
                  <a:cubicBezTo>
                    <a:pt x="29" y="29"/>
                    <a:pt x="28" y="28"/>
                    <a:pt x="25" y="26"/>
                  </a:cubicBezTo>
                  <a:cubicBezTo>
                    <a:pt x="21" y="25"/>
                    <a:pt x="17" y="23"/>
                    <a:pt x="17" y="19"/>
                  </a:cubicBezTo>
                  <a:cubicBezTo>
                    <a:pt x="17" y="15"/>
                    <a:pt x="20" y="13"/>
                    <a:pt x="23" y="12"/>
                  </a:cubicBezTo>
                  <a:cubicBezTo>
                    <a:pt x="23" y="12"/>
                    <a:pt x="24" y="12"/>
                    <a:pt x="24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8" y="8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31" y="12"/>
                    <a:pt x="32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7"/>
                    <a:pt x="31" y="17"/>
                  </a:cubicBezTo>
                  <a:cubicBezTo>
                    <a:pt x="31" y="17"/>
                    <a:pt x="31" y="16"/>
                    <a:pt x="30" y="16"/>
                  </a:cubicBezTo>
                  <a:cubicBezTo>
                    <a:pt x="30" y="16"/>
                    <a:pt x="28" y="15"/>
                    <a:pt x="26" y="15"/>
                  </a:cubicBezTo>
                  <a:cubicBezTo>
                    <a:pt x="23" y="15"/>
                    <a:pt x="22" y="17"/>
                    <a:pt x="22" y="18"/>
                  </a:cubicBezTo>
                  <a:cubicBezTo>
                    <a:pt x="22" y="20"/>
                    <a:pt x="23" y="21"/>
                    <a:pt x="27" y="22"/>
                  </a:cubicBezTo>
                  <a:cubicBezTo>
                    <a:pt x="32" y="24"/>
                    <a:pt x="34" y="27"/>
                    <a:pt x="34" y="30"/>
                  </a:cubicBezTo>
                  <a:cubicBezTo>
                    <a:pt x="34" y="34"/>
                    <a:pt x="32" y="37"/>
                    <a:pt x="28" y="38"/>
                  </a:cubicBezTo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9" y="50"/>
                    <a:pt x="51" y="39"/>
                    <a:pt x="51" y="25"/>
                  </a:cubicBezTo>
                  <a:cubicBezTo>
                    <a:pt x="51" y="11"/>
                    <a:pt x="39" y="0"/>
                    <a:pt x="2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21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49288" y="2347912"/>
              <a:ext cx="273050" cy="339725"/>
            </a:xfrm>
            <a:custGeom>
              <a:avLst/>
              <a:gdLst/>
              <a:ahLst/>
              <a:cxnLst>
                <a:cxn ang="0">
                  <a:pos x="59" y="118"/>
                </a:cxn>
                <a:cxn ang="0">
                  <a:pos x="27" y="86"/>
                </a:cxn>
                <a:cxn ang="0">
                  <a:pos x="59" y="53"/>
                </a:cxn>
                <a:cxn ang="0">
                  <a:pos x="92" y="86"/>
                </a:cxn>
                <a:cxn ang="0">
                  <a:pos x="59" y="118"/>
                </a:cxn>
                <a:cxn ang="0">
                  <a:pos x="76" y="27"/>
                </a:cxn>
                <a:cxn ang="0">
                  <a:pos x="76" y="25"/>
                </a:cxn>
                <a:cxn ang="0">
                  <a:pos x="90" y="8"/>
                </a:cxn>
                <a:cxn ang="0">
                  <a:pos x="87" y="0"/>
                </a:cxn>
                <a:cxn ang="0">
                  <a:pos x="32" y="0"/>
                </a:cxn>
                <a:cxn ang="0">
                  <a:pos x="29" y="8"/>
                </a:cxn>
                <a:cxn ang="0">
                  <a:pos x="43" y="25"/>
                </a:cxn>
                <a:cxn ang="0">
                  <a:pos x="42" y="27"/>
                </a:cxn>
                <a:cxn ang="0">
                  <a:pos x="0" y="104"/>
                </a:cxn>
                <a:cxn ang="0">
                  <a:pos x="59" y="148"/>
                </a:cxn>
                <a:cxn ang="0">
                  <a:pos x="119" y="104"/>
                </a:cxn>
                <a:cxn ang="0">
                  <a:pos x="76" y="27"/>
                </a:cxn>
              </a:cxnLst>
              <a:rect l="0" t="0" r="r" b="b"/>
              <a:pathLst>
                <a:path w="119" h="148">
                  <a:moveTo>
                    <a:pt x="59" y="118"/>
                  </a:moveTo>
                  <a:cubicBezTo>
                    <a:pt x="41" y="118"/>
                    <a:pt x="27" y="104"/>
                    <a:pt x="27" y="86"/>
                  </a:cubicBezTo>
                  <a:cubicBezTo>
                    <a:pt x="27" y="68"/>
                    <a:pt x="41" y="53"/>
                    <a:pt x="59" y="53"/>
                  </a:cubicBezTo>
                  <a:cubicBezTo>
                    <a:pt x="78" y="53"/>
                    <a:pt x="92" y="68"/>
                    <a:pt x="92" y="86"/>
                  </a:cubicBezTo>
                  <a:cubicBezTo>
                    <a:pt x="92" y="104"/>
                    <a:pt x="78" y="118"/>
                    <a:pt x="59" y="118"/>
                  </a:cubicBezTo>
                  <a:moveTo>
                    <a:pt x="76" y="27"/>
                  </a:moveTo>
                  <a:cubicBezTo>
                    <a:pt x="76" y="26"/>
                    <a:pt x="75" y="26"/>
                    <a:pt x="76" y="25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4" y="4"/>
                    <a:pt x="92" y="0"/>
                    <a:pt x="8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5" y="4"/>
                    <a:pt x="29" y="8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6"/>
                    <a:pt x="43" y="27"/>
                    <a:pt x="42" y="27"/>
                  </a:cubicBezTo>
                  <a:cubicBezTo>
                    <a:pt x="18" y="40"/>
                    <a:pt x="0" y="78"/>
                    <a:pt x="0" y="104"/>
                  </a:cubicBezTo>
                  <a:cubicBezTo>
                    <a:pt x="0" y="137"/>
                    <a:pt x="27" y="148"/>
                    <a:pt x="59" y="148"/>
                  </a:cubicBezTo>
                  <a:cubicBezTo>
                    <a:pt x="92" y="148"/>
                    <a:pt x="119" y="137"/>
                    <a:pt x="119" y="104"/>
                  </a:cubicBezTo>
                  <a:cubicBezTo>
                    <a:pt x="119" y="77"/>
                    <a:pt x="101" y="40"/>
                    <a:pt x="76" y="2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3" name="TextBox 47"/>
          <p:cNvSpPr txBox="1"/>
          <p:nvPr>
            <p:custDataLst>
              <p:tags r:id="rId28"/>
            </p:custDataLst>
          </p:nvPr>
        </p:nvSpPr>
        <p:spPr>
          <a:xfrm>
            <a:off x="8487245" y="1414672"/>
            <a:ext cx="2819732" cy="1109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2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一面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考察基本功，在简单了解项目后会对基本知识进行比较全面的拷打。根据面试者的表现会选择不同的难度的算法题给面试者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手撕。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9"/>
          <p:cNvSpPr txBox="1"/>
          <p:nvPr>
            <p:custDataLst>
              <p:tags r:id="rId29"/>
            </p:custDataLst>
          </p:nvPr>
        </p:nvSpPr>
        <p:spPr>
          <a:xfrm>
            <a:off x="874645" y="2669208"/>
            <a:ext cx="2819732" cy="1356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2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二面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l" defTabSz="1219200">
              <a:spcBef>
                <a:spcPct val="20000"/>
              </a:spcBef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多数考察项目，会对简历上的实习经历与项目经历深入探讨。例如</a:t>
            </a:r>
            <a:r>
              <a: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功能怎么实现的，</a:t>
            </a:r>
            <a:r>
              <a: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问题如何解决，如果让你重新设计</a:t>
            </a:r>
            <a:r>
              <a: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xxx.......</a:t>
            </a:r>
            <a:endParaRPr lang="en-US" altLang="zh-CN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200">
              <a:spcBef>
                <a:spcPct val="20000"/>
              </a:spcBef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二面手撕概率</a:t>
            </a:r>
            <a:r>
              <a: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60~70%</a:t>
            </a:r>
            <a:endParaRPr lang="en-US" altLang="zh-CN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50"/>
          <p:cNvSpPr txBox="1"/>
          <p:nvPr>
            <p:custDataLst>
              <p:tags r:id="rId30"/>
            </p:custDataLst>
          </p:nvPr>
        </p:nvSpPr>
        <p:spPr>
          <a:xfrm>
            <a:off x="8487245" y="3945836"/>
            <a:ext cx="2819732" cy="11512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2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pitchFamily="34" charset="-122"/>
              </a:rPr>
              <a:t>三面</a:t>
            </a:r>
            <a:endParaRPr lang="en-US" sz="1600" b="1" dirty="0">
              <a:solidFill>
                <a:srgbClr val="4472C4"/>
              </a:solidFill>
              <a:latin typeface="微软雅黑" panose="020B0503020204020204" pitchFamily="34" charset="-122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一般是部门领导，三面多数可以当作聊天看待，考察面试者在某一领域上看待问题、解决问题的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不排除手撕算法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52"/>
          <p:cNvSpPr txBox="1"/>
          <p:nvPr>
            <p:custDataLst>
              <p:tags r:id="rId31"/>
            </p:custDataLst>
          </p:nvPr>
        </p:nvSpPr>
        <p:spPr>
          <a:xfrm>
            <a:off x="874645" y="5200372"/>
            <a:ext cx="2819732" cy="698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2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en-US" sz="1600" b="1" dirty="0">
              <a:solidFill>
                <a:schemeClr val="accent4"/>
              </a:solidFill>
              <a:latin typeface="微软雅黑" panose="020B0503020204020204" pitchFamily="34" charset="-122"/>
            </a:endParaRPr>
          </a:p>
          <a:p>
            <a:pPr algn="l" defTabSz="1219200">
              <a:spcBef>
                <a:spcPct val="20000"/>
              </a:spcBef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多数不会存在问题，正常表现出入职的意向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就好。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59" name="TextBox 63"/>
          <p:cNvSpPr txBox="1"/>
          <p:nvPr>
            <p:custDataLst>
              <p:tags r:id="rId2"/>
            </p:custDataLst>
          </p:nvPr>
        </p:nvSpPr>
        <p:spPr>
          <a:xfrm>
            <a:off x="749860" y="1295473"/>
            <a:ext cx="206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2~5min </a:t>
            </a:r>
            <a:r>
              <a:rPr lang="zh-CN" altLang="en-US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自我介绍</a:t>
            </a:r>
            <a:endParaRPr lang="zh-CN" altLang="en-US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TextBox 67"/>
          <p:cNvSpPr txBox="1"/>
          <p:nvPr/>
        </p:nvSpPr>
        <p:spPr>
          <a:xfrm>
            <a:off x="666161" y="1578021"/>
            <a:ext cx="886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anose="02010600010101010101" pitchFamily="2" charset="2"/>
              </a:rPr>
              <a:t>介绍学历，从实习经历、项目经历开始说明自己与该岗位的匹配度（简要提及即可）。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61" name="椭圆 60"/>
          <p:cNvSpPr/>
          <p:nvPr>
            <p:custDataLst>
              <p:tags r:id="rId3"/>
            </p:custDataLst>
          </p:nvPr>
        </p:nvSpPr>
        <p:spPr>
          <a:xfrm>
            <a:off x="85780" y="1396052"/>
            <a:ext cx="524034" cy="5240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latin typeface="+mj-ea"/>
                <a:ea typeface="+mj-ea"/>
              </a:rPr>
              <a:t>1</a:t>
            </a:r>
            <a:endParaRPr lang="zh-CN" altLang="en-US" sz="3000" dirty="0">
              <a:latin typeface="+mj-ea"/>
              <a:ea typeface="+mj-ea"/>
            </a:endParaRPr>
          </a:p>
        </p:txBody>
      </p:sp>
      <p:grpSp>
        <p:nvGrpSpPr>
          <p:cNvPr id="62" name="组合 61"/>
          <p:cNvGrpSpPr/>
          <p:nvPr>
            <p:custDataLst>
              <p:tags r:id="rId4"/>
            </p:custDataLst>
          </p:nvPr>
        </p:nvGrpSpPr>
        <p:grpSpPr>
          <a:xfrm>
            <a:off x="475644" y="2354203"/>
            <a:ext cx="516270" cy="516270"/>
            <a:chOff x="304800" y="673100"/>
            <a:chExt cx="4000500" cy="4000500"/>
          </a:xfrm>
          <a:solidFill>
            <a:schemeClr val="accent5"/>
          </a:solidFill>
          <a:effectLst/>
        </p:grpSpPr>
        <p:sp>
          <p:nvSpPr>
            <p:cNvPr id="63" name="同心圆 62"/>
            <p:cNvSpPr/>
            <p:nvPr>
              <p:custDataLst>
                <p:tags r:id="rId5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>
              <p:custDataLst>
                <p:tags r:id="rId6"/>
              </p:custDataLst>
            </p:nvPr>
          </p:nvSpPr>
          <p:spPr>
            <a:xfrm>
              <a:off x="392114" y="760414"/>
              <a:ext cx="3825872" cy="3825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 smtClean="0">
                  <a:latin typeface="+mj-ea"/>
                </a:rPr>
                <a:t>2</a:t>
              </a:r>
              <a:endParaRPr lang="zh-CN" altLang="en-US" sz="3000" dirty="0">
                <a:latin typeface="+mj-ea"/>
              </a:endParaRPr>
            </a:p>
          </p:txBody>
        </p:sp>
      </p:grpSp>
      <p:sp>
        <p:nvSpPr>
          <p:cNvPr id="66" name="椭圆 65"/>
          <p:cNvSpPr/>
          <p:nvPr>
            <p:custDataLst>
              <p:tags r:id="rId7"/>
            </p:custDataLst>
          </p:nvPr>
        </p:nvSpPr>
        <p:spPr>
          <a:xfrm>
            <a:off x="1003699" y="3594150"/>
            <a:ext cx="524034" cy="5240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j-ea"/>
              </a:rPr>
              <a:t>3</a:t>
            </a:r>
            <a:endParaRPr lang="zh-CN" altLang="en-US" sz="3000" dirty="0">
              <a:latin typeface="+mj-ea"/>
            </a:endParaRPr>
          </a:p>
        </p:txBody>
      </p:sp>
      <p:grpSp>
        <p:nvGrpSpPr>
          <p:cNvPr id="67" name="组合 66"/>
          <p:cNvGrpSpPr/>
          <p:nvPr>
            <p:custDataLst>
              <p:tags r:id="rId8"/>
            </p:custDataLst>
          </p:nvPr>
        </p:nvGrpSpPr>
        <p:grpSpPr>
          <a:xfrm>
            <a:off x="1295138" y="4968861"/>
            <a:ext cx="516270" cy="516270"/>
            <a:chOff x="304800" y="673100"/>
            <a:chExt cx="4000500" cy="4000500"/>
          </a:xfrm>
          <a:solidFill>
            <a:schemeClr val="accent5"/>
          </a:solidFill>
          <a:effectLst/>
        </p:grpSpPr>
        <p:sp>
          <p:nvSpPr>
            <p:cNvPr id="69" name="同心圆 68"/>
            <p:cNvSpPr/>
            <p:nvPr>
              <p:custDataLst>
                <p:tags r:id="rId9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>
              <p:custDataLst>
                <p:tags r:id="rId10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 smtClean="0"/>
                <a:t>4</a:t>
              </a:r>
              <a:endParaRPr lang="en-US" altLang="zh-CN" sz="3000" dirty="0" smtClean="0">
                <a:latin typeface="+mj-ea"/>
              </a:endParaRPr>
            </a:p>
          </p:txBody>
        </p:sp>
      </p:grpSp>
      <p:sp>
        <p:nvSpPr>
          <p:cNvPr id="71" name="TextBox 30"/>
          <p:cNvSpPr txBox="1"/>
          <p:nvPr>
            <p:custDataLst>
              <p:tags r:id="rId11"/>
            </p:custDataLst>
          </p:nvPr>
        </p:nvSpPr>
        <p:spPr>
          <a:xfrm>
            <a:off x="1045444" y="2147798"/>
            <a:ext cx="2114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10~30min </a:t>
            </a:r>
            <a:r>
              <a:rPr lang="zh-CN" altLang="en-US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挖简历</a:t>
            </a:r>
            <a:endParaRPr lang="zh-CN" altLang="en-US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TextBox 31"/>
          <p:cNvSpPr txBox="1"/>
          <p:nvPr/>
        </p:nvSpPr>
        <p:spPr>
          <a:xfrm>
            <a:off x="1056360" y="2502736"/>
            <a:ext cx="945769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在项目深挖环节，除了要对自己在简历上写的部分要十分了解之外。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altLang="en-US" sz="16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主动抛出项目中的难点重点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，引导面试官往你所擅长的领域。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话术可以是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我认为我在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设计的时候遇到的问题比较困难，如果您感兴趣的话我可以深入展开一下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TextBox 33"/>
          <p:cNvSpPr txBox="1"/>
          <p:nvPr/>
        </p:nvSpPr>
        <p:spPr>
          <a:xfrm>
            <a:off x="1572630" y="3742683"/>
            <a:ext cx="892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anose="02010600010101010101" pitchFamily="2" charset="2"/>
              </a:rPr>
              <a:t>如果在上面的项目的过程中能够得到面试官的认可，面试官在八股环节或者算法环节会适当柔和。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anose="02010600010101010101" pitchFamily="2" charset="2"/>
            </a:endParaRPr>
          </a:p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anose="02010600010101010101" pitchFamily="2" charset="2"/>
              </a:rPr>
              <a:t>基本会围绕项目中的问题来进行提问。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anose="02010600010101010101" pitchFamily="2" charset="2"/>
            </a:endParaRPr>
          </a:p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anose="02010600010101010101" pitchFamily="2" charset="2"/>
              </a:rPr>
              <a:t>出算法题的时候，建议先描述大致思路，这样即使最后没有写出来也能留下一点印象分。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83" name="TextBox 34"/>
          <p:cNvSpPr txBox="1"/>
          <p:nvPr>
            <p:custDataLst>
              <p:tags r:id="rId12"/>
            </p:custDataLst>
          </p:nvPr>
        </p:nvSpPr>
        <p:spPr>
          <a:xfrm>
            <a:off x="1848874" y="4664504"/>
            <a:ext cx="1689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2~5 </a:t>
            </a:r>
            <a:r>
              <a:rPr lang="zh-CN" altLang="en-US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</a:t>
            </a:r>
            <a:r>
              <a:rPr lang="en-US" altLang="zh-CN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反问</a:t>
            </a:r>
            <a:endParaRPr lang="zh-CN" altLang="en-US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4" name="TextBox 35"/>
          <p:cNvSpPr txBox="1"/>
          <p:nvPr/>
        </p:nvSpPr>
        <p:spPr>
          <a:xfrm>
            <a:off x="1859790" y="5128662"/>
            <a:ext cx="103682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比较常见的反问：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可以介绍一下团队具体的业务方向吗，假如我能够加入的话能够在团队中担任什么样的角色，负责哪个点的工作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如果该团队的领域你比较熟悉，可以问他们对于该领域内一些公认的难题是如何解决的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适当询问此次面试的反馈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5" name="TextBox 30"/>
          <p:cNvSpPr txBox="1"/>
          <p:nvPr>
            <p:custDataLst>
              <p:tags r:id="rId13"/>
            </p:custDataLst>
          </p:nvPr>
        </p:nvSpPr>
        <p:spPr>
          <a:xfrm>
            <a:off x="1573129" y="3434943"/>
            <a:ext cx="3028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20~30min </a:t>
            </a:r>
            <a:r>
              <a:rPr lang="zh-CN" altLang="en-US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八股＋手撕算法</a:t>
            </a:r>
            <a:endParaRPr lang="zh-CN" altLang="en-US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313815" y="1609725"/>
          <a:ext cx="10518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930"/>
                <a:gridCol w="794639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公司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美团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暑期一般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面，无</a:t>
                      </a:r>
                      <a:r>
                        <a:rPr lang="en-US" altLang="zh-CN"/>
                        <a:t>hr</a:t>
                      </a:r>
                      <a:r>
                        <a:rPr lang="zh-CN" altLang="en-US"/>
                        <a:t>面。个人认为</a:t>
                      </a:r>
                      <a:r>
                        <a:rPr lang="zh-CN" altLang="en-US"/>
                        <a:t>难度比较友好。</a:t>
                      </a: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环节会在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面。推进进度比较玄学。很多面试会考智力题。基本可以无限</a:t>
                      </a:r>
                      <a:r>
                        <a:rPr lang="zh-CN" altLang="en-US"/>
                        <a:t>复活。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面左右。手撕环节比较难，比较看面评。</a:t>
                      </a:r>
                      <a:endParaRPr lang="zh-CN" altLang="en-US"/>
                    </a:p>
                  </a:txBody>
                  <a:tcPr/>
                </a:tc>
              </a:tr>
              <a:tr h="919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蚂蚁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3~4</a:t>
                      </a:r>
                      <a:r>
                        <a:rPr lang="zh-CN" altLang="en-US"/>
                        <a:t>面左右。暑期很多电话面，相比视频面没那么紧张。手撕环节基本上不会让你真正运行，设计大致框架</a:t>
                      </a:r>
                      <a:r>
                        <a:rPr lang="zh-CN" altLang="en-US"/>
                        <a:t>即可。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zh-CN" altLang="en-US"/>
                        <a:t>面左右。我的吐槽是招聘官网做的很差，没</a:t>
                      </a:r>
                      <a:r>
                        <a:rPr lang="en-US" altLang="zh-CN"/>
                        <a:t>hr</a:t>
                      </a:r>
                      <a:r>
                        <a:rPr lang="zh-CN" altLang="en-US"/>
                        <a:t>跟进很难查</a:t>
                      </a:r>
                      <a:r>
                        <a:rPr lang="zh-CN" altLang="en-US"/>
                        <a:t>流程。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快手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暑期筛简历比较</a:t>
                      </a:r>
                      <a:r>
                        <a:rPr lang="zh-CN" altLang="en-US"/>
                        <a:t>狠。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滴滴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做好速通准备，一般一轮面试过会间隔</a:t>
                      </a:r>
                      <a:r>
                        <a:rPr lang="en-US" altLang="zh-CN"/>
                        <a:t>20</a:t>
                      </a:r>
                      <a:r>
                        <a:rPr lang="zh-CN" altLang="en-US"/>
                        <a:t>分钟进入下一面。所以</a:t>
                      </a:r>
                      <a:r>
                        <a:rPr lang="zh-CN" altLang="en-US"/>
                        <a:t>建议在选择面试时间时，准备一天都比较充裕的</a:t>
                      </a:r>
                      <a:r>
                        <a:rPr lang="zh-CN" altLang="en-US"/>
                        <a:t>时间。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23578" y="4863932"/>
            <a:ext cx="534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ideas and methods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5"/>
          <p:cNvSpPr/>
          <p:nvPr>
            <p:custDataLst>
              <p:tags r:id="rId1"/>
            </p:custDataLst>
          </p:nvPr>
        </p:nvSpPr>
        <p:spPr>
          <a:xfrm>
            <a:off x="6742041" y="1331783"/>
            <a:ext cx="1616687" cy="1616687"/>
          </a:xfrm>
          <a:prstGeom prst="ellipse">
            <a:avLst/>
          </a:prstGeom>
          <a:solidFill>
            <a:srgbClr val="4040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 defTabSz="544195">
              <a:defRPr/>
            </a:pPr>
            <a:endParaRPr lang="en-US" sz="215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Freeform 23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7181986" y="1715554"/>
            <a:ext cx="798235" cy="754790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45714" tIns="22857" rIns="45714" bIns="22857" numCol="1" anchor="t" anchorCtr="0" compatLnSpc="1"/>
          <a:lstStyle/>
          <a:p>
            <a:pPr defTabSz="544195">
              <a:defRPr/>
            </a:pPr>
            <a:endParaRPr lang="en-US" sz="2150" kern="0" dirty="0">
              <a:solidFill>
                <a:srgbClr val="737572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val 2"/>
          <p:cNvSpPr/>
          <p:nvPr>
            <p:custDataLst>
              <p:tags r:id="rId3"/>
            </p:custDataLst>
          </p:nvPr>
        </p:nvSpPr>
        <p:spPr>
          <a:xfrm>
            <a:off x="906272" y="1331783"/>
            <a:ext cx="1616687" cy="161668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 defTabSz="544195">
              <a:defRPr/>
            </a:pPr>
            <a:endParaRPr lang="en-US" sz="215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Freeform 6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364066" y="1760095"/>
            <a:ext cx="758553" cy="686173"/>
          </a:xfrm>
          <a:custGeom>
            <a:avLst/>
            <a:gdLst/>
            <a:ahLst/>
            <a:cxnLst>
              <a:cxn ang="0">
                <a:pos x="244" y="232"/>
              </a:cxn>
              <a:cxn ang="0">
                <a:pos x="224" y="232"/>
              </a:cxn>
              <a:cxn ang="0">
                <a:pos x="224" y="136"/>
              </a:cxn>
              <a:cxn ang="0">
                <a:pos x="224" y="60"/>
              </a:cxn>
              <a:cxn ang="0">
                <a:pos x="244" y="60"/>
              </a:cxn>
              <a:cxn ang="0">
                <a:pos x="256" y="72"/>
              </a:cxn>
              <a:cxn ang="0">
                <a:pos x="256" y="148"/>
              </a:cxn>
              <a:cxn ang="0">
                <a:pos x="256" y="196"/>
              </a:cxn>
              <a:cxn ang="0">
                <a:pos x="256" y="220"/>
              </a:cxn>
              <a:cxn ang="0">
                <a:pos x="244" y="232"/>
              </a:cxn>
              <a:cxn ang="0">
                <a:pos x="44" y="232"/>
              </a:cxn>
              <a:cxn ang="0">
                <a:pos x="44" y="136"/>
              </a:cxn>
              <a:cxn ang="0">
                <a:pos x="44" y="132"/>
              </a:cxn>
              <a:cxn ang="0">
                <a:pos x="44" y="60"/>
              </a:cxn>
              <a:cxn ang="0">
                <a:pos x="68" y="60"/>
              </a:cxn>
              <a:cxn ang="0">
                <a:pos x="128" y="0"/>
              </a:cxn>
              <a:cxn ang="0">
                <a:pos x="188" y="60"/>
              </a:cxn>
              <a:cxn ang="0">
                <a:pos x="212" y="60"/>
              </a:cxn>
              <a:cxn ang="0">
                <a:pos x="212" y="136"/>
              </a:cxn>
              <a:cxn ang="0">
                <a:pos x="212" y="232"/>
              </a:cxn>
              <a:cxn ang="0">
                <a:pos x="44" y="232"/>
              </a:cxn>
              <a:cxn ang="0">
                <a:pos x="128" y="24"/>
              </a:cxn>
              <a:cxn ang="0">
                <a:pos x="92" y="60"/>
              </a:cxn>
              <a:cxn ang="0">
                <a:pos x="164" y="60"/>
              </a:cxn>
              <a:cxn ang="0">
                <a:pos x="128" y="24"/>
              </a:cxn>
              <a:cxn ang="0">
                <a:pos x="0" y="220"/>
              </a:cxn>
              <a:cxn ang="0">
                <a:pos x="0" y="196"/>
              </a:cxn>
              <a:cxn ang="0">
                <a:pos x="0" y="148"/>
              </a:cxn>
              <a:cxn ang="0">
                <a:pos x="0" y="72"/>
              </a:cxn>
              <a:cxn ang="0">
                <a:pos x="12" y="60"/>
              </a:cxn>
              <a:cxn ang="0">
                <a:pos x="32" y="60"/>
              </a:cxn>
              <a:cxn ang="0">
                <a:pos x="32" y="132"/>
              </a:cxn>
              <a:cxn ang="0">
                <a:pos x="32" y="136"/>
              </a:cxn>
              <a:cxn ang="0">
                <a:pos x="32" y="232"/>
              </a:cxn>
              <a:cxn ang="0">
                <a:pos x="12" y="232"/>
              </a:cxn>
              <a:cxn ang="0">
                <a:pos x="0" y="220"/>
              </a:cxn>
            </a:cxnLst>
            <a:rect l="0" t="0" r="r" b="b"/>
            <a:pathLst>
              <a:path w="256" h="232">
                <a:moveTo>
                  <a:pt x="244" y="232"/>
                </a:moveTo>
                <a:cubicBezTo>
                  <a:pt x="224" y="232"/>
                  <a:pt x="224" y="232"/>
                  <a:pt x="224" y="232"/>
                </a:cubicBezTo>
                <a:cubicBezTo>
                  <a:pt x="224" y="136"/>
                  <a:pt x="224" y="136"/>
                  <a:pt x="224" y="136"/>
                </a:cubicBezTo>
                <a:cubicBezTo>
                  <a:pt x="224" y="60"/>
                  <a:pt x="224" y="60"/>
                  <a:pt x="224" y="60"/>
                </a:cubicBezTo>
                <a:cubicBezTo>
                  <a:pt x="244" y="60"/>
                  <a:pt x="244" y="60"/>
                  <a:pt x="244" y="60"/>
                </a:cubicBezTo>
                <a:cubicBezTo>
                  <a:pt x="251" y="60"/>
                  <a:pt x="256" y="65"/>
                  <a:pt x="256" y="72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220"/>
                  <a:pt x="256" y="220"/>
                  <a:pt x="256" y="220"/>
                </a:cubicBezTo>
                <a:cubicBezTo>
                  <a:pt x="256" y="227"/>
                  <a:pt x="251" y="232"/>
                  <a:pt x="244" y="232"/>
                </a:cubicBezTo>
                <a:moveTo>
                  <a:pt x="44" y="232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44" y="60"/>
                  <a:pt x="44" y="60"/>
                  <a:pt x="44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27"/>
                  <a:pt x="95" y="0"/>
                  <a:pt x="128" y="0"/>
                </a:cubicBezTo>
                <a:cubicBezTo>
                  <a:pt x="161" y="0"/>
                  <a:pt x="188" y="27"/>
                  <a:pt x="188" y="60"/>
                </a:cubicBezTo>
                <a:cubicBezTo>
                  <a:pt x="212" y="60"/>
                  <a:pt x="212" y="60"/>
                  <a:pt x="212" y="60"/>
                </a:cubicBezTo>
                <a:cubicBezTo>
                  <a:pt x="212" y="136"/>
                  <a:pt x="212" y="136"/>
                  <a:pt x="212" y="136"/>
                </a:cubicBezTo>
                <a:cubicBezTo>
                  <a:pt x="212" y="232"/>
                  <a:pt x="212" y="232"/>
                  <a:pt x="212" y="232"/>
                </a:cubicBezTo>
                <a:lnTo>
                  <a:pt x="44" y="232"/>
                </a:lnTo>
                <a:close/>
                <a:moveTo>
                  <a:pt x="128" y="24"/>
                </a:moveTo>
                <a:cubicBezTo>
                  <a:pt x="108" y="24"/>
                  <a:pt x="92" y="40"/>
                  <a:pt x="92" y="60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164" y="40"/>
                  <a:pt x="148" y="24"/>
                  <a:pt x="128" y="24"/>
                </a:cubicBezTo>
                <a:moveTo>
                  <a:pt x="0" y="220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5"/>
                  <a:pt x="5" y="60"/>
                  <a:pt x="12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2" y="232"/>
                  <a:pt x="32" y="232"/>
                  <a:pt x="32" y="232"/>
                </a:cubicBezTo>
                <a:cubicBezTo>
                  <a:pt x="12" y="232"/>
                  <a:pt x="12" y="232"/>
                  <a:pt x="12" y="232"/>
                </a:cubicBezTo>
                <a:cubicBezTo>
                  <a:pt x="5" y="232"/>
                  <a:pt x="0" y="227"/>
                  <a:pt x="0" y="22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45714" tIns="22857" rIns="45714" bIns="22857" numCol="1" anchor="t" anchorCtr="0" compatLnSpc="1"/>
          <a:lstStyle/>
          <a:p>
            <a:pPr defTabSz="544195">
              <a:defRPr/>
            </a:pPr>
            <a:endParaRPr lang="en-US" sz="2150" kern="0" dirty="0">
              <a:solidFill>
                <a:srgbClr val="73757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Oval 11"/>
          <p:cNvSpPr/>
          <p:nvPr>
            <p:custDataLst>
              <p:tags r:id="rId5"/>
            </p:custDataLst>
          </p:nvPr>
        </p:nvSpPr>
        <p:spPr>
          <a:xfrm>
            <a:off x="3758117" y="1331783"/>
            <a:ext cx="1616687" cy="1616687"/>
          </a:xfrm>
          <a:prstGeom prst="ellipse">
            <a:avLst/>
          </a:prstGeom>
          <a:solidFill>
            <a:srgbClr val="4472C4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 defTabSz="544195">
              <a:defRPr/>
            </a:pPr>
            <a:endParaRPr lang="en-US" sz="215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Freeform 37"/>
          <p:cNvSpPr/>
          <p:nvPr>
            <p:custDataLst>
              <p:tags r:id="rId6"/>
            </p:custDataLst>
          </p:nvPr>
        </p:nvSpPr>
        <p:spPr bwMode="auto">
          <a:xfrm>
            <a:off x="4174295" y="1768672"/>
            <a:ext cx="893631" cy="810614"/>
          </a:xfrm>
          <a:custGeom>
            <a:avLst/>
            <a:gdLst/>
            <a:ahLst/>
            <a:cxnLst>
              <a:cxn ang="0">
                <a:pos x="83" y="5"/>
              </a:cxn>
              <a:cxn ang="0">
                <a:pos x="46" y="7"/>
              </a:cxn>
              <a:cxn ang="0">
                <a:pos x="8" y="14"/>
              </a:cxn>
              <a:cxn ang="0">
                <a:pos x="3" y="14"/>
              </a:cxn>
              <a:cxn ang="0">
                <a:pos x="1" y="20"/>
              </a:cxn>
              <a:cxn ang="0">
                <a:pos x="51" y="101"/>
              </a:cxn>
              <a:cxn ang="0">
                <a:pos x="55" y="103"/>
              </a:cxn>
              <a:cxn ang="0">
                <a:pos x="58" y="102"/>
              </a:cxn>
              <a:cxn ang="0">
                <a:pos x="59" y="96"/>
              </a:cxn>
              <a:cxn ang="0">
                <a:pos x="37" y="60"/>
              </a:cxn>
              <a:cxn ang="0">
                <a:pos x="75" y="54"/>
              </a:cxn>
              <a:cxn ang="0">
                <a:pos x="113" y="51"/>
              </a:cxn>
              <a:cxn ang="0">
                <a:pos x="83" y="5"/>
              </a:cxn>
            </a:cxnLst>
            <a:rect l="0" t="0" r="r" b="b"/>
            <a:pathLst>
              <a:path w="113" h="103">
                <a:moveTo>
                  <a:pt x="83" y="5"/>
                </a:moveTo>
                <a:cubicBezTo>
                  <a:pt x="83" y="5"/>
                  <a:pt x="65" y="14"/>
                  <a:pt x="46" y="7"/>
                </a:cubicBezTo>
                <a:cubicBezTo>
                  <a:pt x="26" y="0"/>
                  <a:pt x="16" y="3"/>
                  <a:pt x="8" y="14"/>
                </a:cubicBezTo>
                <a:cubicBezTo>
                  <a:pt x="6" y="13"/>
                  <a:pt x="4" y="13"/>
                  <a:pt x="3" y="14"/>
                </a:cubicBezTo>
                <a:cubicBezTo>
                  <a:pt x="1" y="15"/>
                  <a:pt x="0" y="18"/>
                  <a:pt x="1" y="20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2" y="102"/>
                  <a:pt x="53" y="103"/>
                  <a:pt x="55" y="103"/>
                </a:cubicBezTo>
                <a:cubicBezTo>
                  <a:pt x="56" y="103"/>
                  <a:pt x="57" y="103"/>
                  <a:pt x="58" y="102"/>
                </a:cubicBezTo>
                <a:cubicBezTo>
                  <a:pt x="60" y="101"/>
                  <a:pt x="61" y="98"/>
                  <a:pt x="59" y="96"/>
                </a:cubicBezTo>
                <a:cubicBezTo>
                  <a:pt x="37" y="60"/>
                  <a:pt x="37" y="60"/>
                  <a:pt x="37" y="60"/>
                </a:cubicBezTo>
                <a:cubicBezTo>
                  <a:pt x="46" y="49"/>
                  <a:pt x="55" y="46"/>
                  <a:pt x="75" y="54"/>
                </a:cubicBezTo>
                <a:cubicBezTo>
                  <a:pt x="94" y="60"/>
                  <a:pt x="113" y="51"/>
                  <a:pt x="113" y="51"/>
                </a:cubicBezTo>
                <a:lnTo>
                  <a:pt x="83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45714" tIns="22857" rIns="45714" bIns="22857" numCol="1" anchor="t" anchorCtr="0" compatLnSpc="1"/>
          <a:lstStyle/>
          <a:p>
            <a:pPr defTabSz="544195">
              <a:defRPr/>
            </a:pPr>
            <a:endParaRPr lang="en-US" sz="2150" kern="0" dirty="0">
              <a:solidFill>
                <a:srgbClr val="73757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出自【趣你的PPT】(微信:qunideppt)：最优质的PPT资源库"/>
          <p:cNvSpPr txBox="1"/>
          <p:nvPr>
            <p:custDataLst>
              <p:tags r:id="rId7"/>
            </p:custDataLst>
          </p:nvPr>
        </p:nvSpPr>
        <p:spPr>
          <a:xfrm>
            <a:off x="979805" y="3376930"/>
            <a:ext cx="1529080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学习内部</a:t>
            </a: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出自【趣你的PPT】(微信:qunideppt)：最优质的PPT资源库"/>
          <p:cNvSpPr txBox="1"/>
          <p:nvPr>
            <p:custDataLst>
              <p:tags r:id="rId8"/>
            </p:custDataLst>
          </p:nvPr>
        </p:nvSpPr>
        <p:spPr>
          <a:xfrm>
            <a:off x="3963956" y="3376782"/>
            <a:ext cx="1269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16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出自【趣你的PPT】(微信:qunideppt)：最优质的PPT资源库"/>
          <p:cNvSpPr txBox="1"/>
          <p:nvPr>
            <p:custDataLst>
              <p:tags r:id="rId9"/>
            </p:custDataLst>
          </p:nvPr>
        </p:nvSpPr>
        <p:spPr>
          <a:xfrm>
            <a:off x="7045743" y="3377847"/>
            <a:ext cx="1269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大盘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771310" y="3868232"/>
            <a:ext cx="1868843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在大厂里会有很多自研的中间件，在业务研发的过程中使用的同时也需要去了解到内部做的优化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3666823" y="3858707"/>
            <a:ext cx="1868843" cy="189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公司内部文档包含了前人解决问题的结晶，通过阅读公开的技术文档，比如分库分表怎么去做，业务高峰期如何应对等等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6694416" y="3858707"/>
            <a:ext cx="1868843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了解你的工作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你的团队在当前业务场景下所做的成果，给业务带来的影响。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2" name="Oval 11"/>
          <p:cNvSpPr/>
          <p:nvPr>
            <p:custDataLst>
              <p:tags r:id="rId14"/>
            </p:custDataLst>
          </p:nvPr>
        </p:nvSpPr>
        <p:spPr>
          <a:xfrm>
            <a:off x="9615357" y="1331783"/>
            <a:ext cx="1616687" cy="1616687"/>
          </a:xfrm>
          <a:prstGeom prst="ellipse">
            <a:avLst/>
          </a:prstGeom>
          <a:solidFill>
            <a:srgbClr val="4472C4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p>
            <a:pPr algn="ctr" defTabSz="544195">
              <a:defRPr/>
            </a:pPr>
            <a:endParaRPr lang="en-US" sz="215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Freeform 37"/>
          <p:cNvSpPr/>
          <p:nvPr>
            <p:custDataLst>
              <p:tags r:id="rId15"/>
            </p:custDataLst>
          </p:nvPr>
        </p:nvSpPr>
        <p:spPr bwMode="auto">
          <a:xfrm>
            <a:off x="10031535" y="1768672"/>
            <a:ext cx="893631" cy="810614"/>
          </a:xfrm>
          <a:custGeom>
            <a:avLst/>
            <a:gdLst/>
            <a:ahLst/>
            <a:cxnLst>
              <a:cxn ang="0">
                <a:pos x="83" y="5"/>
              </a:cxn>
              <a:cxn ang="0">
                <a:pos x="46" y="7"/>
              </a:cxn>
              <a:cxn ang="0">
                <a:pos x="8" y="14"/>
              </a:cxn>
              <a:cxn ang="0">
                <a:pos x="3" y="14"/>
              </a:cxn>
              <a:cxn ang="0">
                <a:pos x="1" y="20"/>
              </a:cxn>
              <a:cxn ang="0">
                <a:pos x="51" y="101"/>
              </a:cxn>
              <a:cxn ang="0">
                <a:pos x="55" y="103"/>
              </a:cxn>
              <a:cxn ang="0">
                <a:pos x="58" y="102"/>
              </a:cxn>
              <a:cxn ang="0">
                <a:pos x="59" y="96"/>
              </a:cxn>
              <a:cxn ang="0">
                <a:pos x="37" y="60"/>
              </a:cxn>
              <a:cxn ang="0">
                <a:pos x="75" y="54"/>
              </a:cxn>
              <a:cxn ang="0">
                <a:pos x="113" y="51"/>
              </a:cxn>
              <a:cxn ang="0">
                <a:pos x="83" y="5"/>
              </a:cxn>
            </a:cxnLst>
            <a:rect l="0" t="0" r="r" b="b"/>
            <a:pathLst>
              <a:path w="113" h="103">
                <a:moveTo>
                  <a:pt x="83" y="5"/>
                </a:moveTo>
                <a:cubicBezTo>
                  <a:pt x="83" y="5"/>
                  <a:pt x="65" y="14"/>
                  <a:pt x="46" y="7"/>
                </a:cubicBezTo>
                <a:cubicBezTo>
                  <a:pt x="26" y="0"/>
                  <a:pt x="16" y="3"/>
                  <a:pt x="8" y="14"/>
                </a:cubicBezTo>
                <a:cubicBezTo>
                  <a:pt x="6" y="13"/>
                  <a:pt x="4" y="13"/>
                  <a:pt x="3" y="14"/>
                </a:cubicBezTo>
                <a:cubicBezTo>
                  <a:pt x="1" y="15"/>
                  <a:pt x="0" y="18"/>
                  <a:pt x="1" y="20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2" y="102"/>
                  <a:pt x="53" y="103"/>
                  <a:pt x="55" y="103"/>
                </a:cubicBezTo>
                <a:cubicBezTo>
                  <a:pt x="56" y="103"/>
                  <a:pt x="57" y="103"/>
                  <a:pt x="58" y="102"/>
                </a:cubicBezTo>
                <a:cubicBezTo>
                  <a:pt x="60" y="101"/>
                  <a:pt x="61" y="98"/>
                  <a:pt x="59" y="96"/>
                </a:cubicBezTo>
                <a:cubicBezTo>
                  <a:pt x="37" y="60"/>
                  <a:pt x="37" y="60"/>
                  <a:pt x="37" y="60"/>
                </a:cubicBezTo>
                <a:cubicBezTo>
                  <a:pt x="46" y="49"/>
                  <a:pt x="55" y="46"/>
                  <a:pt x="75" y="54"/>
                </a:cubicBezTo>
                <a:cubicBezTo>
                  <a:pt x="94" y="60"/>
                  <a:pt x="113" y="51"/>
                  <a:pt x="113" y="51"/>
                </a:cubicBezTo>
                <a:lnTo>
                  <a:pt x="83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45714" tIns="22857" rIns="45714" bIns="22857" numCol="1" anchor="t" anchorCtr="0" compatLnSpc="1"/>
          <a:p>
            <a:pPr defTabSz="544195">
              <a:defRPr/>
            </a:pPr>
            <a:endParaRPr lang="en-US" sz="2150" kern="0" dirty="0">
              <a:solidFill>
                <a:srgbClr val="73757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出自【趣你的PPT】(微信:qunideppt)：最优质的PPT资源库"/>
          <p:cNvSpPr txBox="1"/>
          <p:nvPr>
            <p:custDataLst>
              <p:tags r:id="rId16"/>
            </p:custDataLst>
          </p:nvPr>
        </p:nvSpPr>
        <p:spPr>
          <a:xfrm>
            <a:off x="9821196" y="3376782"/>
            <a:ext cx="1269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写好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日报</a:t>
            </a:r>
            <a:endParaRPr lang="zh-CN" altLang="en-US" sz="16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9524063" y="3858707"/>
            <a:ext cx="1868843" cy="8661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每天下班前对今天完成了什么，明天需要做什么进行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点击此处编辑标题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"/>
          <p:cNvSpPr txBox="1"/>
          <p:nvPr>
            <p:custDataLst>
              <p:tags r:id="rId1"/>
            </p:custDataLst>
          </p:nvPr>
        </p:nvSpPr>
        <p:spPr>
          <a:xfrm>
            <a:off x="1706880" y="2300605"/>
            <a:ext cx="8228965" cy="6134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id-ID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把自己做过的需求做个整理，尽量包装成一个项目完整生命周期的经历。需要定位整个团队的业务背景，自己提出的优化方案，和在实施过程中遇到的困难都要进行记录。</a:t>
            </a:r>
            <a:endParaRPr lang="zh-CN" altLang="id-ID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1"/>
          <p:cNvSpPr txBox="1"/>
          <p:nvPr>
            <p:custDataLst>
              <p:tags r:id="rId2"/>
            </p:custDataLst>
          </p:nvPr>
        </p:nvSpPr>
        <p:spPr>
          <a:xfrm>
            <a:off x="1706880" y="3721100"/>
            <a:ext cx="6979285" cy="6134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Raleway" panose="020B0003030101060003" pitchFamily="34" charset="0"/>
                <a:ea typeface="微软雅黑" panose="020B0503020204020204" pitchFamily="34" charset="-122"/>
              </a:rPr>
              <a:t>通过周会例会，了解组内其他同事完成的需求，与自己的工作进行查缺补漏。</a:t>
            </a:r>
            <a:endParaRPr lang="zh-CN" altLang="en-US" sz="1600" dirty="0">
              <a:solidFill>
                <a:schemeClr val="tx1"/>
              </a:solidFill>
              <a:latin typeface="Raleway" panose="020B0003030101060003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Text Placeholder 1"/>
          <p:cNvSpPr txBox="1"/>
          <p:nvPr>
            <p:custDataLst>
              <p:tags r:id="rId3"/>
            </p:custDataLst>
          </p:nvPr>
        </p:nvSpPr>
        <p:spPr>
          <a:xfrm>
            <a:off x="1706880" y="5140960"/>
            <a:ext cx="6551295" cy="6134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id-ID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主动向导师询问是否有相对完整的业务工作可以交给你，或者拉会请她讲解整个项目的流程</a:t>
            </a:r>
            <a:endParaRPr lang="zh-CN" altLang="id-ID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1"/>
          <p:cNvGrpSpPr/>
          <p:nvPr>
            <p:custDataLst>
              <p:tags r:id="rId4"/>
            </p:custDataLst>
          </p:nvPr>
        </p:nvGrpSpPr>
        <p:grpSpPr>
          <a:xfrm>
            <a:off x="828046" y="2300593"/>
            <a:ext cx="638053" cy="638053"/>
            <a:chOff x="828046" y="2107553"/>
            <a:chExt cx="638053" cy="638053"/>
          </a:xfrm>
        </p:grpSpPr>
        <p:sp>
          <p:nvSpPr>
            <p:cNvPr id="37" name="Oval 36"/>
            <p:cNvSpPr/>
            <p:nvPr>
              <p:custDataLst>
                <p:tags r:id="rId5"/>
              </p:custDataLst>
            </p:nvPr>
          </p:nvSpPr>
          <p:spPr>
            <a:xfrm>
              <a:off x="828046" y="2107553"/>
              <a:ext cx="638053" cy="6380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2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6983" y="2207167"/>
              <a:ext cx="350770" cy="400652"/>
            </a:xfrm>
            <a:custGeom>
              <a:avLst/>
              <a:gdLst>
                <a:gd name="T0" fmla="*/ 432 w 504"/>
                <a:gd name="T1" fmla="*/ 541 h 577"/>
                <a:gd name="T2" fmla="*/ 407 w 504"/>
                <a:gd name="T3" fmla="*/ 541 h 577"/>
                <a:gd name="T4" fmla="*/ 504 w 504"/>
                <a:gd name="T5" fmla="*/ 361 h 577"/>
                <a:gd name="T6" fmla="*/ 341 w 504"/>
                <a:gd name="T7" fmla="*/ 152 h 577"/>
                <a:gd name="T8" fmla="*/ 382 w 504"/>
                <a:gd name="T9" fmla="*/ 75 h 577"/>
                <a:gd name="T10" fmla="*/ 374 w 504"/>
                <a:gd name="T11" fmla="*/ 50 h 577"/>
                <a:gd name="T12" fmla="*/ 277 w 504"/>
                <a:gd name="T13" fmla="*/ 3 h 577"/>
                <a:gd name="T14" fmla="*/ 263 w 504"/>
                <a:gd name="T15" fmla="*/ 2 h 577"/>
                <a:gd name="T16" fmla="*/ 252 w 504"/>
                <a:gd name="T17" fmla="*/ 12 h 577"/>
                <a:gd name="T18" fmla="*/ 137 w 504"/>
                <a:gd name="T19" fmla="*/ 230 h 577"/>
                <a:gd name="T20" fmla="*/ 153 w 504"/>
                <a:gd name="T21" fmla="*/ 280 h 577"/>
                <a:gd name="T22" fmla="*/ 137 w 504"/>
                <a:gd name="T23" fmla="*/ 313 h 577"/>
                <a:gd name="T24" fmla="*/ 202 w 504"/>
                <a:gd name="T25" fmla="*/ 344 h 577"/>
                <a:gd name="T26" fmla="*/ 217 w 504"/>
                <a:gd name="T27" fmla="*/ 312 h 577"/>
                <a:gd name="T28" fmla="*/ 217 w 504"/>
                <a:gd name="T29" fmla="*/ 312 h 577"/>
                <a:gd name="T30" fmla="*/ 267 w 504"/>
                <a:gd name="T31" fmla="*/ 293 h 577"/>
                <a:gd name="T32" fmla="*/ 306 w 504"/>
                <a:gd name="T33" fmla="*/ 219 h 577"/>
                <a:gd name="T34" fmla="*/ 432 w 504"/>
                <a:gd name="T35" fmla="*/ 361 h 577"/>
                <a:gd name="T36" fmla="*/ 288 w 504"/>
                <a:gd name="T37" fmla="*/ 505 h 577"/>
                <a:gd name="T38" fmla="*/ 180 w 504"/>
                <a:gd name="T39" fmla="*/ 469 h 577"/>
                <a:gd name="T40" fmla="*/ 180 w 504"/>
                <a:gd name="T41" fmla="*/ 451 h 577"/>
                <a:gd name="T42" fmla="*/ 198 w 504"/>
                <a:gd name="T43" fmla="*/ 433 h 577"/>
                <a:gd name="T44" fmla="*/ 288 w 504"/>
                <a:gd name="T45" fmla="*/ 433 h 577"/>
                <a:gd name="T46" fmla="*/ 288 w 504"/>
                <a:gd name="T47" fmla="*/ 397 h 577"/>
                <a:gd name="T48" fmla="*/ 149 w 504"/>
                <a:gd name="T49" fmla="*/ 397 h 577"/>
                <a:gd name="T50" fmla="*/ 75 w 504"/>
                <a:gd name="T51" fmla="*/ 397 h 577"/>
                <a:gd name="T52" fmla="*/ 0 w 504"/>
                <a:gd name="T53" fmla="*/ 397 h 577"/>
                <a:gd name="T54" fmla="*/ 0 w 504"/>
                <a:gd name="T55" fmla="*/ 433 h 577"/>
                <a:gd name="T56" fmla="*/ 85 w 504"/>
                <a:gd name="T57" fmla="*/ 433 h 577"/>
                <a:gd name="T58" fmla="*/ 90 w 504"/>
                <a:gd name="T59" fmla="*/ 433 h 577"/>
                <a:gd name="T60" fmla="*/ 108 w 504"/>
                <a:gd name="T61" fmla="*/ 451 h 577"/>
                <a:gd name="T62" fmla="*/ 108 w 504"/>
                <a:gd name="T63" fmla="*/ 469 h 577"/>
                <a:gd name="T64" fmla="*/ 108 w 504"/>
                <a:gd name="T65" fmla="*/ 541 h 577"/>
                <a:gd name="T66" fmla="*/ 36 w 504"/>
                <a:gd name="T67" fmla="*/ 577 h 577"/>
                <a:gd name="T68" fmla="*/ 504 w 504"/>
                <a:gd name="T69" fmla="*/ 577 h 577"/>
                <a:gd name="T70" fmla="*/ 432 w 504"/>
                <a:gd name="T71" fmla="*/ 541 h 577"/>
                <a:gd name="T72" fmla="*/ 306 w 504"/>
                <a:gd name="T73" fmla="*/ 49 h 577"/>
                <a:gd name="T74" fmla="*/ 294 w 504"/>
                <a:gd name="T75" fmla="*/ 61 h 577"/>
                <a:gd name="T76" fmla="*/ 212 w 504"/>
                <a:gd name="T77" fmla="*/ 217 h 577"/>
                <a:gd name="T78" fmla="*/ 180 w 504"/>
                <a:gd name="T79" fmla="*/ 202 h 577"/>
                <a:gd name="T80" fmla="*/ 182 w 504"/>
                <a:gd name="T81" fmla="*/ 195 h 577"/>
                <a:gd name="T82" fmla="*/ 261 w 504"/>
                <a:gd name="T83" fmla="*/ 48 h 577"/>
                <a:gd name="T84" fmla="*/ 272 w 504"/>
                <a:gd name="T85" fmla="*/ 38 h 577"/>
                <a:gd name="T86" fmla="*/ 286 w 504"/>
                <a:gd name="T87" fmla="*/ 39 h 577"/>
                <a:gd name="T88" fmla="*/ 306 w 504"/>
                <a:gd name="T89" fmla="*/ 49 h 577"/>
                <a:gd name="T90" fmla="*/ 306 w 504"/>
                <a:gd name="T91" fmla="*/ 4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4" h="577">
                  <a:moveTo>
                    <a:pt x="432" y="541"/>
                  </a:moveTo>
                  <a:cubicBezTo>
                    <a:pt x="407" y="541"/>
                    <a:pt x="407" y="541"/>
                    <a:pt x="407" y="541"/>
                  </a:cubicBezTo>
                  <a:cubicBezTo>
                    <a:pt x="466" y="502"/>
                    <a:pt x="504" y="436"/>
                    <a:pt x="504" y="361"/>
                  </a:cubicBezTo>
                  <a:cubicBezTo>
                    <a:pt x="504" y="260"/>
                    <a:pt x="435" y="175"/>
                    <a:pt x="341" y="152"/>
                  </a:cubicBezTo>
                  <a:cubicBezTo>
                    <a:pt x="382" y="75"/>
                    <a:pt x="382" y="75"/>
                    <a:pt x="382" y="75"/>
                  </a:cubicBezTo>
                  <a:cubicBezTo>
                    <a:pt x="386" y="65"/>
                    <a:pt x="383" y="54"/>
                    <a:pt x="374" y="50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2" y="1"/>
                    <a:pt x="267" y="0"/>
                    <a:pt x="263" y="2"/>
                  </a:cubicBezTo>
                  <a:cubicBezTo>
                    <a:pt x="258" y="4"/>
                    <a:pt x="254" y="7"/>
                    <a:pt x="252" y="12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28" y="249"/>
                    <a:pt x="135" y="272"/>
                    <a:pt x="153" y="280"/>
                  </a:cubicBezTo>
                  <a:cubicBezTo>
                    <a:pt x="137" y="313"/>
                    <a:pt x="137" y="313"/>
                    <a:pt x="137" y="313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35" y="320"/>
                    <a:pt x="257" y="312"/>
                    <a:pt x="267" y="293"/>
                  </a:cubicBezTo>
                  <a:cubicBezTo>
                    <a:pt x="306" y="219"/>
                    <a:pt x="306" y="219"/>
                    <a:pt x="306" y="219"/>
                  </a:cubicBezTo>
                  <a:cubicBezTo>
                    <a:pt x="377" y="228"/>
                    <a:pt x="432" y="288"/>
                    <a:pt x="432" y="361"/>
                  </a:cubicBezTo>
                  <a:cubicBezTo>
                    <a:pt x="432" y="440"/>
                    <a:pt x="367" y="505"/>
                    <a:pt x="288" y="505"/>
                  </a:cubicBezTo>
                  <a:cubicBezTo>
                    <a:pt x="252" y="505"/>
                    <a:pt x="205" y="491"/>
                    <a:pt x="180" y="469"/>
                  </a:cubicBezTo>
                  <a:cubicBezTo>
                    <a:pt x="180" y="451"/>
                    <a:pt x="180" y="451"/>
                    <a:pt x="180" y="451"/>
                  </a:cubicBezTo>
                  <a:cubicBezTo>
                    <a:pt x="180" y="441"/>
                    <a:pt x="188" y="433"/>
                    <a:pt x="198" y="433"/>
                  </a:cubicBezTo>
                  <a:cubicBezTo>
                    <a:pt x="288" y="433"/>
                    <a:pt x="288" y="433"/>
                    <a:pt x="288" y="433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75" y="397"/>
                    <a:pt x="75" y="397"/>
                    <a:pt x="75" y="397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85" y="433"/>
                    <a:pt x="85" y="433"/>
                    <a:pt x="85" y="433"/>
                  </a:cubicBezTo>
                  <a:cubicBezTo>
                    <a:pt x="90" y="433"/>
                    <a:pt x="90" y="433"/>
                    <a:pt x="90" y="433"/>
                  </a:cubicBezTo>
                  <a:cubicBezTo>
                    <a:pt x="100" y="433"/>
                    <a:pt x="108" y="441"/>
                    <a:pt x="108" y="451"/>
                  </a:cubicBezTo>
                  <a:cubicBezTo>
                    <a:pt x="108" y="469"/>
                    <a:pt x="108" y="469"/>
                    <a:pt x="108" y="469"/>
                  </a:cubicBezTo>
                  <a:cubicBezTo>
                    <a:pt x="108" y="541"/>
                    <a:pt x="108" y="541"/>
                    <a:pt x="108" y="541"/>
                  </a:cubicBezTo>
                  <a:cubicBezTo>
                    <a:pt x="68" y="541"/>
                    <a:pt x="36" y="537"/>
                    <a:pt x="36" y="577"/>
                  </a:cubicBezTo>
                  <a:cubicBezTo>
                    <a:pt x="504" y="577"/>
                    <a:pt x="504" y="577"/>
                    <a:pt x="504" y="577"/>
                  </a:cubicBezTo>
                  <a:cubicBezTo>
                    <a:pt x="504" y="537"/>
                    <a:pt x="472" y="541"/>
                    <a:pt x="432" y="541"/>
                  </a:cubicBezTo>
                  <a:close/>
                  <a:moveTo>
                    <a:pt x="306" y="49"/>
                  </a:moveTo>
                  <a:cubicBezTo>
                    <a:pt x="301" y="51"/>
                    <a:pt x="297" y="55"/>
                    <a:pt x="294" y="61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1" y="199"/>
                    <a:pt x="181" y="197"/>
                    <a:pt x="182" y="195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3" y="43"/>
                    <a:pt x="267" y="40"/>
                    <a:pt x="272" y="38"/>
                  </a:cubicBezTo>
                  <a:cubicBezTo>
                    <a:pt x="276" y="36"/>
                    <a:pt x="281" y="37"/>
                    <a:pt x="286" y="39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6" y="49"/>
                    <a:pt x="306" y="49"/>
                    <a:pt x="306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9" name="Group 2"/>
          <p:cNvGrpSpPr/>
          <p:nvPr>
            <p:custDataLst>
              <p:tags r:id="rId7"/>
            </p:custDataLst>
          </p:nvPr>
        </p:nvGrpSpPr>
        <p:grpSpPr>
          <a:xfrm>
            <a:off x="828046" y="3694482"/>
            <a:ext cx="638053" cy="638053"/>
            <a:chOff x="828046" y="3125522"/>
            <a:chExt cx="638053" cy="638053"/>
          </a:xfrm>
        </p:grpSpPr>
        <p:sp>
          <p:nvSpPr>
            <p:cNvPr id="40" name="Oval 42"/>
            <p:cNvSpPr/>
            <p:nvPr>
              <p:custDataLst>
                <p:tags r:id="rId8"/>
              </p:custDataLst>
            </p:nvPr>
          </p:nvSpPr>
          <p:spPr>
            <a:xfrm>
              <a:off x="828046" y="3125522"/>
              <a:ext cx="638053" cy="6380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AutoShape 60"/>
            <p:cNvSpPr/>
            <p:nvPr>
              <p:custDataLst>
                <p:tags r:id="rId9"/>
              </p:custDataLst>
            </p:nvPr>
          </p:nvSpPr>
          <p:spPr bwMode="auto">
            <a:xfrm>
              <a:off x="1002095" y="3289348"/>
              <a:ext cx="347119" cy="347116"/>
            </a:xfrm>
            <a:custGeom>
              <a:avLst/>
              <a:gdLst>
                <a:gd name="T0" fmla="*/ 197644 w 21600"/>
                <a:gd name="T1" fmla="*/ 197644 h 21592"/>
                <a:gd name="T2" fmla="*/ 197644 w 21600"/>
                <a:gd name="T3" fmla="*/ 197644 h 21592"/>
                <a:gd name="T4" fmla="*/ 197644 w 21600"/>
                <a:gd name="T5" fmla="*/ 197644 h 21592"/>
                <a:gd name="T6" fmla="*/ 197644 w 21600"/>
                <a:gd name="T7" fmla="*/ 197644 h 2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2">
                  <a:moveTo>
                    <a:pt x="16719" y="11484"/>
                  </a:moveTo>
                  <a:cubicBezTo>
                    <a:pt x="16972" y="11823"/>
                    <a:pt x="17102" y="12217"/>
                    <a:pt x="17111" y="12666"/>
                  </a:cubicBezTo>
                  <a:cubicBezTo>
                    <a:pt x="17118" y="13118"/>
                    <a:pt x="16986" y="13503"/>
                    <a:pt x="16719" y="13825"/>
                  </a:cubicBezTo>
                  <a:lnTo>
                    <a:pt x="10660" y="21039"/>
                  </a:lnTo>
                  <a:cubicBezTo>
                    <a:pt x="10393" y="21361"/>
                    <a:pt x="10061" y="21530"/>
                    <a:pt x="9664" y="21548"/>
                  </a:cubicBezTo>
                  <a:cubicBezTo>
                    <a:pt x="9270" y="21568"/>
                    <a:pt x="8950" y="21398"/>
                    <a:pt x="8704" y="21039"/>
                  </a:cubicBezTo>
                  <a:lnTo>
                    <a:pt x="991" y="10768"/>
                  </a:lnTo>
                  <a:cubicBezTo>
                    <a:pt x="721" y="10408"/>
                    <a:pt x="488" y="9960"/>
                    <a:pt x="293" y="9416"/>
                  </a:cubicBezTo>
                  <a:cubicBezTo>
                    <a:pt x="98" y="8878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6"/>
                    <a:pt x="134" y="825"/>
                    <a:pt x="401" y="497"/>
                  </a:cubicBezTo>
                  <a:cubicBezTo>
                    <a:pt x="671" y="166"/>
                    <a:pt x="1003" y="0"/>
                    <a:pt x="1392" y="0"/>
                  </a:cubicBezTo>
                  <a:lnTo>
                    <a:pt x="6619" y="0"/>
                  </a:lnTo>
                  <a:cubicBezTo>
                    <a:pt x="6811" y="0"/>
                    <a:pt x="7016" y="28"/>
                    <a:pt x="7237" y="83"/>
                  </a:cubicBezTo>
                  <a:cubicBezTo>
                    <a:pt x="7456" y="138"/>
                    <a:pt x="7677" y="224"/>
                    <a:pt x="7899" y="336"/>
                  </a:cubicBezTo>
                  <a:cubicBezTo>
                    <a:pt x="8120" y="451"/>
                    <a:pt x="8332" y="580"/>
                    <a:pt x="8524" y="724"/>
                  </a:cubicBezTo>
                  <a:cubicBezTo>
                    <a:pt x="8719" y="865"/>
                    <a:pt x="8880" y="1021"/>
                    <a:pt x="9005" y="1185"/>
                  </a:cubicBezTo>
                  <a:lnTo>
                    <a:pt x="16719" y="11484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8" y="5441"/>
                  </a:cubicBezTo>
                  <a:cubicBezTo>
                    <a:pt x="4815" y="5116"/>
                    <a:pt x="4952" y="4740"/>
                    <a:pt x="4952" y="4311"/>
                  </a:cubicBezTo>
                  <a:cubicBezTo>
                    <a:pt x="4952" y="3862"/>
                    <a:pt x="4815" y="3477"/>
                    <a:pt x="4548" y="3160"/>
                  </a:cubicBezTo>
                  <a:cubicBezTo>
                    <a:pt x="4281" y="2844"/>
                    <a:pt x="3966" y="2686"/>
                    <a:pt x="3603" y="2686"/>
                  </a:cubicBezTo>
                  <a:cubicBezTo>
                    <a:pt x="3227" y="2686"/>
                    <a:pt x="2908" y="2844"/>
                    <a:pt x="2643" y="3160"/>
                  </a:cubicBezTo>
                  <a:cubicBezTo>
                    <a:pt x="2378" y="3477"/>
                    <a:pt x="2246" y="3862"/>
                    <a:pt x="2246" y="4311"/>
                  </a:cubicBezTo>
                  <a:cubicBezTo>
                    <a:pt x="2246" y="4739"/>
                    <a:pt x="2378" y="5116"/>
                    <a:pt x="2643" y="5441"/>
                  </a:cubicBezTo>
                  <a:cubicBezTo>
                    <a:pt x="2905" y="5761"/>
                    <a:pt x="3225" y="5922"/>
                    <a:pt x="3603" y="5922"/>
                  </a:cubicBezTo>
                  <a:moveTo>
                    <a:pt x="21198" y="11510"/>
                  </a:moveTo>
                  <a:cubicBezTo>
                    <a:pt x="21465" y="11852"/>
                    <a:pt x="21599" y="12252"/>
                    <a:pt x="21599" y="12709"/>
                  </a:cubicBezTo>
                  <a:cubicBezTo>
                    <a:pt x="21599" y="13167"/>
                    <a:pt x="21465" y="13558"/>
                    <a:pt x="21198" y="13880"/>
                  </a:cubicBezTo>
                  <a:lnTo>
                    <a:pt x="15163" y="21093"/>
                  </a:lnTo>
                  <a:cubicBezTo>
                    <a:pt x="14896" y="21415"/>
                    <a:pt x="14564" y="21582"/>
                    <a:pt x="14174" y="21591"/>
                  </a:cubicBezTo>
                  <a:cubicBezTo>
                    <a:pt x="13782" y="21600"/>
                    <a:pt x="13450" y="21433"/>
                    <a:pt x="13183" y="21093"/>
                  </a:cubicBezTo>
                  <a:lnTo>
                    <a:pt x="13044" y="20903"/>
                  </a:lnTo>
                  <a:lnTo>
                    <a:pt x="18963" y="13825"/>
                  </a:lnTo>
                  <a:cubicBezTo>
                    <a:pt x="19230" y="13503"/>
                    <a:pt x="19365" y="13118"/>
                    <a:pt x="19360" y="12660"/>
                  </a:cubicBezTo>
                  <a:cubicBezTo>
                    <a:pt x="19355" y="12206"/>
                    <a:pt x="19223" y="11812"/>
                    <a:pt x="18963" y="11484"/>
                  </a:cubicBezTo>
                  <a:lnTo>
                    <a:pt x="11247" y="1185"/>
                  </a:lnTo>
                  <a:cubicBezTo>
                    <a:pt x="11009" y="865"/>
                    <a:pt x="10689" y="604"/>
                    <a:pt x="10282" y="408"/>
                  </a:cubicBezTo>
                  <a:cubicBezTo>
                    <a:pt x="9873" y="210"/>
                    <a:pt x="9484" y="83"/>
                    <a:pt x="9109" y="28"/>
                  </a:cubicBezTo>
                  <a:lnTo>
                    <a:pt x="11112" y="28"/>
                  </a:lnTo>
                  <a:cubicBezTo>
                    <a:pt x="11502" y="28"/>
                    <a:pt x="11935" y="141"/>
                    <a:pt x="12406" y="365"/>
                  </a:cubicBezTo>
                  <a:cubicBezTo>
                    <a:pt x="12878" y="589"/>
                    <a:pt x="13236" y="874"/>
                    <a:pt x="13481" y="1213"/>
                  </a:cubicBezTo>
                  <a:lnTo>
                    <a:pt x="21198" y="11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Group 22"/>
          <p:cNvGrpSpPr/>
          <p:nvPr>
            <p:custDataLst>
              <p:tags r:id="rId10"/>
            </p:custDataLst>
          </p:nvPr>
        </p:nvGrpSpPr>
        <p:grpSpPr>
          <a:xfrm>
            <a:off x="828046" y="5127656"/>
            <a:ext cx="638053" cy="638053"/>
            <a:chOff x="828046" y="4152296"/>
            <a:chExt cx="638053" cy="638053"/>
          </a:xfrm>
        </p:grpSpPr>
        <p:sp>
          <p:nvSpPr>
            <p:cNvPr id="46" name="Oval 45"/>
            <p:cNvSpPr/>
            <p:nvPr>
              <p:custDataLst>
                <p:tags r:id="rId11"/>
              </p:custDataLst>
            </p:nvPr>
          </p:nvSpPr>
          <p:spPr>
            <a:xfrm>
              <a:off x="828046" y="4152296"/>
              <a:ext cx="638053" cy="6380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Freeform 6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51562" y="4271884"/>
              <a:ext cx="341250" cy="40842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2680" y="878840"/>
            <a:ext cx="9792970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4800" b="1" spc="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感觉实习做的业务太拉了怎么办</a:t>
            </a:r>
            <a:endParaRPr lang="zh-CN" altLang="en-US" sz="4800" b="1" spc="4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秋招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秋招大概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35"/>
          <p:cNvGrpSpPr/>
          <p:nvPr>
            <p:custDataLst>
              <p:tags r:id="rId1"/>
            </p:custDataLst>
          </p:nvPr>
        </p:nvGrpSpPr>
        <p:grpSpPr>
          <a:xfrm>
            <a:off x="4770691" y="1769533"/>
            <a:ext cx="1649984" cy="1422400"/>
            <a:chOff x="3578018" y="1327150"/>
            <a:chExt cx="1237488" cy="1066800"/>
          </a:xfrm>
        </p:grpSpPr>
        <p:sp>
          <p:nvSpPr>
            <p:cNvPr id="47" name="Isosceles Triangle 3"/>
            <p:cNvSpPr/>
            <p:nvPr>
              <p:custDataLst>
                <p:tags r:id="rId2"/>
              </p:custDataLst>
            </p:nvPr>
          </p:nvSpPr>
          <p:spPr bwMode="auto">
            <a:xfrm flipV="1">
              <a:off x="3578018" y="1327150"/>
              <a:ext cx="1237488" cy="1066800"/>
            </a:xfrm>
            <a:prstGeom prst="triangl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48" name="TextBox 10"/>
            <p:cNvSpPr txBox="1"/>
            <p:nvPr>
              <p:custDataLst>
                <p:tags r:id="rId3"/>
              </p:custDataLst>
            </p:nvPr>
          </p:nvSpPr>
          <p:spPr>
            <a:xfrm>
              <a:off x="3896038" y="1441450"/>
              <a:ext cx="645850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65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03</a:t>
              </a:r>
              <a:endParaRPr lang="en-US" sz="4265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9" name="Group 11"/>
          <p:cNvGrpSpPr/>
          <p:nvPr>
            <p:custDataLst>
              <p:tags r:id="rId4"/>
            </p:custDataLst>
          </p:nvPr>
        </p:nvGrpSpPr>
        <p:grpSpPr>
          <a:xfrm>
            <a:off x="6793208" y="1881959"/>
            <a:ext cx="3483610" cy="1165727"/>
            <a:chOff x="1348406" y="1196648"/>
            <a:chExt cx="2612708" cy="874295"/>
          </a:xfrm>
        </p:grpSpPr>
        <p:sp>
          <p:nvSpPr>
            <p:cNvPr id="50" name="TextBox 12"/>
            <p:cNvSpPr txBox="1"/>
            <p:nvPr>
              <p:custDataLst>
                <p:tags r:id="rId5"/>
              </p:custDataLst>
            </p:nvPr>
          </p:nvSpPr>
          <p:spPr>
            <a:xfrm>
              <a:off x="1363186" y="1448484"/>
              <a:ext cx="2294414" cy="62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国企和银行面试的时间相对较晚，甚至很多面试需要线下，做好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3"/>
            <p:cNvSpPr txBox="1"/>
            <p:nvPr>
              <p:custDataLst>
                <p:tags r:id="rId6"/>
              </p:custDataLst>
            </p:nvPr>
          </p:nvSpPr>
          <p:spPr>
            <a:xfrm>
              <a:off x="1348406" y="1196648"/>
              <a:ext cx="2612708" cy="31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135" b="1" dirty="0">
                  <a:solidFill>
                    <a:schemeClr val="accent3"/>
                  </a:solidFill>
                  <a:latin typeface="微软雅黑" panose="020B0503020204020204" pitchFamily="34" charset="-122"/>
                </a:rPr>
                <a:t>Step03 10</a:t>
              </a:r>
              <a:r>
                <a:rPr lang="zh-CN" altLang="en-US" sz="2135" b="1" dirty="0">
                  <a:solidFill>
                    <a:schemeClr val="accent3"/>
                  </a:solidFill>
                  <a:latin typeface="微软雅黑" panose="020B0503020204020204" pitchFamily="34" charset="-122"/>
                </a:rPr>
                <a:t>月后国企</a:t>
              </a:r>
              <a:r>
                <a:rPr lang="zh-CN" altLang="en-US" sz="2135" b="1" dirty="0">
                  <a:solidFill>
                    <a:schemeClr val="accent3"/>
                  </a:solidFill>
                  <a:latin typeface="微软雅黑" panose="020B0503020204020204" pitchFamily="34" charset="-122"/>
                </a:rPr>
                <a:t>银行</a:t>
              </a:r>
              <a:endParaRPr lang="zh-CN" altLang="en-US" sz="2135" b="1" dirty="0">
                <a:solidFill>
                  <a:schemeClr val="accent3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2" name="Group 33"/>
          <p:cNvGrpSpPr/>
          <p:nvPr>
            <p:custDataLst>
              <p:tags r:id="rId7"/>
            </p:custDataLst>
          </p:nvPr>
        </p:nvGrpSpPr>
        <p:grpSpPr>
          <a:xfrm>
            <a:off x="3946153" y="3191933"/>
            <a:ext cx="1649984" cy="1422400"/>
            <a:chOff x="2959615" y="2393950"/>
            <a:chExt cx="1237488" cy="1066800"/>
          </a:xfrm>
        </p:grpSpPr>
        <p:sp>
          <p:nvSpPr>
            <p:cNvPr id="53" name="Isosceles Triangle 16"/>
            <p:cNvSpPr/>
            <p:nvPr>
              <p:custDataLst>
                <p:tags r:id="rId8"/>
              </p:custDataLst>
            </p:nvPr>
          </p:nvSpPr>
          <p:spPr bwMode="auto">
            <a:xfrm flipV="1">
              <a:off x="2959615" y="2393950"/>
              <a:ext cx="1237488" cy="1066800"/>
            </a:xfrm>
            <a:prstGeom prst="triangl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/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TextBox 17"/>
            <p:cNvSpPr txBox="1"/>
            <p:nvPr>
              <p:custDataLst>
                <p:tags r:id="rId9"/>
              </p:custDataLst>
            </p:nvPr>
          </p:nvSpPr>
          <p:spPr>
            <a:xfrm>
              <a:off x="3277635" y="2508250"/>
              <a:ext cx="645850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65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02</a:t>
              </a:r>
              <a:endParaRPr lang="en-US" sz="4265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Group 18"/>
          <p:cNvGrpSpPr/>
          <p:nvPr>
            <p:custDataLst>
              <p:tags r:id="rId10"/>
            </p:custDataLst>
          </p:nvPr>
        </p:nvGrpSpPr>
        <p:grpSpPr>
          <a:xfrm>
            <a:off x="5968671" y="3304359"/>
            <a:ext cx="3078925" cy="919347"/>
            <a:chOff x="1348406" y="1196648"/>
            <a:chExt cx="2309194" cy="689510"/>
          </a:xfrm>
        </p:grpSpPr>
        <p:sp>
          <p:nvSpPr>
            <p:cNvPr id="56" name="TextBox 19"/>
            <p:cNvSpPr txBox="1"/>
            <p:nvPr>
              <p:custDataLst>
                <p:tags r:id="rId11"/>
              </p:custDataLst>
            </p:nvPr>
          </p:nvSpPr>
          <p:spPr>
            <a:xfrm>
              <a:off x="1363186" y="1448484"/>
              <a:ext cx="2294414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按照暑期的强度准备，多关注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20"/>
            <p:cNvSpPr txBox="1"/>
            <p:nvPr>
              <p:custDataLst>
                <p:tags r:id="rId12"/>
              </p:custDataLst>
            </p:nvPr>
          </p:nvSpPr>
          <p:spPr>
            <a:xfrm>
              <a:off x="1348406" y="1196648"/>
              <a:ext cx="2194084" cy="31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135" b="1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Step02 8</a:t>
              </a:r>
              <a:r>
                <a:rPr lang="zh-CN" altLang="en-US" sz="2135" b="1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月底正式批</a:t>
              </a:r>
              <a:r>
                <a:rPr lang="en-US" sz="2135" b="1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 </a:t>
              </a:r>
              <a:endParaRPr lang="en-US" sz="1600" b="1" dirty="0">
                <a:solidFill>
                  <a:schemeClr val="accent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8" name="Group 32"/>
          <p:cNvGrpSpPr/>
          <p:nvPr>
            <p:custDataLst>
              <p:tags r:id="rId13"/>
            </p:custDataLst>
          </p:nvPr>
        </p:nvGrpSpPr>
        <p:grpSpPr>
          <a:xfrm>
            <a:off x="3124771" y="4619413"/>
            <a:ext cx="1649984" cy="1422400"/>
            <a:chOff x="2343578" y="3464560"/>
            <a:chExt cx="1237488" cy="1066800"/>
          </a:xfrm>
        </p:grpSpPr>
        <p:sp>
          <p:nvSpPr>
            <p:cNvPr id="59" name="Isosceles Triangle 22"/>
            <p:cNvSpPr/>
            <p:nvPr>
              <p:custDataLst>
                <p:tags r:id="rId14"/>
              </p:custDataLst>
            </p:nvPr>
          </p:nvSpPr>
          <p:spPr bwMode="auto">
            <a:xfrm flipV="1">
              <a:off x="2343578" y="3464560"/>
              <a:ext cx="1237488" cy="1066800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0" name="TextBox 23"/>
            <p:cNvSpPr txBox="1"/>
            <p:nvPr>
              <p:custDataLst>
                <p:tags r:id="rId15"/>
              </p:custDataLst>
            </p:nvPr>
          </p:nvSpPr>
          <p:spPr>
            <a:xfrm>
              <a:off x="2661598" y="3578860"/>
              <a:ext cx="645850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65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01</a:t>
              </a:r>
              <a:endParaRPr lang="en-US" sz="4265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1" name="Group 24"/>
          <p:cNvGrpSpPr/>
          <p:nvPr>
            <p:custDataLst>
              <p:tags r:id="rId16"/>
            </p:custDataLst>
          </p:nvPr>
        </p:nvGrpSpPr>
        <p:grpSpPr>
          <a:xfrm>
            <a:off x="5147288" y="4731839"/>
            <a:ext cx="3079116" cy="919347"/>
            <a:chOff x="1348406" y="1196648"/>
            <a:chExt cx="2309337" cy="689510"/>
          </a:xfrm>
        </p:grpSpPr>
        <p:sp>
          <p:nvSpPr>
            <p:cNvPr id="62" name="TextBox 25"/>
            <p:cNvSpPr txBox="1"/>
            <p:nvPr>
              <p:custDataLst>
                <p:tags r:id="rId17"/>
              </p:custDataLst>
            </p:nvPr>
          </p:nvSpPr>
          <p:spPr>
            <a:xfrm>
              <a:off x="1363186" y="1448484"/>
              <a:ext cx="2294414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提前批难度跟正式批相差不大，多一次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机会。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26"/>
            <p:cNvSpPr txBox="1"/>
            <p:nvPr>
              <p:custDataLst>
                <p:tags r:id="rId18"/>
              </p:custDataLst>
            </p:nvPr>
          </p:nvSpPr>
          <p:spPr>
            <a:xfrm>
              <a:off x="1348406" y="1196648"/>
              <a:ext cx="2309337" cy="31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135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Step01 8</a:t>
              </a:r>
              <a:r>
                <a:rPr lang="zh-CN" altLang="en-US" sz="2135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月开始提前</a:t>
              </a:r>
              <a:r>
                <a:rPr lang="zh-CN" altLang="en-US" sz="2135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批</a:t>
              </a:r>
              <a:endParaRPr lang="zh-CN" altLang="en-US" sz="2135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4" name="Group 27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2693273" y="5263060"/>
            <a:ext cx="691476" cy="503853"/>
            <a:chOff x="2514608" y="2813669"/>
            <a:chExt cx="347255" cy="253032"/>
          </a:xfrm>
          <a:solidFill>
            <a:schemeClr val="accent1"/>
          </a:solidFill>
        </p:grpSpPr>
        <p:sp>
          <p:nvSpPr>
            <p:cNvPr id="65" name="Freeform 157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706493" y="2885416"/>
              <a:ext cx="155370" cy="172062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66" name="Freeform 157"/>
            <p:cNvSpPr>
              <a:spLocks noChangeAspect="1" noEditPoints="1"/>
            </p:cNvSpPr>
            <p:nvPr/>
          </p:nvSpPr>
          <p:spPr bwMode="auto">
            <a:xfrm>
              <a:off x="2514608" y="2813669"/>
              <a:ext cx="228485" cy="253032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67" name="Freeform 217"/>
          <p:cNvSpPr>
            <a:spLocks noChangeAspect="1" noEditPoints="1"/>
          </p:cNvSpPr>
          <p:nvPr>
            <p:custDataLst>
              <p:tags r:id="rId21"/>
            </p:custDataLst>
          </p:nvPr>
        </p:nvSpPr>
        <p:spPr bwMode="auto">
          <a:xfrm>
            <a:off x="3548794" y="3889444"/>
            <a:ext cx="626220" cy="469667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8" name="Freeform 181"/>
          <p:cNvSpPr>
            <a:spLocks noChangeAspect="1"/>
          </p:cNvSpPr>
          <p:nvPr>
            <p:custDataLst>
              <p:tags r:id="rId22"/>
            </p:custDataLst>
          </p:nvPr>
        </p:nvSpPr>
        <p:spPr bwMode="auto">
          <a:xfrm>
            <a:off x="4557314" y="2269896"/>
            <a:ext cx="369757" cy="696869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点击此处编辑标题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1073785"/>
            <a:ext cx="5880100" cy="546925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267450" y="1785620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秋招相比暑期面试，除了难度会上升之外，</a:t>
            </a:r>
            <a:r>
              <a:rPr lang="zh-CN" altLang="en-US" sz="1800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场景题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也会逐渐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变多。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67450" y="3356610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另外对于暑期实习的经历也比较看重，因此需要在实习期间多进行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积累。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33490" y="4773930"/>
            <a:ext cx="4064000" cy="11988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在了解面试的团队是做什么的情况下，可以根据业务来进行准备。例如金融业务，多去了解业务如何保障一致性，对于基架团队，多去了解系统的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八股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国企秋招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27"/>
          <p:cNvSpPr/>
          <p:nvPr>
            <p:custDataLst>
              <p:tags r:id="rId1"/>
            </p:custDataLst>
          </p:nvPr>
        </p:nvSpPr>
        <p:spPr>
          <a:xfrm>
            <a:off x="874581" y="1564593"/>
            <a:ext cx="657827" cy="63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</a:t>
            </a:r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" name="Rounded Rectangle 28"/>
          <p:cNvSpPr/>
          <p:nvPr>
            <p:custDataLst>
              <p:tags r:id="rId2"/>
            </p:custDataLst>
          </p:nvPr>
        </p:nvSpPr>
        <p:spPr>
          <a:xfrm>
            <a:off x="847765" y="4233977"/>
            <a:ext cx="657827" cy="6389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</a:t>
            </a:r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" name="Rounded Rectangle 26"/>
          <p:cNvSpPr/>
          <p:nvPr>
            <p:custDataLst>
              <p:tags r:id="rId3"/>
            </p:custDataLst>
          </p:nvPr>
        </p:nvSpPr>
        <p:spPr>
          <a:xfrm>
            <a:off x="847765" y="2454388"/>
            <a:ext cx="657827" cy="6389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</a:t>
            </a:r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" name="Rounded Rectangle 25"/>
          <p:cNvSpPr/>
          <p:nvPr>
            <p:custDataLst>
              <p:tags r:id="rId4"/>
            </p:custDataLst>
          </p:nvPr>
        </p:nvSpPr>
        <p:spPr>
          <a:xfrm>
            <a:off x="847765" y="3344182"/>
            <a:ext cx="657827" cy="63899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</a:t>
            </a:r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47240" y="169164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坦率的说，国企还是比较看重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学历。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7240" y="2454275"/>
            <a:ext cx="780288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银行和国企的笔试主要也是行测那一套，可以看看《银行招聘考试一本通》加粉笔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app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进行练习。也会有一些专业知识的考察，例如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408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87880" y="3343910"/>
            <a:ext cx="780288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面试的形式一般为群面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半结构化单面。基本上八股会问得很少，单面时间也会很短，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分钟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左右。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03120" y="4352290"/>
            <a:ext cx="7802880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假如秋招想冲银行和国企，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暑期去互联网实习会不会有影响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?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几乎没有，并不是说秋招去银行国企暑期就一定得去相应的公司实习。在履历较为光鲜的情况下反而是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加分项。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84350"/>
            <a:ext cx="12192000" cy="3289300"/>
          </a:xfrm>
          <a:prstGeom prst="rect">
            <a:avLst/>
          </a:prstGeom>
          <a:ln>
            <a:noFill/>
          </a:ln>
          <a:effectLst>
            <a:outerShdw blurRad="571500" dist="50800" dir="5400000" sx="88000" sy="88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437" y="2457450"/>
            <a:ext cx="1015663" cy="194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62537" y="2609789"/>
            <a:ext cx="8965096" cy="1637290"/>
            <a:chOff x="2616537" y="2478831"/>
            <a:chExt cx="8965096" cy="1637290"/>
          </a:xfrm>
        </p:grpSpPr>
        <p:sp>
          <p:nvSpPr>
            <p:cNvPr id="17" name="文本框 16"/>
            <p:cNvSpPr txBox="1"/>
            <p:nvPr/>
          </p:nvSpPr>
          <p:spPr>
            <a:xfrm>
              <a:off x="2616537" y="2478831"/>
              <a:ext cx="4482548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面试准备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99085" y="2478831"/>
              <a:ext cx="4482548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面试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技巧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616537" y="3409366"/>
              <a:ext cx="4482548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经历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99085" y="3409366"/>
              <a:ext cx="4482548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秋招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84442" y="626789"/>
            <a:ext cx="579404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谢谢各位同</a:t>
            </a:r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09181" y="1827118"/>
            <a:ext cx="5344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09065" y="2047558"/>
            <a:ext cx="6096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b="1" spc="200">
                <a:latin typeface="Arial" panose="020B0604020202020204" pitchFamily="34" charset="0"/>
                <a:ea typeface="微软雅黑" panose="020B0503020204020204" pitchFamily="34" charset="-122"/>
              </a:rPr>
              <a:t>祝大家都能在苹果树下找到榴莲</a:t>
            </a:r>
            <a:endParaRPr lang="zh-CN" altLang="en-US" sz="2400" b="1" spc="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3009900"/>
            <a:ext cx="3306445" cy="3306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entagon 14"/>
          <p:cNvSpPr/>
          <p:nvPr/>
        </p:nvSpPr>
        <p:spPr>
          <a:xfrm>
            <a:off x="6810449" y="1572277"/>
            <a:ext cx="3579171" cy="101600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rallelogram 15"/>
          <p:cNvSpPr/>
          <p:nvPr/>
        </p:nvSpPr>
        <p:spPr>
          <a:xfrm rot="5400000">
            <a:off x="7001144" y="1381399"/>
            <a:ext cx="1524000" cy="190538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5581167" y="2080277"/>
            <a:ext cx="3134671" cy="10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rallelogram 10"/>
          <p:cNvSpPr/>
          <p:nvPr/>
        </p:nvSpPr>
        <p:spPr>
          <a:xfrm rot="5400000">
            <a:off x="5771861" y="1889399"/>
            <a:ext cx="1524000" cy="190538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4351886" y="2588494"/>
            <a:ext cx="3134671" cy="10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8"/>
          <p:cNvSpPr/>
          <p:nvPr/>
        </p:nvSpPr>
        <p:spPr>
          <a:xfrm rot="5400000">
            <a:off x="4542579" y="2397399"/>
            <a:ext cx="1524000" cy="190538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3122603" y="3095221"/>
            <a:ext cx="3134671" cy="10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rallelogram 5"/>
          <p:cNvSpPr/>
          <p:nvPr/>
        </p:nvSpPr>
        <p:spPr>
          <a:xfrm rot="5400000">
            <a:off x="3313296" y="2905399"/>
            <a:ext cx="1524000" cy="190538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893321" y="3625443"/>
            <a:ext cx="3134671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21"/>
          <p:cNvGrpSpPr/>
          <p:nvPr/>
        </p:nvGrpSpPr>
        <p:grpSpPr>
          <a:xfrm>
            <a:off x="5332319" y="3331993"/>
            <a:ext cx="586901" cy="586901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16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Freeform 131"/>
          <p:cNvSpPr>
            <a:spLocks noEditPoints="1"/>
          </p:cNvSpPr>
          <p:nvPr/>
        </p:nvSpPr>
        <p:spPr bwMode="auto">
          <a:xfrm>
            <a:off x="6692388" y="2842091"/>
            <a:ext cx="586901" cy="550704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32"/>
          <p:cNvGrpSpPr/>
          <p:nvPr/>
        </p:nvGrpSpPr>
        <p:grpSpPr>
          <a:xfrm>
            <a:off x="7872851" y="2334091"/>
            <a:ext cx="586901" cy="550704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2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Freeform 144"/>
          <p:cNvSpPr>
            <a:spLocks noEditPoints="1"/>
          </p:cNvSpPr>
          <p:nvPr/>
        </p:nvSpPr>
        <p:spPr bwMode="auto">
          <a:xfrm>
            <a:off x="3160741" y="3839993"/>
            <a:ext cx="599827" cy="586901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72"/>
          <p:cNvSpPr>
            <a:spLocks noEditPoints="1"/>
          </p:cNvSpPr>
          <p:nvPr/>
        </p:nvSpPr>
        <p:spPr bwMode="auto">
          <a:xfrm>
            <a:off x="9183640" y="1807993"/>
            <a:ext cx="586901" cy="586901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3"/>
          <p:cNvSpPr txBox="1"/>
          <p:nvPr/>
        </p:nvSpPr>
        <p:spPr>
          <a:xfrm>
            <a:off x="2160021" y="4762104"/>
            <a:ext cx="2844801" cy="74231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3~4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面试</a:t>
            </a:r>
            <a:r>
              <a:rPr lang="zh-CN" altLang="en-US" sz="14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准备</a:t>
            </a:r>
            <a:endParaRPr lang="zh-CN" altLang="en-US" sz="146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zh-CN" altLang="en-US" sz="14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投</a:t>
            </a:r>
            <a:r>
              <a:rPr lang="zh-CN" altLang="en-US" sz="14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简历</a:t>
            </a:r>
            <a:endParaRPr lang="zh-CN" altLang="en-US" sz="146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6415929" y="3750217"/>
            <a:ext cx="2844801" cy="4718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6~9</a:t>
            </a: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暑期</a:t>
            </a:r>
            <a:r>
              <a:rPr lang="zh-CN" altLang="en-US" sz="14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</a:t>
            </a:r>
            <a:endParaRPr lang="zh-CN" altLang="en-US" sz="146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3412689" y="4206282"/>
            <a:ext cx="2844801" cy="4921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2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4~6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月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暑期实习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面试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9" name="Text Placeholder 3"/>
          <p:cNvSpPr txBox="1"/>
          <p:nvPr/>
        </p:nvSpPr>
        <p:spPr>
          <a:xfrm>
            <a:off x="7408545" y="3187700"/>
            <a:ext cx="1702435" cy="4718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9~12</a:t>
            </a:r>
            <a:r>
              <a: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秋招</a:t>
            </a:r>
            <a:endParaRPr lang="zh-CN" altLang="en-US" sz="146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68705"/>
            <a:ext cx="5288280" cy="5212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895340" y="1068705"/>
            <a:ext cx="6096000" cy="1609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实习经历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最核心的部分，尽量用凝练的语言来介绍你在项目中的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，负责的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需求内容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最终的效果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法则介绍业务背景，罗列工作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5340" y="3164840"/>
            <a:ext cx="6096000" cy="1609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科研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竞赛经历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个人或者实验室做的项目可能比较分散，需要对重要或与岗位相关度比较高的部分进行包装，突出项目的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5340" y="4884420"/>
            <a:ext cx="6096000" cy="139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个人技能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尽量通过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2~4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行的篇幅总结个人在技术上的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grpSp>
        <p:nvGrpSpPr>
          <p:cNvPr id="87" name="组合 8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83945" y="925830"/>
            <a:ext cx="1293495" cy="1234440"/>
            <a:chOff x="3197225" y="3458369"/>
            <a:chExt cx="533400" cy="487363"/>
          </a:xfrm>
          <a:solidFill>
            <a:schemeClr val="accent1"/>
          </a:solidFill>
        </p:grpSpPr>
        <p:sp>
          <p:nvSpPr>
            <p:cNvPr id="88" name="Oval 31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  <p:sp>
          <p:nvSpPr>
            <p:cNvPr id="89" name="Freeform 313"/>
            <p:cNvSpPr/>
            <p:nvPr>
              <p:custDataLst>
                <p:tags r:id="rId4"/>
              </p:custDataLst>
            </p:nvPr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88920" y="1066800"/>
            <a:ext cx="8128000" cy="8299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4800" b="1" spc="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没有实习或项目经历怎么办</a:t>
            </a:r>
            <a:endParaRPr lang="zh-CN" altLang="en-US" sz="4800" b="1" spc="4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出自【趣你的PPT】(微信:qunideppt)：最优质的PPT资源库"/>
          <p:cNvSpPr/>
          <p:nvPr>
            <p:custDataLst>
              <p:tags r:id="rId5"/>
            </p:custDataLst>
          </p:nvPr>
        </p:nvSpPr>
        <p:spPr>
          <a:xfrm>
            <a:off x="678328" y="4793937"/>
            <a:ext cx="3284821" cy="4729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出自【趣你的PPT】(微信:qunideppt)：最优质的PPT资源库"/>
          <p:cNvSpPr txBox="1"/>
          <p:nvPr>
            <p:custDataLst>
              <p:tags r:id="rId6"/>
            </p:custDataLst>
          </p:nvPr>
        </p:nvSpPr>
        <p:spPr>
          <a:xfrm>
            <a:off x="1741819" y="4886557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常规业务</a:t>
            </a:r>
            <a:r>
              <a: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出自【趣你的PPT】(微信:qunideppt)：最优质的PPT资源库" descr="D:/7788/实习分享/项目.png项目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5116" r="15116"/>
          <a:stretch>
            <a:fillRect/>
          </a:stretch>
        </p:blipFill>
        <p:spPr>
          <a:xfrm>
            <a:off x="677119" y="2250949"/>
            <a:ext cx="3286029" cy="2182557"/>
          </a:xfrm>
          <a:prstGeom prst="rect">
            <a:avLst/>
          </a:prstGeom>
        </p:spPr>
      </p:pic>
      <p:pic>
        <p:nvPicPr>
          <p:cNvPr id="14" name="出自【趣你的PPT】(微信:qunideppt)：最优质的PPT资源库" descr="D:/7788/实习分享/rpc项目.pngrpc项目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3467" b="3467"/>
          <a:stretch>
            <a:fillRect/>
          </a:stretch>
        </p:blipFill>
        <p:spPr>
          <a:xfrm>
            <a:off x="4503182" y="2250949"/>
            <a:ext cx="3286029" cy="2176461"/>
          </a:xfrm>
          <a:prstGeom prst="rect">
            <a:avLst/>
          </a:prstGeom>
        </p:spPr>
      </p:pic>
      <p:pic>
        <p:nvPicPr>
          <p:cNvPr id="15" name="出自【趣你的PPT】(微信:qunideppt)：最优质的PPT资源库" descr="D:/7788/实习分享/开放项目.png开放项目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7144" r="7144"/>
          <a:stretch>
            <a:fillRect/>
          </a:stretch>
        </p:blipFill>
        <p:spPr>
          <a:xfrm>
            <a:off x="8329245" y="2250949"/>
            <a:ext cx="3279932" cy="2182557"/>
          </a:xfrm>
          <a:prstGeom prst="rect">
            <a:avLst/>
          </a:prstGeom>
        </p:spPr>
      </p:pic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578613" y="5481498"/>
            <a:ext cx="3489534" cy="8661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传统后端项目，需要对其中的业务进行包装。如果仅有这种项目的话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很容易被面试官追着问框架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中间件的底层设计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出自【趣你的PPT】(微信:qunideppt)：最优质的PPT资源库"/>
          <p:cNvSpPr/>
          <p:nvPr>
            <p:custDataLst>
              <p:tags r:id="rId14"/>
            </p:custDataLst>
          </p:nvPr>
        </p:nvSpPr>
        <p:spPr>
          <a:xfrm>
            <a:off x="4504390" y="4793937"/>
            <a:ext cx="3284821" cy="472955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出自【趣你的PPT】(微信:qunideppt)：最优质的PPT资源库"/>
          <p:cNvSpPr txBox="1"/>
          <p:nvPr>
            <p:custDataLst>
              <p:tags r:id="rId15"/>
            </p:custDataLst>
          </p:nvPr>
        </p:nvSpPr>
        <p:spPr>
          <a:xfrm>
            <a:off x="5259271" y="4886557"/>
            <a:ext cx="1866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对框架</a:t>
            </a:r>
            <a:r>
              <a:rPr lang="en-US" altLang="zh-CN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</a:t>
            </a:r>
            <a:r>
              <a: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endParaRPr lang="zh-CN" altLang="en-US" sz="1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4404675" y="5481498"/>
            <a:ext cx="3489534" cy="1124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针对不同语言各自的特性与应用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开发一些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/rpc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的简易版本。在过程中增加对商业应用的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出自【趣你的PPT】(微信:qunideppt)：最优质的PPT资源库"/>
          <p:cNvSpPr/>
          <p:nvPr>
            <p:custDataLst>
              <p:tags r:id="rId17"/>
            </p:custDataLst>
          </p:nvPr>
        </p:nvSpPr>
        <p:spPr>
          <a:xfrm>
            <a:off x="8330452" y="4793937"/>
            <a:ext cx="3284821" cy="472955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出自【趣你的PPT】(微信:qunideppt)：最优质的PPT资源库"/>
          <p:cNvSpPr txBox="1"/>
          <p:nvPr>
            <p:custDataLst>
              <p:tags r:id="rId18"/>
            </p:custDataLst>
          </p:nvPr>
        </p:nvSpPr>
        <p:spPr>
          <a:xfrm>
            <a:off x="9571743" y="4886557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>
          <a:xfrm>
            <a:off x="8230737" y="5481498"/>
            <a:ext cx="3489534" cy="8661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时间比较充裕的可以参加一些开源项目的活动或者竞赛，比如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开源之夏、开放原子大赛、蚂蚁</a:t>
            </a:r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Oceanbase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26"/>
          <p:cNvSpPr/>
          <p:nvPr>
            <p:custDataLst>
              <p:tags r:id="rId1"/>
            </p:custDataLst>
          </p:nvPr>
        </p:nvSpPr>
        <p:spPr>
          <a:xfrm>
            <a:off x="683896" y="1278758"/>
            <a:ext cx="1625600" cy="1625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245"/>
          <p:cNvSpPr/>
          <p:nvPr>
            <p:custDataLst>
              <p:tags r:id="rId2"/>
            </p:custDataLst>
          </p:nvPr>
        </p:nvSpPr>
        <p:spPr bwMode="auto">
          <a:xfrm>
            <a:off x="1175343" y="1554406"/>
            <a:ext cx="608616" cy="60861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3"/>
          <p:cNvSpPr txBox="1"/>
          <p:nvPr>
            <p:custDataLst>
              <p:tags r:id="rId3"/>
            </p:custDataLst>
          </p:nvPr>
        </p:nvSpPr>
        <p:spPr>
          <a:xfrm>
            <a:off x="825120" y="2309931"/>
            <a:ext cx="1343153" cy="2457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Group 22"/>
          <p:cNvGrpSpPr/>
          <p:nvPr>
            <p:custDataLst>
              <p:tags r:id="rId4"/>
            </p:custDataLst>
          </p:nvPr>
        </p:nvGrpSpPr>
        <p:grpSpPr>
          <a:xfrm>
            <a:off x="2715260" y="1092835"/>
            <a:ext cx="9360535" cy="2148205"/>
            <a:chOff x="648100" y="3562350"/>
            <a:chExt cx="3583374" cy="914400"/>
          </a:xfrm>
        </p:grpSpPr>
        <p:sp>
          <p:nvSpPr>
            <p:cNvPr id="53" name="Rectangle 23"/>
            <p:cNvSpPr/>
            <p:nvPr>
              <p:custDataLst>
                <p:tags r:id="rId5"/>
              </p:custDataLst>
            </p:nvPr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24"/>
            <p:cNvSpPr/>
            <p:nvPr>
              <p:custDataLst>
                <p:tags r:id="rId6"/>
              </p:custDataLst>
            </p:nvPr>
          </p:nvSpPr>
          <p:spPr>
            <a:xfrm>
              <a:off x="648100" y="3562350"/>
              <a:ext cx="52542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Footer Text"/>
          <p:cNvSpPr txBox="1"/>
          <p:nvPr>
            <p:custDataLst>
              <p:tags r:id="rId7"/>
            </p:custDataLst>
          </p:nvPr>
        </p:nvSpPr>
        <p:spPr>
          <a:xfrm>
            <a:off x="3113405" y="1175385"/>
            <a:ext cx="8833485" cy="2133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八股</a:t>
            </a:r>
            <a:br>
              <a:rPr 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通过知识网站进行理解，例如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JavaGuide(</a:t>
            </a:r>
            <a:r>
              <a:rPr lang="en-US" altLang="zh-CN" sz="2000" u="sng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https://javaguide.cn/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Coding(</a:t>
            </a:r>
            <a:r>
              <a:rPr lang="en-US" altLang="zh-CN" sz="2000" u="sng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https://www.xiaolincoding.com/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基础、计算机网络、操作系统、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框架、数据库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(Mysql)+Mybatis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框架、常用中间件（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等）内容。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部分内容例如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框架结合视频加深印象比较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Group 33"/>
          <p:cNvGrpSpPr/>
          <p:nvPr>
            <p:custDataLst>
              <p:tags r:id="rId8"/>
            </p:custDataLst>
          </p:nvPr>
        </p:nvGrpSpPr>
        <p:grpSpPr>
          <a:xfrm>
            <a:off x="2754630" y="4428490"/>
            <a:ext cx="9320530" cy="1984375"/>
            <a:chOff x="648100" y="3562350"/>
            <a:chExt cx="3583374" cy="914400"/>
          </a:xfrm>
        </p:grpSpPr>
        <p:sp>
          <p:nvSpPr>
            <p:cNvPr id="57" name="Rectangle 38"/>
            <p:cNvSpPr/>
            <p:nvPr>
              <p:custDataLst>
                <p:tags r:id="rId9"/>
              </p:custDataLst>
            </p:nvPr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39"/>
            <p:cNvSpPr/>
            <p:nvPr>
              <p:custDataLst>
                <p:tags r:id="rId10"/>
              </p:custDataLst>
            </p:nvPr>
          </p:nvSpPr>
          <p:spPr>
            <a:xfrm>
              <a:off x="648100" y="3562350"/>
              <a:ext cx="7324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Footer Text"/>
          <p:cNvSpPr txBox="1"/>
          <p:nvPr>
            <p:custDataLst>
              <p:tags r:id="rId11"/>
            </p:custDataLst>
          </p:nvPr>
        </p:nvSpPr>
        <p:spPr>
          <a:xfrm>
            <a:off x="3260090" y="4535805"/>
            <a:ext cx="8705850" cy="16059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65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br>
              <a:rPr 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相关的面试资料网站暂时还没发掘到，主要通过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的重合部分例如数据库、中间件等可以使用上面的网站进行掌握。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的进阶内容，例如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Goroutinue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sync.map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、分布式索等底层原理，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强烈推荐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搜索【小徐先生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】知乎搜索【小徐先生】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7" name="Oval 26"/>
          <p:cNvSpPr/>
          <p:nvPr>
            <p:custDataLst>
              <p:tags r:id="rId13"/>
            </p:custDataLst>
          </p:nvPr>
        </p:nvSpPr>
        <p:spPr>
          <a:xfrm>
            <a:off x="753746" y="4260083"/>
            <a:ext cx="1625600" cy="1625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45"/>
          <p:cNvSpPr/>
          <p:nvPr>
            <p:custDataLst>
              <p:tags r:id="rId14"/>
            </p:custDataLst>
          </p:nvPr>
        </p:nvSpPr>
        <p:spPr bwMode="auto">
          <a:xfrm>
            <a:off x="1245193" y="4535731"/>
            <a:ext cx="608616" cy="60861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3"/>
          <p:cNvSpPr txBox="1"/>
          <p:nvPr>
            <p:custDataLst>
              <p:tags r:id="rId15"/>
            </p:custDataLst>
          </p:nvPr>
        </p:nvSpPr>
        <p:spPr>
          <a:xfrm>
            <a:off x="894970" y="5291256"/>
            <a:ext cx="1343153" cy="2457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68160" y="1971266"/>
            <a:ext cx="3574316" cy="3574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11501" y="2147111"/>
            <a:ext cx="2926033" cy="2926033"/>
            <a:chOff x="7192301" y="2335706"/>
            <a:chExt cx="2926033" cy="2926033"/>
          </a:xfrm>
        </p:grpSpPr>
        <p:sp>
          <p:nvSpPr>
            <p:cNvPr id="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7192301" y="2335706"/>
              <a:ext cx="2926033" cy="2926033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7516443" y="2621301"/>
              <a:ext cx="2275998" cy="227424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7842336" y="2945442"/>
              <a:ext cx="1624211" cy="1625963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8168230" y="3271336"/>
              <a:ext cx="974176" cy="9741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8411773" y="3486847"/>
              <a:ext cx="487088" cy="487088"/>
            </a:xfrm>
            <a:prstGeom prst="ellipse">
              <a:avLst/>
            </a:prstGeom>
            <a:solidFill>
              <a:srgbClr val="F6A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57200" y="2227075"/>
            <a:ext cx="2721035" cy="1629468"/>
            <a:chOff x="8557200" y="2227075"/>
            <a:chExt cx="2721035" cy="1629468"/>
          </a:xfrm>
        </p:grpSpPr>
        <p:sp>
          <p:nvSpPr>
            <p:cNvPr id="13" name="出自【趣你的PPT】(微信:qunideppt)：最优质的PPT资源库"/>
            <p:cNvSpPr/>
            <p:nvPr/>
          </p:nvSpPr>
          <p:spPr bwMode="auto">
            <a:xfrm>
              <a:off x="9743382" y="2227075"/>
              <a:ext cx="1142380" cy="1035501"/>
            </a:xfrm>
            <a:custGeom>
              <a:avLst/>
              <a:gdLst>
                <a:gd name="T0" fmla="*/ 0 w 652"/>
                <a:gd name="T1" fmla="*/ 591 h 591"/>
                <a:gd name="T2" fmla="*/ 100 w 652"/>
                <a:gd name="T3" fmla="*/ 243 h 591"/>
                <a:gd name="T4" fmla="*/ 652 w 652"/>
                <a:gd name="T5" fmla="*/ 0 h 591"/>
                <a:gd name="T6" fmla="*/ 552 w 652"/>
                <a:gd name="T7" fmla="*/ 348 h 591"/>
                <a:gd name="T8" fmla="*/ 0 w 652"/>
                <a:gd name="T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591">
                  <a:moveTo>
                    <a:pt x="0" y="591"/>
                  </a:moveTo>
                  <a:lnTo>
                    <a:pt x="100" y="243"/>
                  </a:lnTo>
                  <a:lnTo>
                    <a:pt x="652" y="0"/>
                  </a:lnTo>
                  <a:lnTo>
                    <a:pt x="552" y="348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出自【趣你的PPT】(微信:qunideppt)：最优质的PPT资源库"/>
            <p:cNvSpPr/>
            <p:nvPr/>
          </p:nvSpPr>
          <p:spPr bwMode="auto">
            <a:xfrm>
              <a:off x="9743382" y="2836811"/>
              <a:ext cx="1534853" cy="707855"/>
            </a:xfrm>
            <a:custGeom>
              <a:avLst/>
              <a:gdLst>
                <a:gd name="T0" fmla="*/ 0 w 876"/>
                <a:gd name="T1" fmla="*/ 243 h 404"/>
                <a:gd name="T2" fmla="*/ 325 w 876"/>
                <a:gd name="T3" fmla="*/ 404 h 404"/>
                <a:gd name="T4" fmla="*/ 876 w 876"/>
                <a:gd name="T5" fmla="*/ 161 h 404"/>
                <a:gd name="T6" fmla="*/ 552 w 876"/>
                <a:gd name="T7" fmla="*/ 0 h 404"/>
                <a:gd name="T8" fmla="*/ 0 w 876"/>
                <a:gd name="T9" fmla="*/ 24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404">
                  <a:moveTo>
                    <a:pt x="0" y="243"/>
                  </a:moveTo>
                  <a:lnTo>
                    <a:pt x="325" y="404"/>
                  </a:lnTo>
                  <a:lnTo>
                    <a:pt x="876" y="161"/>
                  </a:lnTo>
                  <a:lnTo>
                    <a:pt x="552" y="0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出自【趣你的PPT】(微信:qunideppt)：最优质的PPT资源库"/>
            <p:cNvSpPr/>
            <p:nvPr/>
          </p:nvSpPr>
          <p:spPr bwMode="auto">
            <a:xfrm>
              <a:off x="8557200" y="2682625"/>
              <a:ext cx="2368861" cy="1173918"/>
            </a:xfrm>
            <a:custGeom>
              <a:avLst/>
              <a:gdLst>
                <a:gd name="T0" fmla="*/ 3683 w 3725"/>
                <a:gd name="T1" fmla="*/ 142 h 1846"/>
                <a:gd name="T2" fmla="*/ 3582 w 3725"/>
                <a:gd name="T3" fmla="*/ 394 h 1846"/>
                <a:gd name="T4" fmla="*/ 294 w 3725"/>
                <a:gd name="T5" fmla="*/ 1804 h 1846"/>
                <a:gd name="T6" fmla="*/ 42 w 3725"/>
                <a:gd name="T7" fmla="*/ 1703 h 1846"/>
                <a:gd name="T8" fmla="*/ 42 w 3725"/>
                <a:gd name="T9" fmla="*/ 1703 h 1846"/>
                <a:gd name="T10" fmla="*/ 143 w 3725"/>
                <a:gd name="T11" fmla="*/ 1451 h 1846"/>
                <a:gd name="T12" fmla="*/ 3431 w 3725"/>
                <a:gd name="T13" fmla="*/ 42 h 1846"/>
                <a:gd name="T14" fmla="*/ 3683 w 3725"/>
                <a:gd name="T15" fmla="*/ 142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5" h="1846">
                  <a:moveTo>
                    <a:pt x="3683" y="142"/>
                  </a:moveTo>
                  <a:cubicBezTo>
                    <a:pt x="3725" y="240"/>
                    <a:pt x="3680" y="352"/>
                    <a:pt x="3582" y="394"/>
                  </a:cubicBezTo>
                  <a:cubicBezTo>
                    <a:pt x="294" y="1804"/>
                    <a:pt x="294" y="1804"/>
                    <a:pt x="294" y="1804"/>
                  </a:cubicBezTo>
                  <a:cubicBezTo>
                    <a:pt x="196" y="1846"/>
                    <a:pt x="84" y="1800"/>
                    <a:pt x="42" y="1703"/>
                  </a:cubicBezTo>
                  <a:cubicBezTo>
                    <a:pt x="42" y="1703"/>
                    <a:pt x="42" y="1703"/>
                    <a:pt x="42" y="1703"/>
                  </a:cubicBezTo>
                  <a:cubicBezTo>
                    <a:pt x="0" y="1606"/>
                    <a:pt x="45" y="1493"/>
                    <a:pt x="143" y="1451"/>
                  </a:cubicBezTo>
                  <a:cubicBezTo>
                    <a:pt x="3431" y="42"/>
                    <a:pt x="3431" y="42"/>
                    <a:pt x="3431" y="42"/>
                  </a:cubicBezTo>
                  <a:cubicBezTo>
                    <a:pt x="3529" y="0"/>
                    <a:pt x="3641" y="45"/>
                    <a:pt x="3683" y="14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1383018" y="1540727"/>
            <a:ext cx="5660390" cy="681355"/>
            <a:chOff x="1465568" y="2725637"/>
            <a:chExt cx="5660390" cy="681355"/>
          </a:xfrm>
        </p:grpSpPr>
        <p:sp>
          <p:nvSpPr>
            <p:cNvPr id="16" name="出自【趣你的PPT】(微信:qunideppt)：最优质的PPT资源库"/>
            <p:cNvSpPr/>
            <p:nvPr>
              <p:custDataLst>
                <p:tags r:id="rId2"/>
              </p:custDataLst>
            </p:nvPr>
          </p:nvSpPr>
          <p:spPr>
            <a:xfrm>
              <a:off x="1465568" y="2786500"/>
              <a:ext cx="296333" cy="296333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1953883" y="2725637"/>
              <a:ext cx="5172075" cy="681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LeetCode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Hot100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，面试经典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，动态规划和二分查找专题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4"/>
            </p:custDataLst>
          </p:nvPr>
        </p:nvGrpSpPr>
        <p:grpSpPr>
          <a:xfrm>
            <a:off x="1297928" y="2473926"/>
            <a:ext cx="5746115" cy="975995"/>
            <a:chOff x="1465568" y="3550886"/>
            <a:chExt cx="5746115" cy="975995"/>
          </a:xfrm>
        </p:grpSpPr>
        <p:sp>
          <p:nvSpPr>
            <p:cNvPr id="18" name="出自【趣你的PPT】(微信:qunideppt)：最优质的PPT资源库"/>
            <p:cNvSpPr/>
            <p:nvPr>
              <p:custDataLst>
                <p:tags r:id="rId5"/>
              </p:custDataLst>
            </p:nvPr>
          </p:nvSpPr>
          <p:spPr>
            <a:xfrm>
              <a:off x="1465568" y="3677789"/>
              <a:ext cx="296333" cy="296333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2038973" y="3550886"/>
              <a:ext cx="5172710" cy="975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NeetCode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u="sng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https://neetcode.io/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LeetCode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的题目进行了科学详尽的分类，作为提升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7"/>
            </p:custDataLst>
          </p:nvPr>
        </p:nvGrpSpPr>
        <p:grpSpPr>
          <a:xfrm>
            <a:off x="1297928" y="3658585"/>
            <a:ext cx="5906135" cy="975995"/>
            <a:chOff x="1465568" y="4442175"/>
            <a:chExt cx="5906135" cy="975995"/>
          </a:xfrm>
        </p:grpSpPr>
        <p:sp>
          <p:nvSpPr>
            <p:cNvPr id="20" name="出自【趣你的PPT】(微信:qunideppt)：最优质的PPT资源库"/>
            <p:cNvSpPr/>
            <p:nvPr>
              <p:custDataLst>
                <p:tags r:id="rId8"/>
              </p:custDataLst>
            </p:nvPr>
          </p:nvSpPr>
          <p:spPr>
            <a:xfrm>
              <a:off x="1465568" y="4569078"/>
              <a:ext cx="296333" cy="296333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9"/>
              </p:custDataLst>
            </p:nvPr>
          </p:nvSpPr>
          <p:spPr>
            <a:xfrm>
              <a:off x="2038973" y="4442175"/>
              <a:ext cx="5332730" cy="975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labuladong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的算法笔记或代码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随想录：</a:t>
              </a:r>
              <a:r>
                <a:rPr lang="en-US" altLang="zh-CN" sz="1600" u="sng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https://labuladong.online/algo/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适合对模板的理解，了解一个算法的板子是如何推导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1297928" y="5004150"/>
            <a:ext cx="5906135" cy="681355"/>
            <a:chOff x="1465568" y="4442175"/>
            <a:chExt cx="5906135" cy="681355"/>
          </a:xfrm>
        </p:grpSpPr>
        <p:sp>
          <p:nvSpPr>
            <p:cNvPr id="26" name="出自【趣你的PPT】(微信:qunideppt)：最优质的PPT资源库"/>
            <p:cNvSpPr/>
            <p:nvPr>
              <p:custDataLst>
                <p:tags r:id="rId12"/>
              </p:custDataLst>
            </p:nvPr>
          </p:nvSpPr>
          <p:spPr>
            <a:xfrm>
              <a:off x="1465568" y="4569078"/>
              <a:ext cx="296333" cy="296333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3"/>
              </p:custDataLst>
            </p:nvPr>
          </p:nvSpPr>
          <p:spPr>
            <a:xfrm>
              <a:off x="2038973" y="4442175"/>
              <a:ext cx="5332730" cy="6813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CodeTop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u="sng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https://codetop.cc/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整理了各家公司的高频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面试题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83.2093700787401,&quot;left&quot;:-2.87496062992126,&quot;top&quot;:82.49527559055119,&quot;width&quot;:464.93346456692916}"/>
</p:tagLst>
</file>

<file path=ppt/tags/tag10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100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101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102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03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04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05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06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07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08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09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1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110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11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12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13.xml><?xml version="1.0" encoding="utf-8"?>
<p:tagLst xmlns:p="http://schemas.openxmlformats.org/presentationml/2006/main">
  <p:tag name="KSO_WM_DIAGRAM_VIRTUALLY_FRAME" val="{&quot;height&quot;:291.57527559055114,&quot;left&quot;:65.20047244094488,&quot;top&quot;:165.94905511811024,&quot;width&quot;:791.5481889763779}"/>
</p:tagLst>
</file>

<file path=ppt/tags/tag114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15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16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17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18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19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120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1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2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3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4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5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6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7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8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29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3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130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31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32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33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34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35.xml><?xml version="1.0" encoding="utf-8"?>
<p:tagLst xmlns:p="http://schemas.openxmlformats.org/presentationml/2006/main">
  <p:tag name="KSO_WM_DIAGRAM_VIRTUALLY_FRAME" val="{&quot;height&quot;:336.4,&quot;left&quot;:212.0687401574803,&quot;top&quot;:139.33330708661418,&quot;width&quot;:597.1295503559788}"/>
</p:tagLst>
</file>

<file path=ppt/tags/tag136.xml><?xml version="1.0" encoding="utf-8"?>
<p:tagLst xmlns:p="http://schemas.openxmlformats.org/presentationml/2006/main">
  <p:tag name="KSO_WM_DIAGRAM_VIRTUALLY_FRAME" val="{&quot;height&quot;:330.5648031496063,&quot;left&quot;:66.75314960629922,&quot;top&quot;:123.19629921259843,&quot;width&quot;:53.90889763779528}"/>
</p:tagLst>
</file>

<file path=ppt/tags/tag137.xml><?xml version="1.0" encoding="utf-8"?>
<p:tagLst xmlns:p="http://schemas.openxmlformats.org/presentationml/2006/main">
  <p:tag name="KSO_WM_DIAGRAM_VIRTUALLY_FRAME" val="{&quot;height&quot;:330.5648031496063,&quot;left&quot;:66.75314960629922,&quot;top&quot;:123.19629921259843,&quot;width&quot;:53.90889763779528}"/>
</p:tagLst>
</file>

<file path=ppt/tags/tag138.xml><?xml version="1.0" encoding="utf-8"?>
<p:tagLst xmlns:p="http://schemas.openxmlformats.org/presentationml/2006/main">
  <p:tag name="KSO_WM_DIAGRAM_VIRTUALLY_FRAME" val="{&quot;height&quot;:330.5648031496063,&quot;left&quot;:66.75314960629922,&quot;top&quot;:123.19629921259843,&quot;width&quot;:53.90889763779528}"/>
</p:tagLst>
</file>

<file path=ppt/tags/tag139.xml><?xml version="1.0" encoding="utf-8"?>
<p:tagLst xmlns:p="http://schemas.openxmlformats.org/presentationml/2006/main">
  <p:tag name="KSO_WM_DIAGRAM_VIRTUALLY_FRAME" val="{&quot;height&quot;:330.5648031496063,&quot;left&quot;:66.75314960629922,&quot;top&quot;:123.19629921259843,&quot;width&quot;:53.90889763779528}"/>
</p:tagLst>
</file>

<file path=ppt/tags/tag14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140.xml><?xml version="1.0" encoding="utf-8"?>
<p:tagLst xmlns:p="http://schemas.openxmlformats.org/presentationml/2006/main">
  <p:tag name="ISPRING_PRESENTATION_TITLE" val="清新简约毕业论文PPT答辩模板"/>
</p:tagLst>
</file>

<file path=ppt/tags/tag15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16.xml><?xml version="1.0" encoding="utf-8"?>
<p:tagLst xmlns:p="http://schemas.openxmlformats.org/presentationml/2006/main">
  <p:tag name="KSO_WM_DIAGRAM_VIRTUALLY_FRAME" val="{&quot;height&quot;:362.75,&quot;left&quot;:53.850078740157485,&quot;top&quot;:100.68960629921257,&quot;width&quot;:133.5}"/>
</p:tagLst>
</file>

<file path=ppt/tags/tag17.xml><?xml version="1.0" encoding="utf-8"?>
<p:tagLst xmlns:p="http://schemas.openxmlformats.org/presentationml/2006/main">
  <p:tag name="KSO_WM_DIAGRAM_VIRTUALLY_FRAME" val="{&quot;height&quot;:362.75,&quot;left&quot;:53.850078740157485,&quot;top&quot;:100.68960629921257,&quot;width&quot;:133.5}"/>
</p:tagLst>
</file>

<file path=ppt/tags/tag18.xml><?xml version="1.0" encoding="utf-8"?>
<p:tagLst xmlns:p="http://schemas.openxmlformats.org/presentationml/2006/main">
  <p:tag name="KSO_WM_DIAGRAM_VIRTUALLY_FRAME" val="{&quot;height&quot;:362.75,&quot;left&quot;:53.850078740157485,&quot;top&quot;:100.68960629921257,&quot;width&quot;:133.5}"/>
</p:tagLst>
</file>

<file path=ppt/tags/tag19.xml><?xml version="1.0" encoding="utf-8"?>
<p:tagLst xmlns:p="http://schemas.openxmlformats.org/presentationml/2006/main">
  <p:tag name="KSO_WM_DIAGRAM_VIRTUALLY_FRAME" val="{&quot;height&quot;:386.95007874015744,&quot;left&quot;:194.00007874015748,&quot;top&quot;:86.05,&quot;width&quot;:692.9999212598425}"/>
</p:tagLst>
</file>

<file path=ppt/tags/tag2.xml><?xml version="1.0" encoding="utf-8"?>
<p:tagLst xmlns:p="http://schemas.openxmlformats.org/presentationml/2006/main">
  <p:tag name="KSO_WM_DIAGRAM_VIRTUALLY_FRAME" val="{&quot;height&quot;:283.2093700787401,&quot;left&quot;:-2.87496062992126,&quot;top&quot;:82.49527559055119,&quot;width&quot;:464.93346456692916}"/>
</p:tagLst>
</file>

<file path=ppt/tags/tag20.xml><?xml version="1.0" encoding="utf-8"?>
<p:tagLst xmlns:p="http://schemas.openxmlformats.org/presentationml/2006/main">
  <p:tag name="KSO_WM_DIAGRAM_VIRTUALLY_FRAME" val="{&quot;height&quot;:386.95007874015744,&quot;left&quot;:194.00007874015748,&quot;top&quot;:86.05,&quot;width&quot;:692.9999212598425}"/>
</p:tagLst>
</file>

<file path=ppt/tags/tag21.xml><?xml version="1.0" encoding="utf-8"?>
<p:tagLst xmlns:p="http://schemas.openxmlformats.org/presentationml/2006/main">
  <p:tag name="KSO_WM_DIAGRAM_VIRTUALLY_FRAME" val="{&quot;height&quot;:386.95007874015744,&quot;left&quot;:194.00007874015748,&quot;top&quot;:86.05,&quot;width&quot;:692.9999212598425}"/>
</p:tagLst>
</file>

<file path=ppt/tags/tag22.xml><?xml version="1.0" encoding="utf-8"?>
<p:tagLst xmlns:p="http://schemas.openxmlformats.org/presentationml/2006/main">
  <p:tag name="KSO_WM_DIAGRAM_VIRTUALLY_FRAME" val="{&quot;height&quot;:386.95007874015744,&quot;left&quot;:194.00007874015748,&quot;top&quot;:86.05,&quot;width&quot;:692.9999212598425}"/>
</p:tagLst>
</file>

<file path=ppt/tags/tag23.xml><?xml version="1.0" encoding="utf-8"?>
<p:tagLst xmlns:p="http://schemas.openxmlformats.org/presentationml/2006/main">
  <p:tag name="KSO_WM_DIAGRAM_VIRTUALLY_FRAME" val="{&quot;height&quot;:418.9,&quot;left&quot;:194.00007874015748,&quot;top&quot;:86.05,&quot;width&quot;:756.7999212598426}"/>
</p:tagLst>
</file>

<file path=ppt/tags/tag24.xml><?xml version="1.0" encoding="utf-8"?>
<p:tagLst xmlns:p="http://schemas.openxmlformats.org/presentationml/2006/main">
  <p:tag name="KSO_WM_DIAGRAM_VIRTUALLY_FRAME" val="{&quot;height&quot;:418.9,&quot;left&quot;:194.00007874015748,&quot;top&quot;:86.05,&quot;width&quot;:756.7999212598426}"/>
</p:tagLst>
</file>

<file path=ppt/tags/tag25.xml><?xml version="1.0" encoding="utf-8"?>
<p:tagLst xmlns:p="http://schemas.openxmlformats.org/presentationml/2006/main">
  <p:tag name="KSO_WM_DIAGRAM_VIRTUALLY_FRAME" val="{&quot;height&quot;:418.9,&quot;left&quot;:194.00007874015748,&quot;top&quot;:86.05,&quot;width&quot;:756.7999212598426}"/>
</p:tagLst>
</file>

<file path=ppt/tags/tag26.xml><?xml version="1.0" encoding="utf-8"?>
<p:tagLst xmlns:p="http://schemas.openxmlformats.org/presentationml/2006/main">
  <p:tag name="KSO_WM_DIAGRAM_VIRTUALLY_FRAME" val="{&quot;height&quot;:418.9,&quot;left&quot;:194.00007874015748,&quot;top&quot;:86.05,&quot;width&quot;:756.7999212598426}"/>
</p:tagLst>
</file>

<file path=ppt/tags/tag27.xml><?xml version="1.0" encoding="utf-8"?>
<p:tagLst xmlns:p="http://schemas.openxmlformats.org/presentationml/2006/main">
  <p:tag name="KSO_WM_DIAGRAM_VIRTUALLY_FRAME" val="{&quot;height&quot;:362.75,&quot;left&quot;:53.850078740157485,&quot;top&quot;:100.68960629921257,&quot;width&quot;:133.5}"/>
</p:tagLst>
</file>

<file path=ppt/tags/tag28.xml><?xml version="1.0" encoding="utf-8"?>
<p:tagLst xmlns:p="http://schemas.openxmlformats.org/presentationml/2006/main">
  <p:tag name="KSO_WM_DIAGRAM_VIRTUALLY_FRAME" val="{&quot;height&quot;:362.75,&quot;left&quot;:53.850078740157485,&quot;top&quot;:100.68960629921257,&quot;width&quot;:133.5}"/>
</p:tagLst>
</file>

<file path=ppt/tags/tag29.xml><?xml version="1.0" encoding="utf-8"?>
<p:tagLst xmlns:p="http://schemas.openxmlformats.org/presentationml/2006/main">
  <p:tag name="KSO_WM_DIAGRAM_VIRTUALLY_FRAME" val="{&quot;height&quot;:362.75,&quot;left&quot;:53.850078740157485,&quot;top&quot;:100.68960629921257,&quot;width&quot;:133.5}"/>
</p:tagLst>
</file>

<file path=ppt/tags/tag3.xml><?xml version="1.0" encoding="utf-8"?>
<p:tagLst xmlns:p="http://schemas.openxmlformats.org/presentationml/2006/main">
  <p:tag name="KSO_WM_DIAGRAM_VIRTUALLY_FRAME" val="{&quot;height&quot;:283.2093700787401,&quot;left&quot;:-2.87496062992126,&quot;top&quot;:82.49527559055119,&quot;width&quot;:464.93346456692916}"/>
</p:tagLst>
</file>

<file path=ppt/tags/tag30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1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2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3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4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5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6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7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8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39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4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40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41.xml><?xml version="1.0" encoding="utf-8"?>
<p:tagLst xmlns:p="http://schemas.openxmlformats.org/presentationml/2006/main">
  <p:tag name="KSO_WM_DIAGRAM_VIRTUALLY_FRAME" val="{&quot;height&quot;:279.917874015748,&quot;left&quot;:108.89905511811021,&quot;top&quot;:116.11708661417325,&quot;width&quot;:331.0292913385827}"/>
</p:tagLst>
</file>

<file path=ppt/tags/tag42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43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44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45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46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47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48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49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50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1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2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3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4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5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6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7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8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59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60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1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2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3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4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5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6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7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8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69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7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70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71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72.xml><?xml version="1.0" encoding="utf-8"?>
<p:tagLst xmlns:p="http://schemas.openxmlformats.org/presentationml/2006/main">
  <p:tag name="KSO_WM_DIAGRAM_VIRTUALLY_FRAME" val="{&quot;height&quot;:406,&quot;left&quot;:68.86968503937007,&quot;top&quot;:99.86968503937007,&quot;width&quot;:821.4434645669292}"/>
</p:tagLst>
</file>

<file path=ppt/tags/tag73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74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75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76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77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78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79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8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80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81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82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83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325.9262992125984}"/>
</p:tagLst>
</file>

<file path=ppt/tags/tag84.xml><?xml version="1.0" encoding="utf-8"?>
<p:tagLst xmlns:p="http://schemas.openxmlformats.org/presentationml/2006/main">
  <p:tag name="KSO_WM_DIAGRAM_VIRTUALLY_FRAME" val="{&quot;height&quot;:283.3943307086614,&quot;left&quot;:87.55433070866141,&quot;top&quot;:102.00574803149604,&quot;width&quot;:263.6700787401575}"/>
</p:tagLst>
</file>

<file path=ppt/tags/tag85.xml><?xml version="1.0" encoding="utf-8"?>
<p:tagLst xmlns:p="http://schemas.openxmlformats.org/presentationml/2006/main">
  <p:tag name="TABLE_ENDDRAG_ORIGIN_RECT" val="731*304"/>
  <p:tag name="TABLE_ENDDRAG_RECT" val="176*94*731*304"/>
</p:tagLst>
</file>

<file path=ppt/tags/tag86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87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88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89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.xml><?xml version="1.0" encoding="utf-8"?>
<p:tagLst xmlns:p="http://schemas.openxmlformats.org/presentationml/2006/main">
  <p:tag name="KSO_WM_DIAGRAM_VIRTUALLY_FRAME" val="{&quot;height&quot;:362.47393700787404,&quot;left&quot;:45.56007874015748,&quot;top&quot;:157.69007874015747,&quot;width&quot;:877.295905511811}"/>
</p:tagLst>
</file>

<file path=ppt/tags/tag90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1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2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3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4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5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6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7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8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ags/tag99.xml><?xml version="1.0" encoding="utf-8"?>
<p:tagLst xmlns:p="http://schemas.openxmlformats.org/presentationml/2006/main">
  <p:tag name="KSO_WM_DIAGRAM_VIRTUALLY_FRAME" val="{&quot;height&quot;:328.97039370078744,&quot;left&quot;:154.33307086614172,&quot;top&quot;:160.9648031496063,&quot;width&quot;:655.9392913385827}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WPS 演示</Application>
  <PresentationFormat>宽屏</PresentationFormat>
  <Paragraphs>265</Paragraphs>
  <Slides>20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等线</vt:lpstr>
      <vt:lpstr>Arial Unicode MS</vt:lpstr>
      <vt:lpstr>方正兰亭细黑_GBK_M</vt:lpstr>
      <vt:lpstr>黑体</vt:lpstr>
      <vt:lpstr>Raleway</vt:lpstr>
      <vt:lpstr>Segoe Print</vt:lpstr>
      <vt:lpstr>FontAwesome</vt:lpstr>
      <vt:lpstr>Calibri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清新简约毕业论文PPT答辩模板</dc:title>
  <dc:creator>阿飞</dc:creator>
  <cp:lastModifiedBy>元直</cp:lastModifiedBy>
  <cp:revision>50</cp:revision>
  <dcterms:created xsi:type="dcterms:W3CDTF">2017-04-15T05:24:00Z</dcterms:created>
  <dcterms:modified xsi:type="dcterms:W3CDTF">2025-03-01T11:49:53Z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73D1D60B22F341A680A25544015833D0_12</vt:lpwstr>
  </property>
  <property fmtid="{D5CDD505-2E9C-101B-9397-08002B2CF9AE}" pid="3" name="KSOProductBuildVer">
    <vt:lpwstr>2052-12.1.0.20305</vt:lpwstr>
  </property>
</Properties>
</file>