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-pc" initials="h" lastIdx="1" clrIdx="0">
    <p:extLst>
      <p:ext uri="{19B8F6BF-5375-455C-9EA6-DF929625EA0E}">
        <p15:presenceInfo xmlns:p15="http://schemas.microsoft.com/office/powerpoint/2012/main" userId="hp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FC250-1884-4294-9E17-695A554D3D13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B387E-0260-4593-9CAA-08B80591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TxMatch</a:t>
            </a:r>
            <a:r>
              <a:rPr lang="zh-CN" altLang="en-US" dirty="0"/>
              <a:t>（过滤功能，进了池的迟早会被打包）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和第</a:t>
            </a:r>
            <a:r>
              <a:rPr lang="en-US" altLang="zh-CN" dirty="0"/>
              <a:t>2</a:t>
            </a:r>
            <a:r>
              <a:rPr lang="zh-CN" altLang="en-US" dirty="0"/>
              <a:t>点同理，要在共识时让所有人都检查坏交易，还是我先帮大家做了，大家就不用做了。而且这笔交易过我手，我是坏人时我把坏交易放进区块，但别人收到照样会检查。但如果我是好人，那大家就能享受不做检查的福利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- </a:t>
            </a:r>
            <a:r>
              <a:rPr lang="zh-CN" altLang="en-US" dirty="0"/>
              <a:t>自定义交易过期时间，报销阶段检查发票过期情况，过期发票没必要上链再让全网节点都做检查。如果不在该阶段做检查，到上链执行智能合约时还是要检查，而且其他节点也还要检查。而如果在该阶段检查了，如果是过期了，就剔除掉，那其他节点就不用检查该条交易了。</a:t>
            </a: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 err="1"/>
              <a:t>TxTidy</a:t>
            </a:r>
            <a:r>
              <a:rPr lang="zh-CN" altLang="en-US" dirty="0">
                <a:sym typeface="Wingdings" panose="05000000000000000000" pitchFamily="2" charset="2"/>
              </a:rPr>
              <a:t>（交易整理入区块，抽取、排序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- </a:t>
            </a:r>
            <a:r>
              <a:rPr lang="zh-CN" altLang="en-US" dirty="0"/>
              <a:t>优先抽开票交易还是授票交易？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- </a:t>
            </a:r>
            <a:r>
              <a:rPr lang="zh-CN" altLang="en-US" dirty="0"/>
              <a:t>开票、授票分开，以及排序</a:t>
            </a: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 err="1"/>
              <a:t>BlockWrap</a:t>
            </a:r>
            <a:r>
              <a:rPr lang="zh-CN" altLang="en-US" dirty="0"/>
              <a:t>（最终上链，链上到底要存什么，每个节点能够为这个区块或其中交易做些什么独属于自己的事）</a:t>
            </a:r>
            <a:endParaRPr lang="en-US" altLang="zh-CN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B387E-0260-4593-9CAA-08B805914A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0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开票相对报销安全性要求高些，报不报无所谓很多过期发票也都没报，但是要注意重复报销攻击问题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企业开票数目额度检查在合约里检查，或在</a:t>
            </a:r>
            <a:r>
              <a:rPr lang="en-US" altLang="zh-CN" sz="1200" dirty="0"/>
              <a:t>MID-PROCESS</a:t>
            </a:r>
            <a:r>
              <a:rPr lang="zh-CN" altLang="en-US" sz="1200" dirty="0"/>
              <a:t>阶段做，然后保留下能够开的票</a:t>
            </a:r>
            <a:endParaRPr lang="en-US" altLang="zh-CN" sz="12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B387E-0260-4593-9CAA-08B805914A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3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A9EF-255A-4BB9-8447-F5560F9A7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0EDB0-05CA-4A97-ABCB-1FAEEC49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F8D82-CE6A-47D9-B9D6-68AE963A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23CDD-191D-4024-9D7E-8601A23A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B9E13-E7FD-4E1F-AA55-15FB42F6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1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1BFB7-A18F-4443-9B2B-660FAC1A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51463-4240-464D-B528-3AB51181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32EEB-FEFA-46AE-9AF3-F6EBB7B7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F8A22-B3A8-46C6-B052-41C09E6C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7DF6-68A8-4FBC-8EE2-AC68E3BC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AD4AF8-6507-4216-8B0A-D9845402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86594-C071-4446-882A-A6480CE6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6B30D-D6ED-46D0-8CA1-F2008EED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E10CB-0CCF-48AE-84A2-D2CC56E5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94F0A-5DD3-4B1D-BE54-1CD0969B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5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E6974-2E9A-4B1C-92D9-6014C7AF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55F6-D0B9-41E8-8C79-465F794D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51FBF-A963-4E5A-873B-559701EB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F2BE9-DAB4-4C91-A71A-8D975A2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D99F8-D37E-448B-85B9-747DCDD1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B4D8C-0091-440F-AC02-834F6E57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87773-87CE-481D-9DFC-BC562ABE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D4339-C874-44D6-A499-5F08F93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A76F7-D530-49D0-8AD0-27635D67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9D2ED-11B0-4FD6-8D07-09A2392E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A0B43-920E-453D-9D5D-DA555426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B688E-69A2-4862-8A00-7E361E7E6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99063-3D19-42BA-90FF-8545A488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2CFCE-81B5-4D4F-AF00-C7ACED42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CF735-778E-4C78-8700-4D554FCB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6BE00-1BA7-486E-A492-A985610C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F3BC-C9B7-482F-811F-9D6083AD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6E237-7A7F-47AE-9E7E-48ECC605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26E35-60E7-4ABB-9780-B88F5771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AEFC8-1BC6-41F1-94CD-90D7290AB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78DB2-236B-4AC8-88EA-6E8C0BA62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3AE2B5-2B9C-4729-B637-F4B4CD83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46DAF2-192A-4379-86D0-BBBBF775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15537-37C2-446F-8E8C-A71CD12B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3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BF7B-9F9B-4967-B126-8DAAB45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2F1F7-7E85-4A0F-972D-A9E20070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91469-838F-490D-A8B6-E26BCF7E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53692B-3917-4691-A6B8-EA36672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394D8A-C375-4F4D-A39B-AE1CFD0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5972D-1507-451D-BB20-270CC849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29A3F-68DB-44FA-AB1D-3311DE05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77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8AFD-FF34-4089-B1D7-998B543F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C41EE-5157-4516-8D4B-3D5A6E5F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8F99C-ACBB-4BEA-8118-EFD5F069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E0CB3-65AF-47F6-A3F1-E1F61EBD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9398B-767F-4D40-9C6E-90BEFBAF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E3A18-19CC-41F8-B19E-E3FD684E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9A40-4611-4B1F-AE96-B6400C43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B6250D-B29A-4B49-A4F0-AFB9B9F5F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6C446-C221-462F-B5CD-10493203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390C7-3A48-4ABF-9B31-09148B1D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2C391-CBB6-4C6B-846A-A6A6CCD5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8D3F2-D3DE-460A-8A47-E9F5A21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7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90E027-9A0E-4E4F-9AC2-08BD5FF2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66783-8EBC-4290-90DC-0EB4D144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0FB4A-2213-43BF-8C83-4CFE819B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2765-BE4E-4252-9A4B-16B2923490E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0A8BD-7C5C-4A09-A5C1-3BD611DC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1ED6C-9B6A-4EE1-B68D-2D279735C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2C3C-D643-469A-9443-3A17FBC1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1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22D7FA-6DAF-4D0A-87E2-01A4A913F7EC}"/>
              </a:ext>
            </a:extLst>
          </p:cNvPr>
          <p:cNvSpPr/>
          <p:nvPr/>
        </p:nvSpPr>
        <p:spPr>
          <a:xfrm>
            <a:off x="98644" y="3905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区块链电子发票</a:t>
            </a:r>
            <a:endParaRPr lang="en-US" altLang="zh-C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BAAE65-3DBD-44EB-B20F-87CC21FA3B22}"/>
              </a:ext>
            </a:extLst>
          </p:cNvPr>
          <p:cNvSpPr txBox="1"/>
          <p:nvPr/>
        </p:nvSpPr>
        <p:spPr>
          <a:xfrm>
            <a:off x="963605" y="243156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开具：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报销：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C8E18-3E2B-4348-AF14-8429F7905241}"/>
              </a:ext>
            </a:extLst>
          </p:cNvPr>
          <p:cNvSpPr txBox="1"/>
          <p:nvPr/>
        </p:nvSpPr>
        <p:spPr>
          <a:xfrm>
            <a:off x="29387" y="6139806"/>
            <a:ext cx="480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经营者</a:t>
            </a:r>
            <a:r>
              <a:rPr lang="zh-CN" altLang="en-US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发票申领、开具、查验、入账；</a:t>
            </a:r>
            <a:endParaRPr lang="en-US" altLang="zh-CN" sz="1200" dirty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消费者</a:t>
            </a:r>
            <a:r>
              <a:rPr lang="zh-CN" altLang="en-US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链上储存、流转、报销；</a:t>
            </a:r>
            <a:endParaRPr lang="en-US" altLang="zh-CN" sz="1200" dirty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税务监管方、管理方的税务局</a:t>
            </a:r>
            <a:r>
              <a:rPr lang="zh-CN" altLang="en-US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20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全流程监管，无纸化智能税务管理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91F6F8-F59B-4F72-BB31-2DA2327918C5}"/>
              </a:ext>
            </a:extLst>
          </p:cNvPr>
          <p:cNvSpPr txBox="1"/>
          <p:nvPr/>
        </p:nvSpPr>
        <p:spPr>
          <a:xfrm>
            <a:off x="5719824" y="4315190"/>
            <a:ext cx="62376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TxMatch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-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开具时开票授票企业黑名单（白名单数量太庞大）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入账报销时检查发票过期情况（发票开出到报销时间）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TxTidy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-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优先抽取开票，防止即开即报时，先报销却还没开票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-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根据开票企业对区块内交易进行排序，便于税务审查？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-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将开票交易和授票交易划分，在顺序执行交易时以支持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即开即报销？同一区块内对开票和报销一体完成。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BlockWrap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-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9C069A-C280-420C-A608-2042C7C3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41" y="2437983"/>
            <a:ext cx="6308064" cy="19820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08E84E-B3D2-4550-A0CD-50ADFFEB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40" y="2884"/>
            <a:ext cx="6385765" cy="23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9248EE-3C70-4AAB-A591-9668E4695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21" y="-1"/>
            <a:ext cx="5519203" cy="6863737"/>
          </a:xfrm>
        </p:spPr>
      </p:pic>
    </p:spTree>
    <p:extLst>
      <p:ext uri="{BB962C8B-B14F-4D97-AF65-F5344CB8AC3E}">
        <p14:creationId xmlns:p14="http://schemas.microsoft.com/office/powerpoint/2010/main" val="288426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1AB46A-FA23-40D5-ADFA-6FDF8855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5765" cy="2394662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5CC728-4D9F-43CC-BB4D-04BA2F104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749"/>
            <a:ext cx="3518185" cy="437525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8B28F0-B43C-4592-BF47-2A6BF9D9D40E}"/>
              </a:ext>
            </a:extLst>
          </p:cNvPr>
          <p:cNvSpPr txBox="1"/>
          <p:nvPr/>
        </p:nvSpPr>
        <p:spPr>
          <a:xfrm>
            <a:off x="7183986" y="48795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SORT</a:t>
            </a:r>
            <a:r>
              <a:rPr lang="zh-CN" altLang="en-US" dirty="0"/>
              <a:t>：分类开具交易和报销交易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443101-F501-4D8E-B96A-514AAB375700}"/>
              </a:ext>
            </a:extLst>
          </p:cNvPr>
          <p:cNvSpPr txBox="1"/>
          <p:nvPr/>
        </p:nvSpPr>
        <p:spPr>
          <a:xfrm>
            <a:off x="7132757" y="139549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原先交易和开票是两个独立行为</a:t>
            </a:r>
            <a:endParaRPr lang="en-US" altLang="zh-CN" dirty="0"/>
          </a:p>
          <a:p>
            <a:r>
              <a:rPr lang="zh-CN" altLang="en-US" dirty="0"/>
              <a:t>交易即开票</a:t>
            </a:r>
            <a:endParaRPr lang="en-US" altLang="zh-CN" dirty="0"/>
          </a:p>
          <a:p>
            <a:r>
              <a:rPr lang="zh-CN" altLang="en-US" dirty="0"/>
              <a:t>开票即报销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DB3C1C-6AA6-45D0-B6BA-7E5A93640DEE}"/>
              </a:ext>
            </a:extLst>
          </p:cNvPr>
          <p:cNvSpPr txBox="1"/>
          <p:nvPr/>
        </p:nvSpPr>
        <p:spPr>
          <a:xfrm>
            <a:off x="7132757" y="226394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个人用户使用：付款</a:t>
            </a:r>
            <a:r>
              <a:rPr lang="en-US" altLang="zh-CN" dirty="0"/>
              <a:t>-&gt;</a:t>
            </a:r>
            <a:r>
              <a:rPr lang="zh-CN" altLang="en-US" dirty="0"/>
              <a:t>开发票</a:t>
            </a:r>
            <a:r>
              <a:rPr lang="en-US" altLang="zh-CN" dirty="0"/>
              <a:t>-&gt;</a:t>
            </a:r>
            <a:r>
              <a:rPr lang="zh-CN" altLang="en-US" dirty="0"/>
              <a:t>报销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917293-B1C3-48B1-8CCB-B8C64D84B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2048" r="4839"/>
          <a:stretch/>
        </p:blipFill>
        <p:spPr bwMode="auto">
          <a:xfrm>
            <a:off x="3665656" y="4624368"/>
            <a:ext cx="2591532" cy="17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399D25-79DE-458E-86E6-683F859F8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72" y="2369363"/>
            <a:ext cx="2642616" cy="20939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B6A9E2-E19B-49F1-9CEF-06F3B34E1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99" y="4508899"/>
            <a:ext cx="3325368" cy="20939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7B99B4-0B67-40AB-A210-55519C36D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785" y="2235038"/>
            <a:ext cx="4451155" cy="22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1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38BB-1870-4BC7-BEAB-24CCD917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3C6302-ED09-4402-B83E-C219ED73C9B4}"/>
              </a:ext>
            </a:extLst>
          </p:cNvPr>
          <p:cNvSpPr txBox="1"/>
          <p:nvPr/>
        </p:nvSpPr>
        <p:spPr>
          <a:xfrm>
            <a:off x="838200" y="31170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231F20"/>
                </a:solidFill>
                <a:effectLst/>
                <a:latin typeface="KTJ+ZBQAAz-59"/>
              </a:rPr>
              <a:t>区块链电子发票生命周期：</a:t>
            </a:r>
            <a:endParaRPr lang="en-US" altLang="zh-CN" sz="1800" b="0" dirty="0">
              <a:solidFill>
                <a:srgbClr val="231F20"/>
              </a:solidFill>
              <a:effectLst/>
              <a:latin typeface="KTJ+ZBQAAz-59"/>
            </a:endParaRPr>
          </a:p>
          <a:p>
            <a:r>
              <a:rPr lang="zh-CN" altLang="en-US" sz="1800" b="0" dirty="0">
                <a:solidFill>
                  <a:srgbClr val="231F20"/>
                </a:solidFill>
                <a:effectLst/>
                <a:latin typeface="KTJ+ZBQAAz-59"/>
              </a:rPr>
              <a:t>卖家申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2-81"/>
              </a:rPr>
              <a:t>领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5"/>
              </a:rPr>
              <a:t>、开票服务商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25"/>
              </a:rPr>
              <a:t>开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票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5"/>
              </a:rPr>
              <a:t>、纳税人认领、企业申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10"/>
              </a:rPr>
              <a:t>报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25"/>
              </a:rPr>
              <a:t>、报销服务商报销</a:t>
            </a:r>
            <a:r>
              <a:rPr lang="zh-CN" altLang="en-US" dirty="0">
                <a:solidFill>
                  <a:srgbClr val="231F20"/>
                </a:solidFill>
                <a:latin typeface="KTJ+ZBQAAu-9"/>
              </a:rPr>
              <a:t>、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10"/>
              </a:rPr>
              <a:t>报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BC-156"/>
              </a:rPr>
              <a:t>税</a:t>
            </a:r>
            <a:endParaRPr lang="en-US" altLang="zh-CN" sz="1800" b="0" dirty="0">
              <a:solidFill>
                <a:srgbClr val="231F20"/>
              </a:solidFill>
              <a:effectLst/>
              <a:latin typeface="KTJ+ZBQABC-156"/>
            </a:endParaRPr>
          </a:p>
          <a:p>
            <a:endParaRPr lang="en-US" altLang="zh-CN" dirty="0">
              <a:solidFill>
                <a:srgbClr val="231F20"/>
              </a:solidFill>
              <a:latin typeface="KTJ+ZBQABC-156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660774-1F4D-473A-859D-A5D9F82DDC77}"/>
              </a:ext>
            </a:extLst>
          </p:cNvPr>
          <p:cNvSpPr txBox="1"/>
          <p:nvPr/>
        </p:nvSpPr>
        <p:spPr>
          <a:xfrm>
            <a:off x="838200" y="3521770"/>
            <a:ext cx="6096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区块链电子发票四个角色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税务机关：在税务链上写入开票规则，将开票限制性条件上链、实时核准和管控开票。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开票企业：在链上申领发票，并写入交易订单信息和链上身份标识。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纳税人：在链上认领发票，并更新链上纳税人身份标识。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4.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收票企业：验收发票，锁定链上发票状态，审核入账，更新链上发票状态，最后支付报销款。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411A3-0620-4AA8-A32E-3A81062C35EB}"/>
              </a:ext>
            </a:extLst>
          </p:cNvPr>
          <p:cNvSpPr txBox="1"/>
          <p:nvPr/>
        </p:nvSpPr>
        <p:spPr>
          <a:xfrm>
            <a:off x="7612493" y="3517194"/>
            <a:ext cx="4612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三类交易：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开票交易：由卖家授权开票服务商代理开出，交易信息包括买卖双方企业标识、开票商标识、交易明细、交易额、交易时间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认领交易：纳税人认领，交易包括发票编号和纳税人标识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报销交易：买方企业授权报销服务商代理报销，交易包括对指定编号发票进行确认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E3FDAE-C7CA-43B2-A70F-D6839D63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69" y="1027906"/>
            <a:ext cx="4609255" cy="24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7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02F02B-DC8D-455F-9E34-2CB60CBC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8" y="13512"/>
            <a:ext cx="11516922" cy="3951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6AF6F0-1231-4529-9ADE-CF1FE27DB170}"/>
              </a:ext>
            </a:extLst>
          </p:cNvPr>
          <p:cNvSpPr txBox="1"/>
          <p:nvPr/>
        </p:nvSpPr>
        <p:spPr>
          <a:xfrm>
            <a:off x="44458" y="3964900"/>
            <a:ext cx="121475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PROPAGATION</a:t>
            </a:r>
            <a:r>
              <a:rPr lang="zh-CN" altLang="en-US" sz="1400" dirty="0"/>
              <a:t>：比如把交易发往工作负载较低的分区，由该分区来打包</a:t>
            </a:r>
            <a:endParaRPr lang="en-US" altLang="zh-CN" sz="1400" dirty="0"/>
          </a:p>
          <a:p>
            <a:r>
              <a:rPr lang="en-US" altLang="zh-CN" sz="1400" dirty="0"/>
              <a:t>FILTER</a:t>
            </a:r>
            <a:r>
              <a:rPr lang="zh-CN" altLang="en-US" sz="1400" dirty="0"/>
              <a:t>：检查开票交易买卖双方企业标识有效性，以及交易信息完整性等</a:t>
            </a:r>
            <a:endParaRPr lang="en-US" altLang="zh-CN" sz="1400" dirty="0"/>
          </a:p>
          <a:p>
            <a:r>
              <a:rPr lang="en-US" altLang="zh-CN" sz="1400" dirty="0"/>
              <a:t>SORT</a:t>
            </a:r>
            <a:r>
              <a:rPr lang="zh-CN" altLang="en-US" sz="1400" dirty="0"/>
              <a:t>：将开票交易、认领交易和报销交易划分入不同交易池</a:t>
            </a:r>
            <a:endParaRPr lang="en-US" altLang="zh-CN" sz="1400" dirty="0"/>
          </a:p>
          <a:p>
            <a:r>
              <a:rPr lang="en-US" altLang="zh-CN" sz="1400" dirty="0"/>
              <a:t>START</a:t>
            </a:r>
            <a:r>
              <a:rPr lang="zh-CN" altLang="en-US" sz="1400" dirty="0"/>
              <a:t>：开票、认领交易池更快打包，报销交易池则有所延缓（一般公司集中报销）</a:t>
            </a:r>
            <a:endParaRPr lang="en-US" altLang="zh-CN" sz="1400" dirty="0"/>
          </a:p>
          <a:p>
            <a:r>
              <a:rPr lang="en-US" altLang="zh-CN" sz="1400" dirty="0"/>
              <a:t>SELECT</a:t>
            </a:r>
            <a:r>
              <a:rPr lang="zh-CN" altLang="en-US" sz="1400" dirty="0"/>
              <a:t>：交易池中选择较早的交易出来打包（先入先出），或者票面额度大的先出</a:t>
            </a:r>
            <a:endParaRPr lang="en-US" altLang="zh-CN" sz="1400" dirty="0"/>
          </a:p>
          <a:p>
            <a:r>
              <a:rPr lang="en-US" altLang="zh-CN" sz="1400" dirty="0"/>
              <a:t>ORDER</a:t>
            </a:r>
            <a:r>
              <a:rPr lang="zh-CN" altLang="en-US" sz="1400" dirty="0"/>
              <a:t>：认领交易和报销交易按交易发起者（纳税人或报销企业）排序</a:t>
            </a:r>
            <a:endParaRPr lang="en-US" altLang="zh-CN" sz="1400" dirty="0"/>
          </a:p>
          <a:p>
            <a:r>
              <a:rPr lang="en-US" altLang="zh-CN" sz="1400" dirty="0"/>
              <a:t>PARALLELISM</a:t>
            </a:r>
            <a:r>
              <a:rPr lang="zh-CN" altLang="en-US" sz="1400" dirty="0"/>
              <a:t>：开票、认领和报销就是并行进行</a:t>
            </a:r>
            <a:endParaRPr lang="en-US" altLang="zh-CN" sz="1400" dirty="0"/>
          </a:p>
          <a:p>
            <a:r>
              <a:rPr lang="en-US" altLang="zh-CN" sz="1400" dirty="0"/>
              <a:t>PRE_PROCESS</a:t>
            </a:r>
            <a:r>
              <a:rPr lang="zh-CN" altLang="en-US" sz="1400" dirty="0"/>
              <a:t>：打包区块的节点另发一笔（统计）交易添加到区块交易列表尾部，记录交易列表中开票数目以及报销发票数目</a:t>
            </a:r>
            <a:endParaRPr lang="en-US" altLang="zh-CN" sz="1400" dirty="0"/>
          </a:p>
          <a:p>
            <a:r>
              <a:rPr lang="en-US" altLang="zh-CN" sz="1400" dirty="0"/>
              <a:t>MID-PROCESS</a:t>
            </a:r>
            <a:r>
              <a:rPr lang="zh-CN" altLang="en-US" sz="1400" dirty="0"/>
              <a:t>：每笔交易信息是否完整？对于每笔开票交易，是否交易参与方标识合法？是否开票金额和发票各项开销总计对得上？是否（统计）交易的数目和额度对得上？认领交易和报销交易指定的发票编号是否存在？认领区块和报销区块中，将相同交易发起者的交易整合成一笔。</a:t>
            </a:r>
            <a:endParaRPr lang="en-US" altLang="zh-CN" sz="1400" dirty="0"/>
          </a:p>
          <a:p>
            <a:r>
              <a:rPr lang="en-US" altLang="zh-CN" sz="1400" dirty="0"/>
              <a:t>ASYNCHRONIZATION</a:t>
            </a:r>
            <a:r>
              <a:rPr lang="zh-CN" altLang="en-US" sz="1400" dirty="0"/>
              <a:t>：比如</a:t>
            </a:r>
            <a:r>
              <a:rPr lang="en-US" altLang="zh-CN" sz="1400" dirty="0"/>
              <a:t>P3-Chain</a:t>
            </a:r>
            <a:r>
              <a:rPr lang="zh-CN" altLang="en-US" sz="1400" dirty="0"/>
              <a:t>的区块排序服务</a:t>
            </a:r>
            <a:endParaRPr lang="en-US" altLang="zh-CN" sz="1400" dirty="0"/>
          </a:p>
          <a:p>
            <a:r>
              <a:rPr lang="en-US" altLang="zh-CN" sz="1400" dirty="0"/>
              <a:t>POST-PROCESS</a:t>
            </a:r>
            <a:r>
              <a:rPr lang="zh-CN" altLang="en-US" sz="1400" dirty="0"/>
              <a:t>：是否支持即开即报销，支持时对于需要立即开票或报销的发票不经过区块确认。</a:t>
            </a:r>
            <a:endParaRPr lang="en-US" altLang="zh-CN" sz="1400" dirty="0"/>
          </a:p>
          <a:p>
            <a:r>
              <a:rPr lang="en-US" altLang="zh-CN" sz="1400" dirty="0"/>
              <a:t>CONFIRMATION</a:t>
            </a:r>
            <a:r>
              <a:rPr lang="zh-CN" altLang="en-US" sz="1400" dirty="0"/>
              <a:t>：开票、报销这类金融应用需要适当加长确认区块长度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24B233-389E-46AC-884E-7D727972A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320" y="3964900"/>
            <a:ext cx="1899370" cy="102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0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D534B-2EDB-44EE-B3FF-F8621B5D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632F8-CCD3-4306-A8BC-BF336812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231F20"/>
                </a:solidFill>
                <a:latin typeface="KTJ+ZBQAAv-12"/>
              </a:rPr>
              <a:t>优：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31F20"/>
                </a:solidFill>
                <a:latin typeface="KTJ+ZBQAAv-12"/>
              </a:rPr>
              <a:t>1.</a:t>
            </a:r>
            <a:r>
              <a:rPr lang="zh-CN" altLang="en-US" sz="1800" dirty="0">
                <a:solidFill>
                  <a:srgbClr val="231F20"/>
                </a:solidFill>
                <a:latin typeface="KTJ+ZBQAAv-12"/>
              </a:rPr>
              <a:t>税务机关能够掌握纳税人真实交易信息，“交易数据即发票”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31F20"/>
                </a:solidFill>
                <a:latin typeface="KTJ+ZBQAAv-12"/>
              </a:rPr>
              <a:t>2.</a:t>
            </a:r>
            <a:r>
              <a:rPr lang="zh-CN" altLang="en-US" sz="1800" dirty="0">
                <a:solidFill>
                  <a:srgbClr val="231F20"/>
                </a:solidFill>
                <a:latin typeface="KTJ+ZBQAAv-12"/>
              </a:rPr>
              <a:t>税务机关能够对开票行为进行有力监管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31F20"/>
                </a:solidFill>
                <a:latin typeface="KTJ+ZBQAAv-12"/>
              </a:rPr>
              <a:t>3.</a:t>
            </a:r>
            <a:r>
              <a:rPr lang="zh-CN" altLang="en-US" sz="1800" dirty="0">
                <a:solidFill>
                  <a:srgbClr val="231F20"/>
                </a:solidFill>
                <a:latin typeface="KTJ+ZBQAAv-12"/>
              </a:rPr>
              <a:t>有利于实现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BC-156"/>
              </a:rPr>
              <a:t>税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2"/>
              </a:rPr>
              <a:t>收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征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2"/>
              </a:rPr>
              <a:t>管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模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10"/>
              </a:rPr>
              <a:t>式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的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25"/>
              </a:rPr>
              <a:t>积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3"/>
              </a:rPr>
              <a:t>极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x-32"/>
              </a:rPr>
              <a:t>转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变</a:t>
            </a:r>
            <a:endParaRPr lang="en-US" altLang="zh-CN" sz="1800" b="0" dirty="0">
              <a:solidFill>
                <a:srgbClr val="231F20"/>
              </a:solidFill>
              <a:effectLst/>
              <a:latin typeface="KTJ+ZBQAAv-1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31F20"/>
                </a:solidFill>
                <a:latin typeface="KTJ+ZBQAAv-12"/>
              </a:rPr>
              <a:t>4.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提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高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了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x-32"/>
              </a:rPr>
              <a:t>纳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BC-156"/>
              </a:rPr>
              <a:t>税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人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10"/>
              </a:rPr>
              <a:t>使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用发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票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的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19"/>
              </a:rPr>
              <a:t>便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2"/>
              </a:rPr>
              <a:t>利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性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31F20"/>
                </a:solidFill>
                <a:latin typeface="KTJ+ZBQAAv-12"/>
              </a:rPr>
              <a:t>缺：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31F20"/>
                </a:solidFill>
                <a:latin typeface="KTJ+ZBQAAv-12"/>
              </a:rPr>
              <a:t>1.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y-39"/>
              </a:rPr>
              <a:t>适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用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地区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以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及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应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用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10"/>
              </a:rPr>
              <a:t>主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体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25"/>
              </a:rPr>
              <a:t>受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限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31F20"/>
                </a:solidFill>
                <a:latin typeface="KTJ+ZBQAAv-12"/>
              </a:rPr>
              <a:t>2.</a:t>
            </a:r>
            <a:r>
              <a:rPr lang="zh-CN" altLang="en-US" sz="1800" dirty="0">
                <a:solidFill>
                  <a:srgbClr val="231F20"/>
                </a:solidFill>
                <a:latin typeface="KTJ+ZBQAAu-10"/>
              </a:rPr>
              <a:t>“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三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10"/>
              </a:rPr>
              <a:t>流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一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2"/>
              </a:rPr>
              <a:t>致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5"/>
              </a:rPr>
              <a:t>”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2"/>
              </a:rPr>
              <a:t>无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法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19"/>
              </a:rPr>
              <a:t>真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3"/>
              </a:rPr>
              <a:t>正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意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义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上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实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现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31F20"/>
                </a:solidFill>
                <a:latin typeface="KTJ+ZBQAAv-12"/>
              </a:rPr>
              <a:t>3.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25"/>
              </a:rPr>
              <a:t>线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下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10"/>
              </a:rPr>
              <a:t>交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易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2"/>
              </a:rPr>
              <a:t>无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法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w-25"/>
              </a:rPr>
              <a:t>开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9"/>
              </a:rPr>
              <a:t>具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区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BP-259"/>
              </a:rPr>
              <a:t>块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z-59"/>
              </a:rPr>
              <a:t>链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2-81"/>
              </a:rPr>
              <a:t>电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2"/>
              </a:rPr>
              <a:t>子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u-8"/>
              </a:rPr>
              <a:t>发</a:t>
            </a:r>
            <a:r>
              <a:rPr lang="zh-CN" altLang="en-US" sz="1800" b="0" dirty="0">
                <a:solidFill>
                  <a:srgbClr val="231F20"/>
                </a:solidFill>
                <a:effectLst/>
                <a:latin typeface="KTJ+ZBQAAv-16"/>
              </a:rPr>
              <a:t>票</a:t>
            </a:r>
            <a:endParaRPr lang="en-US" altLang="zh-CN" sz="1800" dirty="0">
              <a:solidFill>
                <a:srgbClr val="231F20"/>
              </a:solidFill>
              <a:latin typeface="KTJ+ZBQAAv-12"/>
            </a:endParaRPr>
          </a:p>
        </p:txBody>
      </p:sp>
    </p:spTree>
    <p:extLst>
      <p:ext uri="{BB962C8B-B14F-4D97-AF65-F5344CB8AC3E}">
        <p14:creationId xmlns:p14="http://schemas.microsoft.com/office/powerpoint/2010/main" val="63348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1052</Words>
  <Application>Microsoft Office PowerPoint</Application>
  <PresentationFormat>宽屏</PresentationFormat>
  <Paragraphs>65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KTJ+ZBQAA2-81</vt:lpstr>
      <vt:lpstr>KTJ+ZBQAAu-10</vt:lpstr>
      <vt:lpstr>KTJ+ZBQAAu-5</vt:lpstr>
      <vt:lpstr>KTJ+ZBQAAu-8</vt:lpstr>
      <vt:lpstr>KTJ+ZBQAAu-9</vt:lpstr>
      <vt:lpstr>KTJ+ZBQAAv-12</vt:lpstr>
      <vt:lpstr>KTJ+ZBQAAv-13</vt:lpstr>
      <vt:lpstr>KTJ+ZBQAAv-16</vt:lpstr>
      <vt:lpstr>KTJ+ZBQAAw-19</vt:lpstr>
      <vt:lpstr>KTJ+ZBQAAw-25</vt:lpstr>
      <vt:lpstr>KTJ+ZBQAAx-32</vt:lpstr>
      <vt:lpstr>KTJ+ZBQAAy-39</vt:lpstr>
      <vt:lpstr>KTJ+ZBQAAz-59</vt:lpstr>
      <vt:lpstr>KTJ+ZBQABC-156</vt:lpstr>
      <vt:lpstr>KTJ+ZBQABP-259</vt:lpstr>
      <vt:lpstr>PingFang SC</vt:lpstr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hp-pc</dc:creator>
  <cp:lastModifiedBy>hp-pc</cp:lastModifiedBy>
  <cp:revision>52</cp:revision>
  <dcterms:created xsi:type="dcterms:W3CDTF">2024-01-08T01:56:58Z</dcterms:created>
  <dcterms:modified xsi:type="dcterms:W3CDTF">2024-01-16T01:38:41Z</dcterms:modified>
</cp:coreProperties>
</file>