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96" y="5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13AE3-E604-4043-94F4-B09CD37CC1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ECA82D-AE1C-4B53-9919-0411BE45D9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DA328A-E030-4E12-97CF-49B455B46184}"/>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5" name="页脚占位符 4">
            <a:extLst>
              <a:ext uri="{FF2B5EF4-FFF2-40B4-BE49-F238E27FC236}">
                <a16:creationId xmlns:a16="http://schemas.microsoft.com/office/drawing/2014/main" id="{52628A85-6E9F-46A2-809F-4408D75071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7FE0B9-5321-499F-9315-C53AE4362355}"/>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1464848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08630D-32F6-46A1-A287-F243844A6F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EE3DFFB-40B9-463C-9FA1-70159BAA095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0AE034-11CE-494A-B582-0349C52866FC}"/>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5" name="页脚占位符 4">
            <a:extLst>
              <a:ext uri="{FF2B5EF4-FFF2-40B4-BE49-F238E27FC236}">
                <a16:creationId xmlns:a16="http://schemas.microsoft.com/office/drawing/2014/main" id="{A8B63BB0-B22F-4BDF-9427-EA5C5CC222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3E6271-905C-49FA-A811-81B85550AC77}"/>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198242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80C31A-2E6B-49E6-BCE5-A5ED7ED7E7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35C55C8-AEAB-4CAF-964C-4F7E2DBB375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74DFFA-A6C1-4FCE-870E-C28ED2E8A09D}"/>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5" name="页脚占位符 4">
            <a:extLst>
              <a:ext uri="{FF2B5EF4-FFF2-40B4-BE49-F238E27FC236}">
                <a16:creationId xmlns:a16="http://schemas.microsoft.com/office/drawing/2014/main" id="{C222BFF0-5330-4865-BAA3-EC33B4F724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04A1CA-CE8A-4529-AE4D-51D7965377DB}"/>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242606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DCB80-DDC0-4B32-BEBE-91BE86BC3B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B5DC8D-1A14-4343-A9A0-0CE72B27876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E2BD5E-1CF2-4AD9-9328-B8290FDAEF64}"/>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5" name="页脚占位符 4">
            <a:extLst>
              <a:ext uri="{FF2B5EF4-FFF2-40B4-BE49-F238E27FC236}">
                <a16:creationId xmlns:a16="http://schemas.microsoft.com/office/drawing/2014/main" id="{7D702C00-D4DD-4164-A321-039EA4EF2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11A687-8CD5-45F7-BB7A-90B49B9FF4FA}"/>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4087992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6BED8-67B5-4C93-9EE3-B6FB3BCB01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92E8D02-E47D-48C4-8B06-2AB2C266B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8BCB22-84AF-44E2-A794-F2F1695C259A}"/>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5" name="页脚占位符 4">
            <a:extLst>
              <a:ext uri="{FF2B5EF4-FFF2-40B4-BE49-F238E27FC236}">
                <a16:creationId xmlns:a16="http://schemas.microsoft.com/office/drawing/2014/main" id="{417CD610-AB6C-47DD-B85C-837FB03FDEA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554F7B-8E68-4CAA-BFBB-A4A82B94D392}"/>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378570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10B5A-21DE-48EE-86F1-562A16C1B4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ED9C9F-8BB8-468C-A9A2-30B27A16B6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932AA09-882A-4BFD-814E-702491A4A8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D93386-1996-48F7-8D9E-1C4612AA351E}"/>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6" name="页脚占位符 5">
            <a:extLst>
              <a:ext uri="{FF2B5EF4-FFF2-40B4-BE49-F238E27FC236}">
                <a16:creationId xmlns:a16="http://schemas.microsoft.com/office/drawing/2014/main" id="{EDEC701B-8C7B-4B35-89FD-592C844237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02BE89A-2BDF-4CDC-A273-CC826911641D}"/>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2297422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BFBB59-B716-4572-8062-136FDE17A47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6B7365-84A0-4FBA-9EC7-4E0AB9131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2FD5538-6C0A-4A81-BB10-0DD5F47AFD3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ABFCF8-8E94-44C8-8A79-5A098112BC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16AE0B-4D21-42D1-9CF4-ED67E9F6972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EA2E4C7-1A3B-4833-B793-29B3B2F78A17}"/>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8" name="页脚占位符 7">
            <a:extLst>
              <a:ext uri="{FF2B5EF4-FFF2-40B4-BE49-F238E27FC236}">
                <a16:creationId xmlns:a16="http://schemas.microsoft.com/office/drawing/2014/main" id="{A9183F7E-74B5-44BA-AA7E-E66796B39B1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DA2DD4-7A8A-416C-A8AC-F5E57C533A3C}"/>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294082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73D57-B3C9-4018-A077-6F6140C2FD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8EA2FC-F185-4917-BCB8-0A405C5DBEFC}"/>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4" name="页脚占位符 3">
            <a:extLst>
              <a:ext uri="{FF2B5EF4-FFF2-40B4-BE49-F238E27FC236}">
                <a16:creationId xmlns:a16="http://schemas.microsoft.com/office/drawing/2014/main" id="{8AE0E19C-AED1-4AA7-90E8-BD49FFEC03E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D766227-6FD7-47BE-A241-E09718B8509A}"/>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738559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F56D40-5181-482E-82DB-7BBB42A9AC65}"/>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3" name="页脚占位符 2">
            <a:extLst>
              <a:ext uri="{FF2B5EF4-FFF2-40B4-BE49-F238E27FC236}">
                <a16:creationId xmlns:a16="http://schemas.microsoft.com/office/drawing/2014/main" id="{A18DD40A-13CD-4E38-97BC-0471DA6092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1B80EF-BD78-47F5-804A-36503133923D}"/>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24841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79928-DB96-41C6-A4F9-836F8DE6A8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390AC7D-E456-4CA4-8266-CC1B67B14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41F09D-918F-4518-8A2F-26BB097B9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391DA4-A4C0-45AA-9390-E0B0286C2FD2}"/>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6" name="页脚占位符 5">
            <a:extLst>
              <a:ext uri="{FF2B5EF4-FFF2-40B4-BE49-F238E27FC236}">
                <a16:creationId xmlns:a16="http://schemas.microsoft.com/office/drawing/2014/main" id="{07425998-87A9-448F-90FB-FE01718CEA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13ED5A-28D1-4118-AFAF-640C86F5332D}"/>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1132664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30728-E9BE-4EB2-B56F-85C00829B4B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989346D-7A5A-4394-BFCD-CE6AAE843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9C80F7E-2F52-4454-A80B-CFC18D355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2AE2B4-7FCD-44CD-AC24-382C6525BA0C}"/>
              </a:ext>
            </a:extLst>
          </p:cNvPr>
          <p:cNvSpPr>
            <a:spLocks noGrp="1"/>
          </p:cNvSpPr>
          <p:nvPr>
            <p:ph type="dt" sz="half" idx="10"/>
          </p:nvPr>
        </p:nvSpPr>
        <p:spPr/>
        <p:txBody>
          <a:bodyPr/>
          <a:lstStyle/>
          <a:p>
            <a:fld id="{57027A5B-D28B-41B3-84E9-A260BC28DADF}" type="datetimeFigureOut">
              <a:rPr lang="zh-CN" altLang="en-US" smtClean="0"/>
              <a:t>2025/1/9</a:t>
            </a:fld>
            <a:endParaRPr lang="zh-CN" altLang="en-US"/>
          </a:p>
        </p:txBody>
      </p:sp>
      <p:sp>
        <p:nvSpPr>
          <p:cNvPr id="6" name="页脚占位符 5">
            <a:extLst>
              <a:ext uri="{FF2B5EF4-FFF2-40B4-BE49-F238E27FC236}">
                <a16:creationId xmlns:a16="http://schemas.microsoft.com/office/drawing/2014/main" id="{94320AFA-D55E-4083-A225-54CAAB9429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591BED-A8D4-4BF7-A292-FF77D86C34AE}"/>
              </a:ext>
            </a:extLst>
          </p:cNvPr>
          <p:cNvSpPr>
            <a:spLocks noGrp="1"/>
          </p:cNvSpPr>
          <p:nvPr>
            <p:ph type="sldNum" sz="quarter" idx="12"/>
          </p:nvPr>
        </p:nvSpPr>
        <p:spPr/>
        <p:txBody>
          <a:body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1980687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EFB08A-330F-4A23-AACA-A3AD7C6BF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E3A977F-8536-42F4-B1C2-A68B83F40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7F9CBE-A861-4CF1-A4F7-C4812D72F1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27A5B-D28B-41B3-84E9-A260BC28DADF}" type="datetimeFigureOut">
              <a:rPr lang="zh-CN" altLang="en-US" smtClean="0"/>
              <a:t>2025/1/9</a:t>
            </a:fld>
            <a:endParaRPr lang="zh-CN" altLang="en-US"/>
          </a:p>
        </p:txBody>
      </p:sp>
      <p:sp>
        <p:nvSpPr>
          <p:cNvPr id="5" name="页脚占位符 4">
            <a:extLst>
              <a:ext uri="{FF2B5EF4-FFF2-40B4-BE49-F238E27FC236}">
                <a16:creationId xmlns:a16="http://schemas.microsoft.com/office/drawing/2014/main" id="{1A7B920F-F68D-4C2F-8902-CFC2E6B9F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01F41F6-9BAB-482A-84DF-44615BAC61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15A2C-0F53-4AF1-AFD3-26BD2E2A6932}" type="slidenum">
              <a:rPr lang="zh-CN" altLang="en-US" smtClean="0"/>
              <a:t>‹#›</a:t>
            </a:fld>
            <a:endParaRPr lang="zh-CN" altLang="en-US"/>
          </a:p>
        </p:txBody>
      </p:sp>
    </p:spTree>
    <p:extLst>
      <p:ext uri="{BB962C8B-B14F-4D97-AF65-F5344CB8AC3E}">
        <p14:creationId xmlns:p14="http://schemas.microsoft.com/office/powerpoint/2010/main" val="1889823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package" Target="../embeddings/Microsoft_Visio_Drawing.vsdx"/><Relationship Id="rId7" Type="http://schemas.openxmlformats.org/officeDocument/2006/relationships/image" Target="../media/image4.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942B6DF-B52E-44E0-BC54-CE0F09B1E6C6}"/>
              </a:ext>
            </a:extLst>
          </p:cNvPr>
          <p:cNvSpPr txBox="1"/>
          <p:nvPr/>
        </p:nvSpPr>
        <p:spPr>
          <a:xfrm>
            <a:off x="83841" y="764072"/>
            <a:ext cx="6417141" cy="1200329"/>
          </a:xfrm>
          <a:prstGeom prst="rect">
            <a:avLst/>
          </a:prstGeom>
          <a:noFill/>
        </p:spPr>
        <p:txBody>
          <a:bodyPr wrap="none" rtlCol="0">
            <a:spAutoFit/>
          </a:bodyPr>
          <a:lstStyle/>
          <a:p>
            <a:r>
              <a:rPr lang="en-US" altLang="zh-CN" dirty="0"/>
              <a:t>0</a:t>
            </a:r>
            <a:r>
              <a:rPr lang="zh-CN" altLang="en-US" dirty="0"/>
              <a:t>、互联网数字资源分配：</a:t>
            </a:r>
            <a:r>
              <a:rPr lang="en-US" altLang="zh-CN" dirty="0"/>
              <a:t>IP</a:t>
            </a:r>
            <a:r>
              <a:rPr lang="zh-CN" altLang="en-US" dirty="0"/>
              <a:t>地址分配交易、</a:t>
            </a:r>
            <a:r>
              <a:rPr lang="en-US" altLang="zh-CN" dirty="0"/>
              <a:t>ASN</a:t>
            </a:r>
            <a:r>
              <a:rPr lang="zh-CN" altLang="en-US" dirty="0"/>
              <a:t>分配交易</a:t>
            </a:r>
            <a:endParaRPr lang="en-US" altLang="zh-CN" dirty="0"/>
          </a:p>
          <a:p>
            <a:r>
              <a:rPr lang="zh-CN" altLang="en-US" dirty="0"/>
              <a:t>一、前缀劫持：资源绑定交易、前缀宣告交易、前缀检验交易</a:t>
            </a:r>
            <a:endParaRPr lang="en-US" altLang="zh-CN" dirty="0"/>
          </a:p>
          <a:p>
            <a:r>
              <a:rPr lang="zh-CN" altLang="en-US" dirty="0"/>
              <a:t>二、路径篡改：邻居更新交易、路径验证交易</a:t>
            </a:r>
            <a:endParaRPr lang="en-US" altLang="zh-CN" dirty="0"/>
          </a:p>
          <a:p>
            <a:r>
              <a:rPr lang="zh-CN" altLang="en-US" dirty="0"/>
              <a:t>三、路由泄露：邻居商业关系更新交易、路由策略验证交易</a:t>
            </a:r>
          </a:p>
        </p:txBody>
      </p:sp>
      <p:graphicFrame>
        <p:nvGraphicFramePr>
          <p:cNvPr id="3" name="对象 2">
            <a:extLst>
              <a:ext uri="{FF2B5EF4-FFF2-40B4-BE49-F238E27FC236}">
                <a16:creationId xmlns:a16="http://schemas.microsoft.com/office/drawing/2014/main" id="{92C8AB05-C2C9-4682-B2BF-79F97A7E3530}"/>
              </a:ext>
            </a:extLst>
          </p:cNvPr>
          <p:cNvGraphicFramePr>
            <a:graphicFrameLocks noChangeAspect="1"/>
          </p:cNvGraphicFramePr>
          <p:nvPr>
            <p:extLst>
              <p:ext uri="{D42A27DB-BD31-4B8C-83A1-F6EECF244321}">
                <p14:modId xmlns:p14="http://schemas.microsoft.com/office/powerpoint/2010/main" val="3614654772"/>
              </p:ext>
            </p:extLst>
          </p:nvPr>
        </p:nvGraphicFramePr>
        <p:xfrm>
          <a:off x="164999" y="2183762"/>
          <a:ext cx="3226680" cy="1868640"/>
        </p:xfrm>
        <a:graphic>
          <a:graphicData uri="http://schemas.openxmlformats.org/presentationml/2006/ole">
            <mc:AlternateContent xmlns:mc="http://schemas.openxmlformats.org/markup-compatibility/2006">
              <mc:Choice xmlns:v="urn:schemas-microsoft-com:vml" Requires="v">
                <p:oleObj spid="_x0000_s1027" name="Visio" r:id="rId3" imgW="6724814" imgH="2914912" progId="Visio.Drawing.15">
                  <p:embed/>
                </p:oleObj>
              </mc:Choice>
              <mc:Fallback>
                <p:oleObj name="Visio" r:id="rId3" imgW="6724814" imgH="2914912" progId="Visio.Drawing.15">
                  <p:embed/>
                  <p:pic>
                    <p:nvPicPr>
                      <p:cNvPr id="19" name="对象 18">
                        <a:extLst>
                          <a:ext uri="{FF2B5EF4-FFF2-40B4-BE49-F238E27FC236}">
                            <a16:creationId xmlns:a16="http://schemas.microsoft.com/office/drawing/2014/main" id="{11623703-D5B6-45FC-B125-E244E4B2B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99" y="2183762"/>
                        <a:ext cx="3226680" cy="1868640"/>
                      </a:xfrm>
                      <a:prstGeom prst="rect">
                        <a:avLst/>
                      </a:prstGeom>
                      <a:noFill/>
                    </p:spPr>
                  </p:pic>
                </p:oleObj>
              </mc:Fallback>
            </mc:AlternateContent>
          </a:graphicData>
        </a:graphic>
      </p:graphicFrame>
      <p:sp>
        <p:nvSpPr>
          <p:cNvPr id="5" name="文本框 4">
            <a:extLst>
              <a:ext uri="{FF2B5EF4-FFF2-40B4-BE49-F238E27FC236}">
                <a16:creationId xmlns:a16="http://schemas.microsoft.com/office/drawing/2014/main" id="{C9173695-D212-45F7-A7DB-7E8CA18186DE}"/>
              </a:ext>
            </a:extLst>
          </p:cNvPr>
          <p:cNvSpPr txBox="1"/>
          <p:nvPr/>
        </p:nvSpPr>
        <p:spPr>
          <a:xfrm>
            <a:off x="100918" y="1937662"/>
            <a:ext cx="1298362" cy="341184"/>
          </a:xfrm>
          <a:prstGeom prst="rect">
            <a:avLst/>
          </a:prstGeom>
          <a:noFill/>
        </p:spPr>
        <p:txBody>
          <a:bodyPr wrap="square">
            <a:spAutoFit/>
          </a:bodyPr>
          <a:lstStyle/>
          <a:p>
            <a:pPr>
              <a:lnSpc>
                <a:spcPct val="150000"/>
              </a:lnSpc>
            </a:pPr>
            <a:r>
              <a:rPr lang="zh-CN" altLang="en-US" sz="1200" dirty="0">
                <a:solidFill>
                  <a:srgbClr val="FF0000"/>
                </a:solidFill>
              </a:rPr>
              <a:t>网络架构</a:t>
            </a:r>
            <a:endParaRPr lang="en-US" altLang="zh-CN" sz="1200" dirty="0">
              <a:solidFill>
                <a:srgbClr val="FF0000"/>
              </a:solidFill>
            </a:endParaRPr>
          </a:p>
        </p:txBody>
      </p:sp>
      <p:sp>
        <p:nvSpPr>
          <p:cNvPr id="6" name="文本框 5">
            <a:extLst>
              <a:ext uri="{FF2B5EF4-FFF2-40B4-BE49-F238E27FC236}">
                <a16:creationId xmlns:a16="http://schemas.microsoft.com/office/drawing/2014/main" id="{2CD0BBE3-04DA-4ACA-BB47-188286648BB5}"/>
              </a:ext>
            </a:extLst>
          </p:cNvPr>
          <p:cNvSpPr txBox="1"/>
          <p:nvPr/>
        </p:nvSpPr>
        <p:spPr>
          <a:xfrm>
            <a:off x="80434" y="4176901"/>
            <a:ext cx="2027299" cy="276999"/>
          </a:xfrm>
          <a:prstGeom prst="rect">
            <a:avLst/>
          </a:prstGeom>
          <a:noFill/>
        </p:spPr>
        <p:txBody>
          <a:bodyPr wrap="square">
            <a:spAutoFit/>
          </a:bodyPr>
          <a:lstStyle/>
          <a:p>
            <a:r>
              <a:rPr lang="zh-CN" altLang="en-US" sz="1200" i="0" u="none" strike="noStrike" baseline="0" dirty="0">
                <a:solidFill>
                  <a:srgbClr val="FF0000"/>
                </a:solidFill>
                <a:latin typeface="+mn-ea"/>
              </a:rPr>
              <a:t>互联网</a:t>
            </a:r>
            <a:r>
              <a:rPr lang="zh-CN" altLang="en-US" sz="1200" dirty="0">
                <a:solidFill>
                  <a:srgbClr val="FF0000"/>
                </a:solidFill>
                <a:latin typeface="+mn-ea"/>
              </a:rPr>
              <a:t>数字</a:t>
            </a:r>
            <a:r>
              <a:rPr lang="zh-CN" altLang="en-US" sz="1200" i="0" u="none" strike="noStrike" baseline="0" dirty="0">
                <a:solidFill>
                  <a:srgbClr val="FF0000"/>
                </a:solidFill>
                <a:latin typeface="+mn-ea"/>
              </a:rPr>
              <a:t>资源分配和绑定</a:t>
            </a:r>
            <a:endParaRPr lang="zh-CN" altLang="en-US" sz="1200" dirty="0">
              <a:solidFill>
                <a:srgbClr val="FF0000"/>
              </a:solidFill>
              <a:latin typeface="+mn-ea"/>
            </a:endParaRPr>
          </a:p>
        </p:txBody>
      </p:sp>
      <p:pic>
        <p:nvPicPr>
          <p:cNvPr id="7" name="图片 6">
            <a:extLst>
              <a:ext uri="{FF2B5EF4-FFF2-40B4-BE49-F238E27FC236}">
                <a16:creationId xmlns:a16="http://schemas.microsoft.com/office/drawing/2014/main" id="{C01F627D-D966-44F3-AE03-0001556B4A14}"/>
              </a:ext>
            </a:extLst>
          </p:cNvPr>
          <p:cNvPicPr>
            <a:picLocks noChangeAspect="1"/>
          </p:cNvPicPr>
          <p:nvPr/>
        </p:nvPicPr>
        <p:blipFill>
          <a:blip r:embed="rId5"/>
          <a:stretch>
            <a:fillRect/>
          </a:stretch>
        </p:blipFill>
        <p:spPr>
          <a:xfrm>
            <a:off x="80434" y="4510856"/>
            <a:ext cx="4084472" cy="2259908"/>
          </a:xfrm>
          <a:prstGeom prst="rect">
            <a:avLst/>
          </a:prstGeom>
        </p:spPr>
      </p:pic>
      <p:sp>
        <p:nvSpPr>
          <p:cNvPr id="8" name="文本框 7">
            <a:extLst>
              <a:ext uri="{FF2B5EF4-FFF2-40B4-BE49-F238E27FC236}">
                <a16:creationId xmlns:a16="http://schemas.microsoft.com/office/drawing/2014/main" id="{3575857A-90A3-4A13-9927-2C777135D07E}"/>
              </a:ext>
            </a:extLst>
          </p:cNvPr>
          <p:cNvSpPr txBox="1"/>
          <p:nvPr/>
        </p:nvSpPr>
        <p:spPr>
          <a:xfrm>
            <a:off x="4315212" y="2075124"/>
            <a:ext cx="2286000" cy="276999"/>
          </a:xfrm>
          <a:prstGeom prst="rect">
            <a:avLst/>
          </a:prstGeom>
          <a:noFill/>
        </p:spPr>
        <p:txBody>
          <a:bodyPr wrap="square">
            <a:spAutoFit/>
          </a:bodyPr>
          <a:lstStyle/>
          <a:p>
            <a:pPr marR="0" algn="l" rtl="0"/>
            <a:r>
              <a:rPr lang="en-US" altLang="zh-CN" sz="1200" dirty="0">
                <a:solidFill>
                  <a:srgbClr val="FF0000"/>
                </a:solidFill>
                <a:latin typeface="+mn-ea"/>
              </a:rPr>
              <a:t>AS</a:t>
            </a:r>
            <a:r>
              <a:rPr lang="zh-CN" altLang="en-US" sz="1200" dirty="0">
                <a:solidFill>
                  <a:srgbClr val="FF0000"/>
                </a:solidFill>
                <a:latin typeface="+mn-ea"/>
              </a:rPr>
              <a:t>关键数据上传区块链</a:t>
            </a:r>
          </a:p>
        </p:txBody>
      </p:sp>
      <p:pic>
        <p:nvPicPr>
          <p:cNvPr id="9" name="图片 8">
            <a:extLst>
              <a:ext uri="{FF2B5EF4-FFF2-40B4-BE49-F238E27FC236}">
                <a16:creationId xmlns:a16="http://schemas.microsoft.com/office/drawing/2014/main" id="{9BAD0728-2448-49DC-9937-B48A006F58AE}"/>
              </a:ext>
            </a:extLst>
          </p:cNvPr>
          <p:cNvPicPr>
            <a:picLocks noChangeAspect="1"/>
          </p:cNvPicPr>
          <p:nvPr/>
        </p:nvPicPr>
        <p:blipFill>
          <a:blip r:embed="rId6"/>
          <a:stretch>
            <a:fillRect/>
          </a:stretch>
        </p:blipFill>
        <p:spPr>
          <a:xfrm>
            <a:off x="4525911" y="2372142"/>
            <a:ext cx="2148623" cy="1416230"/>
          </a:xfrm>
          <a:prstGeom prst="rect">
            <a:avLst/>
          </a:prstGeom>
        </p:spPr>
      </p:pic>
      <p:cxnSp>
        <p:nvCxnSpPr>
          <p:cNvPr id="10" name="直接连接符 9">
            <a:extLst>
              <a:ext uri="{FF2B5EF4-FFF2-40B4-BE49-F238E27FC236}">
                <a16:creationId xmlns:a16="http://schemas.microsoft.com/office/drawing/2014/main" id="{2572B1F4-CD0E-4C30-A4C5-941738D53F3B}"/>
              </a:ext>
            </a:extLst>
          </p:cNvPr>
          <p:cNvCxnSpPr>
            <a:cxnSpLocks/>
          </p:cNvCxnSpPr>
          <p:nvPr/>
        </p:nvCxnSpPr>
        <p:spPr>
          <a:xfrm>
            <a:off x="164999" y="4137183"/>
            <a:ext cx="4150213" cy="0"/>
          </a:xfrm>
          <a:prstGeom prst="line">
            <a:avLst/>
          </a:prstGeom>
          <a:ln w="63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直接连接符 10">
            <a:extLst>
              <a:ext uri="{FF2B5EF4-FFF2-40B4-BE49-F238E27FC236}">
                <a16:creationId xmlns:a16="http://schemas.microsoft.com/office/drawing/2014/main" id="{3CFE661A-7C49-4E9B-AFB6-5290463971CC}"/>
              </a:ext>
            </a:extLst>
          </p:cNvPr>
          <p:cNvCxnSpPr>
            <a:cxnSpLocks/>
          </p:cNvCxnSpPr>
          <p:nvPr/>
        </p:nvCxnSpPr>
        <p:spPr>
          <a:xfrm>
            <a:off x="4315212" y="2108254"/>
            <a:ext cx="0" cy="4713883"/>
          </a:xfrm>
          <a:prstGeom prst="line">
            <a:avLst/>
          </a:prstGeom>
          <a:ln w="63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箭头: 下 11">
            <a:extLst>
              <a:ext uri="{FF2B5EF4-FFF2-40B4-BE49-F238E27FC236}">
                <a16:creationId xmlns:a16="http://schemas.microsoft.com/office/drawing/2014/main" id="{DF826437-67F0-4D6A-8D63-B720B18E0BB6}"/>
              </a:ext>
            </a:extLst>
          </p:cNvPr>
          <p:cNvSpPr/>
          <p:nvPr/>
        </p:nvSpPr>
        <p:spPr>
          <a:xfrm>
            <a:off x="5403402" y="3800694"/>
            <a:ext cx="393639" cy="20912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6DCB8F8-E060-41A0-B5FF-9BE5BE14FBA3}"/>
              </a:ext>
            </a:extLst>
          </p:cNvPr>
          <p:cNvSpPr txBox="1"/>
          <p:nvPr/>
        </p:nvSpPr>
        <p:spPr>
          <a:xfrm>
            <a:off x="4649646" y="4009817"/>
            <a:ext cx="2043369" cy="261610"/>
          </a:xfrm>
          <a:prstGeom prst="rect">
            <a:avLst/>
          </a:prstGeom>
          <a:noFill/>
        </p:spPr>
        <p:txBody>
          <a:bodyPr wrap="square">
            <a:spAutoFit/>
          </a:bodyPr>
          <a:lstStyle/>
          <a:p>
            <a:pPr marR="0" algn="l" rtl="0"/>
            <a:r>
              <a:rPr lang="zh-CN" altLang="en-US" sz="1050" dirty="0">
                <a:solidFill>
                  <a:srgbClr val="FF0000"/>
                </a:solidFill>
                <a:latin typeface="+mn-ea"/>
              </a:rPr>
              <a:t>防御路径篡改、路由泄露攻击</a:t>
            </a:r>
          </a:p>
        </p:txBody>
      </p:sp>
      <p:sp>
        <p:nvSpPr>
          <p:cNvPr id="14" name="文本框 13">
            <a:extLst>
              <a:ext uri="{FF2B5EF4-FFF2-40B4-BE49-F238E27FC236}">
                <a16:creationId xmlns:a16="http://schemas.microsoft.com/office/drawing/2014/main" id="{D8FCD92F-92F5-4DAD-9AD9-4B39A5BF76F5}"/>
              </a:ext>
            </a:extLst>
          </p:cNvPr>
          <p:cNvSpPr txBox="1"/>
          <p:nvPr/>
        </p:nvSpPr>
        <p:spPr>
          <a:xfrm>
            <a:off x="4981980" y="5547748"/>
            <a:ext cx="1258106" cy="261610"/>
          </a:xfrm>
          <a:prstGeom prst="rect">
            <a:avLst/>
          </a:prstGeom>
          <a:noFill/>
        </p:spPr>
        <p:txBody>
          <a:bodyPr wrap="square">
            <a:spAutoFit/>
          </a:bodyPr>
          <a:lstStyle/>
          <a:p>
            <a:pPr marR="0" algn="l" rtl="0"/>
            <a:r>
              <a:rPr lang="zh-CN" altLang="en-US" sz="1050" dirty="0">
                <a:solidFill>
                  <a:srgbClr val="FF0000"/>
                </a:solidFill>
                <a:latin typeface="+mn-ea"/>
              </a:rPr>
              <a:t>防御前缀劫持攻击</a:t>
            </a:r>
          </a:p>
        </p:txBody>
      </p:sp>
      <p:sp>
        <p:nvSpPr>
          <p:cNvPr id="15" name="箭头: 下 14">
            <a:extLst>
              <a:ext uri="{FF2B5EF4-FFF2-40B4-BE49-F238E27FC236}">
                <a16:creationId xmlns:a16="http://schemas.microsoft.com/office/drawing/2014/main" id="{7E44C595-581A-4735-AB53-24BE76EEDFDE}"/>
              </a:ext>
            </a:extLst>
          </p:cNvPr>
          <p:cNvSpPr/>
          <p:nvPr/>
        </p:nvSpPr>
        <p:spPr>
          <a:xfrm>
            <a:off x="5391656" y="5349087"/>
            <a:ext cx="393639" cy="20912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60022886-A9F1-4924-9861-D364166BE257}"/>
              </a:ext>
            </a:extLst>
          </p:cNvPr>
          <p:cNvPicPr>
            <a:picLocks noChangeAspect="1"/>
          </p:cNvPicPr>
          <p:nvPr/>
        </p:nvPicPr>
        <p:blipFill>
          <a:blip r:embed="rId7"/>
          <a:stretch>
            <a:fillRect/>
          </a:stretch>
        </p:blipFill>
        <p:spPr>
          <a:xfrm>
            <a:off x="4980387" y="5870046"/>
            <a:ext cx="1258106" cy="943580"/>
          </a:xfrm>
          <a:prstGeom prst="rect">
            <a:avLst/>
          </a:prstGeom>
        </p:spPr>
      </p:pic>
      <p:pic>
        <p:nvPicPr>
          <p:cNvPr id="17" name="图片 16">
            <a:extLst>
              <a:ext uri="{FF2B5EF4-FFF2-40B4-BE49-F238E27FC236}">
                <a16:creationId xmlns:a16="http://schemas.microsoft.com/office/drawing/2014/main" id="{5D623D45-FC68-4FF3-B81C-26A5E81BA9B4}"/>
              </a:ext>
            </a:extLst>
          </p:cNvPr>
          <p:cNvPicPr>
            <a:picLocks noChangeAspect="1"/>
          </p:cNvPicPr>
          <p:nvPr/>
        </p:nvPicPr>
        <p:blipFill>
          <a:blip r:embed="rId8"/>
          <a:stretch>
            <a:fillRect/>
          </a:stretch>
        </p:blipFill>
        <p:spPr>
          <a:xfrm>
            <a:off x="4920225" y="4340626"/>
            <a:ext cx="1336499" cy="994124"/>
          </a:xfrm>
          <a:prstGeom prst="rect">
            <a:avLst/>
          </a:prstGeom>
        </p:spPr>
      </p:pic>
      <p:sp>
        <p:nvSpPr>
          <p:cNvPr id="19" name="文本框 18">
            <a:extLst>
              <a:ext uri="{FF2B5EF4-FFF2-40B4-BE49-F238E27FC236}">
                <a16:creationId xmlns:a16="http://schemas.microsoft.com/office/drawing/2014/main" id="{21FCECBF-71C7-4D25-A5EA-055A0B2D482A}"/>
              </a:ext>
            </a:extLst>
          </p:cNvPr>
          <p:cNvSpPr txBox="1"/>
          <p:nvPr/>
        </p:nvSpPr>
        <p:spPr>
          <a:xfrm>
            <a:off x="-2808097" y="82903"/>
            <a:ext cx="9831659" cy="707886"/>
          </a:xfrm>
          <a:prstGeom prst="rect">
            <a:avLst/>
          </a:prstGeom>
          <a:noFill/>
        </p:spPr>
        <p:txBody>
          <a:bodyPr wrap="square">
            <a:spAutoFit/>
          </a:bodyPr>
          <a:lstStyle/>
          <a:p>
            <a:pPr algn="ctr"/>
            <a:r>
              <a:rPr lang="en-US" altLang="zh-C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rPr>
              <a:t>BGP</a:t>
            </a:r>
            <a:r>
              <a:rPr lang="zh-CN" alt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rPr>
              <a:t>安全增强机制</a:t>
            </a:r>
            <a:endParaRPr lang="en-US" altLang="zh-C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64343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AC69D4D-8F8E-4283-AFE1-9996BBF3E056}"/>
              </a:ext>
            </a:extLst>
          </p:cNvPr>
          <p:cNvSpPr txBox="1"/>
          <p:nvPr/>
        </p:nvSpPr>
        <p:spPr>
          <a:xfrm>
            <a:off x="807810" y="862365"/>
            <a:ext cx="9666901" cy="1569660"/>
          </a:xfrm>
          <a:prstGeom prst="rect">
            <a:avLst/>
          </a:prstGeom>
          <a:noFill/>
        </p:spPr>
        <p:txBody>
          <a:bodyPr wrap="square" rtlCol="0">
            <a:spAutoFit/>
          </a:bodyPr>
          <a:lstStyle/>
          <a:p>
            <a:r>
              <a:rPr lang="en-US" altLang="zh-CN" sz="1200" dirty="0"/>
              <a:t>1.</a:t>
            </a:r>
            <a:r>
              <a:rPr lang="zh-CN" altLang="en-US" sz="1200" dirty="0"/>
              <a:t>数据拥有者公布数据地址，构建链上索引表，绑定了数据地址和数据拥有者</a:t>
            </a:r>
            <a:endParaRPr lang="en-US" altLang="zh-CN" sz="1200" dirty="0"/>
          </a:p>
          <a:p>
            <a:r>
              <a:rPr lang="en-US" altLang="zh-CN" sz="1200" dirty="0"/>
              <a:t>2.</a:t>
            </a:r>
            <a:r>
              <a:rPr lang="zh-CN" altLang="en-US" sz="1200" dirty="0"/>
              <a:t>用户查询索引表</a:t>
            </a:r>
            <a:endParaRPr lang="en-US" altLang="zh-CN" sz="1200" dirty="0"/>
          </a:p>
          <a:p>
            <a:r>
              <a:rPr lang="en-US" altLang="zh-CN" sz="1200" dirty="0"/>
              <a:t>3.</a:t>
            </a:r>
            <a:r>
              <a:rPr lang="zh-CN" altLang="en-US" sz="1200" dirty="0"/>
              <a:t>用户请求数据，发送自己公钥和数据地址</a:t>
            </a:r>
            <a:endParaRPr lang="en-US" altLang="zh-CN" sz="1200" dirty="0"/>
          </a:p>
          <a:p>
            <a:r>
              <a:rPr lang="en-US" altLang="zh-CN" sz="1200" dirty="0"/>
              <a:t>4.</a:t>
            </a:r>
            <a:r>
              <a:rPr lang="zh-CN" altLang="en-US" sz="1200" dirty="0"/>
              <a:t>节点共识，在世界状态暂存这笔请求，请求等待后续经重加密的数据。如果请求的数据地址属于节点的拥有者（数据拥有者），构建一个待处理服务，后续将自己的私钥和请求者公钥生成阈值重加密秘钥</a:t>
            </a:r>
            <a:endParaRPr lang="en-US" altLang="zh-CN" sz="1200" dirty="0"/>
          </a:p>
          <a:p>
            <a:r>
              <a:rPr lang="en-US" altLang="zh-CN" sz="1200" dirty="0"/>
              <a:t>5.</a:t>
            </a:r>
            <a:r>
              <a:rPr lang="zh-CN" altLang="en-US" sz="1200" dirty="0"/>
              <a:t>随后，数据拥有者把多把阈值重加密秘钥和自己的加密数据分发给指定加密计算子共识节点群，由共识群的节点各自加密计算，并在共识最后阶段聚合，构建出一笔交易上主链，然后把经重加密数据返回用户</a:t>
            </a:r>
            <a:endParaRPr lang="en-US" altLang="zh-CN" sz="1200" dirty="0"/>
          </a:p>
          <a:p>
            <a:r>
              <a:rPr lang="en-US" altLang="zh-CN" sz="1200" dirty="0"/>
              <a:t>6.</a:t>
            </a:r>
            <a:r>
              <a:rPr lang="zh-CN" altLang="en-US" sz="1200" dirty="0"/>
              <a:t>用户使用私钥就可以解开重加密数据</a:t>
            </a:r>
            <a:endParaRPr lang="en-US" altLang="zh-CN" sz="1200" dirty="0"/>
          </a:p>
        </p:txBody>
      </p:sp>
      <p:pic>
        <p:nvPicPr>
          <p:cNvPr id="6" name="图片 5">
            <a:extLst>
              <a:ext uri="{FF2B5EF4-FFF2-40B4-BE49-F238E27FC236}">
                <a16:creationId xmlns:a16="http://schemas.microsoft.com/office/drawing/2014/main" id="{7D42C57D-95BF-45B1-B28F-F3B4D59F3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927" y="2432025"/>
            <a:ext cx="5422772" cy="4380870"/>
          </a:xfrm>
          <a:prstGeom prst="rect">
            <a:avLst/>
          </a:prstGeom>
        </p:spPr>
      </p:pic>
      <p:pic>
        <p:nvPicPr>
          <p:cNvPr id="8" name="图片 7">
            <a:extLst>
              <a:ext uri="{FF2B5EF4-FFF2-40B4-BE49-F238E27FC236}">
                <a16:creationId xmlns:a16="http://schemas.microsoft.com/office/drawing/2014/main" id="{C381522C-F84A-49E7-A032-2276EDFF7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5380" y="2322651"/>
            <a:ext cx="3496792" cy="4380870"/>
          </a:xfrm>
          <a:prstGeom prst="rect">
            <a:avLst/>
          </a:prstGeom>
        </p:spPr>
      </p:pic>
      <p:sp>
        <p:nvSpPr>
          <p:cNvPr id="7" name="文本框 6">
            <a:extLst>
              <a:ext uri="{FF2B5EF4-FFF2-40B4-BE49-F238E27FC236}">
                <a16:creationId xmlns:a16="http://schemas.microsoft.com/office/drawing/2014/main" id="{563A7AB6-28B3-49AA-ABC7-706ADE0FB5F5}"/>
              </a:ext>
            </a:extLst>
          </p:cNvPr>
          <p:cNvSpPr txBox="1"/>
          <p:nvPr/>
        </p:nvSpPr>
        <p:spPr>
          <a:xfrm>
            <a:off x="-491307" y="154479"/>
            <a:ext cx="9831659" cy="707886"/>
          </a:xfrm>
          <a:prstGeom prst="rect">
            <a:avLst/>
          </a:prstGeom>
          <a:noFill/>
        </p:spPr>
        <p:txBody>
          <a:bodyPr wrap="square">
            <a:spAutoFit/>
          </a:bodyPr>
          <a:lstStyle/>
          <a:p>
            <a:pPr algn="ctr"/>
            <a:r>
              <a:rPr lang="zh-CN" altLang="en-US"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rPr>
              <a:t>基于阈值代理重加密的数据共享</a:t>
            </a:r>
            <a:endParaRPr lang="en-US" altLang="zh-CN" sz="4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9773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7776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266</Words>
  <Application>Microsoft Office PowerPoint</Application>
  <PresentationFormat>宽屏</PresentationFormat>
  <Paragraphs>17</Paragraphs>
  <Slides>3</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vt:i4>
      </vt:variant>
    </vt:vector>
  </HeadingPairs>
  <TitlesOfParts>
    <vt:vector size="9" baseType="lpstr">
      <vt:lpstr>等线</vt:lpstr>
      <vt:lpstr>等线 Light</vt:lpstr>
      <vt:lpstr>楷体</vt:lpstr>
      <vt:lpstr>Arial</vt:lpstr>
      <vt:lpstr>Office 主题​​</vt:lpstr>
      <vt:lpstr>Visio</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hp-pc</dc:creator>
  <cp:lastModifiedBy>hp-pc</cp:lastModifiedBy>
  <cp:revision>11</cp:revision>
  <dcterms:created xsi:type="dcterms:W3CDTF">2024-01-16T02:16:32Z</dcterms:created>
  <dcterms:modified xsi:type="dcterms:W3CDTF">2025-01-09T03:32:21Z</dcterms:modified>
</cp:coreProperties>
</file>