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68" r:id="rId5"/>
    <p:sldId id="269" r:id="rId6"/>
    <p:sldId id="270" r:id="rId7"/>
    <p:sldId id="26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81E7-E037-463D-BE74-528C1496B358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18281-0AC0-420C-8487-C35EFC8E63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7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C6EB-0816-42CA-9275-2A9503B9D4C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A173E-6035-4FD9-85C9-DA7A195C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D1F06F-13E8-491F-9B15-F32C9916B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B191C-13A8-424B-A280-744533C9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552B6-8A69-4D15-BACE-32A29712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E39DCB-2392-4B47-AAAB-DF7172B1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0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EFF2-6F6C-4295-A074-80544C1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7F7789-6CA9-4FB7-827A-8197B91B4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1C968-AF49-4181-8CF5-728B3A81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5BA8E-239A-455E-87B4-0433F00F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65286-DEA2-46FF-ADA3-371B1A9F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A47259-1CBD-4016-8981-CA3D94095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68951-3124-4860-B53D-1BFD750CF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B88EF-7B28-4271-A676-ADEDAEFD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0111D1-2CE9-45DE-AE1E-54F54EC9E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9C80B-948F-4615-81B3-DD8894C1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D04CA-BC2C-428F-BBE3-9748DDE7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5D1AB-1258-4060-9D6F-4CF65956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FBEB0-E9CD-43F1-BB1A-8A0D831A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50D40-578C-4289-9CF9-62E2D4E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D7C8D7-3369-4924-9335-AFA797D0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573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7681C-D81C-4E29-8164-77C07D8C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0D731-80C9-4E95-9CD4-9F478B35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D35EF4-50F8-432C-9DD6-50B3AA89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A72AA-AFE3-4E6E-A7E7-62B817B8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341E5-9D7C-493B-9D3D-C478390A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5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BC7D5-2E05-4398-BE3E-962440FD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F582-B835-42A4-BFA4-401235A41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3E8720-01DB-424C-ACA7-DD70D5C7F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B6340F-830F-4652-B178-A9F2CF28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B172E0-47EB-47C1-B826-9D402618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94E679-CC95-4CBD-A90A-88667F2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8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8F3A6-04EC-4C95-977F-C5015AD46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7EE4D9-965B-4E75-BE94-F873AE8C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074CB6-54C9-4974-813D-8E5F0B0DE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090ADF-5A97-4B0B-A0B7-A6AEDF7ED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88EDCC-8B5B-4BC9-B989-B0F7E3477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D59031-3BE4-4848-9B0D-59A63BA9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D138E1-8F6B-4082-9F06-0B91E4101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7EDE34-639D-4207-A114-1C2DAEF0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E46B7-3949-47E0-A916-AC24FAF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6E3CF3-702E-4F81-A28C-C328BDBE7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96947-9CDC-47DD-B4EA-D9579282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BE2377-DA1B-4485-B3A7-9557B07B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89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1587CA-6349-4A1F-A144-D2B78393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3ECE7A-E39C-42DC-B14E-1EFC6F4C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32348-9B44-405C-9855-A1A59E7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54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6322F-719A-4899-A7C2-C3D71181F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0C310-A882-473C-83B6-76BA0A4AF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67BC29-BAE8-4033-B1A8-3F8D631B6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47BE26-3C1F-4944-BB7B-50BFA58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B72BA8-618D-457B-8B55-C5A33564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25880-B5B1-44AD-B8F0-FA6AE664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56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A7B4A-418A-4B2A-84B9-013151F0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E858C5-EF64-45F7-A924-E0579F0C2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8A1ECF-6ABB-445E-85B6-AD535F76B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1D68E2-16C6-4972-A9BC-59F59177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574183-5D54-4F4B-8BAF-7712A88D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3B2E8-3C6F-4D48-ACD9-9995CDB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85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239670-F071-436F-A0D1-A73386DB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BB234B-8BF7-45D3-94EB-0C3C730E4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4691D3-91F4-4B7B-B9FC-7CFEB8CE8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1E0C-7723-44D2-BE46-607D21252467}" type="datetimeFigureOut">
              <a:rPr lang="zh-CN" altLang="en-US" smtClean="0"/>
              <a:t>2025/1/6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AA2DC-35B7-49B7-AC05-D8DA461C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73CE31-AEDA-4F64-A082-12EC0D5EF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BDF28-99EB-41B2-90ED-E779EBECD6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0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github.com/chenyuanwu/AdaChain/blob/main/src/blockchain/client.cc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CGCL-codes/MorphDAG/blob/main/launch/test.go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github.com/ooibc88/FabricSharp/blob/master/benchmark/smallbank/smallbank.go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github.com/chenyuanwu/AdaChain/blob/main/src/blockchain/smart_contracts.cc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138" y="533400"/>
            <a:ext cx="12192000" cy="5650348"/>
            <a:chOff x="0" y="0"/>
            <a:chExt cx="24384000" cy="11300695"/>
          </a:xfrm>
        </p:grpSpPr>
        <p:sp>
          <p:nvSpPr>
            <p:cNvPr id="3" name="AutoShape 3"/>
            <p:cNvSpPr/>
            <p:nvPr/>
          </p:nvSpPr>
          <p:spPr>
            <a:xfrm>
              <a:off x="0" y="1526326"/>
              <a:ext cx="24384000" cy="7803544"/>
            </a:xfrm>
            <a:prstGeom prst="rect">
              <a:avLst/>
            </a:prstGeom>
            <a:solidFill>
              <a:srgbClr val="003070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9329870"/>
              <a:ext cx="24384000" cy="44772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9774370"/>
              <a:ext cx="24384000" cy="1526326"/>
            </a:xfrm>
            <a:custGeom>
              <a:avLst/>
              <a:gdLst/>
              <a:ahLst/>
              <a:cxnLst/>
              <a:rect l="l" t="t" r="r" b="b"/>
              <a:pathLst>
                <a:path w="24384000" h="1526326">
                  <a:moveTo>
                    <a:pt x="0" y="0"/>
                  </a:moveTo>
                  <a:lnTo>
                    <a:pt x="24384000" y="0"/>
                  </a:lnTo>
                  <a:lnTo>
                    <a:pt x="24384000" y="1526325"/>
                  </a:lnTo>
                  <a:lnTo>
                    <a:pt x="0" y="15263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</a:blip>
              <a:stretch>
                <a:fillRect t="-155609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6" name="Freeform 6"/>
            <p:cNvSpPr/>
            <p:nvPr/>
          </p:nvSpPr>
          <p:spPr>
            <a:xfrm rot="-10800000">
              <a:off x="0" y="0"/>
              <a:ext cx="24384000" cy="1526326"/>
            </a:xfrm>
            <a:custGeom>
              <a:avLst/>
              <a:gdLst/>
              <a:ahLst/>
              <a:cxnLst/>
              <a:rect l="l" t="t" r="r" b="b"/>
              <a:pathLst>
                <a:path w="24384000" h="1526326">
                  <a:moveTo>
                    <a:pt x="0" y="0"/>
                  </a:moveTo>
                  <a:lnTo>
                    <a:pt x="24384000" y="0"/>
                  </a:lnTo>
                  <a:lnTo>
                    <a:pt x="24384000" y="1526326"/>
                  </a:lnTo>
                  <a:lnTo>
                    <a:pt x="0" y="1526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t="-155609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36359" y="1061153"/>
            <a:ext cx="2578279" cy="3492431"/>
            <a:chOff x="0" y="0"/>
            <a:chExt cx="635000" cy="8601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" cy="860145"/>
            </a:xfrm>
            <a:custGeom>
              <a:avLst/>
              <a:gdLst/>
              <a:ahLst/>
              <a:cxnLst/>
              <a:rect l="l" t="t" r="r" b="b"/>
              <a:pathLst>
                <a:path w="635000" h="860145">
                  <a:moveTo>
                    <a:pt x="635000" y="0"/>
                  </a:moveTo>
                  <a:lnTo>
                    <a:pt x="635000" y="745845"/>
                  </a:lnTo>
                  <a:lnTo>
                    <a:pt x="317500" y="860145"/>
                  </a:lnTo>
                  <a:lnTo>
                    <a:pt x="0" y="745845"/>
                  </a:lnTo>
                  <a:lnTo>
                    <a:pt x="0" y="0"/>
                  </a:lnTo>
                  <a:lnTo>
                    <a:pt x="6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23825"/>
              <a:ext cx="635000" cy="82232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2670"/>
                </a:lnSpc>
              </a:pPr>
              <a:endParaRPr sz="1200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914638" y="1061153"/>
            <a:ext cx="224221" cy="223863"/>
            <a:chOff x="0" y="0"/>
            <a:chExt cx="6350000" cy="633984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796873" y="2137294"/>
            <a:ext cx="7048033" cy="2009910"/>
            <a:chOff x="0" y="-57150"/>
            <a:chExt cx="14096065" cy="4019819"/>
          </a:xfrm>
        </p:grpSpPr>
        <p:sp>
          <p:nvSpPr>
            <p:cNvPr id="21" name="TextBox 21"/>
            <p:cNvSpPr txBox="1"/>
            <p:nvPr/>
          </p:nvSpPr>
          <p:spPr>
            <a:xfrm>
              <a:off x="25400" y="1707728"/>
              <a:ext cx="14070665" cy="1255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120"/>
                </a:lnSpc>
              </a:pPr>
              <a:r>
                <a:rPr lang="zh-CN" altLang="en-US" sz="4000" spc="400" dirty="0">
                  <a:solidFill>
                    <a:srgbClr val="FFFFFF"/>
                  </a:solidFill>
                  <a:latin typeface="+mj-ea"/>
                  <a:ea typeface="+mj-ea"/>
                </a:rPr>
                <a:t>测试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4096065" cy="1673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827"/>
                </a:lnSpc>
              </a:pPr>
              <a:r>
                <a:rPr lang="zh-CN" altLang="en-US" sz="5334" spc="533" dirty="0">
                  <a:solidFill>
                    <a:srgbClr val="FFFFFF"/>
                  </a:solidFill>
                  <a:latin typeface="+mj-ea"/>
                  <a:ea typeface="+mj-ea"/>
                </a:rPr>
                <a:t>可编程共识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27000" y="3345577"/>
              <a:ext cx="13969065" cy="6170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endParaRPr lang="en-US" sz="1600" spc="17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685800" y="5963490"/>
            <a:ext cx="10820400" cy="276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3"/>
              </a:lnSpc>
            </a:pPr>
            <a:r>
              <a:rPr lang="zh-CN" altLang="en-US" spc="17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en-US" spc="179" dirty="0">
                <a:solidFill>
                  <a:srgbClr val="00307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：1.4, 2024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955800"/>
            <a:ext cx="1743062" cy="17430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72985" cy="6858000"/>
            <a:chOff x="0" y="0"/>
            <a:chExt cx="11145970" cy="13716000"/>
          </a:xfrm>
        </p:grpSpPr>
        <p:sp>
          <p:nvSpPr>
            <p:cNvPr id="3" name="AutoShape 3"/>
            <p:cNvSpPr/>
            <p:nvPr/>
          </p:nvSpPr>
          <p:spPr>
            <a:xfrm rot="-5400000">
              <a:off x="-2270428" y="2270428"/>
              <a:ext cx="13716000" cy="9175144"/>
            </a:xfrm>
            <a:prstGeom prst="rect">
              <a:avLst/>
            </a:prstGeom>
            <a:solidFill>
              <a:srgbClr val="003070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4" name="AutoShape 4"/>
            <p:cNvSpPr/>
            <p:nvPr/>
          </p:nvSpPr>
          <p:spPr>
            <a:xfrm rot="-5400000">
              <a:off x="2541006" y="6634137"/>
              <a:ext cx="13716000" cy="447725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en-US" sz="1200" dirty="0"/>
            </a:p>
          </p:txBody>
        </p:sp>
        <p:sp>
          <p:nvSpPr>
            <p:cNvPr id="5" name="Freeform 5"/>
            <p:cNvSpPr/>
            <p:nvPr/>
          </p:nvSpPr>
          <p:spPr>
            <a:xfrm rot="-5400000">
              <a:off x="3524807" y="6094837"/>
              <a:ext cx="13716000" cy="1526326"/>
            </a:xfrm>
            <a:custGeom>
              <a:avLst/>
              <a:gdLst/>
              <a:ahLst/>
              <a:cxnLst/>
              <a:rect l="l" t="t" r="r" b="b"/>
              <a:pathLst>
                <a:path w="13716000" h="1526326">
                  <a:moveTo>
                    <a:pt x="0" y="0"/>
                  </a:moveTo>
                  <a:lnTo>
                    <a:pt x="13716000" y="0"/>
                  </a:lnTo>
                  <a:lnTo>
                    <a:pt x="13716000" y="1526326"/>
                  </a:lnTo>
                  <a:lnTo>
                    <a:pt x="0" y="1526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</a:blip>
              <a:stretch>
                <a:fillRect l="-38888" t="-155609" r="-38888"/>
              </a:stretch>
            </a:blipFill>
          </p:spPr>
          <p:txBody>
            <a:bodyPr/>
            <a:lstStyle/>
            <a:p>
              <a:endParaRPr lang="en-US" sz="120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19016" y="2350727"/>
            <a:ext cx="4328307" cy="659130"/>
            <a:chOff x="0" y="0"/>
            <a:chExt cx="8656614" cy="1318260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1455A8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0" y="136872"/>
              <a:ext cx="1318260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b="1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207260" y="264880"/>
              <a:ext cx="6449354" cy="64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zh-CN" altLang="en-US" sz="2133" b="1" spc="213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问题引入型实验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19016" y="3375300"/>
            <a:ext cx="4328307" cy="659130"/>
            <a:chOff x="0" y="0"/>
            <a:chExt cx="8656614" cy="1318260"/>
          </a:xfrm>
        </p:grpSpPr>
        <p:grpSp>
          <p:nvGrpSpPr>
            <p:cNvPr id="12" name="Group 12"/>
            <p:cNvGrpSpPr>
              <a:grpSpLocks noChangeAspect="1"/>
            </p:cNvGrpSpPr>
            <p:nvPr/>
          </p:nvGrpSpPr>
          <p:grpSpPr>
            <a:xfrm>
              <a:off x="0" y="0"/>
              <a:ext cx="1318260" cy="1318260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-156812" y="-5088"/>
                <a:ext cx="6663624" cy="6360176"/>
              </a:xfrm>
              <a:custGeom>
                <a:avLst/>
                <a:gdLst/>
                <a:ahLst/>
                <a:cxnLst/>
                <a:rect l="l" t="t" r="r" b="b"/>
                <a:pathLst>
                  <a:path w="6663624" h="6360176">
                    <a:moveTo>
                      <a:pt x="3331812" y="5088"/>
                    </a:moveTo>
                    <a:lnTo>
                      <a:pt x="3331812" y="5088"/>
                    </a:lnTo>
                    <a:cubicBezTo>
                      <a:pt x="2194111" y="0"/>
                      <a:pt x="1140649" y="604036"/>
                      <a:pt x="570324" y="1588475"/>
                    </a:cubicBezTo>
                    <a:cubicBezTo>
                      <a:pt x="0" y="2572913"/>
                      <a:pt x="0" y="3787263"/>
                      <a:pt x="570324" y="4771701"/>
                    </a:cubicBezTo>
                    <a:cubicBezTo>
                      <a:pt x="1140649" y="5756140"/>
                      <a:pt x="2194111" y="6360176"/>
                      <a:pt x="3331812" y="6355088"/>
                    </a:cubicBezTo>
                    <a:cubicBezTo>
                      <a:pt x="4469513" y="6360176"/>
                      <a:pt x="5522976" y="5756140"/>
                      <a:pt x="6093300" y="4771701"/>
                    </a:cubicBezTo>
                    <a:cubicBezTo>
                      <a:pt x="6663624" y="3787263"/>
                      <a:pt x="6663624" y="2572913"/>
                      <a:pt x="6093300" y="1588475"/>
                    </a:cubicBezTo>
                    <a:cubicBezTo>
                      <a:pt x="5522976" y="604036"/>
                      <a:pt x="4469513" y="0"/>
                      <a:pt x="3331812" y="5088"/>
                    </a:cubicBezTo>
                    <a:close/>
                  </a:path>
                </a:pathLst>
              </a:custGeom>
              <a:solidFill>
                <a:srgbClr val="1455A8"/>
              </a:solidFill>
            </p:spPr>
            <p:txBody>
              <a:bodyPr/>
              <a:lstStyle/>
              <a:p>
                <a:endParaRPr lang="en-US" sz="1200" dirty="0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136872"/>
              <a:ext cx="1318260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b="1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207260" y="264880"/>
              <a:ext cx="6449354" cy="649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730"/>
                </a:lnSpc>
              </a:pPr>
              <a:r>
                <a:rPr lang="zh-CN" altLang="en-US" sz="2133" b="1" spc="213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综合型实验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77191" y="2634760"/>
            <a:ext cx="3633191" cy="1399670"/>
            <a:chOff x="0" y="-57150"/>
            <a:chExt cx="7266383" cy="2799339"/>
          </a:xfrm>
        </p:grpSpPr>
        <p:sp>
          <p:nvSpPr>
            <p:cNvPr id="32" name="TextBox 32"/>
            <p:cNvSpPr txBox="1"/>
            <p:nvPr/>
          </p:nvSpPr>
          <p:spPr>
            <a:xfrm>
              <a:off x="0" y="-57150"/>
              <a:ext cx="7266383" cy="13225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47"/>
                </a:lnSpc>
              </a:pPr>
              <a:r>
                <a:rPr lang="en-US" sz="4334" spc="2167" dirty="0" err="1">
                  <a:solidFill>
                    <a:srgbClr val="FFFFFF"/>
                  </a:solidFill>
                  <a:latin typeface="微软雅黑" panose="020B0503020204020204" pitchFamily="34" charset="-122"/>
                  <a:ea typeface="思源黑体 2 Bold" panose="020B0800000000000000" charset="-122"/>
                </a:rPr>
                <a:t>目录</a:t>
              </a:r>
              <a:endParaRPr lang="en-US" sz="4334" spc="2167" dirty="0">
                <a:solidFill>
                  <a:srgbClr val="FFFFFF"/>
                </a:solidFill>
                <a:latin typeface="微软雅黑" panose="020B0503020204020204" pitchFamily="34" charset="-122"/>
                <a:ea typeface="思源黑体 2 Bold" panose="020B0800000000000000" charset="-122"/>
              </a:endParaRP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1828219"/>
              <a:ext cx="7266383" cy="913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0"/>
                </a:lnSpc>
              </a:pPr>
              <a:r>
                <a:rPr lang="en-US" sz="3000" spc="239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3B0F5-6721-458D-B368-507027C7CE82}"/>
              </a:ext>
            </a:extLst>
          </p:cNvPr>
          <p:cNvSpPr txBox="1"/>
          <p:nvPr/>
        </p:nvSpPr>
        <p:spPr>
          <a:xfrm>
            <a:off x="9864988" y="5792815"/>
            <a:ext cx="243688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参考</a:t>
            </a:r>
            <a:endParaRPr lang="en-US" altLang="zh-CN" sz="1100" dirty="0"/>
          </a:p>
          <a:p>
            <a:r>
              <a:rPr lang="zh-CN" altLang="en-US" sz="1100" dirty="0">
                <a:hlinkClick r:id="rId2"/>
              </a:rPr>
              <a:t>负载构建</a:t>
            </a:r>
            <a:r>
              <a:rPr lang="en-US" altLang="zh-CN" sz="1100" dirty="0">
                <a:hlinkClick r:id="rId2"/>
              </a:rPr>
              <a:t>1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MorphDAG</a:t>
            </a:r>
            <a:r>
              <a:rPr lang="zh-CN" altLang="en-US" sz="1100" dirty="0"/>
              <a:t>，</a:t>
            </a:r>
            <a:r>
              <a:rPr lang="en-US" altLang="zh-CN" sz="1100" dirty="0" err="1"/>
              <a:t>zipf</a:t>
            </a:r>
            <a:r>
              <a:rPr lang="zh-CN" altLang="en-US" sz="1100" dirty="0"/>
              <a:t>分布）</a:t>
            </a:r>
            <a:endParaRPr lang="en-US" altLang="zh-CN" sz="1100" dirty="0"/>
          </a:p>
          <a:p>
            <a:r>
              <a:rPr lang="zh-CN" altLang="en-US" sz="1100" dirty="0">
                <a:hlinkClick r:id="rId3"/>
              </a:rPr>
              <a:t>负载构建</a:t>
            </a:r>
            <a:r>
              <a:rPr lang="en-US" altLang="zh-CN" sz="1100" dirty="0">
                <a:hlinkClick r:id="rId3"/>
              </a:rPr>
              <a:t>2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AdaChain</a:t>
            </a:r>
            <a:r>
              <a:rPr lang="zh-CN" altLang="en-US" sz="1100" dirty="0"/>
              <a:t>，定制负载）</a:t>
            </a:r>
            <a:endParaRPr lang="en-US" altLang="zh-CN" sz="1100" dirty="0"/>
          </a:p>
          <a:p>
            <a:r>
              <a:rPr lang="en-US" altLang="zh-CN" sz="1100" dirty="0" err="1">
                <a:hlinkClick r:id="rId4"/>
              </a:rPr>
              <a:t>Smallbank</a:t>
            </a:r>
            <a:r>
              <a:rPr lang="zh-CN" altLang="en-US" sz="1100" dirty="0">
                <a:hlinkClick r:id="rId4"/>
              </a:rPr>
              <a:t>合约逻辑</a:t>
            </a:r>
            <a:r>
              <a:rPr lang="en-US" altLang="zh-CN" sz="1100" dirty="0">
                <a:hlinkClick r:id="rId4"/>
              </a:rPr>
              <a:t>1</a:t>
            </a:r>
            <a:r>
              <a:rPr lang="zh-CN" altLang="en-US" sz="1100" dirty="0"/>
              <a:t>（</a:t>
            </a:r>
            <a:r>
              <a:rPr lang="en-US" altLang="zh-CN" sz="1100" dirty="0" err="1"/>
              <a:t>AdaChain</a:t>
            </a:r>
            <a:r>
              <a:rPr lang="zh-CN" altLang="en-US" sz="1100" dirty="0"/>
              <a:t>）</a:t>
            </a:r>
            <a:endParaRPr lang="en-US" altLang="zh-CN" sz="1100" dirty="0"/>
          </a:p>
          <a:p>
            <a:r>
              <a:rPr lang="en-US" altLang="zh-CN" sz="1100" dirty="0">
                <a:hlinkClick r:id="rId5"/>
              </a:rPr>
              <a:t>Small bank</a:t>
            </a:r>
            <a:r>
              <a:rPr lang="zh-CN" altLang="en-US" sz="1100" dirty="0">
                <a:hlinkClick r:id="rId5"/>
              </a:rPr>
              <a:t>合约逻辑</a:t>
            </a:r>
            <a:r>
              <a:rPr lang="en-US" altLang="zh-CN" sz="1100" dirty="0">
                <a:hlinkClick r:id="rId5"/>
              </a:rPr>
              <a:t>2</a:t>
            </a:r>
            <a:r>
              <a:rPr lang="zh-CN" altLang="en-US" sz="1100" dirty="0"/>
              <a:t>（</a:t>
            </a:r>
            <a:r>
              <a:rPr lang="en-US" altLang="zh-CN" sz="1100" dirty="0"/>
              <a:t>Fabric#</a:t>
            </a:r>
            <a:r>
              <a:rPr lang="zh-CN" altLang="en-US" sz="1100" dirty="0"/>
              <a:t>）</a:t>
            </a:r>
            <a:endParaRPr lang="en-US" altLang="zh-CN" sz="1100" dirty="0"/>
          </a:p>
        </p:txBody>
      </p:sp>
      <p:pic>
        <p:nvPicPr>
          <p:cNvPr id="6" name="内容占位符 4">
            <a:extLst>
              <a:ext uri="{FF2B5EF4-FFF2-40B4-BE49-F238E27FC236}">
                <a16:creationId xmlns:a16="http://schemas.microsoft.com/office/drawing/2014/main" id="{2EAD9CBA-A162-481D-B0AF-9241AA1216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72" t="31283"/>
          <a:stretch/>
        </p:blipFill>
        <p:spPr>
          <a:xfrm>
            <a:off x="102741" y="5238884"/>
            <a:ext cx="5555958" cy="16191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95932E-1D13-4C9F-858E-EE1C4AE954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741" y="3788309"/>
            <a:ext cx="5280745" cy="12611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47F401-B1BB-43A5-964A-43410FB9A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1538" y="3359796"/>
            <a:ext cx="2507279" cy="198368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EAE6550-76B5-4171-AB1C-DF9142BE6BC0}"/>
              </a:ext>
            </a:extLst>
          </p:cNvPr>
          <p:cNvSpPr txBox="1"/>
          <p:nvPr/>
        </p:nvSpPr>
        <p:spPr>
          <a:xfrm>
            <a:off x="8390811" y="856989"/>
            <a:ext cx="3698448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合约：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SmallBank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 err="1"/>
              <a:t>AdaChain</a:t>
            </a:r>
            <a:r>
              <a:rPr lang="zh-CN" altLang="en-US" sz="1400" dirty="0"/>
              <a:t>的版本）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TransactionSavings</a:t>
            </a:r>
            <a:r>
              <a:rPr lang="zh-CN" altLang="en-US" sz="1400" dirty="0"/>
              <a:t>：活期账户存额</a:t>
            </a:r>
            <a:r>
              <a:rPr lang="en-US" altLang="zh-CN" sz="1400" dirty="0"/>
              <a:t>+1000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DepositChecking</a:t>
            </a:r>
            <a:r>
              <a:rPr lang="zh-CN" altLang="en-US" sz="1400" dirty="0"/>
              <a:t>：定期账户存额</a:t>
            </a:r>
            <a:r>
              <a:rPr lang="en-US" altLang="zh-CN" sz="1400" dirty="0"/>
              <a:t>+1000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SendPayment</a:t>
            </a:r>
            <a:r>
              <a:rPr lang="zh-CN" altLang="en-US" sz="1400" dirty="0"/>
              <a:t>：两个账户间转账</a:t>
            </a:r>
            <a:r>
              <a:rPr lang="en-US" altLang="zh-CN" sz="1400" dirty="0"/>
              <a:t>5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 err="1"/>
              <a:t>WriteCheck</a:t>
            </a:r>
            <a:r>
              <a:rPr lang="zh-CN" altLang="en-US" sz="1400" dirty="0"/>
              <a:t>：账户存额</a:t>
            </a:r>
            <a:r>
              <a:rPr lang="en-US" altLang="zh-CN" sz="1400" dirty="0"/>
              <a:t>-100</a:t>
            </a:r>
          </a:p>
          <a:p>
            <a:pPr marL="285750" indent="-285750">
              <a:buFontTx/>
              <a:buChar char="-"/>
            </a:pPr>
            <a:r>
              <a:rPr lang="en-US" altLang="zh-CN" sz="1400" dirty="0"/>
              <a:t>Amalgamate</a:t>
            </a:r>
            <a:r>
              <a:rPr lang="zh-CN" altLang="en-US" sz="1400" dirty="0"/>
              <a:t>：定期账户全转入活期账户</a:t>
            </a:r>
            <a:endParaRPr lang="en-US" altLang="zh-CN" sz="1400" dirty="0"/>
          </a:p>
          <a:p>
            <a:pPr marL="285750" indent="-285750">
              <a:buFontTx/>
              <a:buChar char="-"/>
            </a:pPr>
            <a:r>
              <a:rPr lang="en-US" altLang="zh-CN" sz="1400" dirty="0"/>
              <a:t>Query</a:t>
            </a:r>
            <a:r>
              <a:rPr lang="zh-CN" altLang="en-US" sz="1400" dirty="0"/>
              <a:t>：获取活期账户和定期账户存额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95EE32-8431-4329-8AF3-2E44412DEE27}"/>
              </a:ext>
            </a:extLst>
          </p:cNvPr>
          <p:cNvSpPr txBox="1"/>
          <p:nvPr/>
        </p:nvSpPr>
        <p:spPr>
          <a:xfrm>
            <a:off x="95364" y="3538785"/>
            <a:ext cx="5133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ABCD</a:t>
            </a:r>
            <a:r>
              <a:rPr lang="zh-CN" altLang="en-US" sz="1400" dirty="0"/>
              <a:t>各类负载的特性，</a:t>
            </a:r>
            <a:r>
              <a:rPr lang="en-US" altLang="zh-CN" sz="1400" dirty="0"/>
              <a:t>E</a:t>
            </a:r>
            <a:r>
              <a:rPr lang="zh-CN" altLang="en-US" sz="1400" dirty="0"/>
              <a:t>是</a:t>
            </a:r>
            <a:r>
              <a:rPr lang="en-US" altLang="zh-CN" sz="1400" dirty="0"/>
              <a:t>B</a:t>
            </a:r>
            <a:r>
              <a:rPr lang="zh-CN" altLang="en-US" sz="1400" dirty="0"/>
              <a:t>的扩展，用来模拟机器性能的不同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C333D87-A869-457D-932F-1038C1AC1745}"/>
              </a:ext>
            </a:extLst>
          </p:cNvPr>
          <p:cNvSpPr txBox="1"/>
          <p:nvPr/>
        </p:nvSpPr>
        <p:spPr>
          <a:xfrm>
            <a:off x="63178" y="5055606"/>
            <a:ext cx="52822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通过调整</a:t>
            </a:r>
            <a:r>
              <a:rPr lang="en-US" altLang="zh-CN" sz="1400" dirty="0" err="1"/>
              <a:t>SmallBank</a:t>
            </a:r>
            <a:r>
              <a:rPr lang="zh-CN" altLang="en-US" sz="1400" dirty="0"/>
              <a:t>的测试参数，来实现</a:t>
            </a:r>
            <a:r>
              <a:rPr lang="en-US" altLang="zh-CN" sz="1400" dirty="0"/>
              <a:t>ABCDE</a:t>
            </a:r>
            <a:r>
              <a:rPr lang="zh-CN" altLang="en-US" sz="1400" dirty="0"/>
              <a:t>四类不同负载特性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18EBDF-F538-4868-9DB6-622248A3ECE0}"/>
              </a:ext>
            </a:extLst>
          </p:cNvPr>
          <p:cNvSpPr txBox="1"/>
          <p:nvPr/>
        </p:nvSpPr>
        <p:spPr>
          <a:xfrm>
            <a:off x="5285672" y="5346539"/>
            <a:ext cx="5848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共</a:t>
            </a:r>
            <a:r>
              <a:rPr lang="en-US" altLang="zh-CN" sz="1200" dirty="0"/>
              <a:t>10000</a:t>
            </a:r>
            <a:r>
              <a:rPr lang="zh-CN" altLang="en-US" sz="1200" dirty="0"/>
              <a:t>个账户</a:t>
            </a:r>
            <a:endParaRPr lang="en-US" altLang="zh-CN" sz="1200" dirty="0"/>
          </a:p>
          <a:p>
            <a:r>
              <a:rPr lang="en-US" altLang="zh-CN" sz="1200" dirty="0"/>
              <a:t>Pw</a:t>
            </a:r>
            <a:r>
              <a:rPr lang="zh-CN" altLang="en-US" sz="1200" dirty="0"/>
              <a:t>：从五种更改类型的交易中选的概率，即写率</a:t>
            </a:r>
            <a:endParaRPr lang="en-US" altLang="zh-CN" sz="1200" dirty="0"/>
          </a:p>
          <a:p>
            <a:r>
              <a:rPr lang="en-US" altLang="zh-CN" sz="1200" dirty="0"/>
              <a:t>1-Pw</a:t>
            </a:r>
            <a:r>
              <a:rPr lang="zh-CN" altLang="en-US" sz="1200" dirty="0"/>
              <a:t>：选</a:t>
            </a:r>
            <a:r>
              <a:rPr lang="en-US" altLang="zh-CN" sz="1200" dirty="0"/>
              <a:t>Query</a:t>
            </a:r>
            <a:r>
              <a:rPr lang="zh-CN" altLang="en-US" sz="1200" dirty="0"/>
              <a:t>交易的概率</a:t>
            </a:r>
            <a:endParaRPr lang="en-US" altLang="zh-CN" sz="1200" dirty="0"/>
          </a:p>
          <a:p>
            <a:r>
              <a:rPr lang="en-US" altLang="zh-CN" sz="1200" dirty="0"/>
              <a:t>Phot</a:t>
            </a:r>
            <a:r>
              <a:rPr lang="zh-CN" altLang="en-US" sz="1200" dirty="0"/>
              <a:t>：交易选择热键账户访问的概率（哪些账户是热键账户）</a:t>
            </a:r>
            <a:endParaRPr lang="en-US" altLang="zh-CN" sz="1200" dirty="0"/>
          </a:p>
          <a:p>
            <a:r>
              <a:rPr lang="en-US" altLang="zh-CN" sz="1200" dirty="0" err="1"/>
              <a:t>Nhot</a:t>
            </a:r>
            <a:r>
              <a:rPr lang="zh-CN" altLang="en-US" sz="1200" dirty="0"/>
              <a:t>：热键账户的数量</a:t>
            </a:r>
            <a:endParaRPr lang="en-US" altLang="zh-CN" sz="1200" dirty="0"/>
          </a:p>
          <a:p>
            <a:r>
              <a:rPr lang="en-US" altLang="zh-CN" sz="1200" dirty="0" err="1"/>
              <a:t>Ntrans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Tfire</a:t>
            </a:r>
            <a:r>
              <a:rPr lang="zh-CN" altLang="en-US" sz="1200" dirty="0"/>
              <a:t>：每</a:t>
            </a:r>
            <a:r>
              <a:rPr lang="en-US" altLang="zh-CN" sz="1200" dirty="0" err="1"/>
              <a:t>Tfire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ms</a:t>
            </a:r>
            <a:r>
              <a:rPr lang="zh-CN" altLang="en-US" sz="1200" dirty="0"/>
              <a:t>发出</a:t>
            </a:r>
            <a:r>
              <a:rPr lang="en-US" altLang="zh-CN" sz="1200" dirty="0" err="1"/>
              <a:t>Ntrans</a:t>
            </a:r>
            <a:r>
              <a:rPr lang="zh-CN" altLang="en-US" sz="1200" dirty="0"/>
              <a:t>笔交易</a:t>
            </a:r>
            <a:endParaRPr lang="en-US" altLang="zh-CN" sz="1200" dirty="0"/>
          </a:p>
          <a:p>
            <a:r>
              <a:rPr lang="en-US" altLang="zh-CN" sz="1200" dirty="0" err="1"/>
              <a:t>Tcompute</a:t>
            </a:r>
            <a:r>
              <a:rPr lang="zh-CN" altLang="en-US" sz="1200" dirty="0"/>
              <a:t>：在执行交易中停顿的时间，用来模拟计算密集程度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042F2A-9E63-488A-81A1-8EEA499225DD}"/>
              </a:ext>
            </a:extLst>
          </p:cNvPr>
          <p:cNvSpPr txBox="1"/>
          <p:nvPr/>
        </p:nvSpPr>
        <p:spPr>
          <a:xfrm>
            <a:off x="102741" y="3170454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负载构建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AdaChain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630656-AFC2-4959-8495-CEFE819E1BC0}"/>
              </a:ext>
            </a:extLst>
          </p:cNvPr>
          <p:cNvSpPr txBox="1"/>
          <p:nvPr/>
        </p:nvSpPr>
        <p:spPr>
          <a:xfrm>
            <a:off x="102741" y="856989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负载构建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（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zipf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分布）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5219E4D-3822-492C-A97A-1AE16FCFE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70" y="1217335"/>
            <a:ext cx="4613393" cy="188807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05593D9-41CD-4F59-BE94-4D9EB757B7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254" y="1510189"/>
            <a:ext cx="2838125" cy="170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19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6A0153-DE83-41CD-B702-DDA40D82E491}"/>
              </a:ext>
            </a:extLst>
          </p:cNvPr>
          <p:cNvSpPr txBox="1"/>
          <p:nvPr/>
        </p:nvSpPr>
        <p:spPr>
          <a:xfrm>
            <a:off x="116701" y="882946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可编程模块设计</a:t>
            </a:r>
            <a:endParaRPr lang="zh-CN" altLang="en-US" dirty="0"/>
          </a:p>
        </p:txBody>
      </p:sp>
      <p:sp>
        <p:nvSpPr>
          <p:cNvPr id="3" name="AutoShape 18">
            <a:extLst>
              <a:ext uri="{FF2B5EF4-FFF2-40B4-BE49-F238E27FC236}">
                <a16:creationId xmlns:a16="http://schemas.microsoft.com/office/drawing/2014/main" id="{EBD4A5AB-BF80-48D0-8309-0D7741F469A1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9B43548A-E8E8-42E9-96DC-02A0E799C19B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F0FB1-21B1-4DD4-8B28-DFA9B1E75542}"/>
              </a:ext>
            </a:extLst>
          </p:cNvPr>
          <p:cNvSpPr txBox="1"/>
          <p:nvPr/>
        </p:nvSpPr>
        <p:spPr>
          <a:xfrm>
            <a:off x="228600" y="1409991"/>
            <a:ext cx="1182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</a:t>
            </a:r>
            <a:r>
              <a:rPr lang="en-US" altLang="zh-CN" dirty="0"/>
              <a:t>“simple”</a:t>
            </a:r>
            <a:r>
              <a:rPr lang="zh-CN" altLang="en-US" dirty="0"/>
              <a:t>：依据交易调用的合约类型划分处理池。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“</a:t>
            </a:r>
            <a:r>
              <a:rPr lang="en-US" altLang="zh-CN" dirty="0"/>
              <a:t>fine</a:t>
            </a:r>
            <a:r>
              <a:rPr lang="zh-CN" altLang="en-US" dirty="0"/>
              <a:t>”：依据合约类型初步划分池，若为</a:t>
            </a:r>
            <a:r>
              <a:rPr lang="en-US" altLang="zh-CN" dirty="0" err="1"/>
              <a:t>Smallbank</a:t>
            </a:r>
            <a:r>
              <a:rPr lang="zh-CN" altLang="en-US" dirty="0"/>
              <a:t>合约再根据交易涉及的账户再次划分（热点</a:t>
            </a:r>
            <a:r>
              <a:rPr lang="en-US" altLang="zh-CN" dirty="0"/>
              <a:t>/</a:t>
            </a:r>
            <a:r>
              <a:rPr lang="zh-CN" altLang="en-US" dirty="0"/>
              <a:t>冷点账户）。账户</a:t>
            </a:r>
            <a:r>
              <a:rPr lang="en-US" altLang="zh-CN" dirty="0"/>
              <a:t>ID</a:t>
            </a:r>
            <a:r>
              <a:rPr lang="zh-CN" altLang="en-US" dirty="0"/>
              <a:t>从</a:t>
            </a:r>
            <a:r>
              <a:rPr lang="en-US" altLang="zh-CN" dirty="0"/>
              <a:t>0-9999</a:t>
            </a:r>
            <a:r>
              <a:rPr lang="zh-CN" altLang="en-US" dirty="0"/>
              <a:t>，将前</a:t>
            </a:r>
            <a:r>
              <a:rPr lang="en-US" altLang="zh-CN" dirty="0"/>
              <a:t>100</a:t>
            </a:r>
            <a:r>
              <a:rPr lang="zh-CN" altLang="en-US" dirty="0"/>
              <a:t>账户按热点账户来分入一个池，其余账户分入另外池。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</a:t>
            </a:r>
            <a:r>
              <a:rPr lang="en-US" altLang="zh-CN" dirty="0"/>
              <a:t>“s0”</a:t>
            </a:r>
            <a:r>
              <a:rPr lang="zh-CN" altLang="en-US" dirty="0"/>
              <a:t>：默认的</a:t>
            </a:r>
            <a:r>
              <a:rPr lang="en-US" altLang="zh-CN" dirty="0"/>
              <a:t>select</a:t>
            </a:r>
            <a:r>
              <a:rPr lang="zh-CN" altLang="en-US" dirty="0"/>
              <a:t>模块，采用了原</a:t>
            </a:r>
            <a:r>
              <a:rPr lang="en-US" altLang="zh-CN" dirty="0"/>
              <a:t>Fabric</a:t>
            </a:r>
            <a:r>
              <a:rPr lang="zh-CN" altLang="en-US" dirty="0"/>
              <a:t>的交易抽取方法。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“</a:t>
            </a:r>
            <a:r>
              <a:rPr lang="en-US" altLang="zh-CN" dirty="0" err="1"/>
              <a:t>s_conflictReorder</a:t>
            </a:r>
            <a:r>
              <a:rPr lang="zh-CN" altLang="en-US" dirty="0"/>
              <a:t>”：根据</a:t>
            </a:r>
            <a:r>
              <a:rPr lang="en-US" altLang="zh-CN" dirty="0"/>
              <a:t>Fabric++</a:t>
            </a:r>
            <a:r>
              <a:rPr lang="zh-CN" altLang="en-US" dirty="0"/>
              <a:t>的</a:t>
            </a:r>
            <a:r>
              <a:rPr lang="en-US" altLang="zh-CN" dirty="0"/>
              <a:t>Reordering</a:t>
            </a:r>
            <a:r>
              <a:rPr lang="zh-CN" altLang="en-US" dirty="0"/>
              <a:t>技术，实现的基于依赖图的交易抽取方法。该模块安装在处理热点账户的交易池上，处理冷点账户的交易池安装默认的</a:t>
            </a:r>
            <a:r>
              <a:rPr lang="en-US" altLang="zh-CN" dirty="0"/>
              <a:t>select</a:t>
            </a:r>
            <a:r>
              <a:rPr lang="zh-CN" altLang="en-US" dirty="0"/>
              <a:t>模块。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DC02A-E264-48A1-BCEF-B69BB9967FC8}"/>
              </a:ext>
            </a:extLst>
          </p:cNvPr>
          <p:cNvSpPr txBox="1"/>
          <p:nvPr/>
        </p:nvSpPr>
        <p:spPr>
          <a:xfrm>
            <a:off x="116701" y="3497300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实验对比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1A8FD-C72C-4E89-A1CE-BE461EAE94D2}"/>
              </a:ext>
            </a:extLst>
          </p:cNvPr>
          <p:cNvSpPr txBox="1"/>
          <p:nvPr/>
        </p:nvSpPr>
        <p:spPr>
          <a:xfrm>
            <a:off x="228600" y="3886782"/>
            <a:ext cx="118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对照组及实验组：</a:t>
            </a:r>
            <a:r>
              <a:rPr lang="en-US" altLang="zh-CN" dirty="0"/>
              <a:t>Fabric / PC-Fabric</a:t>
            </a:r>
            <a:r>
              <a:rPr lang="zh-CN" altLang="en-US" dirty="0"/>
              <a:t>单池</a:t>
            </a:r>
            <a:r>
              <a:rPr lang="en-US" altLang="zh-CN" dirty="0"/>
              <a:t>(</a:t>
            </a:r>
            <a:r>
              <a:rPr lang="en-US" altLang="zh-CN" dirty="0" err="1"/>
              <a:t>simple+s_conflictReorder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 PC-Fabric</a:t>
            </a:r>
            <a:r>
              <a:rPr lang="zh-CN" altLang="en-US" dirty="0"/>
              <a:t>双池</a:t>
            </a:r>
            <a:r>
              <a:rPr lang="en-US" altLang="zh-CN" dirty="0"/>
              <a:t>(fine+s0+s_conflictReorder)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参数指标：</a:t>
            </a:r>
            <a:r>
              <a:rPr lang="en-US" altLang="zh-CN" dirty="0"/>
              <a:t>TPS</a:t>
            </a:r>
            <a:r>
              <a:rPr lang="zh-CN" altLang="en-US" dirty="0"/>
              <a:t>、</a:t>
            </a:r>
            <a:r>
              <a:rPr lang="en-US" altLang="zh-CN" dirty="0"/>
              <a:t>Delay(average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max)</a:t>
            </a:r>
            <a:r>
              <a:rPr lang="zh-CN" altLang="en-US" dirty="0"/>
              <a:t>、</a:t>
            </a:r>
            <a:r>
              <a:rPr lang="en-US" altLang="zh-CN" dirty="0" err="1"/>
              <a:t>ValidTxRate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8989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6A0153-DE83-41CD-B702-DDA40D82E491}"/>
              </a:ext>
            </a:extLst>
          </p:cNvPr>
          <p:cNvSpPr txBox="1"/>
          <p:nvPr/>
        </p:nvSpPr>
        <p:spPr>
          <a:xfrm>
            <a:off x="116701" y="882946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可编程模块设计</a:t>
            </a:r>
            <a:endParaRPr lang="zh-CN" altLang="en-US" dirty="0"/>
          </a:p>
        </p:txBody>
      </p:sp>
      <p:sp>
        <p:nvSpPr>
          <p:cNvPr id="3" name="AutoShape 18">
            <a:extLst>
              <a:ext uri="{FF2B5EF4-FFF2-40B4-BE49-F238E27FC236}">
                <a16:creationId xmlns:a16="http://schemas.microsoft.com/office/drawing/2014/main" id="{EBD4A5AB-BF80-48D0-8309-0D7741F469A1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9B43548A-E8E8-42E9-96DC-02A0E799C19B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F0FB1-21B1-4DD4-8B28-DFA9B1E75542}"/>
              </a:ext>
            </a:extLst>
          </p:cNvPr>
          <p:cNvSpPr txBox="1"/>
          <p:nvPr/>
        </p:nvSpPr>
        <p:spPr>
          <a:xfrm>
            <a:off x="228600" y="1409991"/>
            <a:ext cx="118261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</a:t>
            </a:r>
            <a:r>
              <a:rPr lang="en-US" altLang="zh-CN" dirty="0"/>
              <a:t>“simple”</a:t>
            </a:r>
            <a:r>
              <a:rPr lang="zh-CN" altLang="en-US" dirty="0"/>
              <a:t>：依据交易调用的合约类型划分处理池。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Sort</a:t>
            </a:r>
            <a:r>
              <a:rPr lang="zh-CN" altLang="en-US" dirty="0"/>
              <a:t>模块 “</a:t>
            </a:r>
            <a:r>
              <a:rPr lang="en-US" altLang="zh-CN" dirty="0"/>
              <a:t>fine</a:t>
            </a:r>
            <a:r>
              <a:rPr lang="zh-CN" altLang="en-US" dirty="0"/>
              <a:t>”：依据合约类型初步划分池，若为</a:t>
            </a:r>
            <a:r>
              <a:rPr lang="en-US" altLang="zh-CN" dirty="0" err="1"/>
              <a:t>Smallbank</a:t>
            </a:r>
            <a:r>
              <a:rPr lang="zh-CN" altLang="en-US" dirty="0"/>
              <a:t>合约再根据交易涉及的账户再次划分（热点</a:t>
            </a:r>
            <a:r>
              <a:rPr lang="en-US" altLang="zh-CN" dirty="0"/>
              <a:t>/</a:t>
            </a:r>
            <a:r>
              <a:rPr lang="zh-CN" altLang="en-US" dirty="0"/>
              <a:t>冷点账户）。账户</a:t>
            </a:r>
            <a:r>
              <a:rPr lang="en-US" altLang="zh-CN" dirty="0"/>
              <a:t>ID</a:t>
            </a:r>
            <a:r>
              <a:rPr lang="zh-CN" altLang="en-US" dirty="0"/>
              <a:t>从</a:t>
            </a:r>
            <a:r>
              <a:rPr lang="en-US" altLang="zh-CN" dirty="0"/>
              <a:t>0-9999</a:t>
            </a:r>
            <a:r>
              <a:rPr lang="zh-CN" altLang="en-US" dirty="0"/>
              <a:t>，将前</a:t>
            </a:r>
            <a:r>
              <a:rPr lang="en-US" altLang="zh-CN" dirty="0"/>
              <a:t>100</a:t>
            </a:r>
            <a:r>
              <a:rPr lang="zh-CN" altLang="en-US" dirty="0"/>
              <a:t>账户按热点账户来分入一个池，其余账户分入另外池。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</a:t>
            </a:r>
            <a:r>
              <a:rPr lang="en-US" altLang="zh-CN" dirty="0"/>
              <a:t>“s0”</a:t>
            </a:r>
            <a:r>
              <a:rPr lang="zh-CN" altLang="en-US" dirty="0"/>
              <a:t>：默认的</a:t>
            </a:r>
            <a:r>
              <a:rPr lang="en-US" altLang="zh-CN" dirty="0"/>
              <a:t>select</a:t>
            </a:r>
            <a:r>
              <a:rPr lang="zh-CN" altLang="en-US" dirty="0"/>
              <a:t>模块，采用了原</a:t>
            </a:r>
            <a:r>
              <a:rPr lang="en-US" altLang="zh-CN" dirty="0"/>
              <a:t>Fabric</a:t>
            </a:r>
            <a:r>
              <a:rPr lang="zh-CN" altLang="en-US" dirty="0"/>
              <a:t>的交易抽取方法。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Select</a:t>
            </a:r>
            <a:r>
              <a:rPr lang="zh-CN" altLang="en-US" dirty="0"/>
              <a:t>模块 “</a:t>
            </a:r>
            <a:r>
              <a:rPr lang="en-US" altLang="zh-CN" dirty="0" err="1"/>
              <a:t>s_conflictReorder</a:t>
            </a:r>
            <a:r>
              <a:rPr lang="zh-CN" altLang="en-US" dirty="0"/>
              <a:t>”：根据</a:t>
            </a:r>
            <a:r>
              <a:rPr lang="en-US" altLang="zh-CN" dirty="0"/>
              <a:t>Fabric++</a:t>
            </a:r>
            <a:r>
              <a:rPr lang="zh-CN" altLang="en-US" dirty="0"/>
              <a:t>的</a:t>
            </a:r>
            <a:r>
              <a:rPr lang="en-US" altLang="zh-CN" dirty="0"/>
              <a:t>Reordering</a:t>
            </a:r>
            <a:r>
              <a:rPr lang="zh-CN" altLang="en-US" dirty="0"/>
              <a:t>技术，实现的基于依赖图的交易抽取方法。该模块安装在处理热点账户的交易池上，处理冷点账户的交易池安装默认的</a:t>
            </a:r>
            <a:r>
              <a:rPr lang="en-US" altLang="zh-CN" dirty="0"/>
              <a:t>select</a:t>
            </a:r>
            <a:r>
              <a:rPr lang="zh-CN" altLang="en-US" dirty="0"/>
              <a:t>模块。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DC02A-E264-48A1-BCEF-B69BB9967FC8}"/>
              </a:ext>
            </a:extLst>
          </p:cNvPr>
          <p:cNvSpPr txBox="1"/>
          <p:nvPr/>
        </p:nvSpPr>
        <p:spPr>
          <a:xfrm>
            <a:off x="116701" y="3497300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实验对比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1A8FD-C72C-4E89-A1CE-BE461EAE94D2}"/>
              </a:ext>
            </a:extLst>
          </p:cNvPr>
          <p:cNvSpPr txBox="1"/>
          <p:nvPr/>
        </p:nvSpPr>
        <p:spPr>
          <a:xfrm>
            <a:off x="228600" y="3886782"/>
            <a:ext cx="118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对照组及实验组：</a:t>
            </a:r>
            <a:r>
              <a:rPr lang="en-US" altLang="zh-CN" dirty="0"/>
              <a:t>Fabric / PC-Fabric</a:t>
            </a:r>
            <a:r>
              <a:rPr lang="zh-CN" altLang="en-US" dirty="0"/>
              <a:t>单池</a:t>
            </a:r>
            <a:r>
              <a:rPr lang="en-US" altLang="zh-CN" dirty="0"/>
              <a:t>(</a:t>
            </a:r>
            <a:r>
              <a:rPr lang="en-US" altLang="zh-CN" dirty="0" err="1"/>
              <a:t>simple+s_conflictReorder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 PC-Fabric</a:t>
            </a:r>
            <a:r>
              <a:rPr lang="zh-CN" altLang="en-US" dirty="0"/>
              <a:t>双池</a:t>
            </a:r>
            <a:r>
              <a:rPr lang="en-US" altLang="zh-CN" dirty="0"/>
              <a:t>(fine+s0+s_conflictReorder)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参数指标：</a:t>
            </a:r>
            <a:r>
              <a:rPr lang="en-US" altLang="zh-CN" dirty="0"/>
              <a:t>TPS</a:t>
            </a:r>
            <a:r>
              <a:rPr lang="zh-CN" altLang="en-US" dirty="0"/>
              <a:t>、</a:t>
            </a:r>
            <a:r>
              <a:rPr lang="en-US" altLang="zh-CN" dirty="0"/>
              <a:t>Delay(average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max)</a:t>
            </a:r>
            <a:r>
              <a:rPr lang="zh-CN" altLang="en-US" dirty="0"/>
              <a:t>、</a:t>
            </a:r>
            <a:r>
              <a:rPr lang="en-US" altLang="zh-CN" dirty="0" err="1"/>
              <a:t>ValidTxRate</a:t>
            </a:r>
            <a:r>
              <a:rPr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323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86A0153-DE83-41CD-B702-DDA40D82E491}"/>
              </a:ext>
            </a:extLst>
          </p:cNvPr>
          <p:cNvSpPr txBox="1"/>
          <p:nvPr/>
        </p:nvSpPr>
        <p:spPr>
          <a:xfrm>
            <a:off x="116701" y="882946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实验测试</a:t>
            </a:r>
            <a:endParaRPr lang="zh-CN" altLang="en-US" dirty="0"/>
          </a:p>
        </p:txBody>
      </p:sp>
      <p:sp>
        <p:nvSpPr>
          <p:cNvPr id="3" name="AutoShape 18">
            <a:extLst>
              <a:ext uri="{FF2B5EF4-FFF2-40B4-BE49-F238E27FC236}">
                <a16:creationId xmlns:a16="http://schemas.microsoft.com/office/drawing/2014/main" id="{EBD4A5AB-BF80-48D0-8309-0D7741F469A1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4">
            <a:extLst>
              <a:ext uri="{FF2B5EF4-FFF2-40B4-BE49-F238E27FC236}">
                <a16:creationId xmlns:a16="http://schemas.microsoft.com/office/drawing/2014/main" id="{9B43548A-E8E8-42E9-96DC-02A0E799C19B}"/>
              </a:ext>
            </a:extLst>
          </p:cNvPr>
          <p:cNvSpPr txBox="1"/>
          <p:nvPr/>
        </p:nvSpPr>
        <p:spPr>
          <a:xfrm>
            <a:off x="228600" y="149543"/>
            <a:ext cx="11199707" cy="554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1.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问题引入型实验：多负载</a:t>
            </a:r>
            <a:r>
              <a:rPr lang="en-US" altLang="zh-CN" sz="3500" spc="350" dirty="0">
                <a:solidFill>
                  <a:srgbClr val="003070"/>
                </a:solidFill>
                <a:latin typeface="+mj-ea"/>
                <a:ea typeface="+mj-ea"/>
              </a:rPr>
              <a:t>PC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优化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7F0FB1-21B1-4DD4-8B28-DFA9B1E75542}"/>
              </a:ext>
            </a:extLst>
          </p:cNvPr>
          <p:cNvSpPr txBox="1"/>
          <p:nvPr/>
        </p:nvSpPr>
        <p:spPr>
          <a:xfrm>
            <a:off x="228600" y="1409991"/>
            <a:ext cx="1182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账户数</a:t>
            </a:r>
            <a:r>
              <a:rPr lang="en-US" altLang="zh-CN" dirty="0"/>
              <a:t>10000</a:t>
            </a:r>
            <a:r>
              <a:rPr lang="zh-CN" altLang="en-US" dirty="0"/>
              <a:t>，热点账户前</a:t>
            </a:r>
            <a:r>
              <a:rPr lang="en-US" altLang="zh-CN" dirty="0"/>
              <a:t>1%</a:t>
            </a:r>
            <a:r>
              <a:rPr lang="zh-CN" altLang="en-US" dirty="0"/>
              <a:t>，调整写率</a:t>
            </a:r>
            <a:r>
              <a:rPr lang="en-US" altLang="zh-CN" dirty="0"/>
              <a:t>(5%/50%/95%)</a:t>
            </a:r>
            <a:r>
              <a:rPr lang="zh-CN" altLang="en-US" dirty="0"/>
              <a:t>、倾斜程度</a:t>
            </a:r>
            <a:r>
              <a:rPr lang="en-US" altLang="zh-CN" dirty="0"/>
              <a:t>(0.2/0.6/1/2)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EDC02A-E264-48A1-BCEF-B69BB9967FC8}"/>
              </a:ext>
            </a:extLst>
          </p:cNvPr>
          <p:cNvSpPr txBox="1"/>
          <p:nvPr/>
        </p:nvSpPr>
        <p:spPr>
          <a:xfrm>
            <a:off x="116701" y="1937036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实验对比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C1A8FD-C72C-4E89-A1CE-BE461EAE94D2}"/>
              </a:ext>
            </a:extLst>
          </p:cNvPr>
          <p:cNvSpPr txBox="1"/>
          <p:nvPr/>
        </p:nvSpPr>
        <p:spPr>
          <a:xfrm>
            <a:off x="228600" y="2326518"/>
            <a:ext cx="1182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对照组及实验组：</a:t>
            </a:r>
            <a:r>
              <a:rPr lang="en-US" altLang="zh-CN" dirty="0"/>
              <a:t>Fabric / PC-Fabric</a:t>
            </a:r>
            <a:r>
              <a:rPr lang="zh-CN" altLang="en-US" dirty="0"/>
              <a:t>单池</a:t>
            </a:r>
            <a:r>
              <a:rPr lang="en-US" altLang="zh-CN" dirty="0"/>
              <a:t>(</a:t>
            </a:r>
            <a:r>
              <a:rPr lang="en-US" altLang="zh-CN" dirty="0" err="1"/>
              <a:t>simple+s_conflictReorder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/ PC-Fabric</a:t>
            </a:r>
            <a:r>
              <a:rPr lang="zh-CN" altLang="en-US" dirty="0"/>
              <a:t>双池</a:t>
            </a:r>
            <a:r>
              <a:rPr lang="en-US" altLang="zh-CN" dirty="0"/>
              <a:t>(fine+s0+s_conflictReorder)</a:t>
            </a:r>
          </a:p>
          <a:p>
            <a:pPr marL="342900" indent="-342900">
              <a:buAutoNum type="arabicPeriod"/>
            </a:pPr>
            <a:r>
              <a:rPr lang="zh-CN" altLang="en-US" dirty="0"/>
              <a:t>参数指标：</a:t>
            </a:r>
            <a:r>
              <a:rPr lang="en-US" altLang="zh-CN" dirty="0"/>
              <a:t>TPS</a:t>
            </a:r>
            <a:r>
              <a:rPr lang="zh-CN" altLang="en-US" dirty="0"/>
              <a:t>、</a:t>
            </a:r>
            <a:r>
              <a:rPr lang="en-US" altLang="zh-CN" dirty="0"/>
              <a:t>Delay(average</a:t>
            </a:r>
            <a:r>
              <a:rPr lang="zh-CN" altLang="en-US" dirty="0"/>
              <a:t>、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max)</a:t>
            </a:r>
            <a:r>
              <a:rPr lang="zh-CN" altLang="en-US" dirty="0"/>
              <a:t>、</a:t>
            </a:r>
            <a:r>
              <a:rPr lang="en-US" altLang="zh-CN" dirty="0" err="1"/>
              <a:t>ValidTxRate</a:t>
            </a:r>
            <a:r>
              <a:rPr lang="zh-CN" altLang="en-US" dirty="0"/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A4D0517-FA6D-4779-9BC2-01A6EC0F0A38}"/>
              </a:ext>
            </a:extLst>
          </p:cNvPr>
          <p:cNvSpPr txBox="1"/>
          <p:nvPr/>
        </p:nvSpPr>
        <p:spPr>
          <a:xfrm>
            <a:off x="116701" y="3059590"/>
            <a:ext cx="6180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实验结果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2481DC-E6CC-48F5-9610-9170C4A04F2F}"/>
              </a:ext>
            </a:extLst>
          </p:cNvPr>
          <p:cNvSpPr txBox="1"/>
          <p:nvPr/>
        </p:nvSpPr>
        <p:spPr>
          <a:xfrm>
            <a:off x="228600" y="3586635"/>
            <a:ext cx="11826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Fabric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PC-Fabric</a:t>
            </a:r>
            <a:r>
              <a:rPr lang="zh-CN" altLang="en-US" dirty="0"/>
              <a:t>单池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PC-Fabric</a:t>
            </a:r>
            <a:r>
              <a:rPr lang="zh-CN" altLang="en-US" dirty="0"/>
              <a:t>双池</a:t>
            </a:r>
          </a:p>
        </p:txBody>
      </p:sp>
    </p:spTree>
    <p:extLst>
      <p:ext uri="{BB962C8B-B14F-4D97-AF65-F5344CB8AC3E}">
        <p14:creationId xmlns:p14="http://schemas.microsoft.com/office/powerpoint/2010/main" val="265753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8">
            <a:extLst>
              <a:ext uri="{FF2B5EF4-FFF2-40B4-BE49-F238E27FC236}">
                <a16:creationId xmlns:a16="http://schemas.microsoft.com/office/drawing/2014/main" id="{6F758626-0A08-4020-BD18-C5E4B2FBBED7}"/>
              </a:ext>
            </a:extLst>
          </p:cNvPr>
          <p:cNvSpPr/>
          <p:nvPr/>
        </p:nvSpPr>
        <p:spPr>
          <a:xfrm>
            <a:off x="0" y="787311"/>
            <a:ext cx="12192001" cy="12699"/>
          </a:xfrm>
          <a:prstGeom prst="line">
            <a:avLst/>
          </a:prstGeom>
          <a:ln w="19050" cap="flat">
            <a:solidFill>
              <a:srgbClr val="00307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4">
            <a:extLst>
              <a:ext uri="{FF2B5EF4-FFF2-40B4-BE49-F238E27FC236}">
                <a16:creationId xmlns:a16="http://schemas.microsoft.com/office/drawing/2014/main" id="{0477C9DB-EBED-43BB-9B0C-EA406307B504}"/>
              </a:ext>
            </a:extLst>
          </p:cNvPr>
          <p:cNvSpPr txBox="1"/>
          <p:nvPr/>
        </p:nvSpPr>
        <p:spPr>
          <a:xfrm>
            <a:off x="228600" y="149543"/>
            <a:ext cx="11199707" cy="548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  <a:spcBef>
                <a:spcPct val="0"/>
              </a:spcBef>
            </a:pPr>
            <a:r>
              <a:rPr lang="en-US" sz="3500" spc="350" dirty="0">
                <a:solidFill>
                  <a:srgbClr val="003070"/>
                </a:solidFill>
                <a:latin typeface="+mj-ea"/>
                <a:ea typeface="+mj-ea"/>
              </a:rPr>
              <a:t>2.</a:t>
            </a:r>
            <a:r>
              <a:rPr lang="zh-CN" altLang="en-US" sz="3500" spc="350" dirty="0">
                <a:solidFill>
                  <a:srgbClr val="003070"/>
                </a:solidFill>
                <a:latin typeface="+mj-ea"/>
                <a:ea typeface="+mj-ea"/>
              </a:rPr>
              <a:t> 综合型实验</a:t>
            </a:r>
          </a:p>
        </p:txBody>
      </p:sp>
    </p:spTree>
    <p:extLst>
      <p:ext uri="{BB962C8B-B14F-4D97-AF65-F5344CB8AC3E}">
        <p14:creationId xmlns:p14="http://schemas.microsoft.com/office/powerpoint/2010/main" val="140103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9641</TotalTime>
  <Words>751</Words>
  <Application>Microsoft Office PowerPoint</Application>
  <PresentationFormat>宽屏</PresentationFormat>
  <Paragraphs>64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hp-pc</dc:creator>
  <cp:lastModifiedBy>hp-pc</cp:lastModifiedBy>
  <cp:revision>38</cp:revision>
  <dcterms:created xsi:type="dcterms:W3CDTF">2024-12-25T02:14:31Z</dcterms:created>
  <dcterms:modified xsi:type="dcterms:W3CDTF">2025-01-06T14:13:43Z</dcterms:modified>
</cp:coreProperties>
</file>