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6"/>
  </p:handoutMasterIdLst>
  <p:sldIdLst>
    <p:sldId id="5140" r:id="rId2"/>
    <p:sldId id="5141" r:id="rId3"/>
    <p:sldId id="5142" r:id="rId4"/>
  </p:sldIdLst>
  <p:sldSz cx="12192000" cy="6858000"/>
  <p:notesSz cx="6858000" cy="9144000"/>
  <p:custDataLst>
    <p:tags r:id="rId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8ED1"/>
    <a:srgbClr val="44536A"/>
    <a:srgbClr val="7D97C3"/>
    <a:srgbClr val="B5C7E7"/>
    <a:srgbClr val="FFC700"/>
    <a:srgbClr val="DEA700"/>
    <a:srgbClr val="E7E7E7"/>
    <a:srgbClr val="404040"/>
    <a:srgbClr val="44546A"/>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66" autoAdjust="0"/>
    <p:restoredTop sz="84966" autoAdjust="0"/>
  </p:normalViewPr>
  <p:slideViewPr>
    <p:cSldViewPr snapToGrid="0">
      <p:cViewPr varScale="1">
        <p:scale>
          <a:sx n="104" d="100"/>
          <a:sy n="104" d="100"/>
        </p:scale>
        <p:origin x="216" y="280"/>
      </p:cViewPr>
      <p:guideLst/>
    </p:cSldViewPr>
  </p:slideViewPr>
  <p:notesTextViewPr>
    <p:cViewPr>
      <p:scale>
        <a:sx n="75" d="100"/>
        <a:sy n="75" d="100"/>
      </p:scale>
      <p:origin x="0" y="-110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2024/12/12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8627B8-50DD-4798-BD8E-8E724EFFBE56}" type="datetimeFigureOut">
              <a:rPr lang="zh-CN" altLang="en-US" smtClean="0"/>
              <a:t>2024/12/12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6FA460-E41D-46EE-854A-F5F71853080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en-US" dirty="0">
                <a:effectLst/>
                <a:latin typeface="Helvetica Neue" panose="02000503000000020004" pitchFamily="2" charset="0"/>
              </a:rPr>
            </a:br>
            <a:endParaRPr lang="zh-CN" altLang="en-US" dirty="0">
              <a:effectLst/>
              <a:latin typeface="Helvetica Neue" panose="02000503000000020004" pitchFamily="2" charset="0"/>
            </a:endParaRPr>
          </a:p>
          <a:p>
            <a:pPr>
              <a:spcAft>
                <a:spcPts val="150"/>
              </a:spcAft>
            </a:pPr>
            <a:r>
              <a:rPr lang="en-US" altLang="zh-CN" b="1" dirty="0">
                <a:effectLst/>
                <a:latin typeface="Helvetica Neue" panose="02000503000000020004" pitchFamily="2" charset="0"/>
              </a:rPr>
              <a:t>1. </a:t>
            </a:r>
            <a:r>
              <a:rPr lang="zh-CN" altLang="en-US" b="1" dirty="0">
                <a:effectLst/>
                <a:latin typeface="Helvetica Neue" panose="02000503000000020004" pitchFamily="2" charset="0"/>
              </a:rPr>
              <a:t>区块链中的动态管理和配置</a:t>
            </a:r>
            <a:endParaRPr lang="zh-CN" altLang="en-US" dirty="0">
              <a:effectLst/>
              <a:latin typeface="Helvetica Neue" panose="02000503000000020004" pitchFamily="2" charset="0"/>
            </a:endParaRPr>
          </a:p>
          <a:p>
            <a:pPr>
              <a:buFont typeface="Arial" panose="020B0604020202020204" pitchFamily="34" charset="0"/>
              <a:buChar char="•"/>
            </a:pPr>
            <a:r>
              <a:rPr lang="zh-CN" altLang="en-US" b="1" dirty="0">
                <a:effectLst/>
                <a:latin typeface="Helvetica Neue" panose="02000503000000020004" pitchFamily="2" charset="0"/>
              </a:rPr>
              <a:t>问题描述</a:t>
            </a:r>
            <a:r>
              <a:rPr lang="zh-CN" altLang="en-US" dirty="0">
                <a:effectLst/>
                <a:latin typeface="Helvetica Neue" panose="02000503000000020004" pitchFamily="2" charset="0"/>
              </a:rPr>
              <a:t>：区块链的复杂性与配置问题确实是目前区块链系统面临的一个重要挑战。随着应用场景的增多，区块链的配置与管理越来越复杂，尤其是在面对大量的交易与智能合约时，如何高效地管理这些交易的共识过程和动态调整策略是一个突出的问题。</a:t>
            </a:r>
          </a:p>
          <a:p>
            <a:pPr>
              <a:buFont typeface="Arial" panose="020B0604020202020204" pitchFamily="34" charset="0"/>
              <a:buChar char="•"/>
            </a:pPr>
            <a:r>
              <a:rPr lang="zh-CN" altLang="en-US" b="1" dirty="0">
                <a:effectLst/>
                <a:latin typeface="Helvetica Neue" panose="02000503000000020004" pitchFamily="2" charset="0"/>
              </a:rPr>
              <a:t>解决方案</a:t>
            </a:r>
            <a:r>
              <a:rPr lang="zh-CN" altLang="en-US" dirty="0">
                <a:effectLst/>
                <a:latin typeface="Helvetica Neue" panose="02000503000000020004" pitchFamily="2" charset="0"/>
              </a:rPr>
              <a:t>：你的工作通过引入 </a:t>
            </a:r>
            <a:r>
              <a:rPr lang="en-US" b="1" dirty="0">
                <a:effectLst/>
                <a:latin typeface="Helvetica Neue" panose="02000503000000020004" pitchFamily="2" charset="0"/>
              </a:rPr>
              <a:t>Software-Defined Consensus (SDC)</a:t>
            </a:r>
            <a:r>
              <a:rPr lang="en-US" dirty="0">
                <a:effectLst/>
                <a:latin typeface="Helvetica Neue" panose="02000503000000020004" pitchFamily="2" charset="0"/>
              </a:rPr>
              <a:t> </a:t>
            </a:r>
            <a:r>
              <a:rPr lang="zh-CN" altLang="en-US" dirty="0">
                <a:effectLst/>
                <a:latin typeface="Helvetica Neue" panose="02000503000000020004" pitchFamily="2" charset="0"/>
              </a:rPr>
              <a:t>框架，分离了数据平面（交易和区块）和控制平面（共识逻辑的操作），在一定程度上解决了这一问题。通过将控制权交给一个独立的控制器，能够通过编程接口动态调整共识规则，这对于提升区块链的灵活性和可扩展性是一个重要的创新点。</a:t>
            </a:r>
          </a:p>
          <a:p>
            <a:pPr>
              <a:spcAft>
                <a:spcPts val="150"/>
              </a:spcAft>
            </a:pPr>
            <a:r>
              <a:rPr lang="en-US" altLang="zh-CN" b="1" dirty="0">
                <a:effectLst/>
                <a:latin typeface="Helvetica Neue" panose="02000503000000020004" pitchFamily="2" charset="0"/>
              </a:rPr>
              <a:t>2. </a:t>
            </a:r>
            <a:r>
              <a:rPr lang="en-US" b="1" dirty="0">
                <a:effectLst/>
                <a:latin typeface="Helvetica Neue" panose="02000503000000020004" pitchFamily="2" charset="0"/>
              </a:rPr>
              <a:t>SDC</a:t>
            </a:r>
            <a:r>
              <a:rPr lang="zh-CN" altLang="en-US" b="1" dirty="0">
                <a:effectLst/>
                <a:latin typeface="Helvetica Neue" panose="02000503000000020004" pitchFamily="2" charset="0"/>
              </a:rPr>
              <a:t>框架的创新性</a:t>
            </a:r>
            <a:endParaRPr lang="zh-CN" altLang="en-US" dirty="0">
              <a:effectLst/>
              <a:latin typeface="Helvetica Neue" panose="02000503000000020004" pitchFamily="2" charset="0"/>
            </a:endParaRPr>
          </a:p>
          <a:p>
            <a:pPr>
              <a:buFont typeface="Arial" panose="020B0604020202020204" pitchFamily="34" charset="0"/>
              <a:buChar char="•"/>
            </a:pPr>
            <a:r>
              <a:rPr lang="zh-CN" altLang="en-US" b="1" dirty="0">
                <a:effectLst/>
                <a:latin typeface="Helvetica Neue" panose="02000503000000020004" pitchFamily="2" charset="0"/>
              </a:rPr>
              <a:t>控制器的独立性</a:t>
            </a:r>
            <a:r>
              <a:rPr lang="zh-CN" altLang="en-US" dirty="0">
                <a:effectLst/>
                <a:latin typeface="Helvetica Neue" panose="02000503000000020004" pitchFamily="2" charset="0"/>
              </a:rPr>
              <a:t>：通过独立的控制器来管理共识过程，使得系统的配置更加灵活，能够根据网络状态动态调整共识策略。这种思路类似于 </a:t>
            </a:r>
            <a:r>
              <a:rPr lang="en-US" b="1" dirty="0">
                <a:effectLst/>
                <a:latin typeface="Helvetica Neue" panose="02000503000000020004" pitchFamily="2" charset="0"/>
              </a:rPr>
              <a:t>SDN（</a:t>
            </a:r>
            <a:r>
              <a:rPr lang="zh-CN" altLang="en-US" b="1" dirty="0">
                <a:effectLst/>
                <a:latin typeface="Helvetica Neue" panose="02000503000000020004" pitchFamily="2" charset="0"/>
              </a:rPr>
              <a:t>软件定义网络）</a:t>
            </a:r>
            <a:r>
              <a:rPr lang="zh-CN" altLang="en-US" dirty="0">
                <a:effectLst/>
                <a:latin typeface="Helvetica Neue" panose="02000503000000020004" pitchFamily="2" charset="0"/>
              </a:rPr>
              <a:t> 中的集中式控制器，能够根据实时数据做出快速决策。</a:t>
            </a:r>
          </a:p>
          <a:p>
            <a:pPr>
              <a:buFont typeface="Arial" panose="020B0604020202020204" pitchFamily="34" charset="0"/>
              <a:buChar char="•"/>
            </a:pPr>
            <a:r>
              <a:rPr lang="zh-CN" altLang="en-US" b="1" dirty="0">
                <a:effectLst/>
                <a:latin typeface="Helvetica Neue" panose="02000503000000020004" pitchFamily="2" charset="0"/>
              </a:rPr>
              <a:t>重新设计的架构</a:t>
            </a:r>
            <a:r>
              <a:rPr lang="zh-CN" altLang="en-US" dirty="0">
                <a:effectLst/>
                <a:latin typeface="Helvetica Neue" panose="02000503000000020004" pitchFamily="2" charset="0"/>
              </a:rPr>
              <a:t>：你的框架通过重新设计架构，使得 </a:t>
            </a:r>
            <a:r>
              <a:rPr lang="en-US" b="1" dirty="0">
                <a:effectLst/>
                <a:latin typeface="Helvetica Neue" panose="02000503000000020004" pitchFamily="2" charset="0"/>
              </a:rPr>
              <a:t>SDC</a:t>
            </a:r>
            <a:r>
              <a:rPr lang="zh-CN" altLang="en-US" b="1" dirty="0">
                <a:effectLst/>
                <a:latin typeface="Helvetica Neue" panose="02000503000000020004" pitchFamily="2" charset="0"/>
              </a:rPr>
              <a:t>控制器</a:t>
            </a:r>
            <a:r>
              <a:rPr lang="zh-CN" altLang="en-US" dirty="0">
                <a:effectLst/>
                <a:latin typeface="Helvetica Neue" panose="02000503000000020004" pitchFamily="2" charset="0"/>
              </a:rPr>
              <a:t> 的调度更加细粒度，支持高维度事件驱动的策略，能够在面对网络状态变化时提供实时配置。这种动态适应性的特点在当前区块链系统中是相对较新的，尤其是在多维策略和网络安全方面，这为区块链引入了更高的灵活性和扩展性。</a:t>
            </a:r>
          </a:p>
          <a:p>
            <a:pPr>
              <a:spcAft>
                <a:spcPts val="150"/>
              </a:spcAft>
            </a:pPr>
            <a:r>
              <a:rPr lang="en-US" altLang="zh-CN" b="1" dirty="0">
                <a:effectLst/>
                <a:latin typeface="Helvetica Neue" panose="02000503000000020004" pitchFamily="2" charset="0"/>
              </a:rPr>
              <a:t>3. </a:t>
            </a:r>
            <a:r>
              <a:rPr lang="zh-CN" altLang="en-US" b="1" dirty="0">
                <a:effectLst/>
                <a:latin typeface="Helvetica Neue" panose="02000503000000020004" pitchFamily="2" charset="0"/>
              </a:rPr>
              <a:t>解决的关键问题</a:t>
            </a:r>
            <a:endParaRPr lang="zh-CN" altLang="en-US" dirty="0">
              <a:effectLst/>
              <a:latin typeface="Helvetica Neue" panose="02000503000000020004" pitchFamily="2" charset="0"/>
            </a:endParaRPr>
          </a:p>
          <a:p>
            <a:pPr>
              <a:buFont typeface="Arial" panose="020B0604020202020204" pitchFamily="34" charset="0"/>
              <a:buChar char="•"/>
            </a:pPr>
            <a:r>
              <a:rPr lang="zh-CN" altLang="en-US" b="1" dirty="0">
                <a:effectLst/>
                <a:latin typeface="Helvetica Neue" panose="02000503000000020004" pitchFamily="2" charset="0"/>
              </a:rPr>
              <a:t>实时配置</a:t>
            </a:r>
            <a:r>
              <a:rPr lang="zh-CN" altLang="en-US" dirty="0">
                <a:effectLst/>
                <a:latin typeface="Helvetica Neue" panose="02000503000000020004" pitchFamily="2" charset="0"/>
              </a:rPr>
              <a:t>：在网络条件变化时，区块链系统需要能够实时调整共识规则以适应新的条件。这一点的实现非常关键，因为区块链的共识机制在多数情况下是静态的，很少能够应对复杂的动态变化。</a:t>
            </a:r>
          </a:p>
          <a:p>
            <a:pPr>
              <a:buFont typeface="Arial" panose="020B0604020202020204" pitchFamily="34" charset="0"/>
              <a:buChar char="•"/>
            </a:pPr>
            <a:r>
              <a:rPr lang="zh-CN" altLang="en-US" b="1" dirty="0">
                <a:effectLst/>
                <a:latin typeface="Helvetica Neue" panose="02000503000000020004" pitchFamily="2" charset="0"/>
              </a:rPr>
              <a:t>高维事件驱动策略</a:t>
            </a:r>
            <a:r>
              <a:rPr lang="zh-CN" altLang="en-US" dirty="0">
                <a:effectLst/>
                <a:latin typeface="Helvetica Neue" panose="02000503000000020004" pitchFamily="2" charset="0"/>
              </a:rPr>
              <a:t>：这意味着能够根据区块链网络中的不同事件，灵活地应用不同的共识策略。这种可扩展性是目前区块链系统中缺乏的，可以大大提高系统的灵活性和智能性。</a:t>
            </a:r>
          </a:p>
          <a:p>
            <a:pPr>
              <a:buFont typeface="Arial" panose="020B0604020202020204" pitchFamily="34" charset="0"/>
              <a:buChar char="•"/>
            </a:pPr>
            <a:r>
              <a:rPr lang="zh-CN" altLang="en-US" b="1" dirty="0">
                <a:effectLst/>
                <a:latin typeface="Helvetica Neue" panose="02000503000000020004" pitchFamily="2" charset="0"/>
              </a:rPr>
              <a:t>更好的可见性与控制</a:t>
            </a:r>
            <a:r>
              <a:rPr lang="zh-CN" altLang="en-US" dirty="0">
                <a:effectLst/>
                <a:latin typeface="Helvetica Neue" panose="02000503000000020004" pitchFamily="2" charset="0"/>
              </a:rPr>
              <a:t>：区块链的保护机制和网络管理通常是静态的，你的设计可以通过控制平面的动态调整，增加对网络保护的可见性和控制，这对于区块链的安全性和稳定性至关重要。</a:t>
            </a:r>
          </a:p>
          <a:p>
            <a:pPr>
              <a:spcAft>
                <a:spcPts val="150"/>
              </a:spcAft>
            </a:pPr>
            <a:r>
              <a:rPr lang="en-US" altLang="zh-CN" b="1" dirty="0">
                <a:effectLst/>
                <a:latin typeface="Helvetica Neue" panose="02000503000000020004" pitchFamily="2" charset="0"/>
              </a:rPr>
              <a:t>5. </a:t>
            </a:r>
            <a:r>
              <a:rPr lang="zh-CN" altLang="en-US" b="1" dirty="0">
                <a:effectLst/>
                <a:latin typeface="Helvetica Neue" panose="02000503000000020004" pitchFamily="2" charset="0"/>
              </a:rPr>
              <a:t>可能的挑战与改进</a:t>
            </a:r>
            <a:endParaRPr lang="zh-CN" altLang="en-US" dirty="0">
              <a:effectLst/>
              <a:latin typeface="Helvetica Neue" panose="02000503000000020004" pitchFamily="2" charset="0"/>
            </a:endParaRPr>
          </a:p>
          <a:p>
            <a:r>
              <a:rPr lang="zh-CN" altLang="en-US" dirty="0">
                <a:effectLst/>
                <a:latin typeface="Helvetica Neue" panose="02000503000000020004" pitchFamily="2" charset="0"/>
              </a:rPr>
              <a:t>虽然该工作非常有前景，但在实现过程中可能面临以下挑战：</a:t>
            </a:r>
          </a:p>
          <a:p>
            <a:pPr>
              <a:buFont typeface="Arial" panose="020B0604020202020204" pitchFamily="34" charset="0"/>
              <a:buChar char="•"/>
            </a:pPr>
            <a:r>
              <a:rPr lang="zh-CN" altLang="en-US" b="1" dirty="0">
                <a:effectLst/>
                <a:latin typeface="Helvetica Neue" panose="02000503000000020004" pitchFamily="2" charset="0"/>
              </a:rPr>
              <a:t>性能开销与可用性</a:t>
            </a:r>
            <a:r>
              <a:rPr lang="zh-CN" altLang="en-US" dirty="0">
                <a:effectLst/>
                <a:latin typeface="Helvetica Neue" panose="02000503000000020004" pitchFamily="2" charset="0"/>
              </a:rPr>
              <a:t>：虽然实验结果显示 </a:t>
            </a:r>
            <a:r>
              <a:rPr lang="en-US" b="1" dirty="0">
                <a:effectLst/>
                <a:latin typeface="Helvetica Neue" panose="02000503000000020004" pitchFamily="2" charset="0"/>
              </a:rPr>
              <a:t>SDC</a:t>
            </a:r>
            <a:r>
              <a:rPr lang="en-US" dirty="0">
                <a:effectLst/>
                <a:latin typeface="Helvetica Neue" panose="02000503000000020004" pitchFamily="2" charset="0"/>
              </a:rPr>
              <a:t> </a:t>
            </a:r>
            <a:r>
              <a:rPr lang="zh-CN" altLang="en-US" dirty="0">
                <a:effectLst/>
                <a:latin typeface="Helvetica Neue" panose="02000503000000020004" pitchFamily="2" charset="0"/>
              </a:rPr>
              <a:t>不会显著增加性能开销，但在一些极端情况下（如高交易密度或大规模网络）是否还能保持低延迟和高吞吐量是需要进一步验证的。如何在不增加显著开销的情况下处理更加复杂的共识规则是一个需要进一步优化的方向。</a:t>
            </a:r>
          </a:p>
          <a:p>
            <a:pPr>
              <a:buFont typeface="Arial" panose="020B0604020202020204" pitchFamily="34" charset="0"/>
              <a:buChar char="•"/>
            </a:pPr>
            <a:r>
              <a:rPr lang="zh-CN" altLang="en-US" b="1" dirty="0">
                <a:effectLst/>
                <a:latin typeface="Helvetica" pitchFamily="2" charset="0"/>
                <a:ea typeface="PingFang SC" panose="020B0400000000000000" pitchFamily="34" charset="-122"/>
              </a:rPr>
              <a:t>策略的定制化</a:t>
            </a:r>
            <a:r>
              <a:rPr lang="zh-CN" altLang="en-US" dirty="0">
                <a:effectLst/>
                <a:latin typeface="PingFang SC" panose="020B0400000000000000" pitchFamily="34" charset="-122"/>
                <a:ea typeface="PingFang SC" panose="020B0400000000000000" pitchFamily="34" charset="-122"/>
              </a:rPr>
              <a:t>：你的工作提出了高维事件驱动的策略，这种灵活性会增加设计的复杂度，需要确保开发人员能够高效地使用这种功能，避免复杂的配置错误或不当策略的影响。</a:t>
            </a:r>
          </a:p>
          <a:p>
            <a:endParaRPr lang="zh-CN" altLang="en-US" dirty="0"/>
          </a:p>
        </p:txBody>
      </p:sp>
      <p:sp>
        <p:nvSpPr>
          <p:cNvPr id="4" name="灯片编号占位符 3"/>
          <p:cNvSpPr>
            <a:spLocks noGrp="1"/>
          </p:cNvSpPr>
          <p:nvPr>
            <p:ph type="sldNum" sz="quarter" idx="5"/>
          </p:nvPr>
        </p:nvSpPr>
        <p:spPr/>
        <p:txBody>
          <a:bodyPr/>
          <a:lstStyle/>
          <a:p>
            <a:fld id="{DA6FA460-E41D-46EE-854A-F5F71853080A}" type="slidenum">
              <a:rPr lang="zh-CN" altLang="en-US" smtClean="0"/>
              <a:t>1</a:t>
            </a:fld>
            <a:endParaRPr lang="zh-CN" altLang="en-US"/>
          </a:p>
        </p:txBody>
      </p:sp>
    </p:spTree>
    <p:extLst>
      <p:ext uri="{BB962C8B-B14F-4D97-AF65-F5344CB8AC3E}">
        <p14:creationId xmlns:p14="http://schemas.microsoft.com/office/powerpoint/2010/main" val="1807498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en-US" dirty="0">
                <a:effectLst/>
                <a:latin typeface="Helvetica Neue" panose="02000503000000020004" pitchFamily="2" charset="0"/>
              </a:rPr>
            </a:br>
            <a:endParaRPr lang="zh-CN" altLang="en-US" dirty="0">
              <a:effectLst/>
              <a:latin typeface="Helvetica Neue" panose="02000503000000020004" pitchFamily="2" charset="0"/>
            </a:endParaRPr>
          </a:p>
          <a:p>
            <a:pPr>
              <a:spcAft>
                <a:spcPts val="150"/>
              </a:spcAft>
            </a:pPr>
            <a:r>
              <a:rPr lang="en-US" altLang="zh-CN" b="1" dirty="0">
                <a:effectLst/>
                <a:latin typeface="Helvetica Neue" panose="02000503000000020004" pitchFamily="2" charset="0"/>
              </a:rPr>
              <a:t>1. </a:t>
            </a:r>
            <a:r>
              <a:rPr lang="zh-CN" altLang="en-US" b="1" dirty="0">
                <a:effectLst/>
                <a:latin typeface="Helvetica Neue" panose="02000503000000020004" pitchFamily="2" charset="0"/>
              </a:rPr>
              <a:t>区块链中的动态管理和配置</a:t>
            </a:r>
            <a:endParaRPr lang="zh-CN" altLang="en-US" dirty="0">
              <a:effectLst/>
              <a:latin typeface="Helvetica Neue" panose="02000503000000020004" pitchFamily="2" charset="0"/>
            </a:endParaRPr>
          </a:p>
          <a:p>
            <a:pPr>
              <a:buFont typeface="Arial" panose="020B0604020202020204" pitchFamily="34" charset="0"/>
              <a:buChar char="•"/>
            </a:pPr>
            <a:r>
              <a:rPr lang="zh-CN" altLang="en-US" b="1" dirty="0">
                <a:effectLst/>
                <a:latin typeface="Helvetica Neue" panose="02000503000000020004" pitchFamily="2" charset="0"/>
              </a:rPr>
              <a:t>问题描述</a:t>
            </a:r>
            <a:r>
              <a:rPr lang="zh-CN" altLang="en-US" dirty="0">
                <a:effectLst/>
                <a:latin typeface="Helvetica Neue" panose="02000503000000020004" pitchFamily="2" charset="0"/>
              </a:rPr>
              <a:t>：区块链的复杂性与配置问题确实是目前区块链系统面临的一个重要挑战。随着应用场景的增多，区块链的配置与管理越来越复杂，尤其是在面对大量的交易与智能合约时，如何高效地管理这些交易的共识过程和动态调整策略是一个突出的问题。</a:t>
            </a:r>
          </a:p>
          <a:p>
            <a:pPr>
              <a:buFont typeface="Arial" panose="020B0604020202020204" pitchFamily="34" charset="0"/>
              <a:buChar char="•"/>
            </a:pPr>
            <a:r>
              <a:rPr lang="zh-CN" altLang="en-US" b="1" dirty="0">
                <a:effectLst/>
                <a:latin typeface="Helvetica Neue" panose="02000503000000020004" pitchFamily="2" charset="0"/>
              </a:rPr>
              <a:t>解决方案</a:t>
            </a:r>
            <a:r>
              <a:rPr lang="zh-CN" altLang="en-US" dirty="0">
                <a:effectLst/>
                <a:latin typeface="Helvetica Neue" panose="02000503000000020004" pitchFamily="2" charset="0"/>
              </a:rPr>
              <a:t>：你的工作通过引入 </a:t>
            </a:r>
            <a:r>
              <a:rPr lang="en-US" b="1" dirty="0">
                <a:effectLst/>
                <a:latin typeface="Helvetica Neue" panose="02000503000000020004" pitchFamily="2" charset="0"/>
              </a:rPr>
              <a:t>Software-Defined Consensus (SDC)</a:t>
            </a:r>
            <a:r>
              <a:rPr lang="en-US" dirty="0">
                <a:effectLst/>
                <a:latin typeface="Helvetica Neue" panose="02000503000000020004" pitchFamily="2" charset="0"/>
              </a:rPr>
              <a:t> </a:t>
            </a:r>
            <a:r>
              <a:rPr lang="zh-CN" altLang="en-US" dirty="0">
                <a:effectLst/>
                <a:latin typeface="Helvetica Neue" panose="02000503000000020004" pitchFamily="2" charset="0"/>
              </a:rPr>
              <a:t>框架，分离了数据平面（交易和区块）和控制平面（共识逻辑的操作），在一定程度上解决了这一问题。通过将控制权交给一个独立的控制器，能够通过编程接口动态调整共识规则，这对于提升区块链的灵活性和可扩展性是一个重要的创新点。</a:t>
            </a:r>
          </a:p>
          <a:p>
            <a:pPr>
              <a:spcAft>
                <a:spcPts val="150"/>
              </a:spcAft>
            </a:pPr>
            <a:r>
              <a:rPr lang="en-US" altLang="zh-CN" b="1" dirty="0">
                <a:effectLst/>
                <a:latin typeface="Helvetica Neue" panose="02000503000000020004" pitchFamily="2" charset="0"/>
              </a:rPr>
              <a:t>2. </a:t>
            </a:r>
            <a:r>
              <a:rPr lang="en-US" b="1" dirty="0">
                <a:effectLst/>
                <a:latin typeface="Helvetica Neue" panose="02000503000000020004" pitchFamily="2" charset="0"/>
              </a:rPr>
              <a:t>SDC</a:t>
            </a:r>
            <a:r>
              <a:rPr lang="zh-CN" altLang="en-US" b="1" dirty="0">
                <a:effectLst/>
                <a:latin typeface="Helvetica Neue" panose="02000503000000020004" pitchFamily="2" charset="0"/>
              </a:rPr>
              <a:t>框架的创新性</a:t>
            </a:r>
            <a:endParaRPr lang="zh-CN" altLang="en-US" dirty="0">
              <a:effectLst/>
              <a:latin typeface="Helvetica Neue" panose="02000503000000020004" pitchFamily="2" charset="0"/>
            </a:endParaRPr>
          </a:p>
          <a:p>
            <a:pPr>
              <a:buFont typeface="Arial" panose="020B0604020202020204" pitchFamily="34" charset="0"/>
              <a:buChar char="•"/>
            </a:pPr>
            <a:r>
              <a:rPr lang="zh-CN" altLang="en-US" b="1" dirty="0">
                <a:effectLst/>
                <a:latin typeface="Helvetica Neue" panose="02000503000000020004" pitchFamily="2" charset="0"/>
              </a:rPr>
              <a:t>控制器的独立性</a:t>
            </a:r>
            <a:r>
              <a:rPr lang="zh-CN" altLang="en-US" dirty="0">
                <a:effectLst/>
                <a:latin typeface="Helvetica Neue" panose="02000503000000020004" pitchFamily="2" charset="0"/>
              </a:rPr>
              <a:t>：通过独立的控制器来管理共识过程，使得系统的配置更加灵活，能够根据网络状态动态调整共识策略。这种思路类似于 </a:t>
            </a:r>
            <a:r>
              <a:rPr lang="en-US" b="1" dirty="0">
                <a:effectLst/>
                <a:latin typeface="Helvetica Neue" panose="02000503000000020004" pitchFamily="2" charset="0"/>
              </a:rPr>
              <a:t>SDN（</a:t>
            </a:r>
            <a:r>
              <a:rPr lang="zh-CN" altLang="en-US" b="1" dirty="0">
                <a:effectLst/>
                <a:latin typeface="Helvetica Neue" panose="02000503000000020004" pitchFamily="2" charset="0"/>
              </a:rPr>
              <a:t>软件定义网络）</a:t>
            </a:r>
            <a:r>
              <a:rPr lang="zh-CN" altLang="en-US" dirty="0">
                <a:effectLst/>
                <a:latin typeface="Helvetica Neue" panose="02000503000000020004" pitchFamily="2" charset="0"/>
              </a:rPr>
              <a:t> 中的集中式控制器，能够根据实时数据做出快速决策。</a:t>
            </a:r>
          </a:p>
          <a:p>
            <a:pPr>
              <a:buFont typeface="Arial" panose="020B0604020202020204" pitchFamily="34" charset="0"/>
              <a:buChar char="•"/>
            </a:pPr>
            <a:r>
              <a:rPr lang="zh-CN" altLang="en-US" b="1" dirty="0">
                <a:effectLst/>
                <a:latin typeface="Helvetica Neue" panose="02000503000000020004" pitchFamily="2" charset="0"/>
              </a:rPr>
              <a:t>重新设计的架构</a:t>
            </a:r>
            <a:r>
              <a:rPr lang="zh-CN" altLang="en-US" dirty="0">
                <a:effectLst/>
                <a:latin typeface="Helvetica Neue" panose="02000503000000020004" pitchFamily="2" charset="0"/>
              </a:rPr>
              <a:t>：你的框架通过重新设计架构，使得 </a:t>
            </a:r>
            <a:r>
              <a:rPr lang="en-US" b="1" dirty="0">
                <a:effectLst/>
                <a:latin typeface="Helvetica Neue" panose="02000503000000020004" pitchFamily="2" charset="0"/>
              </a:rPr>
              <a:t>SDC</a:t>
            </a:r>
            <a:r>
              <a:rPr lang="zh-CN" altLang="en-US" b="1" dirty="0">
                <a:effectLst/>
                <a:latin typeface="Helvetica Neue" panose="02000503000000020004" pitchFamily="2" charset="0"/>
              </a:rPr>
              <a:t>控制器</a:t>
            </a:r>
            <a:r>
              <a:rPr lang="zh-CN" altLang="en-US" dirty="0">
                <a:effectLst/>
                <a:latin typeface="Helvetica Neue" panose="02000503000000020004" pitchFamily="2" charset="0"/>
              </a:rPr>
              <a:t> 的调度更加细粒度，支持高维度事件驱动的策略，能够在面对网络状态变化时提供实时配置。这种动态适应性的特点在当前区块链系统中是相对较新的，尤其是在多维策略和网络安全方面，这为区块链引入了更高的灵活性和扩展性。</a:t>
            </a:r>
          </a:p>
          <a:p>
            <a:pPr>
              <a:spcAft>
                <a:spcPts val="150"/>
              </a:spcAft>
            </a:pPr>
            <a:r>
              <a:rPr lang="en-US" altLang="zh-CN" b="1" dirty="0">
                <a:effectLst/>
                <a:latin typeface="Helvetica Neue" panose="02000503000000020004" pitchFamily="2" charset="0"/>
              </a:rPr>
              <a:t>3. </a:t>
            </a:r>
            <a:r>
              <a:rPr lang="zh-CN" altLang="en-US" b="1" dirty="0">
                <a:effectLst/>
                <a:latin typeface="Helvetica Neue" panose="02000503000000020004" pitchFamily="2" charset="0"/>
              </a:rPr>
              <a:t>解决的关键问题</a:t>
            </a:r>
            <a:endParaRPr lang="zh-CN" altLang="en-US" dirty="0">
              <a:effectLst/>
              <a:latin typeface="Helvetica Neue" panose="02000503000000020004" pitchFamily="2" charset="0"/>
            </a:endParaRPr>
          </a:p>
          <a:p>
            <a:pPr>
              <a:buFont typeface="Arial" panose="020B0604020202020204" pitchFamily="34" charset="0"/>
              <a:buChar char="•"/>
            </a:pPr>
            <a:r>
              <a:rPr lang="zh-CN" altLang="en-US" b="1" dirty="0">
                <a:effectLst/>
                <a:latin typeface="Helvetica Neue" panose="02000503000000020004" pitchFamily="2" charset="0"/>
              </a:rPr>
              <a:t>实时配置</a:t>
            </a:r>
            <a:r>
              <a:rPr lang="zh-CN" altLang="en-US" dirty="0">
                <a:effectLst/>
                <a:latin typeface="Helvetica Neue" panose="02000503000000020004" pitchFamily="2" charset="0"/>
              </a:rPr>
              <a:t>：在网络条件变化时，区块链系统需要能够实时调整共识规则以适应新的条件。这一点的实现非常关键，因为区块链的共识机制在多数情况下是静态的，很少能够应对复杂的动态变化。</a:t>
            </a:r>
          </a:p>
          <a:p>
            <a:pPr>
              <a:buFont typeface="Arial" panose="020B0604020202020204" pitchFamily="34" charset="0"/>
              <a:buChar char="•"/>
            </a:pPr>
            <a:r>
              <a:rPr lang="zh-CN" altLang="en-US" b="1" dirty="0">
                <a:effectLst/>
                <a:latin typeface="Helvetica Neue" panose="02000503000000020004" pitchFamily="2" charset="0"/>
              </a:rPr>
              <a:t>高维事件驱动策略</a:t>
            </a:r>
            <a:r>
              <a:rPr lang="zh-CN" altLang="en-US" dirty="0">
                <a:effectLst/>
                <a:latin typeface="Helvetica Neue" panose="02000503000000020004" pitchFamily="2" charset="0"/>
              </a:rPr>
              <a:t>：这意味着能够根据区块链网络中的不同事件，灵活地应用不同的共识策略。这种可扩展性是目前区块链系统中缺乏的，可以大大提高系统的灵活性和智能性。</a:t>
            </a:r>
          </a:p>
          <a:p>
            <a:pPr>
              <a:buFont typeface="Arial" panose="020B0604020202020204" pitchFamily="34" charset="0"/>
              <a:buChar char="•"/>
            </a:pPr>
            <a:r>
              <a:rPr lang="zh-CN" altLang="en-US" b="1" dirty="0">
                <a:effectLst/>
                <a:latin typeface="Helvetica Neue" panose="02000503000000020004" pitchFamily="2" charset="0"/>
              </a:rPr>
              <a:t>更好的可见性与控制</a:t>
            </a:r>
            <a:r>
              <a:rPr lang="zh-CN" altLang="en-US" dirty="0">
                <a:effectLst/>
                <a:latin typeface="Helvetica Neue" panose="02000503000000020004" pitchFamily="2" charset="0"/>
              </a:rPr>
              <a:t>：区块链的保护机制和网络管理通常是静态的，你的设计可以通过控制平面的动态调整，增加对网络保护的可见性和控制，这对于区块链的安全性和稳定性至关重要。</a:t>
            </a:r>
          </a:p>
          <a:p>
            <a:pPr>
              <a:spcAft>
                <a:spcPts val="150"/>
              </a:spcAft>
            </a:pPr>
            <a:r>
              <a:rPr lang="en-US" altLang="zh-CN" b="1" dirty="0">
                <a:effectLst/>
                <a:latin typeface="Helvetica Neue" panose="02000503000000020004" pitchFamily="2" charset="0"/>
              </a:rPr>
              <a:t>5. </a:t>
            </a:r>
            <a:r>
              <a:rPr lang="zh-CN" altLang="en-US" b="1" dirty="0">
                <a:effectLst/>
                <a:latin typeface="Helvetica Neue" panose="02000503000000020004" pitchFamily="2" charset="0"/>
              </a:rPr>
              <a:t>可能的挑战与改进</a:t>
            </a:r>
            <a:endParaRPr lang="zh-CN" altLang="en-US" dirty="0">
              <a:effectLst/>
              <a:latin typeface="Helvetica Neue" panose="02000503000000020004" pitchFamily="2" charset="0"/>
            </a:endParaRPr>
          </a:p>
          <a:p>
            <a:r>
              <a:rPr lang="zh-CN" altLang="en-US" dirty="0">
                <a:effectLst/>
                <a:latin typeface="Helvetica Neue" panose="02000503000000020004" pitchFamily="2" charset="0"/>
              </a:rPr>
              <a:t>虽然该工作非常有前景，但在实现过程中可能面临以下挑战：</a:t>
            </a:r>
          </a:p>
          <a:p>
            <a:pPr>
              <a:buFont typeface="Arial" panose="020B0604020202020204" pitchFamily="34" charset="0"/>
              <a:buChar char="•"/>
            </a:pPr>
            <a:r>
              <a:rPr lang="zh-CN" altLang="en-US" b="1" dirty="0">
                <a:effectLst/>
                <a:latin typeface="Helvetica Neue" panose="02000503000000020004" pitchFamily="2" charset="0"/>
              </a:rPr>
              <a:t>性能开销与可用性</a:t>
            </a:r>
            <a:r>
              <a:rPr lang="zh-CN" altLang="en-US" dirty="0">
                <a:effectLst/>
                <a:latin typeface="Helvetica Neue" panose="02000503000000020004" pitchFamily="2" charset="0"/>
              </a:rPr>
              <a:t>：虽然实验结果显示 </a:t>
            </a:r>
            <a:r>
              <a:rPr lang="en-US" b="1" dirty="0">
                <a:effectLst/>
                <a:latin typeface="Helvetica Neue" panose="02000503000000020004" pitchFamily="2" charset="0"/>
              </a:rPr>
              <a:t>SDC</a:t>
            </a:r>
            <a:r>
              <a:rPr lang="en-US" dirty="0">
                <a:effectLst/>
                <a:latin typeface="Helvetica Neue" panose="02000503000000020004" pitchFamily="2" charset="0"/>
              </a:rPr>
              <a:t> </a:t>
            </a:r>
            <a:r>
              <a:rPr lang="zh-CN" altLang="en-US" dirty="0">
                <a:effectLst/>
                <a:latin typeface="Helvetica Neue" panose="02000503000000020004" pitchFamily="2" charset="0"/>
              </a:rPr>
              <a:t>不会显著增加性能开销，但在一些极端情况下（如高交易密度或大规模网络）是否还能保持低延迟和高吞吐量是需要进一步验证的。如何在不增加显著开销的情况下处理更加复杂的共识规则是一个需要进一步优化的方向。</a:t>
            </a:r>
          </a:p>
          <a:p>
            <a:pPr>
              <a:buFont typeface="Arial" panose="020B0604020202020204" pitchFamily="34" charset="0"/>
              <a:buChar char="•"/>
            </a:pPr>
            <a:r>
              <a:rPr lang="zh-CN" altLang="en-US" b="1" dirty="0">
                <a:effectLst/>
                <a:latin typeface="Helvetica" pitchFamily="2" charset="0"/>
                <a:ea typeface="PingFang SC" panose="020B0400000000000000" pitchFamily="34" charset="-122"/>
              </a:rPr>
              <a:t>策略的定制化</a:t>
            </a:r>
            <a:r>
              <a:rPr lang="zh-CN" altLang="en-US" dirty="0">
                <a:effectLst/>
                <a:latin typeface="PingFang SC" panose="020B0400000000000000" pitchFamily="34" charset="-122"/>
                <a:ea typeface="PingFang SC" panose="020B0400000000000000" pitchFamily="34" charset="-122"/>
              </a:rPr>
              <a:t>：你的工作提出了高维事件驱动的策略，这种灵活性会增加设计的复杂度，需要确保开发人员能够高效地使用这种功能，避免复杂的配置错误或不当策略的影响。</a:t>
            </a:r>
          </a:p>
          <a:p>
            <a:endParaRPr lang="zh-CN" altLang="en-US" dirty="0"/>
          </a:p>
        </p:txBody>
      </p:sp>
      <p:sp>
        <p:nvSpPr>
          <p:cNvPr id="4" name="灯片编号占位符 3"/>
          <p:cNvSpPr>
            <a:spLocks noGrp="1"/>
          </p:cNvSpPr>
          <p:nvPr>
            <p:ph type="sldNum" sz="quarter" idx="5"/>
          </p:nvPr>
        </p:nvSpPr>
        <p:spPr/>
        <p:txBody>
          <a:bodyPr/>
          <a:lstStyle/>
          <a:p>
            <a:fld id="{DA6FA460-E41D-46EE-854A-F5F71853080A}" type="slidenum">
              <a:rPr lang="zh-CN" altLang="en-US" smtClean="0"/>
              <a:t>2</a:t>
            </a:fld>
            <a:endParaRPr lang="zh-CN" altLang="en-US"/>
          </a:p>
        </p:txBody>
      </p:sp>
    </p:spTree>
    <p:extLst>
      <p:ext uri="{BB962C8B-B14F-4D97-AF65-F5344CB8AC3E}">
        <p14:creationId xmlns:p14="http://schemas.microsoft.com/office/powerpoint/2010/main" val="1233857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zh-CN" altLang="en-US" dirty="0">
                <a:effectLst/>
                <a:latin typeface="Helvetica Neue" panose="02000503000000020004" pitchFamily="2" charset="0"/>
              </a:rPr>
            </a:br>
            <a:endParaRPr lang="zh-CN" altLang="en-US" dirty="0">
              <a:effectLst/>
              <a:latin typeface="Helvetica Neue" panose="02000503000000020004" pitchFamily="2" charset="0"/>
            </a:endParaRPr>
          </a:p>
          <a:p>
            <a:pPr>
              <a:spcAft>
                <a:spcPts val="150"/>
              </a:spcAft>
            </a:pPr>
            <a:r>
              <a:rPr lang="en-US" altLang="zh-CN" b="1" dirty="0">
                <a:effectLst/>
                <a:latin typeface="Helvetica Neue" panose="02000503000000020004" pitchFamily="2" charset="0"/>
              </a:rPr>
              <a:t>1. </a:t>
            </a:r>
            <a:r>
              <a:rPr lang="zh-CN" altLang="en-US" b="1" dirty="0">
                <a:effectLst/>
                <a:latin typeface="Helvetica Neue" panose="02000503000000020004" pitchFamily="2" charset="0"/>
              </a:rPr>
              <a:t>区块链中的动态管理和配置</a:t>
            </a:r>
            <a:endParaRPr lang="zh-CN" altLang="en-US" dirty="0">
              <a:effectLst/>
              <a:latin typeface="Helvetica Neue" panose="02000503000000020004" pitchFamily="2" charset="0"/>
            </a:endParaRPr>
          </a:p>
          <a:p>
            <a:pPr>
              <a:buFont typeface="Arial" panose="020B0604020202020204" pitchFamily="34" charset="0"/>
              <a:buChar char="•"/>
            </a:pPr>
            <a:r>
              <a:rPr lang="zh-CN" altLang="en-US" b="1" dirty="0">
                <a:effectLst/>
                <a:latin typeface="Helvetica Neue" panose="02000503000000020004" pitchFamily="2" charset="0"/>
              </a:rPr>
              <a:t>问题描述</a:t>
            </a:r>
            <a:r>
              <a:rPr lang="zh-CN" altLang="en-US" dirty="0">
                <a:effectLst/>
                <a:latin typeface="Helvetica Neue" panose="02000503000000020004" pitchFamily="2" charset="0"/>
              </a:rPr>
              <a:t>：区块链的复杂性与配置问题确实是目前区块链系统面临的一个重要挑战。随着应用场景的增多，区块链的配置与管理越来越复杂，尤其是在面对大量的交易与智能合约时，如何高效地管理这些交易的共识过程和动态调整策略是一个突出的问题。</a:t>
            </a:r>
          </a:p>
          <a:p>
            <a:pPr>
              <a:buFont typeface="Arial" panose="020B0604020202020204" pitchFamily="34" charset="0"/>
              <a:buChar char="•"/>
            </a:pPr>
            <a:r>
              <a:rPr lang="zh-CN" altLang="en-US" b="1" dirty="0">
                <a:effectLst/>
                <a:latin typeface="Helvetica Neue" panose="02000503000000020004" pitchFamily="2" charset="0"/>
              </a:rPr>
              <a:t>解决方案</a:t>
            </a:r>
            <a:r>
              <a:rPr lang="zh-CN" altLang="en-US" dirty="0">
                <a:effectLst/>
                <a:latin typeface="Helvetica Neue" panose="02000503000000020004" pitchFamily="2" charset="0"/>
              </a:rPr>
              <a:t>：你的工作通过引入 </a:t>
            </a:r>
            <a:r>
              <a:rPr lang="en-US" b="1" dirty="0">
                <a:effectLst/>
                <a:latin typeface="Helvetica Neue" panose="02000503000000020004" pitchFamily="2" charset="0"/>
              </a:rPr>
              <a:t>Software-Defined Consensus (SDC)</a:t>
            </a:r>
            <a:r>
              <a:rPr lang="en-US" dirty="0">
                <a:effectLst/>
                <a:latin typeface="Helvetica Neue" panose="02000503000000020004" pitchFamily="2" charset="0"/>
              </a:rPr>
              <a:t> </a:t>
            </a:r>
            <a:r>
              <a:rPr lang="zh-CN" altLang="en-US" dirty="0">
                <a:effectLst/>
                <a:latin typeface="Helvetica Neue" panose="02000503000000020004" pitchFamily="2" charset="0"/>
              </a:rPr>
              <a:t>框架，分离了数据平面（交易和区块）和控制平面（共识逻辑的操作），在一定程度上解决了这一问题。通过将控制权交给一个独立的控制器，能够通过编程接口动态调整共识规则，这对于提升区块链的灵活性和可扩展性是一个重要的创新点。</a:t>
            </a:r>
          </a:p>
          <a:p>
            <a:pPr>
              <a:spcAft>
                <a:spcPts val="150"/>
              </a:spcAft>
            </a:pPr>
            <a:r>
              <a:rPr lang="en-US" altLang="zh-CN" b="1" dirty="0">
                <a:effectLst/>
                <a:latin typeface="Helvetica Neue" panose="02000503000000020004" pitchFamily="2" charset="0"/>
              </a:rPr>
              <a:t>2. </a:t>
            </a:r>
            <a:r>
              <a:rPr lang="en-US" b="1" dirty="0">
                <a:effectLst/>
                <a:latin typeface="Helvetica Neue" panose="02000503000000020004" pitchFamily="2" charset="0"/>
              </a:rPr>
              <a:t>SDC</a:t>
            </a:r>
            <a:r>
              <a:rPr lang="zh-CN" altLang="en-US" b="1" dirty="0">
                <a:effectLst/>
                <a:latin typeface="Helvetica Neue" panose="02000503000000020004" pitchFamily="2" charset="0"/>
              </a:rPr>
              <a:t>框架的创新性</a:t>
            </a:r>
            <a:endParaRPr lang="zh-CN" altLang="en-US" dirty="0">
              <a:effectLst/>
              <a:latin typeface="Helvetica Neue" panose="02000503000000020004" pitchFamily="2" charset="0"/>
            </a:endParaRPr>
          </a:p>
          <a:p>
            <a:pPr>
              <a:buFont typeface="Arial" panose="020B0604020202020204" pitchFamily="34" charset="0"/>
              <a:buChar char="•"/>
            </a:pPr>
            <a:r>
              <a:rPr lang="zh-CN" altLang="en-US" b="1" dirty="0">
                <a:effectLst/>
                <a:latin typeface="Helvetica Neue" panose="02000503000000020004" pitchFamily="2" charset="0"/>
              </a:rPr>
              <a:t>控制器的独立性</a:t>
            </a:r>
            <a:r>
              <a:rPr lang="zh-CN" altLang="en-US" dirty="0">
                <a:effectLst/>
                <a:latin typeface="Helvetica Neue" panose="02000503000000020004" pitchFamily="2" charset="0"/>
              </a:rPr>
              <a:t>：通过独立的控制器来管理共识过程，使得系统的配置更加灵活，能够根据网络状态动态调整共识策略。这种思路类似于 </a:t>
            </a:r>
            <a:r>
              <a:rPr lang="en-US" b="1" dirty="0">
                <a:effectLst/>
                <a:latin typeface="Helvetica Neue" panose="02000503000000020004" pitchFamily="2" charset="0"/>
              </a:rPr>
              <a:t>SDN（</a:t>
            </a:r>
            <a:r>
              <a:rPr lang="zh-CN" altLang="en-US" b="1" dirty="0">
                <a:effectLst/>
                <a:latin typeface="Helvetica Neue" panose="02000503000000020004" pitchFamily="2" charset="0"/>
              </a:rPr>
              <a:t>软件定义网络）</a:t>
            </a:r>
            <a:r>
              <a:rPr lang="zh-CN" altLang="en-US" dirty="0">
                <a:effectLst/>
                <a:latin typeface="Helvetica Neue" panose="02000503000000020004" pitchFamily="2" charset="0"/>
              </a:rPr>
              <a:t> 中的集中式控制器，能够根据实时数据做出快速决策。</a:t>
            </a:r>
          </a:p>
          <a:p>
            <a:pPr>
              <a:buFont typeface="Arial" panose="020B0604020202020204" pitchFamily="34" charset="0"/>
              <a:buChar char="•"/>
            </a:pPr>
            <a:r>
              <a:rPr lang="zh-CN" altLang="en-US" b="1" dirty="0">
                <a:effectLst/>
                <a:latin typeface="Helvetica Neue" panose="02000503000000020004" pitchFamily="2" charset="0"/>
              </a:rPr>
              <a:t>重新设计的架构</a:t>
            </a:r>
            <a:r>
              <a:rPr lang="zh-CN" altLang="en-US" dirty="0">
                <a:effectLst/>
                <a:latin typeface="Helvetica Neue" panose="02000503000000020004" pitchFamily="2" charset="0"/>
              </a:rPr>
              <a:t>：你的框架通过重新设计架构，使得 </a:t>
            </a:r>
            <a:r>
              <a:rPr lang="en-US" b="1" dirty="0">
                <a:effectLst/>
                <a:latin typeface="Helvetica Neue" panose="02000503000000020004" pitchFamily="2" charset="0"/>
              </a:rPr>
              <a:t>SDC</a:t>
            </a:r>
            <a:r>
              <a:rPr lang="zh-CN" altLang="en-US" b="1" dirty="0">
                <a:effectLst/>
                <a:latin typeface="Helvetica Neue" panose="02000503000000020004" pitchFamily="2" charset="0"/>
              </a:rPr>
              <a:t>控制器</a:t>
            </a:r>
            <a:r>
              <a:rPr lang="zh-CN" altLang="en-US" dirty="0">
                <a:effectLst/>
                <a:latin typeface="Helvetica Neue" panose="02000503000000020004" pitchFamily="2" charset="0"/>
              </a:rPr>
              <a:t> 的调度更加细粒度，支持高维度事件驱动的策略，能够在面对网络状态变化时提供实时配置。这种动态适应性的特点在当前区块链系统中是相对较新的，尤其是在多维策略和网络安全方面，这为区块链引入了更高的灵活性和扩展性。</a:t>
            </a:r>
          </a:p>
          <a:p>
            <a:pPr>
              <a:spcAft>
                <a:spcPts val="150"/>
              </a:spcAft>
            </a:pPr>
            <a:r>
              <a:rPr lang="en-US" altLang="zh-CN" b="1" dirty="0">
                <a:effectLst/>
                <a:latin typeface="Helvetica Neue" panose="02000503000000020004" pitchFamily="2" charset="0"/>
              </a:rPr>
              <a:t>3. </a:t>
            </a:r>
            <a:r>
              <a:rPr lang="zh-CN" altLang="en-US" b="1" dirty="0">
                <a:effectLst/>
                <a:latin typeface="Helvetica Neue" panose="02000503000000020004" pitchFamily="2" charset="0"/>
              </a:rPr>
              <a:t>解决的关键问题</a:t>
            </a:r>
            <a:endParaRPr lang="zh-CN" altLang="en-US" dirty="0">
              <a:effectLst/>
              <a:latin typeface="Helvetica Neue" panose="02000503000000020004" pitchFamily="2" charset="0"/>
            </a:endParaRPr>
          </a:p>
          <a:p>
            <a:pPr>
              <a:buFont typeface="Arial" panose="020B0604020202020204" pitchFamily="34" charset="0"/>
              <a:buChar char="•"/>
            </a:pPr>
            <a:r>
              <a:rPr lang="zh-CN" altLang="en-US" b="1" dirty="0">
                <a:effectLst/>
                <a:latin typeface="Helvetica Neue" panose="02000503000000020004" pitchFamily="2" charset="0"/>
              </a:rPr>
              <a:t>实时配置</a:t>
            </a:r>
            <a:r>
              <a:rPr lang="zh-CN" altLang="en-US" dirty="0">
                <a:effectLst/>
                <a:latin typeface="Helvetica Neue" panose="02000503000000020004" pitchFamily="2" charset="0"/>
              </a:rPr>
              <a:t>：在网络条件变化时，区块链系统需要能够实时调整共识规则以适应新的条件。这一点的实现非常关键，因为区块链的共识机制在多数情况下是静态的，很少能够应对复杂的动态变化。</a:t>
            </a:r>
          </a:p>
          <a:p>
            <a:pPr>
              <a:buFont typeface="Arial" panose="020B0604020202020204" pitchFamily="34" charset="0"/>
              <a:buChar char="•"/>
            </a:pPr>
            <a:r>
              <a:rPr lang="zh-CN" altLang="en-US" b="1" dirty="0">
                <a:effectLst/>
                <a:latin typeface="Helvetica Neue" panose="02000503000000020004" pitchFamily="2" charset="0"/>
              </a:rPr>
              <a:t>高维事件驱动策略</a:t>
            </a:r>
            <a:r>
              <a:rPr lang="zh-CN" altLang="en-US" dirty="0">
                <a:effectLst/>
                <a:latin typeface="Helvetica Neue" panose="02000503000000020004" pitchFamily="2" charset="0"/>
              </a:rPr>
              <a:t>：这意味着能够根据区块链网络中的不同事件，灵活地应用不同的共识策略。这种可扩展性是目前区块链系统中缺乏的，可以大大提高系统的灵活性和智能性。</a:t>
            </a:r>
          </a:p>
          <a:p>
            <a:pPr>
              <a:buFont typeface="Arial" panose="020B0604020202020204" pitchFamily="34" charset="0"/>
              <a:buChar char="•"/>
            </a:pPr>
            <a:r>
              <a:rPr lang="zh-CN" altLang="en-US" b="1" dirty="0">
                <a:effectLst/>
                <a:latin typeface="Helvetica Neue" panose="02000503000000020004" pitchFamily="2" charset="0"/>
              </a:rPr>
              <a:t>更好的可见性与控制</a:t>
            </a:r>
            <a:r>
              <a:rPr lang="zh-CN" altLang="en-US" dirty="0">
                <a:effectLst/>
                <a:latin typeface="Helvetica Neue" panose="02000503000000020004" pitchFamily="2" charset="0"/>
              </a:rPr>
              <a:t>：区块链的保护机制和网络管理通常是静态的，你的设计可以通过控制平面的动态调整，增加对网络保护的可见性和控制，这对于区块链的安全性和稳定性至关重要。</a:t>
            </a:r>
          </a:p>
          <a:p>
            <a:pPr>
              <a:spcAft>
                <a:spcPts val="150"/>
              </a:spcAft>
            </a:pPr>
            <a:r>
              <a:rPr lang="en-US" altLang="zh-CN" b="1" dirty="0">
                <a:effectLst/>
                <a:latin typeface="Helvetica Neue" panose="02000503000000020004" pitchFamily="2" charset="0"/>
              </a:rPr>
              <a:t>5. </a:t>
            </a:r>
            <a:r>
              <a:rPr lang="zh-CN" altLang="en-US" b="1" dirty="0">
                <a:effectLst/>
                <a:latin typeface="Helvetica Neue" panose="02000503000000020004" pitchFamily="2" charset="0"/>
              </a:rPr>
              <a:t>可能的挑战与改进</a:t>
            </a:r>
            <a:endParaRPr lang="zh-CN" altLang="en-US" dirty="0">
              <a:effectLst/>
              <a:latin typeface="Helvetica Neue" panose="02000503000000020004" pitchFamily="2" charset="0"/>
            </a:endParaRPr>
          </a:p>
          <a:p>
            <a:r>
              <a:rPr lang="zh-CN" altLang="en-US" dirty="0">
                <a:effectLst/>
                <a:latin typeface="Helvetica Neue" panose="02000503000000020004" pitchFamily="2" charset="0"/>
              </a:rPr>
              <a:t>虽然该工作非常有前景，但在实现过程中可能面临以下挑战：</a:t>
            </a:r>
          </a:p>
          <a:p>
            <a:pPr>
              <a:buFont typeface="Arial" panose="020B0604020202020204" pitchFamily="34" charset="0"/>
              <a:buChar char="•"/>
            </a:pPr>
            <a:r>
              <a:rPr lang="zh-CN" altLang="en-US" b="1" dirty="0">
                <a:effectLst/>
                <a:latin typeface="Helvetica Neue" panose="02000503000000020004" pitchFamily="2" charset="0"/>
              </a:rPr>
              <a:t>性能开销与可用性</a:t>
            </a:r>
            <a:r>
              <a:rPr lang="zh-CN" altLang="en-US" dirty="0">
                <a:effectLst/>
                <a:latin typeface="Helvetica Neue" panose="02000503000000020004" pitchFamily="2" charset="0"/>
              </a:rPr>
              <a:t>：虽然实验结果显示 </a:t>
            </a:r>
            <a:r>
              <a:rPr lang="en-US" b="1" dirty="0">
                <a:effectLst/>
                <a:latin typeface="Helvetica Neue" panose="02000503000000020004" pitchFamily="2" charset="0"/>
              </a:rPr>
              <a:t>SDC</a:t>
            </a:r>
            <a:r>
              <a:rPr lang="en-US" dirty="0">
                <a:effectLst/>
                <a:latin typeface="Helvetica Neue" panose="02000503000000020004" pitchFamily="2" charset="0"/>
              </a:rPr>
              <a:t> </a:t>
            </a:r>
            <a:r>
              <a:rPr lang="zh-CN" altLang="en-US" dirty="0">
                <a:effectLst/>
                <a:latin typeface="Helvetica Neue" panose="02000503000000020004" pitchFamily="2" charset="0"/>
              </a:rPr>
              <a:t>不会显著增加性能开销，但在一些极端情况下（如高交易密度或大规模网络）是否还能保持低延迟和高吞吐量是需要进一步验证的。如何在不增加显著开销的情况下处理更加复杂的共识规则是一个需要进一步优化的方向。</a:t>
            </a:r>
          </a:p>
          <a:p>
            <a:pPr>
              <a:buFont typeface="Arial" panose="020B0604020202020204" pitchFamily="34" charset="0"/>
              <a:buChar char="•"/>
            </a:pPr>
            <a:r>
              <a:rPr lang="zh-CN" altLang="en-US" b="1">
                <a:effectLst/>
                <a:latin typeface="Helvetica" pitchFamily="2" charset="0"/>
                <a:ea typeface="PingFang SC" panose="020B0400000000000000" pitchFamily="34" charset="-122"/>
              </a:rPr>
              <a:t>策略的定制化</a:t>
            </a:r>
            <a:r>
              <a:rPr lang="zh-CN" altLang="en-US">
                <a:effectLst/>
                <a:latin typeface="PingFang SC" panose="020B0400000000000000" pitchFamily="34" charset="-122"/>
                <a:ea typeface="PingFang SC" panose="020B0400000000000000" pitchFamily="34" charset="-122"/>
              </a:rPr>
              <a:t>：你的工作提出了高维事件驱动的策略，这种灵活性会增加设计的复杂度，需要确保开发人员能够高效地使用这种功能，避免复杂的配置错误或不当策略的影响。</a:t>
            </a:r>
          </a:p>
          <a:p>
            <a:endParaRPr lang="en-US"/>
          </a:p>
        </p:txBody>
      </p:sp>
      <p:sp>
        <p:nvSpPr>
          <p:cNvPr id="4" name="Slide Number Placeholder 3"/>
          <p:cNvSpPr>
            <a:spLocks noGrp="1"/>
          </p:cNvSpPr>
          <p:nvPr>
            <p:ph type="sldNum" sz="quarter" idx="5"/>
          </p:nvPr>
        </p:nvSpPr>
        <p:spPr/>
        <p:txBody>
          <a:bodyPr/>
          <a:lstStyle/>
          <a:p>
            <a:fld id="{DA6FA460-E41D-46EE-854A-F5F71853080A}" type="slidenum">
              <a:rPr lang="zh-CN" altLang="en-US" smtClean="0"/>
              <a:t>3</a:t>
            </a:fld>
            <a:endParaRPr lang="zh-CN" altLang="en-US"/>
          </a:p>
        </p:txBody>
      </p:sp>
    </p:spTree>
    <p:extLst>
      <p:ext uri="{BB962C8B-B14F-4D97-AF65-F5344CB8AC3E}">
        <p14:creationId xmlns:p14="http://schemas.microsoft.com/office/powerpoint/2010/main" val="1781244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AE8340-CAF8-47FC-8032-0490274A666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AE8340-CAF8-47FC-8032-0490274A666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AE8340-CAF8-47FC-8032-0490274A666F}"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8" name="标题 1"/>
          <p:cNvSpPr>
            <a:spLocks noGrp="1"/>
          </p:cNvSpPr>
          <p:nvPr>
            <p:ph type="title"/>
          </p:nvPr>
        </p:nvSpPr>
        <p:spPr>
          <a:xfrm>
            <a:off x="105878" y="136525"/>
            <a:ext cx="11819823" cy="706090"/>
          </a:xfrm>
          <a:prstGeom prst="rect">
            <a:avLst/>
          </a:prstGeom>
        </p:spPr>
        <p:txBody>
          <a:bodyPr>
            <a:normAutofit/>
          </a:bodyPr>
          <a:lstStyle>
            <a:lvl1pPr algn="l">
              <a:defRPr sz="2800" b="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Line 19"/>
          <p:cNvSpPr>
            <a:spLocks noChangeShapeType="1"/>
          </p:cNvSpPr>
          <p:nvPr userDrawn="1"/>
        </p:nvSpPr>
        <p:spPr bwMode="auto">
          <a:xfrm>
            <a:off x="0" y="876151"/>
            <a:ext cx="12192000" cy="0"/>
          </a:xfrm>
          <a:prstGeom prst="line">
            <a:avLst/>
          </a:prstGeom>
          <a:noFill/>
          <a:ln w="28575">
            <a:solidFill>
              <a:srgbClr val="44536A"/>
            </a:solidFill>
            <a:rou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sz="1800"/>
          </a:p>
        </p:txBody>
      </p:sp>
      <p:sp>
        <p:nvSpPr>
          <p:cNvPr id="4" name="灯片编号占位符 6"/>
          <p:cNvSpPr>
            <a:spLocks noGrp="1"/>
          </p:cNvSpPr>
          <p:nvPr>
            <p:ph type="sldNum" sz="quarter" idx="10"/>
          </p:nvPr>
        </p:nvSpPr>
        <p:spPr/>
        <p:txBody>
          <a:bodyPr/>
          <a:lstStyle>
            <a:lvl1pPr>
              <a:defRPr/>
            </a:lvl1pPr>
          </a:lstStyle>
          <a:p>
            <a:pPr>
              <a:defRPr/>
            </a:pPr>
            <a:fld id="{029F7F6F-0856-48E7-911B-0E853EC4EFC5}" type="slidenum">
              <a:rPr lang="en-US" altLang="zh-CN"/>
              <a:t>‹#›</a:t>
            </a:fld>
            <a:endParaRPr lang="en-US" altLang="zh-C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0" y="462777"/>
            <a:ext cx="12192000" cy="0"/>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4" name="灯片编号占位符 6"/>
          <p:cNvSpPr>
            <a:spLocks noGrp="1"/>
          </p:cNvSpPr>
          <p:nvPr>
            <p:ph type="sldNum" sz="quarter" idx="10"/>
          </p:nvPr>
        </p:nvSpPr>
        <p:spPr/>
        <p:txBody>
          <a:bodyPr/>
          <a:lstStyle>
            <a:lvl1pPr>
              <a:defRPr/>
            </a:lvl1pPr>
          </a:lstStyle>
          <a:p>
            <a:pPr>
              <a:defRPr/>
            </a:pPr>
            <a:fld id="{029F7F6F-0856-48E7-911B-0E853EC4EFC5}" type="slidenum">
              <a:rPr lang="en-US" altLang="zh-CN"/>
              <a:t>‹#›</a:t>
            </a:fld>
            <a:endParaRPr lang="en-US" altLang="zh-CN"/>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cxnSp>
        <p:nvCxnSpPr>
          <p:cNvPr id="3" name="直接连接符 2"/>
          <p:cNvCxnSpPr/>
          <p:nvPr userDrawn="1"/>
        </p:nvCxnSpPr>
        <p:spPr>
          <a:xfrm>
            <a:off x="0" y="927100"/>
            <a:ext cx="9167813" cy="15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380960" y="214290"/>
            <a:ext cx="7790656" cy="714380"/>
          </a:xfrm>
          <a:prstGeom prst="rect">
            <a:avLst/>
          </a:prstGeom>
        </p:spPr>
        <p:txBody>
          <a:bodyPr anchor="ctr"/>
          <a:lstStyle>
            <a:lvl1pPr>
              <a:defRPr sz="3600">
                <a:solidFill>
                  <a:srgbClr val="004DA1"/>
                </a:solidFill>
              </a:defRPr>
            </a:lvl1pPr>
          </a:lstStyle>
          <a:p>
            <a:r>
              <a:rPr lang="zh-CN" altLang="en-US" dirty="0"/>
              <a:t>单击此处编辑母版标题样式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0" y="908050"/>
            <a:ext cx="121920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3200">
              <a:solidFill>
                <a:srgbClr val="969696"/>
              </a:solidFill>
              <a:latin typeface="Verdana" panose="020B0604030504040204" pitchFamily="34" charset="0"/>
              <a:ea typeface="宋体" panose="02010600030101010101" pitchFamily="2" charset="-122"/>
            </a:endParaRPr>
          </a:p>
        </p:txBody>
      </p:sp>
      <p:sp>
        <p:nvSpPr>
          <p:cNvPr id="8" name="标题 1"/>
          <p:cNvSpPr>
            <a:spLocks noGrp="1"/>
          </p:cNvSpPr>
          <p:nvPr>
            <p:ph type="title"/>
          </p:nvPr>
        </p:nvSpPr>
        <p:spPr>
          <a:xfrm>
            <a:off x="-48683" y="58614"/>
            <a:ext cx="12240683" cy="706090"/>
          </a:xfrm>
          <a:prstGeom prst="rect">
            <a:avLst/>
          </a:prstGeom>
        </p:spPr>
        <p:txBody>
          <a:bodyPr/>
          <a:lstStyle>
            <a:lvl1pPr algn="ctr">
              <a:defRPr sz="4800">
                <a:latin typeface="微软雅黑" pitchFamily="34" charset="-122"/>
                <a:ea typeface="微软雅黑" pitchFamily="34" charset="-122"/>
              </a:defRPr>
            </a:lvl1pPr>
          </a:lstStyle>
          <a:p>
            <a:r>
              <a:rPr lang="zh-CN" altLang="en-US"/>
              <a:t>单击此处编辑母版标题样式</a:t>
            </a:r>
            <a:endParaRPr lang="zh-CN" altLang="en-US" dirty="0"/>
          </a:p>
        </p:txBody>
      </p:sp>
      <p:sp>
        <p:nvSpPr>
          <p:cNvPr id="4" name="灯片编号占位符 6"/>
          <p:cNvSpPr>
            <a:spLocks noGrp="1"/>
          </p:cNvSpPr>
          <p:nvPr>
            <p:ph type="sldNum" sz="quarter" idx="10"/>
          </p:nvPr>
        </p:nvSpPr>
        <p:spPr/>
        <p:txBody>
          <a:bodyPr/>
          <a:lstStyle>
            <a:lvl1pPr>
              <a:defRPr/>
            </a:lvl1pPr>
          </a:lstStyle>
          <a:p>
            <a:pPr>
              <a:defRPr/>
            </a:pPr>
            <a:fld id="{029F7F6F-0856-48E7-911B-0E853EC4EFC5}" type="slidenum">
              <a:rPr lang="en-US" altLang="zh-CN">
                <a:solidFill>
                  <a:srgbClr val="969696"/>
                </a:solidFill>
              </a:rPr>
              <a:pPr>
                <a:defRPr/>
              </a:pPr>
              <a:t>‹#›</a:t>
            </a:fld>
            <a:endParaRPr lang="en-US" altLang="zh-CN">
              <a:solidFill>
                <a:srgbClr val="969696"/>
              </a:solidFill>
            </a:endParaRPr>
          </a:p>
        </p:txBody>
      </p:sp>
    </p:spTree>
    <p:extLst>
      <p:ext uri="{BB962C8B-B14F-4D97-AF65-F5344CB8AC3E}">
        <p14:creationId xmlns:p14="http://schemas.microsoft.com/office/powerpoint/2010/main" val="84084564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0" y="908050"/>
            <a:ext cx="121920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3200">
              <a:solidFill>
                <a:srgbClr val="969696"/>
              </a:solidFill>
              <a:latin typeface="Verdana" panose="020B0604030504040204" pitchFamily="34" charset="0"/>
              <a:ea typeface="宋体" panose="02010600030101010101" pitchFamily="2" charset="-122"/>
            </a:endParaRPr>
          </a:p>
        </p:txBody>
      </p:sp>
      <p:sp>
        <p:nvSpPr>
          <p:cNvPr id="8" name="标题 1"/>
          <p:cNvSpPr>
            <a:spLocks noGrp="1"/>
          </p:cNvSpPr>
          <p:nvPr>
            <p:ph type="title"/>
          </p:nvPr>
        </p:nvSpPr>
        <p:spPr>
          <a:xfrm>
            <a:off x="-48683" y="58614"/>
            <a:ext cx="12240683" cy="706090"/>
          </a:xfrm>
          <a:prstGeom prst="rect">
            <a:avLst/>
          </a:prstGeom>
        </p:spPr>
        <p:txBody>
          <a:bodyPr/>
          <a:lstStyle>
            <a:lvl1pPr algn="ctr">
              <a:defRPr sz="4800">
                <a:latin typeface="微软雅黑" pitchFamily="34" charset="-122"/>
                <a:ea typeface="微软雅黑" pitchFamily="34" charset="-122"/>
              </a:defRPr>
            </a:lvl1pPr>
          </a:lstStyle>
          <a:p>
            <a:r>
              <a:rPr lang="zh-CN" altLang="en-US"/>
              <a:t>单击此处编辑母版标题样式</a:t>
            </a:r>
            <a:endParaRPr lang="zh-CN" altLang="en-US" dirty="0"/>
          </a:p>
        </p:txBody>
      </p:sp>
      <p:sp>
        <p:nvSpPr>
          <p:cNvPr id="4" name="灯片编号占位符 6"/>
          <p:cNvSpPr>
            <a:spLocks noGrp="1"/>
          </p:cNvSpPr>
          <p:nvPr>
            <p:ph type="sldNum" sz="quarter" idx="10"/>
          </p:nvPr>
        </p:nvSpPr>
        <p:spPr/>
        <p:txBody>
          <a:bodyPr/>
          <a:lstStyle>
            <a:lvl1pPr>
              <a:defRPr/>
            </a:lvl1pPr>
          </a:lstStyle>
          <a:p>
            <a:pPr>
              <a:defRPr/>
            </a:pPr>
            <a:fld id="{029F7F6F-0856-48E7-911B-0E853EC4EFC5}" type="slidenum">
              <a:rPr lang="en-US" altLang="zh-CN">
                <a:solidFill>
                  <a:srgbClr val="969696"/>
                </a:solidFill>
              </a:rPr>
              <a:pPr>
                <a:defRPr/>
              </a:pPr>
              <a:t>‹#›</a:t>
            </a:fld>
            <a:endParaRPr lang="en-US" altLang="zh-CN">
              <a:solidFill>
                <a:srgbClr val="969696"/>
              </a:solidFill>
            </a:endParaRPr>
          </a:p>
        </p:txBody>
      </p:sp>
    </p:spTree>
    <p:extLst>
      <p:ext uri="{BB962C8B-B14F-4D97-AF65-F5344CB8AC3E}">
        <p14:creationId xmlns:p14="http://schemas.microsoft.com/office/powerpoint/2010/main" val="109965806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AE8340-CAF8-47FC-8032-0490274A666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AE8340-CAF8-47FC-8032-0490274A666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AE8340-CAF8-47FC-8032-0490274A666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1AE8340-CAF8-47FC-8032-0490274A666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AE8340-CAF8-47FC-8032-0490274A666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AE8340-CAF8-47FC-8032-0490274A666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AE8340-CAF8-47FC-8032-0490274A666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AE8340-CAF8-47FC-8032-0490274A666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E8340-CAF8-47FC-8032-0490274A666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1.png"/><Relationship Id="rId3" Type="http://schemas.openxmlformats.org/officeDocument/2006/relationships/image" Target="../media/image4.png"/><Relationship Id="rId21" Type="http://schemas.openxmlformats.org/officeDocument/2006/relationships/image" Target="../media/image61.png"/><Relationship Id="rId7" Type="http://schemas.openxmlformats.org/officeDocument/2006/relationships/image" Target="../media/image8.png"/><Relationship Id="rId12" Type="http://schemas.openxmlformats.org/officeDocument/2006/relationships/image" Target="../media/image530.png"/><Relationship Id="rId17" Type="http://schemas.openxmlformats.org/officeDocument/2006/relationships/image" Target="../media/image15.png"/><Relationship Id="rId2" Type="http://schemas.openxmlformats.org/officeDocument/2006/relationships/notesSlide" Target="../notesSlides/notesSlide2.xml"/><Relationship Id="rId16" Type="http://schemas.openxmlformats.org/officeDocument/2006/relationships/image" Target="../media/image14.png"/><Relationship Id="rId20" Type="http://schemas.openxmlformats.org/officeDocument/2006/relationships/image" Target="../media/image45.png"/><Relationship Id="rId1" Type="http://schemas.openxmlformats.org/officeDocument/2006/relationships/slideLayout" Target="../slideLayouts/slideLayout12.xml"/><Relationship Id="rId6" Type="http://schemas.openxmlformats.org/officeDocument/2006/relationships/image" Target="../media/image7.png"/><Relationship Id="rId11" Type="http://schemas.openxmlformats.org/officeDocument/2006/relationships/image" Target="../media/image55.png"/><Relationship Id="rId5" Type="http://schemas.openxmlformats.org/officeDocument/2006/relationships/image" Target="../media/image6.png"/><Relationship Id="rId15" Type="http://schemas.openxmlformats.org/officeDocument/2006/relationships/image" Target="../media/image13.png"/><Relationship Id="rId23" Type="http://schemas.openxmlformats.org/officeDocument/2006/relationships/image" Target="../media/image16.png"/><Relationship Id="rId10" Type="http://schemas.openxmlformats.org/officeDocument/2006/relationships/image" Target="../media/image510.png"/><Relationship Id="rId19" Type="http://schemas.openxmlformats.org/officeDocument/2006/relationships/image" Target="../media/image6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2.png"/><Relationship Id="rId22" Type="http://schemas.openxmlformats.org/officeDocument/2006/relationships/image" Target="../media/image62.pn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圆角矩形 20">
            <a:extLst>
              <a:ext uri="{FF2B5EF4-FFF2-40B4-BE49-F238E27FC236}">
                <a16:creationId xmlns:a16="http://schemas.microsoft.com/office/drawing/2014/main" id="{257B4B81-17B3-4081-B2F4-5AAC3E776D17}"/>
              </a:ext>
            </a:extLst>
          </p:cNvPr>
          <p:cNvSpPr>
            <a:spLocks noChangeArrowheads="1"/>
          </p:cNvSpPr>
          <p:nvPr/>
        </p:nvSpPr>
        <p:spPr bwMode="auto">
          <a:xfrm>
            <a:off x="298258" y="1213660"/>
            <a:ext cx="5652165" cy="2215340"/>
          </a:xfrm>
          <a:prstGeom prst="roundRect">
            <a:avLst>
              <a:gd name="adj" fmla="val 6444"/>
            </a:avLst>
          </a:prstGeom>
          <a:noFill/>
          <a:ln w="12700" cmpd="sng">
            <a:solidFill>
              <a:schemeClr val="tx1"/>
            </a:solidFill>
            <a:prstDash val="dash"/>
            <a:round/>
            <a:headEnd/>
            <a:tailEnd/>
          </a:ln>
        </p:spPr>
        <p:txBody>
          <a:bodyPr anchor="t"/>
          <a:lstStyle>
            <a:lvl1pPr>
              <a:defRPr sz="2800" b="1">
                <a:solidFill>
                  <a:schemeClr val="bg1"/>
                </a:solidFill>
                <a:latin typeface="Verdana" pitchFamily="34" charset="0"/>
                <a:ea typeface="宋体" pitchFamily="2" charset="-122"/>
              </a:defRPr>
            </a:lvl1pPr>
            <a:lvl2pPr marL="742950" indent="-285750">
              <a:defRPr sz="2800" b="1">
                <a:solidFill>
                  <a:schemeClr val="bg1"/>
                </a:solidFill>
                <a:latin typeface="Verdana" pitchFamily="34" charset="0"/>
                <a:ea typeface="宋体" pitchFamily="2" charset="-122"/>
              </a:defRPr>
            </a:lvl2pPr>
            <a:lvl3pPr marL="1143000" indent="-228600">
              <a:defRPr sz="2800" b="1">
                <a:solidFill>
                  <a:schemeClr val="bg1"/>
                </a:solidFill>
                <a:latin typeface="Verdana" pitchFamily="34" charset="0"/>
                <a:ea typeface="宋体" pitchFamily="2" charset="-122"/>
              </a:defRPr>
            </a:lvl3pPr>
            <a:lvl4pPr marL="1600200" indent="-228600">
              <a:defRPr sz="2800" b="1">
                <a:solidFill>
                  <a:schemeClr val="bg1"/>
                </a:solidFill>
                <a:latin typeface="Verdana" pitchFamily="34" charset="0"/>
                <a:ea typeface="宋体" pitchFamily="2" charset="-122"/>
              </a:defRPr>
            </a:lvl4pPr>
            <a:lvl5pPr marL="2057400" indent="-228600">
              <a:defRPr sz="2800" b="1">
                <a:solidFill>
                  <a:schemeClr val="bg1"/>
                </a:solidFill>
                <a:latin typeface="Verdana" pitchFamily="34" charset="0"/>
                <a:ea typeface="宋体" pitchFamily="2" charset="-122"/>
              </a:defRPr>
            </a:lvl5pPr>
            <a:lvl6pPr marL="2514600" indent="-228600" eaLnBrk="0" fontAlgn="base" hangingPunct="0">
              <a:spcBef>
                <a:spcPct val="0"/>
              </a:spcBef>
              <a:spcAft>
                <a:spcPct val="0"/>
              </a:spcAft>
              <a:buFont typeface="Arial" pitchFamily="34" charset="0"/>
              <a:defRPr sz="2800" b="1">
                <a:solidFill>
                  <a:schemeClr val="bg1"/>
                </a:solidFill>
                <a:latin typeface="Verdana" pitchFamily="34" charset="0"/>
                <a:ea typeface="宋体" pitchFamily="2" charset="-122"/>
              </a:defRPr>
            </a:lvl6pPr>
            <a:lvl7pPr marL="2971800" indent="-228600" eaLnBrk="0" fontAlgn="base" hangingPunct="0">
              <a:spcBef>
                <a:spcPct val="0"/>
              </a:spcBef>
              <a:spcAft>
                <a:spcPct val="0"/>
              </a:spcAft>
              <a:buFont typeface="Arial" pitchFamily="34" charset="0"/>
              <a:defRPr sz="2800" b="1">
                <a:solidFill>
                  <a:schemeClr val="bg1"/>
                </a:solidFill>
                <a:latin typeface="Verdana" pitchFamily="34" charset="0"/>
                <a:ea typeface="宋体" pitchFamily="2" charset="-122"/>
              </a:defRPr>
            </a:lvl7pPr>
            <a:lvl8pPr marL="3429000" indent="-228600" eaLnBrk="0" fontAlgn="base" hangingPunct="0">
              <a:spcBef>
                <a:spcPct val="0"/>
              </a:spcBef>
              <a:spcAft>
                <a:spcPct val="0"/>
              </a:spcAft>
              <a:buFont typeface="Arial" pitchFamily="34" charset="0"/>
              <a:defRPr sz="2800" b="1">
                <a:solidFill>
                  <a:schemeClr val="bg1"/>
                </a:solidFill>
                <a:latin typeface="Verdana" pitchFamily="34" charset="0"/>
                <a:ea typeface="宋体" pitchFamily="2" charset="-122"/>
              </a:defRPr>
            </a:lvl8pPr>
            <a:lvl9pPr marL="3886200" indent="-228600" eaLnBrk="0" fontAlgn="base" hangingPunct="0">
              <a:spcBef>
                <a:spcPct val="0"/>
              </a:spcBef>
              <a:spcAft>
                <a:spcPct val="0"/>
              </a:spcAft>
              <a:buFont typeface="Arial" pitchFamily="34" charset="0"/>
              <a:defRPr sz="2800" b="1">
                <a:solidFill>
                  <a:schemeClr val="bg1"/>
                </a:solidFill>
                <a:latin typeface="Verdana" pitchFamily="34" charset="0"/>
                <a:ea typeface="宋体" pitchFamily="2" charset="-122"/>
              </a:defRPr>
            </a:lvl9pPr>
          </a:lstStyle>
          <a:p>
            <a:pPr algn="ctr"/>
            <a:endParaRPr lang="zh-CN" altLang="en-US" sz="2400" kern="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 name="AutoShape 2" descr="Image of author Bin Ning">
            <a:extLst>
              <a:ext uri="{FF2B5EF4-FFF2-40B4-BE49-F238E27FC236}">
                <a16:creationId xmlns:a16="http://schemas.microsoft.com/office/drawing/2014/main" id="{B7835270-E070-817C-84B4-81D66AD802D6}"/>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矩形 7">
            <a:extLst>
              <a:ext uri="{FF2B5EF4-FFF2-40B4-BE49-F238E27FC236}">
                <a16:creationId xmlns:a16="http://schemas.microsoft.com/office/drawing/2014/main" id="{039D2382-6F02-8AF3-B5E2-A8C4608C9BDE}"/>
              </a:ext>
            </a:extLst>
          </p:cNvPr>
          <p:cNvSpPr/>
          <p:nvPr/>
        </p:nvSpPr>
        <p:spPr>
          <a:xfrm>
            <a:off x="306790" y="994870"/>
            <a:ext cx="5498076" cy="400110"/>
          </a:xfrm>
          <a:prstGeom prst="rect">
            <a:avLst/>
          </a:prstGeom>
          <a:solidFill>
            <a:schemeClr val="bg1"/>
          </a:solid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Clr>
                <a:srgbClr val="DF213B"/>
              </a:buClr>
              <a:buFont typeface="Wingdings" panose="05000000000000000000" pitchFamily="2" charset="2"/>
              <a:buChar char="p"/>
            </a:pPr>
            <a:r>
              <a:rPr lang="zh-CN" altLang="en-US" sz="2000" b="1" dirty="0">
                <a:solidFill>
                  <a:schemeClr val="tx1">
                    <a:lumMod val="75000"/>
                    <a:lumOff val="25000"/>
                  </a:schemeClr>
                </a:solidFill>
                <a:latin typeface="微软雅黑" panose="020B0503020204020204" charset="-122"/>
                <a:ea typeface="微软雅黑" panose="020B0503020204020204" charset="-122"/>
              </a:rPr>
              <a:t>研究背景：</a:t>
            </a:r>
            <a:r>
              <a:rPr lang="zh-CN" altLang="en-US" sz="2000" b="1" dirty="0">
                <a:effectLst/>
                <a:latin typeface="Helvetica" pitchFamily="2" charset="0"/>
              </a:rPr>
              <a:t>区块链中的动态管理和配置需求</a:t>
            </a:r>
            <a:endParaRPr lang="en-US" altLang="zh-CN" sz="2000" b="1" dirty="0">
              <a:effectLst/>
              <a:latin typeface="Helvetica" pitchFamily="2" charset="0"/>
            </a:endParaRPr>
          </a:p>
        </p:txBody>
      </p:sp>
      <p:sp>
        <p:nvSpPr>
          <p:cNvPr id="2" name="标题 1">
            <a:extLst>
              <a:ext uri="{FF2B5EF4-FFF2-40B4-BE49-F238E27FC236}">
                <a16:creationId xmlns:a16="http://schemas.microsoft.com/office/drawing/2014/main" id="{E0926FC9-D450-1CC7-91FC-9AA67A144A48}"/>
              </a:ext>
            </a:extLst>
          </p:cNvPr>
          <p:cNvSpPr>
            <a:spLocks noGrp="1"/>
          </p:cNvSpPr>
          <p:nvPr>
            <p:ph type="title"/>
          </p:nvPr>
        </p:nvSpPr>
        <p:spPr>
          <a:xfrm>
            <a:off x="298258" y="123224"/>
            <a:ext cx="11819823" cy="706090"/>
          </a:xfrm>
        </p:spPr>
        <p:txBody>
          <a:bodyPr/>
          <a:lstStyle/>
          <a:p>
            <a:r>
              <a:rPr lang="zh-CN" altLang="en-US" dirty="0"/>
              <a:t>软件定义共识</a:t>
            </a:r>
            <a:r>
              <a:rPr lang="en-US" altLang="zh-CN" dirty="0"/>
              <a:t>Software-Defined Consensus (SDC)</a:t>
            </a:r>
            <a:endParaRPr lang="zh-CN" altLang="en-US" dirty="0"/>
          </a:p>
        </p:txBody>
      </p:sp>
      <p:pic>
        <p:nvPicPr>
          <p:cNvPr id="4" name="Picture 3">
            <a:extLst>
              <a:ext uri="{FF2B5EF4-FFF2-40B4-BE49-F238E27FC236}">
                <a16:creationId xmlns:a16="http://schemas.microsoft.com/office/drawing/2014/main" id="{217E3495-25D1-3F6C-4696-35643327103E}"/>
              </a:ext>
            </a:extLst>
          </p:cNvPr>
          <p:cNvPicPr>
            <a:picLocks noChangeAspect="1"/>
          </p:cNvPicPr>
          <p:nvPr/>
        </p:nvPicPr>
        <p:blipFill>
          <a:blip r:embed="rId3"/>
          <a:stretch>
            <a:fillRect/>
          </a:stretch>
        </p:blipFill>
        <p:spPr>
          <a:xfrm>
            <a:off x="734323" y="2082376"/>
            <a:ext cx="4490893" cy="1085048"/>
          </a:xfrm>
          <a:prstGeom prst="rect">
            <a:avLst/>
          </a:prstGeom>
        </p:spPr>
      </p:pic>
      <p:sp>
        <p:nvSpPr>
          <p:cNvPr id="9" name="TextBox 8">
            <a:extLst>
              <a:ext uri="{FF2B5EF4-FFF2-40B4-BE49-F238E27FC236}">
                <a16:creationId xmlns:a16="http://schemas.microsoft.com/office/drawing/2014/main" id="{F798B51E-284C-2A4C-EEBC-DB81DBB68212}"/>
              </a:ext>
            </a:extLst>
          </p:cNvPr>
          <p:cNvSpPr txBox="1"/>
          <p:nvPr/>
        </p:nvSpPr>
        <p:spPr>
          <a:xfrm>
            <a:off x="379568" y="1440210"/>
            <a:ext cx="5498076" cy="646331"/>
          </a:xfrm>
          <a:prstGeom prst="rect">
            <a:avLst/>
          </a:prstGeom>
          <a:noFill/>
        </p:spPr>
        <p:txBody>
          <a:bodyPr wrap="square">
            <a:spAutoFit/>
          </a:bodyPr>
          <a:lstStyle/>
          <a:p>
            <a:pPr>
              <a:buClr>
                <a:srgbClr val="DF213B"/>
              </a:buClr>
            </a:pPr>
            <a:r>
              <a:rPr lang="zh-CN" altLang="en-US" sz="1800" b="1" dirty="0">
                <a:latin typeface="Helvetica" pitchFamily="2" charset="0"/>
              </a:rPr>
              <a:t>没有</a:t>
            </a:r>
            <a:r>
              <a:rPr lang="en-US" sz="1800" i="1" dirty="0">
                <a:effectLst/>
                <a:latin typeface="Helvetica" pitchFamily="2" charset="0"/>
              </a:rPr>
              <a:t>one-size-fits-all</a:t>
            </a:r>
            <a:r>
              <a:rPr lang="zh-CN" altLang="en-US" sz="1800" b="1" dirty="0">
                <a:latin typeface="Helvetica" pitchFamily="2" charset="0"/>
              </a:rPr>
              <a:t>的交易处理配置，如何高效管理交易的共识过程和动态调整策略是一个突出的问题</a:t>
            </a:r>
          </a:p>
        </p:txBody>
      </p:sp>
      <p:sp>
        <p:nvSpPr>
          <p:cNvPr id="11" name="圆角矩形 20">
            <a:extLst>
              <a:ext uri="{FF2B5EF4-FFF2-40B4-BE49-F238E27FC236}">
                <a16:creationId xmlns:a16="http://schemas.microsoft.com/office/drawing/2014/main" id="{680EFFBF-9182-B7F6-152F-9358FFB12CC1}"/>
              </a:ext>
            </a:extLst>
          </p:cNvPr>
          <p:cNvSpPr>
            <a:spLocks noChangeArrowheads="1"/>
          </p:cNvSpPr>
          <p:nvPr/>
        </p:nvSpPr>
        <p:spPr bwMode="auto">
          <a:xfrm>
            <a:off x="6221387" y="1213661"/>
            <a:ext cx="5652165" cy="2215340"/>
          </a:xfrm>
          <a:prstGeom prst="roundRect">
            <a:avLst>
              <a:gd name="adj" fmla="val 6444"/>
            </a:avLst>
          </a:prstGeom>
          <a:noFill/>
          <a:ln w="12700" cmpd="sng">
            <a:solidFill>
              <a:schemeClr val="tx1"/>
            </a:solidFill>
            <a:prstDash val="dash"/>
            <a:round/>
            <a:headEnd/>
            <a:tailEnd/>
          </a:ln>
        </p:spPr>
        <p:txBody>
          <a:bodyPr anchor="t"/>
          <a:lstStyle>
            <a:lvl1pPr>
              <a:defRPr sz="2800" b="1">
                <a:solidFill>
                  <a:schemeClr val="bg1"/>
                </a:solidFill>
                <a:latin typeface="Verdana" pitchFamily="34" charset="0"/>
                <a:ea typeface="宋体" pitchFamily="2" charset="-122"/>
              </a:defRPr>
            </a:lvl1pPr>
            <a:lvl2pPr marL="742950" indent="-285750">
              <a:defRPr sz="2800" b="1">
                <a:solidFill>
                  <a:schemeClr val="bg1"/>
                </a:solidFill>
                <a:latin typeface="Verdana" pitchFamily="34" charset="0"/>
                <a:ea typeface="宋体" pitchFamily="2" charset="-122"/>
              </a:defRPr>
            </a:lvl2pPr>
            <a:lvl3pPr marL="1143000" indent="-228600">
              <a:defRPr sz="2800" b="1">
                <a:solidFill>
                  <a:schemeClr val="bg1"/>
                </a:solidFill>
                <a:latin typeface="Verdana" pitchFamily="34" charset="0"/>
                <a:ea typeface="宋体" pitchFamily="2" charset="-122"/>
              </a:defRPr>
            </a:lvl3pPr>
            <a:lvl4pPr marL="1600200" indent="-228600">
              <a:defRPr sz="2800" b="1">
                <a:solidFill>
                  <a:schemeClr val="bg1"/>
                </a:solidFill>
                <a:latin typeface="Verdana" pitchFamily="34" charset="0"/>
                <a:ea typeface="宋体" pitchFamily="2" charset="-122"/>
              </a:defRPr>
            </a:lvl4pPr>
            <a:lvl5pPr marL="2057400" indent="-228600">
              <a:defRPr sz="2800" b="1">
                <a:solidFill>
                  <a:schemeClr val="bg1"/>
                </a:solidFill>
                <a:latin typeface="Verdana" pitchFamily="34" charset="0"/>
                <a:ea typeface="宋体" pitchFamily="2" charset="-122"/>
              </a:defRPr>
            </a:lvl5pPr>
            <a:lvl6pPr marL="2514600" indent="-228600" eaLnBrk="0" fontAlgn="base" hangingPunct="0">
              <a:spcBef>
                <a:spcPct val="0"/>
              </a:spcBef>
              <a:spcAft>
                <a:spcPct val="0"/>
              </a:spcAft>
              <a:buFont typeface="Arial" pitchFamily="34" charset="0"/>
              <a:defRPr sz="2800" b="1">
                <a:solidFill>
                  <a:schemeClr val="bg1"/>
                </a:solidFill>
                <a:latin typeface="Verdana" pitchFamily="34" charset="0"/>
                <a:ea typeface="宋体" pitchFamily="2" charset="-122"/>
              </a:defRPr>
            </a:lvl6pPr>
            <a:lvl7pPr marL="2971800" indent="-228600" eaLnBrk="0" fontAlgn="base" hangingPunct="0">
              <a:spcBef>
                <a:spcPct val="0"/>
              </a:spcBef>
              <a:spcAft>
                <a:spcPct val="0"/>
              </a:spcAft>
              <a:buFont typeface="Arial" pitchFamily="34" charset="0"/>
              <a:defRPr sz="2800" b="1">
                <a:solidFill>
                  <a:schemeClr val="bg1"/>
                </a:solidFill>
                <a:latin typeface="Verdana" pitchFamily="34" charset="0"/>
                <a:ea typeface="宋体" pitchFamily="2" charset="-122"/>
              </a:defRPr>
            </a:lvl7pPr>
            <a:lvl8pPr marL="3429000" indent="-228600" eaLnBrk="0" fontAlgn="base" hangingPunct="0">
              <a:spcBef>
                <a:spcPct val="0"/>
              </a:spcBef>
              <a:spcAft>
                <a:spcPct val="0"/>
              </a:spcAft>
              <a:buFont typeface="Arial" pitchFamily="34" charset="0"/>
              <a:defRPr sz="2800" b="1">
                <a:solidFill>
                  <a:schemeClr val="bg1"/>
                </a:solidFill>
                <a:latin typeface="Verdana" pitchFamily="34" charset="0"/>
                <a:ea typeface="宋体" pitchFamily="2" charset="-122"/>
              </a:defRPr>
            </a:lvl8pPr>
            <a:lvl9pPr marL="3886200" indent="-228600" eaLnBrk="0" fontAlgn="base" hangingPunct="0">
              <a:spcBef>
                <a:spcPct val="0"/>
              </a:spcBef>
              <a:spcAft>
                <a:spcPct val="0"/>
              </a:spcAft>
              <a:buFont typeface="Arial" pitchFamily="34" charset="0"/>
              <a:defRPr sz="2800" b="1">
                <a:solidFill>
                  <a:schemeClr val="bg1"/>
                </a:solidFill>
                <a:latin typeface="Verdana" pitchFamily="34" charset="0"/>
                <a:ea typeface="宋体" pitchFamily="2" charset="-122"/>
              </a:defRPr>
            </a:lvl9pPr>
          </a:lstStyle>
          <a:p>
            <a:pPr algn="ctr"/>
            <a:endParaRPr lang="zh-CN" altLang="en-US" sz="2400" kern="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3" name="矩形 7">
            <a:extLst>
              <a:ext uri="{FF2B5EF4-FFF2-40B4-BE49-F238E27FC236}">
                <a16:creationId xmlns:a16="http://schemas.microsoft.com/office/drawing/2014/main" id="{DF0403AB-7808-25C2-D322-0827F35A05AC}"/>
              </a:ext>
            </a:extLst>
          </p:cNvPr>
          <p:cNvSpPr/>
          <p:nvPr/>
        </p:nvSpPr>
        <p:spPr>
          <a:xfrm>
            <a:off x="6229919" y="994870"/>
            <a:ext cx="5498076" cy="400110"/>
          </a:xfrm>
          <a:prstGeom prst="rect">
            <a:avLst/>
          </a:prstGeom>
          <a:solidFill>
            <a:schemeClr val="bg1"/>
          </a:solid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Clr>
                <a:srgbClr val="DF213B"/>
              </a:buClr>
              <a:buFont typeface="Wingdings" panose="05000000000000000000" pitchFamily="2" charset="2"/>
              <a:buChar char="p"/>
            </a:pPr>
            <a:r>
              <a:rPr lang="zh-CN" altLang="en-US" sz="2000" b="1" dirty="0">
                <a:solidFill>
                  <a:schemeClr val="tx1">
                    <a:lumMod val="75000"/>
                    <a:lumOff val="25000"/>
                  </a:schemeClr>
                </a:solidFill>
                <a:latin typeface="微软雅黑" panose="020B0503020204020204" charset="-122"/>
                <a:ea typeface="微软雅黑" panose="020B0503020204020204" charset="-122"/>
              </a:rPr>
              <a:t>研究方案：</a:t>
            </a:r>
            <a:r>
              <a:rPr lang="en-US" altLang="zh-CN" sz="2000" b="1" dirty="0">
                <a:latin typeface="Helvetica" pitchFamily="2" charset="0"/>
              </a:rPr>
              <a:t> </a:t>
            </a:r>
            <a:r>
              <a:rPr lang="zh-CN" altLang="en-US" sz="2000" b="1" dirty="0">
                <a:latin typeface="Helvetica" pitchFamily="2" charset="0"/>
              </a:rPr>
              <a:t>软件定义共识</a:t>
            </a:r>
            <a:r>
              <a:rPr lang="en-US" altLang="zh-CN" sz="2000" b="1" dirty="0">
                <a:latin typeface="Helvetica" pitchFamily="2" charset="0"/>
              </a:rPr>
              <a:t>(SDC) </a:t>
            </a:r>
            <a:r>
              <a:rPr lang="zh-CN" altLang="en-US" sz="2000" b="1" dirty="0">
                <a:latin typeface="Helvetica" pitchFamily="2" charset="0"/>
              </a:rPr>
              <a:t>框架</a:t>
            </a:r>
            <a:endParaRPr lang="en-US" altLang="zh-CN" sz="2000" b="1" dirty="0">
              <a:effectLst/>
              <a:latin typeface="Helvetica" pitchFamily="2" charset="0"/>
            </a:endParaRPr>
          </a:p>
        </p:txBody>
      </p:sp>
      <p:sp>
        <p:nvSpPr>
          <p:cNvPr id="15" name="TextBox 14">
            <a:extLst>
              <a:ext uri="{FF2B5EF4-FFF2-40B4-BE49-F238E27FC236}">
                <a16:creationId xmlns:a16="http://schemas.microsoft.com/office/drawing/2014/main" id="{35D2D75D-7E7A-29B9-3F93-39395D68D8F3}"/>
              </a:ext>
            </a:extLst>
          </p:cNvPr>
          <p:cNvSpPr txBox="1"/>
          <p:nvPr/>
        </p:nvSpPr>
        <p:spPr>
          <a:xfrm>
            <a:off x="6302697" y="1440210"/>
            <a:ext cx="5498076" cy="2031325"/>
          </a:xfrm>
          <a:prstGeom prst="rect">
            <a:avLst/>
          </a:prstGeom>
          <a:noFill/>
        </p:spPr>
        <p:txBody>
          <a:bodyPr wrap="square">
            <a:spAutoFit/>
          </a:bodyPr>
          <a:lstStyle/>
          <a:p>
            <a:pPr>
              <a:buClr>
                <a:srgbClr val="DF213B"/>
              </a:buClr>
            </a:pPr>
            <a:r>
              <a:rPr lang="zh-CN" altLang="en-US" sz="1800" b="1" dirty="0">
                <a:latin typeface="Helvetica" pitchFamily="2" charset="0"/>
              </a:rPr>
              <a:t>分离数据面（交易和区块）和控制面（共识逻辑的操作），将控制权交给一个独立的控制器，能够通过编程接口动态调整共识规则</a:t>
            </a:r>
            <a:endParaRPr lang="en-US" altLang="zh-CN" sz="1800" b="1" dirty="0">
              <a:latin typeface="Helvetica" pitchFamily="2" charset="0"/>
            </a:endParaRPr>
          </a:p>
          <a:p>
            <a:pPr marL="285750" indent="-285750">
              <a:buFont typeface="Arial" panose="020B0604020202020204" pitchFamily="34" charset="0"/>
              <a:buChar char="•"/>
            </a:pPr>
            <a:r>
              <a:rPr lang="zh-CN" altLang="en-US" dirty="0">
                <a:latin typeface="Helvetica" pitchFamily="2" charset="0"/>
              </a:rPr>
              <a:t>独立控制器：通过独立的控制器来管理共识过程，能够根据网络状态动态调整共识策略。</a:t>
            </a:r>
            <a:endParaRPr lang="en-US" altLang="zh-CN" dirty="0">
              <a:latin typeface="Helvetica" pitchFamily="2" charset="0"/>
            </a:endParaRPr>
          </a:p>
          <a:p>
            <a:pPr marL="285750" indent="-285750">
              <a:buFont typeface="Arial" panose="020B0604020202020204" pitchFamily="34" charset="0"/>
              <a:buChar char="•"/>
            </a:pPr>
            <a:r>
              <a:rPr lang="zh-CN" altLang="en-US" dirty="0">
                <a:latin typeface="Helvetica" pitchFamily="2" charset="0"/>
              </a:rPr>
              <a:t>适配的区块链架构：重新设计架构，支持</a:t>
            </a:r>
            <a:r>
              <a:rPr lang="en-US" dirty="0">
                <a:latin typeface="Helvetica" pitchFamily="2" charset="0"/>
              </a:rPr>
              <a:t>SDC</a:t>
            </a:r>
            <a:r>
              <a:rPr lang="zh-CN" altLang="en-US" dirty="0">
                <a:latin typeface="Helvetica" pitchFamily="2" charset="0"/>
              </a:rPr>
              <a:t>控制器的细粒度调度。</a:t>
            </a:r>
          </a:p>
        </p:txBody>
      </p:sp>
      <p:sp>
        <p:nvSpPr>
          <p:cNvPr id="70" name="Rounded Rectangle 69">
            <a:extLst>
              <a:ext uri="{FF2B5EF4-FFF2-40B4-BE49-F238E27FC236}">
                <a16:creationId xmlns:a16="http://schemas.microsoft.com/office/drawing/2014/main" id="{96667F54-121A-A92B-5700-37603FB4618F}"/>
              </a:ext>
            </a:extLst>
          </p:cNvPr>
          <p:cNvSpPr/>
          <p:nvPr/>
        </p:nvSpPr>
        <p:spPr>
          <a:xfrm>
            <a:off x="4195526" y="4630988"/>
            <a:ext cx="7532469" cy="1965519"/>
          </a:xfrm>
          <a:prstGeom prst="roundRect">
            <a:avLst/>
          </a:prstGeom>
          <a:solidFill>
            <a:schemeClr val="bg1"/>
          </a:solidFill>
          <a:ln>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endParaRPr lang="en-US"/>
          </a:p>
        </p:txBody>
      </p:sp>
      <p:sp>
        <p:nvSpPr>
          <p:cNvPr id="76" name="Chevron 75">
            <a:extLst>
              <a:ext uri="{FF2B5EF4-FFF2-40B4-BE49-F238E27FC236}">
                <a16:creationId xmlns:a16="http://schemas.microsoft.com/office/drawing/2014/main" id="{2D49D242-5E61-D65C-692A-1A8E3181F76E}"/>
              </a:ext>
            </a:extLst>
          </p:cNvPr>
          <p:cNvSpPr/>
          <p:nvPr/>
        </p:nvSpPr>
        <p:spPr>
          <a:xfrm>
            <a:off x="4195526" y="4062221"/>
            <a:ext cx="1597572" cy="420415"/>
          </a:xfrm>
          <a:prstGeom prst="chevron">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r>
              <a:rPr lang="en-US" sz="1050" b="1" dirty="0">
                <a:solidFill>
                  <a:srgbClr val="569CD6"/>
                </a:solidFill>
                <a:latin typeface="Menlo" panose="020B0609030804020204" pitchFamily="49" charset="0"/>
              </a:rPr>
              <a:t>Transaction Propagation</a:t>
            </a:r>
            <a:endParaRPr lang="en-US" sz="1050" dirty="0">
              <a:solidFill>
                <a:srgbClr val="CCCCCC"/>
              </a:solidFill>
              <a:latin typeface="Menlo" panose="020B0609030804020204" pitchFamily="49" charset="0"/>
            </a:endParaRPr>
          </a:p>
        </p:txBody>
      </p:sp>
      <p:sp>
        <p:nvSpPr>
          <p:cNvPr id="77" name="Chevron 76">
            <a:extLst>
              <a:ext uri="{FF2B5EF4-FFF2-40B4-BE49-F238E27FC236}">
                <a16:creationId xmlns:a16="http://schemas.microsoft.com/office/drawing/2014/main" id="{ADDEAE3E-7621-14AD-E9AE-133230F130D6}"/>
              </a:ext>
            </a:extLst>
          </p:cNvPr>
          <p:cNvSpPr/>
          <p:nvPr/>
        </p:nvSpPr>
        <p:spPr>
          <a:xfrm>
            <a:off x="5679250" y="4062221"/>
            <a:ext cx="1597572" cy="420415"/>
          </a:xfrm>
          <a:prstGeom prst="chevron">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r>
              <a:rPr lang="en-US" sz="1050" b="1" dirty="0">
                <a:solidFill>
                  <a:srgbClr val="569CD6"/>
                </a:solidFill>
                <a:latin typeface="Menlo" panose="020B0609030804020204" pitchFamily="49" charset="0"/>
              </a:rPr>
              <a:t>Block Generation</a:t>
            </a:r>
            <a:endParaRPr lang="en-US" sz="1050" dirty="0">
              <a:solidFill>
                <a:srgbClr val="CCCCCC"/>
              </a:solidFill>
              <a:latin typeface="Menlo" panose="020B0609030804020204" pitchFamily="49" charset="0"/>
            </a:endParaRPr>
          </a:p>
        </p:txBody>
      </p:sp>
      <p:sp>
        <p:nvSpPr>
          <p:cNvPr id="78" name="Chevron 77">
            <a:extLst>
              <a:ext uri="{FF2B5EF4-FFF2-40B4-BE49-F238E27FC236}">
                <a16:creationId xmlns:a16="http://schemas.microsoft.com/office/drawing/2014/main" id="{ACBCB284-7D7B-A2A6-0C1B-8809572EB694}"/>
              </a:ext>
            </a:extLst>
          </p:cNvPr>
          <p:cNvSpPr/>
          <p:nvPr/>
        </p:nvSpPr>
        <p:spPr>
          <a:xfrm>
            <a:off x="7162974" y="4062221"/>
            <a:ext cx="1597572" cy="420415"/>
          </a:xfrm>
          <a:prstGeom prst="chevron">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r>
              <a:rPr lang="en-US" sz="1050" b="1" dirty="0">
                <a:solidFill>
                  <a:srgbClr val="569CD6"/>
                </a:solidFill>
                <a:latin typeface="Menlo" panose="020B0609030804020204" pitchFamily="49" charset="0"/>
              </a:rPr>
              <a:t>Block Validation</a:t>
            </a:r>
            <a:endParaRPr lang="en-US" sz="1050" dirty="0">
              <a:solidFill>
                <a:srgbClr val="CCCCCC"/>
              </a:solidFill>
              <a:latin typeface="Menlo" panose="020B0609030804020204" pitchFamily="49" charset="0"/>
            </a:endParaRPr>
          </a:p>
        </p:txBody>
      </p:sp>
      <p:sp>
        <p:nvSpPr>
          <p:cNvPr id="79" name="Chevron 78">
            <a:extLst>
              <a:ext uri="{FF2B5EF4-FFF2-40B4-BE49-F238E27FC236}">
                <a16:creationId xmlns:a16="http://schemas.microsoft.com/office/drawing/2014/main" id="{77ABA026-5A7B-3C22-A559-5359C608ED25}"/>
              </a:ext>
            </a:extLst>
          </p:cNvPr>
          <p:cNvSpPr/>
          <p:nvPr/>
        </p:nvSpPr>
        <p:spPr>
          <a:xfrm>
            <a:off x="8646698" y="4062221"/>
            <a:ext cx="1597572" cy="420415"/>
          </a:xfrm>
          <a:prstGeom prst="chevron">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r>
              <a:rPr lang="en-US" sz="1050" b="1" dirty="0">
                <a:solidFill>
                  <a:srgbClr val="569CD6"/>
                </a:solidFill>
                <a:latin typeface="Menlo" panose="020B0609030804020204" pitchFamily="49" charset="0"/>
              </a:rPr>
              <a:t>Block Propagation</a:t>
            </a:r>
            <a:endParaRPr lang="en-US" sz="1050" dirty="0">
              <a:solidFill>
                <a:srgbClr val="CCCCCC"/>
              </a:solidFill>
              <a:latin typeface="Menlo" panose="020B0609030804020204" pitchFamily="49" charset="0"/>
            </a:endParaRPr>
          </a:p>
        </p:txBody>
      </p:sp>
      <p:sp>
        <p:nvSpPr>
          <p:cNvPr id="80" name="Chevron 79">
            <a:extLst>
              <a:ext uri="{FF2B5EF4-FFF2-40B4-BE49-F238E27FC236}">
                <a16:creationId xmlns:a16="http://schemas.microsoft.com/office/drawing/2014/main" id="{EE8C9AD2-A89E-992B-9B7A-2AD66E80E1B3}"/>
              </a:ext>
            </a:extLst>
          </p:cNvPr>
          <p:cNvSpPr/>
          <p:nvPr/>
        </p:nvSpPr>
        <p:spPr>
          <a:xfrm>
            <a:off x="10130423" y="4062221"/>
            <a:ext cx="1597572" cy="420415"/>
          </a:xfrm>
          <a:prstGeom prst="chevron">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r>
              <a:rPr lang="en-US" sz="1050" b="1" dirty="0">
                <a:solidFill>
                  <a:srgbClr val="569CD6"/>
                </a:solidFill>
                <a:latin typeface="Menlo" panose="020B0609030804020204" pitchFamily="49" charset="0"/>
              </a:rPr>
              <a:t>Block Confirmation</a:t>
            </a:r>
            <a:endParaRPr lang="en-US" sz="1050" dirty="0">
              <a:solidFill>
                <a:srgbClr val="CCCCCC"/>
              </a:solidFill>
              <a:latin typeface="Menlo" panose="020B0609030804020204" pitchFamily="49" charset="0"/>
            </a:endParaRPr>
          </a:p>
        </p:txBody>
      </p:sp>
      <p:cxnSp>
        <p:nvCxnSpPr>
          <p:cNvPr id="81" name="Straight Arrow Connector 80">
            <a:extLst>
              <a:ext uri="{FF2B5EF4-FFF2-40B4-BE49-F238E27FC236}">
                <a16:creationId xmlns:a16="http://schemas.microsoft.com/office/drawing/2014/main" id="{AF513A43-02D4-65DC-7881-BE328A4B75E5}"/>
              </a:ext>
            </a:extLst>
          </p:cNvPr>
          <p:cNvCxnSpPr>
            <a:cxnSpLocks/>
          </p:cNvCxnSpPr>
          <p:nvPr/>
        </p:nvCxnSpPr>
        <p:spPr>
          <a:xfrm>
            <a:off x="4391631" y="4924606"/>
            <a:ext cx="713064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8" name="TextBox 40">
            <a:extLst>
              <a:ext uri="{FF2B5EF4-FFF2-40B4-BE49-F238E27FC236}">
                <a16:creationId xmlns:a16="http://schemas.microsoft.com/office/drawing/2014/main" id="{11538BE9-EBB7-9228-77B3-182A95FDBC8A}"/>
              </a:ext>
            </a:extLst>
          </p:cNvPr>
          <p:cNvSpPr txBox="1"/>
          <p:nvPr/>
        </p:nvSpPr>
        <p:spPr>
          <a:xfrm>
            <a:off x="7691836" y="5915403"/>
            <a:ext cx="3041573" cy="584775"/>
          </a:xfrm>
          <a:prstGeom prst="rect">
            <a:avLst/>
          </a:prstGeom>
          <a:noFill/>
        </p:spPr>
        <p:txBody>
          <a:bodyPr wrap="square">
            <a:spAutoFit/>
          </a:bodyPr>
          <a:lstStyle>
            <a:defPPr>
              <a:defRPr lang="en-US"/>
            </a:defPPr>
            <a:lvl1pPr marL="0" algn="l" defTabSz="914341" rtl="0" eaLnBrk="1" latinLnBrk="0" hangingPunct="1">
              <a:defRPr sz="1800" kern="1200">
                <a:solidFill>
                  <a:schemeClr val="tx1"/>
                </a:solidFill>
                <a:latin typeface="+mn-lt"/>
                <a:ea typeface="+mn-ea"/>
                <a:cs typeface="+mn-cs"/>
              </a:defRPr>
            </a:lvl1pPr>
            <a:lvl2pPr marL="457171" algn="l" defTabSz="914341" rtl="0" eaLnBrk="1" latinLnBrk="0" hangingPunct="1">
              <a:defRPr sz="1800" kern="1200">
                <a:solidFill>
                  <a:schemeClr val="tx1"/>
                </a:solidFill>
                <a:latin typeface="+mn-lt"/>
                <a:ea typeface="+mn-ea"/>
                <a:cs typeface="+mn-cs"/>
              </a:defRPr>
            </a:lvl2pPr>
            <a:lvl3pPr marL="914341" algn="l" defTabSz="914341" rtl="0" eaLnBrk="1" latinLnBrk="0" hangingPunct="1">
              <a:defRPr sz="1800" kern="1200">
                <a:solidFill>
                  <a:schemeClr val="tx1"/>
                </a:solidFill>
                <a:latin typeface="+mn-lt"/>
                <a:ea typeface="+mn-ea"/>
                <a:cs typeface="+mn-cs"/>
              </a:defRPr>
            </a:lvl3pPr>
            <a:lvl4pPr marL="1371512" algn="l" defTabSz="914341" rtl="0" eaLnBrk="1" latinLnBrk="0" hangingPunct="1">
              <a:defRPr sz="1800" kern="1200">
                <a:solidFill>
                  <a:schemeClr val="tx1"/>
                </a:solidFill>
                <a:latin typeface="+mn-lt"/>
                <a:ea typeface="+mn-ea"/>
                <a:cs typeface="+mn-cs"/>
              </a:defRPr>
            </a:lvl4pPr>
            <a:lvl5pPr marL="1828683" algn="l" defTabSz="914341" rtl="0" eaLnBrk="1" latinLnBrk="0" hangingPunct="1">
              <a:defRPr sz="1800" kern="1200">
                <a:solidFill>
                  <a:schemeClr val="tx1"/>
                </a:solidFill>
                <a:latin typeface="+mn-lt"/>
                <a:ea typeface="+mn-ea"/>
                <a:cs typeface="+mn-cs"/>
              </a:defRPr>
            </a:lvl5pPr>
            <a:lvl6pPr marL="2285854" algn="l" defTabSz="914341" rtl="0" eaLnBrk="1" latinLnBrk="0" hangingPunct="1">
              <a:defRPr sz="1800" kern="1200">
                <a:solidFill>
                  <a:schemeClr val="tx1"/>
                </a:solidFill>
                <a:latin typeface="+mn-lt"/>
                <a:ea typeface="+mn-ea"/>
                <a:cs typeface="+mn-cs"/>
              </a:defRPr>
            </a:lvl6pPr>
            <a:lvl7pPr marL="2743024" algn="l" defTabSz="914341" rtl="0" eaLnBrk="1" latinLnBrk="0" hangingPunct="1">
              <a:defRPr sz="1800" kern="1200">
                <a:solidFill>
                  <a:schemeClr val="tx1"/>
                </a:solidFill>
                <a:latin typeface="+mn-lt"/>
                <a:ea typeface="+mn-ea"/>
                <a:cs typeface="+mn-cs"/>
              </a:defRPr>
            </a:lvl7pPr>
            <a:lvl8pPr marL="3200195" algn="l" defTabSz="914341" rtl="0" eaLnBrk="1" latinLnBrk="0" hangingPunct="1">
              <a:defRPr sz="1800" kern="1200">
                <a:solidFill>
                  <a:schemeClr val="tx1"/>
                </a:solidFill>
                <a:latin typeface="+mn-lt"/>
                <a:ea typeface="+mn-ea"/>
                <a:cs typeface="+mn-cs"/>
              </a:defRPr>
            </a:lvl8pPr>
            <a:lvl9pPr marL="3657366" algn="l" defTabSz="914341" rtl="0" eaLnBrk="1" latinLnBrk="0" hangingPunct="1">
              <a:defRPr sz="1800" kern="1200">
                <a:solidFill>
                  <a:schemeClr val="tx1"/>
                </a:solidFill>
                <a:latin typeface="+mn-lt"/>
                <a:ea typeface="+mn-ea"/>
                <a:cs typeface="+mn-cs"/>
              </a:defRPr>
            </a:lvl9pPr>
          </a:lstStyle>
          <a:p>
            <a:r>
              <a:rPr lang="en-US" sz="1600" b="1" dirty="0">
                <a:latin typeface="Menlo" panose="020B0609030804020204" pitchFamily="49" charset="0"/>
              </a:rPr>
              <a:t>Programming Interface: </a:t>
            </a:r>
          </a:p>
          <a:p>
            <a:r>
              <a:rPr lang="en-US" sz="1600" b="1" dirty="0">
                <a:latin typeface="Menlo" panose="020B0609030804020204" pitchFamily="49" charset="0"/>
              </a:rPr>
              <a:t>collective functioning</a:t>
            </a:r>
          </a:p>
        </p:txBody>
      </p:sp>
      <p:sp>
        <p:nvSpPr>
          <p:cNvPr id="89" name="Oval 88">
            <a:extLst>
              <a:ext uri="{FF2B5EF4-FFF2-40B4-BE49-F238E27FC236}">
                <a16:creationId xmlns:a16="http://schemas.microsoft.com/office/drawing/2014/main" id="{C55F96B0-BF0A-B887-3162-417D398C676E}"/>
              </a:ext>
            </a:extLst>
          </p:cNvPr>
          <p:cNvSpPr/>
          <p:nvPr/>
        </p:nvSpPr>
        <p:spPr>
          <a:xfrm flipV="1">
            <a:off x="4914655" y="4844873"/>
            <a:ext cx="165004" cy="165004"/>
          </a:xfrm>
          <a:prstGeom prst="ellipse">
            <a:avLst/>
          </a:prstGeom>
          <a:solidFill>
            <a:srgbClr val="FCBD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endParaRPr lang="en-US"/>
          </a:p>
        </p:txBody>
      </p:sp>
      <p:cxnSp>
        <p:nvCxnSpPr>
          <p:cNvPr id="90" name="Straight Arrow Connector 89">
            <a:extLst>
              <a:ext uri="{FF2B5EF4-FFF2-40B4-BE49-F238E27FC236}">
                <a16:creationId xmlns:a16="http://schemas.microsoft.com/office/drawing/2014/main" id="{0A0FCAA7-08DA-BE82-E12B-AA013F108AFB}"/>
              </a:ext>
            </a:extLst>
          </p:cNvPr>
          <p:cNvCxnSpPr>
            <a:cxnSpLocks/>
          </p:cNvCxnSpPr>
          <p:nvPr/>
        </p:nvCxnSpPr>
        <p:spPr>
          <a:xfrm>
            <a:off x="4997157" y="4482635"/>
            <a:ext cx="0" cy="362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EF9B2839-6919-62F5-0A83-30793CF1B66A}"/>
              </a:ext>
            </a:extLst>
          </p:cNvPr>
          <p:cNvSpPr/>
          <p:nvPr/>
        </p:nvSpPr>
        <p:spPr>
          <a:xfrm flipV="1">
            <a:off x="6403950" y="4844873"/>
            <a:ext cx="165004" cy="165004"/>
          </a:xfrm>
          <a:prstGeom prst="ellipse">
            <a:avLst/>
          </a:prstGeom>
          <a:solidFill>
            <a:srgbClr val="FCBD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endParaRPr lang="en-US"/>
          </a:p>
        </p:txBody>
      </p:sp>
      <p:cxnSp>
        <p:nvCxnSpPr>
          <p:cNvPr id="92" name="Straight Arrow Connector 91">
            <a:extLst>
              <a:ext uri="{FF2B5EF4-FFF2-40B4-BE49-F238E27FC236}">
                <a16:creationId xmlns:a16="http://schemas.microsoft.com/office/drawing/2014/main" id="{273C934E-D725-E46A-0D97-65D234D2B414}"/>
              </a:ext>
            </a:extLst>
          </p:cNvPr>
          <p:cNvCxnSpPr>
            <a:cxnSpLocks/>
          </p:cNvCxnSpPr>
          <p:nvPr/>
        </p:nvCxnSpPr>
        <p:spPr>
          <a:xfrm>
            <a:off x="6486452" y="4482635"/>
            <a:ext cx="0" cy="362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9B4BEF4E-9243-7618-3E28-E6B4A885988B}"/>
              </a:ext>
            </a:extLst>
          </p:cNvPr>
          <p:cNvSpPr/>
          <p:nvPr/>
        </p:nvSpPr>
        <p:spPr>
          <a:xfrm flipV="1">
            <a:off x="7882633" y="4844873"/>
            <a:ext cx="165004" cy="165004"/>
          </a:xfrm>
          <a:prstGeom prst="ellipse">
            <a:avLst/>
          </a:prstGeom>
          <a:solidFill>
            <a:srgbClr val="FCBD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endParaRPr lang="en-US"/>
          </a:p>
        </p:txBody>
      </p:sp>
      <p:cxnSp>
        <p:nvCxnSpPr>
          <p:cNvPr id="97" name="Straight Arrow Connector 96">
            <a:extLst>
              <a:ext uri="{FF2B5EF4-FFF2-40B4-BE49-F238E27FC236}">
                <a16:creationId xmlns:a16="http://schemas.microsoft.com/office/drawing/2014/main" id="{5738B877-B8F9-28C8-1BD2-BE2B633507BB}"/>
              </a:ext>
            </a:extLst>
          </p:cNvPr>
          <p:cNvCxnSpPr>
            <a:cxnSpLocks/>
          </p:cNvCxnSpPr>
          <p:nvPr/>
        </p:nvCxnSpPr>
        <p:spPr>
          <a:xfrm>
            <a:off x="7965135" y="4482635"/>
            <a:ext cx="0" cy="362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8C269D46-F26E-2BD6-FCD2-4AADABEA9E15}"/>
              </a:ext>
            </a:extLst>
          </p:cNvPr>
          <p:cNvSpPr/>
          <p:nvPr/>
        </p:nvSpPr>
        <p:spPr>
          <a:xfrm flipV="1">
            <a:off x="9366834" y="4844873"/>
            <a:ext cx="165004" cy="165004"/>
          </a:xfrm>
          <a:prstGeom prst="ellipse">
            <a:avLst/>
          </a:prstGeom>
          <a:solidFill>
            <a:srgbClr val="FCBD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endParaRPr lang="en-US"/>
          </a:p>
        </p:txBody>
      </p:sp>
      <p:cxnSp>
        <p:nvCxnSpPr>
          <p:cNvPr id="99" name="Straight Arrow Connector 98">
            <a:extLst>
              <a:ext uri="{FF2B5EF4-FFF2-40B4-BE49-F238E27FC236}">
                <a16:creationId xmlns:a16="http://schemas.microsoft.com/office/drawing/2014/main" id="{3D57F4ED-ABDA-7808-2A89-C3289BA64226}"/>
              </a:ext>
            </a:extLst>
          </p:cNvPr>
          <p:cNvCxnSpPr>
            <a:cxnSpLocks/>
          </p:cNvCxnSpPr>
          <p:nvPr/>
        </p:nvCxnSpPr>
        <p:spPr>
          <a:xfrm>
            <a:off x="9449336" y="4482635"/>
            <a:ext cx="0" cy="362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Oval 99">
            <a:extLst>
              <a:ext uri="{FF2B5EF4-FFF2-40B4-BE49-F238E27FC236}">
                <a16:creationId xmlns:a16="http://schemas.microsoft.com/office/drawing/2014/main" id="{18A91E0F-3244-31A3-2CD1-EFF1AA5794FC}"/>
              </a:ext>
            </a:extLst>
          </p:cNvPr>
          <p:cNvSpPr/>
          <p:nvPr/>
        </p:nvSpPr>
        <p:spPr>
          <a:xfrm flipV="1">
            <a:off x="10848208" y="4844873"/>
            <a:ext cx="165004" cy="165004"/>
          </a:xfrm>
          <a:prstGeom prst="ellipse">
            <a:avLst/>
          </a:prstGeom>
          <a:solidFill>
            <a:srgbClr val="FCBD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endParaRPr lang="en-US"/>
          </a:p>
        </p:txBody>
      </p:sp>
      <p:cxnSp>
        <p:nvCxnSpPr>
          <p:cNvPr id="101" name="Straight Arrow Connector 100">
            <a:extLst>
              <a:ext uri="{FF2B5EF4-FFF2-40B4-BE49-F238E27FC236}">
                <a16:creationId xmlns:a16="http://schemas.microsoft.com/office/drawing/2014/main" id="{DB404C33-87CE-A4D2-9592-BCE1702C131C}"/>
              </a:ext>
            </a:extLst>
          </p:cNvPr>
          <p:cNvCxnSpPr>
            <a:cxnSpLocks/>
          </p:cNvCxnSpPr>
          <p:nvPr/>
        </p:nvCxnSpPr>
        <p:spPr>
          <a:xfrm>
            <a:off x="10930710" y="4482635"/>
            <a:ext cx="0" cy="362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 name="Graphic 113" descr="Gears with solid fill">
            <a:extLst>
              <a:ext uri="{FF2B5EF4-FFF2-40B4-BE49-F238E27FC236}">
                <a16:creationId xmlns:a16="http://schemas.microsoft.com/office/drawing/2014/main" id="{0CFC61A4-2E93-16C2-9FCC-29FB0CAE79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79063" y="5819072"/>
            <a:ext cx="777435" cy="777435"/>
          </a:xfrm>
          <a:prstGeom prst="rect">
            <a:avLst/>
          </a:prstGeom>
        </p:spPr>
      </p:pic>
      <p:sp>
        <p:nvSpPr>
          <p:cNvPr id="104" name="Rounded Rectangle 103">
            <a:extLst>
              <a:ext uri="{FF2B5EF4-FFF2-40B4-BE49-F238E27FC236}">
                <a16:creationId xmlns:a16="http://schemas.microsoft.com/office/drawing/2014/main" id="{7E96D242-6CBA-4C7F-B447-44D88B7204D6}"/>
              </a:ext>
            </a:extLst>
          </p:cNvPr>
          <p:cNvSpPr/>
          <p:nvPr/>
        </p:nvSpPr>
        <p:spPr>
          <a:xfrm>
            <a:off x="4350841" y="5853841"/>
            <a:ext cx="1328409" cy="262755"/>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r>
              <a:rPr lang="en-US" sz="1000" b="1" dirty="0">
                <a:solidFill>
                  <a:sysClr val="windowText" lastClr="000000"/>
                </a:solidFill>
                <a:latin typeface="Menlo" panose="020B0609030804020204" pitchFamily="49" charset="0"/>
              </a:rPr>
              <a:t>FILTER</a:t>
            </a:r>
            <a:endParaRPr lang="en-US" sz="1050" b="1" dirty="0">
              <a:solidFill>
                <a:sysClr val="windowText" lastClr="000000"/>
              </a:solidFill>
              <a:latin typeface="Menlo" panose="020B0609030804020204" pitchFamily="49" charset="0"/>
            </a:endParaRPr>
          </a:p>
        </p:txBody>
      </p:sp>
      <p:sp>
        <p:nvSpPr>
          <p:cNvPr id="105" name="Rounded Rectangle 104">
            <a:extLst>
              <a:ext uri="{FF2B5EF4-FFF2-40B4-BE49-F238E27FC236}">
                <a16:creationId xmlns:a16="http://schemas.microsoft.com/office/drawing/2014/main" id="{434EF869-B7A9-E1EA-589B-83D3727CC7E1}"/>
              </a:ext>
            </a:extLst>
          </p:cNvPr>
          <p:cNvSpPr/>
          <p:nvPr/>
        </p:nvSpPr>
        <p:spPr>
          <a:xfrm>
            <a:off x="4350841" y="5078485"/>
            <a:ext cx="1328409" cy="262755"/>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endParaRPr lang="en-US" sz="700" b="1" dirty="0">
              <a:solidFill>
                <a:sysClr val="windowText" lastClr="000000"/>
              </a:solidFill>
              <a:latin typeface="Menlo" panose="020B0609030804020204" pitchFamily="49" charset="0"/>
            </a:endParaRPr>
          </a:p>
        </p:txBody>
      </p:sp>
      <p:sp>
        <p:nvSpPr>
          <p:cNvPr id="106" name="Rounded Rectangle 105">
            <a:extLst>
              <a:ext uri="{FF2B5EF4-FFF2-40B4-BE49-F238E27FC236}">
                <a16:creationId xmlns:a16="http://schemas.microsoft.com/office/drawing/2014/main" id="{82626068-1E9B-1253-0A3F-B20AA7D9A047}"/>
              </a:ext>
            </a:extLst>
          </p:cNvPr>
          <p:cNvSpPr/>
          <p:nvPr/>
        </p:nvSpPr>
        <p:spPr>
          <a:xfrm>
            <a:off x="4350840" y="5470253"/>
            <a:ext cx="1328409" cy="262755"/>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r>
              <a:rPr lang="en-US" sz="1050" b="1" dirty="0">
                <a:solidFill>
                  <a:sysClr val="windowText" lastClr="000000"/>
                </a:solidFill>
                <a:latin typeface="Menlo" panose="020B0609030804020204" pitchFamily="49" charset="0"/>
              </a:rPr>
              <a:t>SORT</a:t>
            </a:r>
            <a:endParaRPr lang="en-US" sz="800" b="1" dirty="0">
              <a:solidFill>
                <a:sysClr val="windowText" lastClr="000000"/>
              </a:solidFill>
              <a:latin typeface="Menlo" panose="020B0609030804020204" pitchFamily="49" charset="0"/>
            </a:endParaRPr>
          </a:p>
        </p:txBody>
      </p:sp>
      <p:sp>
        <p:nvSpPr>
          <p:cNvPr id="107" name="Rounded Rectangle 106">
            <a:extLst>
              <a:ext uri="{FF2B5EF4-FFF2-40B4-BE49-F238E27FC236}">
                <a16:creationId xmlns:a16="http://schemas.microsoft.com/office/drawing/2014/main" id="{B80F5FD1-17CE-DE58-BFA0-C7D1EAF47D03}"/>
              </a:ext>
            </a:extLst>
          </p:cNvPr>
          <p:cNvSpPr/>
          <p:nvPr/>
        </p:nvSpPr>
        <p:spPr>
          <a:xfrm>
            <a:off x="5789889" y="5470262"/>
            <a:ext cx="1384470" cy="262755"/>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r>
              <a:rPr lang="en-US" sz="1000" b="1" dirty="0">
                <a:solidFill>
                  <a:sysClr val="windowText" lastClr="000000"/>
                </a:solidFill>
                <a:latin typeface="Menlo" panose="020B0609030804020204" pitchFamily="49" charset="0"/>
              </a:rPr>
              <a:t>SELECT</a:t>
            </a:r>
          </a:p>
        </p:txBody>
      </p:sp>
      <p:sp>
        <p:nvSpPr>
          <p:cNvPr id="108" name="Rounded Rectangle 107">
            <a:extLst>
              <a:ext uri="{FF2B5EF4-FFF2-40B4-BE49-F238E27FC236}">
                <a16:creationId xmlns:a16="http://schemas.microsoft.com/office/drawing/2014/main" id="{C6A5A6F5-27C6-B199-5064-B3E43C1A2D16}"/>
              </a:ext>
            </a:extLst>
          </p:cNvPr>
          <p:cNvSpPr/>
          <p:nvPr/>
        </p:nvSpPr>
        <p:spPr>
          <a:xfrm>
            <a:off x="5789889" y="5853842"/>
            <a:ext cx="1384470" cy="262755"/>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r>
              <a:rPr lang="en-US" sz="1000" b="1" dirty="0">
                <a:solidFill>
                  <a:sysClr val="windowText" lastClr="000000"/>
                </a:solidFill>
                <a:latin typeface="Menlo" panose="020B0609030804020204" pitchFamily="49" charset="0"/>
              </a:rPr>
              <a:t>ORDER</a:t>
            </a:r>
          </a:p>
        </p:txBody>
      </p:sp>
      <p:sp>
        <p:nvSpPr>
          <p:cNvPr id="109" name="Rounded Rectangle 108">
            <a:extLst>
              <a:ext uri="{FF2B5EF4-FFF2-40B4-BE49-F238E27FC236}">
                <a16:creationId xmlns:a16="http://schemas.microsoft.com/office/drawing/2014/main" id="{23EEDFB7-DAAB-1BE7-328B-F4134C2BD0F1}"/>
              </a:ext>
            </a:extLst>
          </p:cNvPr>
          <p:cNvSpPr/>
          <p:nvPr/>
        </p:nvSpPr>
        <p:spPr>
          <a:xfrm>
            <a:off x="5789889" y="6237423"/>
            <a:ext cx="1384470" cy="262755"/>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r>
              <a:rPr lang="en-US" sz="1000" b="1" dirty="0">
                <a:solidFill>
                  <a:sysClr val="windowText" lastClr="000000"/>
                </a:solidFill>
                <a:latin typeface="Menlo" panose="020B0609030804020204" pitchFamily="49" charset="0"/>
              </a:rPr>
              <a:t>PRE-PROCESS</a:t>
            </a:r>
          </a:p>
        </p:txBody>
      </p:sp>
      <p:sp>
        <p:nvSpPr>
          <p:cNvPr id="110" name="Rounded Rectangle 109">
            <a:extLst>
              <a:ext uri="{FF2B5EF4-FFF2-40B4-BE49-F238E27FC236}">
                <a16:creationId xmlns:a16="http://schemas.microsoft.com/office/drawing/2014/main" id="{255CBFB1-0947-964A-B74F-F788075465D8}"/>
              </a:ext>
            </a:extLst>
          </p:cNvPr>
          <p:cNvSpPr/>
          <p:nvPr/>
        </p:nvSpPr>
        <p:spPr>
          <a:xfrm>
            <a:off x="5790825" y="5078485"/>
            <a:ext cx="1382599" cy="270952"/>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r>
              <a:rPr lang="en-US" sz="1000" b="1" dirty="0">
                <a:solidFill>
                  <a:sysClr val="windowText" lastClr="000000"/>
                </a:solidFill>
                <a:latin typeface="Menlo" panose="020B0609030804020204" pitchFamily="49" charset="0"/>
              </a:rPr>
              <a:t>PARALLELISM</a:t>
            </a:r>
          </a:p>
        </p:txBody>
      </p:sp>
      <p:sp>
        <p:nvSpPr>
          <p:cNvPr id="111" name="Rounded Rectangle 110">
            <a:extLst>
              <a:ext uri="{FF2B5EF4-FFF2-40B4-BE49-F238E27FC236}">
                <a16:creationId xmlns:a16="http://schemas.microsoft.com/office/drawing/2014/main" id="{A34A90D0-5BB9-F4EA-3CBE-67912CE35095}"/>
              </a:ext>
            </a:extLst>
          </p:cNvPr>
          <p:cNvSpPr/>
          <p:nvPr/>
        </p:nvSpPr>
        <p:spPr>
          <a:xfrm>
            <a:off x="8773983" y="5078485"/>
            <a:ext cx="1383342" cy="262755"/>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endParaRPr lang="en-US" sz="700" b="1" dirty="0">
              <a:solidFill>
                <a:sysClr val="windowText" lastClr="000000"/>
              </a:solidFill>
              <a:latin typeface="Menlo" panose="020B0609030804020204" pitchFamily="49" charset="0"/>
            </a:endParaRPr>
          </a:p>
        </p:txBody>
      </p:sp>
      <p:sp>
        <p:nvSpPr>
          <p:cNvPr id="112" name="Rounded Rectangle 111">
            <a:extLst>
              <a:ext uri="{FF2B5EF4-FFF2-40B4-BE49-F238E27FC236}">
                <a16:creationId xmlns:a16="http://schemas.microsoft.com/office/drawing/2014/main" id="{E40D546F-94F5-1867-5602-D0436D7EF100}"/>
              </a:ext>
            </a:extLst>
          </p:cNvPr>
          <p:cNvSpPr/>
          <p:nvPr/>
        </p:nvSpPr>
        <p:spPr>
          <a:xfrm>
            <a:off x="7279473" y="5078485"/>
            <a:ext cx="1385698" cy="262755"/>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r>
              <a:rPr lang="en-US" sz="1000" b="1" dirty="0">
                <a:solidFill>
                  <a:sysClr val="windowText" lastClr="000000"/>
                </a:solidFill>
                <a:latin typeface="Menlo" panose="020B0609030804020204" pitchFamily="49" charset="0"/>
              </a:rPr>
              <a:t>MID-PROCESS</a:t>
            </a:r>
          </a:p>
        </p:txBody>
      </p:sp>
      <p:sp>
        <p:nvSpPr>
          <p:cNvPr id="113" name="Rounded Rectangle 112">
            <a:extLst>
              <a:ext uri="{FF2B5EF4-FFF2-40B4-BE49-F238E27FC236}">
                <a16:creationId xmlns:a16="http://schemas.microsoft.com/office/drawing/2014/main" id="{810BD5F4-8CFA-DC98-8E8A-8939FF4AD871}"/>
              </a:ext>
            </a:extLst>
          </p:cNvPr>
          <p:cNvSpPr/>
          <p:nvPr/>
        </p:nvSpPr>
        <p:spPr>
          <a:xfrm>
            <a:off x="10266137" y="5078485"/>
            <a:ext cx="1383342" cy="262755"/>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r>
              <a:rPr lang="en-US" sz="1000" b="1" dirty="0">
                <a:solidFill>
                  <a:sysClr val="windowText" lastClr="000000"/>
                </a:solidFill>
                <a:latin typeface="Menlo" panose="020B0609030804020204" pitchFamily="49" charset="0"/>
              </a:rPr>
              <a:t>POST-PROCESS</a:t>
            </a:r>
          </a:p>
        </p:txBody>
      </p:sp>
      <p:sp>
        <p:nvSpPr>
          <p:cNvPr id="114" name="TextBox 44">
            <a:extLst>
              <a:ext uri="{FF2B5EF4-FFF2-40B4-BE49-F238E27FC236}">
                <a16:creationId xmlns:a16="http://schemas.microsoft.com/office/drawing/2014/main" id="{117749F0-E00C-EE8D-0E31-8257788B77FF}"/>
              </a:ext>
            </a:extLst>
          </p:cNvPr>
          <p:cNvSpPr txBox="1"/>
          <p:nvPr/>
        </p:nvSpPr>
        <p:spPr>
          <a:xfrm>
            <a:off x="4220866" y="5089776"/>
            <a:ext cx="1546891" cy="246221"/>
          </a:xfrm>
          <a:prstGeom prst="rect">
            <a:avLst/>
          </a:prstGeom>
          <a:noFill/>
        </p:spPr>
        <p:txBody>
          <a:bodyPr wrap="square">
            <a:spAutoFit/>
          </a:bodyPr>
          <a:lstStyle>
            <a:defPPr>
              <a:defRPr lang="en-US"/>
            </a:defPPr>
            <a:lvl1pPr marL="0" algn="l" defTabSz="914341" rtl="0" eaLnBrk="1" latinLnBrk="0" hangingPunct="1">
              <a:defRPr sz="1800" kern="1200">
                <a:solidFill>
                  <a:schemeClr val="tx1"/>
                </a:solidFill>
                <a:latin typeface="+mn-lt"/>
                <a:ea typeface="+mn-ea"/>
                <a:cs typeface="+mn-cs"/>
              </a:defRPr>
            </a:lvl1pPr>
            <a:lvl2pPr marL="457171" algn="l" defTabSz="914341" rtl="0" eaLnBrk="1" latinLnBrk="0" hangingPunct="1">
              <a:defRPr sz="1800" kern="1200">
                <a:solidFill>
                  <a:schemeClr val="tx1"/>
                </a:solidFill>
                <a:latin typeface="+mn-lt"/>
                <a:ea typeface="+mn-ea"/>
                <a:cs typeface="+mn-cs"/>
              </a:defRPr>
            </a:lvl2pPr>
            <a:lvl3pPr marL="914341" algn="l" defTabSz="914341" rtl="0" eaLnBrk="1" latinLnBrk="0" hangingPunct="1">
              <a:defRPr sz="1800" kern="1200">
                <a:solidFill>
                  <a:schemeClr val="tx1"/>
                </a:solidFill>
                <a:latin typeface="+mn-lt"/>
                <a:ea typeface="+mn-ea"/>
                <a:cs typeface="+mn-cs"/>
              </a:defRPr>
            </a:lvl3pPr>
            <a:lvl4pPr marL="1371512" algn="l" defTabSz="914341" rtl="0" eaLnBrk="1" latinLnBrk="0" hangingPunct="1">
              <a:defRPr sz="1800" kern="1200">
                <a:solidFill>
                  <a:schemeClr val="tx1"/>
                </a:solidFill>
                <a:latin typeface="+mn-lt"/>
                <a:ea typeface="+mn-ea"/>
                <a:cs typeface="+mn-cs"/>
              </a:defRPr>
            </a:lvl4pPr>
            <a:lvl5pPr marL="1828683" algn="l" defTabSz="914341" rtl="0" eaLnBrk="1" latinLnBrk="0" hangingPunct="1">
              <a:defRPr sz="1800" kern="1200">
                <a:solidFill>
                  <a:schemeClr val="tx1"/>
                </a:solidFill>
                <a:latin typeface="+mn-lt"/>
                <a:ea typeface="+mn-ea"/>
                <a:cs typeface="+mn-cs"/>
              </a:defRPr>
            </a:lvl5pPr>
            <a:lvl6pPr marL="2285854" algn="l" defTabSz="914341" rtl="0" eaLnBrk="1" latinLnBrk="0" hangingPunct="1">
              <a:defRPr sz="1800" kern="1200">
                <a:solidFill>
                  <a:schemeClr val="tx1"/>
                </a:solidFill>
                <a:latin typeface="+mn-lt"/>
                <a:ea typeface="+mn-ea"/>
                <a:cs typeface="+mn-cs"/>
              </a:defRPr>
            </a:lvl6pPr>
            <a:lvl7pPr marL="2743024" algn="l" defTabSz="914341" rtl="0" eaLnBrk="1" latinLnBrk="0" hangingPunct="1">
              <a:defRPr sz="1800" kern="1200">
                <a:solidFill>
                  <a:schemeClr val="tx1"/>
                </a:solidFill>
                <a:latin typeface="+mn-lt"/>
                <a:ea typeface="+mn-ea"/>
                <a:cs typeface="+mn-cs"/>
              </a:defRPr>
            </a:lvl7pPr>
            <a:lvl8pPr marL="3200195" algn="l" defTabSz="914341" rtl="0" eaLnBrk="1" latinLnBrk="0" hangingPunct="1">
              <a:defRPr sz="1800" kern="1200">
                <a:solidFill>
                  <a:schemeClr val="tx1"/>
                </a:solidFill>
                <a:latin typeface="+mn-lt"/>
                <a:ea typeface="+mn-ea"/>
                <a:cs typeface="+mn-cs"/>
              </a:defRPr>
            </a:lvl8pPr>
            <a:lvl9pPr marL="3657366" algn="l" defTabSz="914341" rtl="0" eaLnBrk="1" latinLnBrk="0" hangingPunct="1">
              <a:defRPr sz="1800" kern="1200">
                <a:solidFill>
                  <a:schemeClr val="tx1"/>
                </a:solidFill>
                <a:latin typeface="+mn-lt"/>
                <a:ea typeface="+mn-ea"/>
                <a:cs typeface="+mn-cs"/>
              </a:defRPr>
            </a:lvl9pPr>
          </a:lstStyle>
          <a:p>
            <a:pPr algn="ctr"/>
            <a:r>
              <a:rPr lang="en-US" sz="1000" b="1" dirty="0">
                <a:solidFill>
                  <a:sysClr val="windowText" lastClr="000000"/>
                </a:solidFill>
                <a:latin typeface="Menlo" panose="020B0609030804020204" pitchFamily="49" charset="0"/>
              </a:rPr>
              <a:t>DISTRIBUTION</a:t>
            </a:r>
          </a:p>
        </p:txBody>
      </p:sp>
      <p:sp>
        <p:nvSpPr>
          <p:cNvPr id="115" name="TextBox 56">
            <a:extLst>
              <a:ext uri="{FF2B5EF4-FFF2-40B4-BE49-F238E27FC236}">
                <a16:creationId xmlns:a16="http://schemas.microsoft.com/office/drawing/2014/main" id="{3011A4D6-E174-0EC1-DDE8-F113B9B3247B}"/>
              </a:ext>
            </a:extLst>
          </p:cNvPr>
          <p:cNvSpPr txBox="1"/>
          <p:nvPr/>
        </p:nvSpPr>
        <p:spPr>
          <a:xfrm>
            <a:off x="8747824" y="5103966"/>
            <a:ext cx="1435660" cy="246221"/>
          </a:xfrm>
          <a:prstGeom prst="rect">
            <a:avLst/>
          </a:prstGeom>
          <a:noFill/>
        </p:spPr>
        <p:txBody>
          <a:bodyPr wrap="square">
            <a:spAutoFit/>
          </a:bodyPr>
          <a:lstStyle>
            <a:defPPr>
              <a:defRPr lang="en-US"/>
            </a:defPPr>
            <a:lvl1pPr marL="0" algn="l" defTabSz="914341" rtl="0" eaLnBrk="1" latinLnBrk="0" hangingPunct="1">
              <a:defRPr sz="1800" kern="1200">
                <a:solidFill>
                  <a:schemeClr val="tx1"/>
                </a:solidFill>
                <a:latin typeface="+mn-lt"/>
                <a:ea typeface="+mn-ea"/>
                <a:cs typeface="+mn-cs"/>
              </a:defRPr>
            </a:lvl1pPr>
            <a:lvl2pPr marL="457171" algn="l" defTabSz="914341" rtl="0" eaLnBrk="1" latinLnBrk="0" hangingPunct="1">
              <a:defRPr sz="1800" kern="1200">
                <a:solidFill>
                  <a:schemeClr val="tx1"/>
                </a:solidFill>
                <a:latin typeface="+mn-lt"/>
                <a:ea typeface="+mn-ea"/>
                <a:cs typeface="+mn-cs"/>
              </a:defRPr>
            </a:lvl2pPr>
            <a:lvl3pPr marL="914341" algn="l" defTabSz="914341" rtl="0" eaLnBrk="1" latinLnBrk="0" hangingPunct="1">
              <a:defRPr sz="1800" kern="1200">
                <a:solidFill>
                  <a:schemeClr val="tx1"/>
                </a:solidFill>
                <a:latin typeface="+mn-lt"/>
                <a:ea typeface="+mn-ea"/>
                <a:cs typeface="+mn-cs"/>
              </a:defRPr>
            </a:lvl3pPr>
            <a:lvl4pPr marL="1371512" algn="l" defTabSz="914341" rtl="0" eaLnBrk="1" latinLnBrk="0" hangingPunct="1">
              <a:defRPr sz="1800" kern="1200">
                <a:solidFill>
                  <a:schemeClr val="tx1"/>
                </a:solidFill>
                <a:latin typeface="+mn-lt"/>
                <a:ea typeface="+mn-ea"/>
                <a:cs typeface="+mn-cs"/>
              </a:defRPr>
            </a:lvl4pPr>
            <a:lvl5pPr marL="1828683" algn="l" defTabSz="914341" rtl="0" eaLnBrk="1" latinLnBrk="0" hangingPunct="1">
              <a:defRPr sz="1800" kern="1200">
                <a:solidFill>
                  <a:schemeClr val="tx1"/>
                </a:solidFill>
                <a:latin typeface="+mn-lt"/>
                <a:ea typeface="+mn-ea"/>
                <a:cs typeface="+mn-cs"/>
              </a:defRPr>
            </a:lvl5pPr>
            <a:lvl6pPr marL="2285854" algn="l" defTabSz="914341" rtl="0" eaLnBrk="1" latinLnBrk="0" hangingPunct="1">
              <a:defRPr sz="1800" kern="1200">
                <a:solidFill>
                  <a:schemeClr val="tx1"/>
                </a:solidFill>
                <a:latin typeface="+mn-lt"/>
                <a:ea typeface="+mn-ea"/>
                <a:cs typeface="+mn-cs"/>
              </a:defRPr>
            </a:lvl6pPr>
            <a:lvl7pPr marL="2743024" algn="l" defTabSz="914341" rtl="0" eaLnBrk="1" latinLnBrk="0" hangingPunct="1">
              <a:defRPr sz="1800" kern="1200">
                <a:solidFill>
                  <a:schemeClr val="tx1"/>
                </a:solidFill>
                <a:latin typeface="+mn-lt"/>
                <a:ea typeface="+mn-ea"/>
                <a:cs typeface="+mn-cs"/>
              </a:defRPr>
            </a:lvl7pPr>
            <a:lvl8pPr marL="3200195" algn="l" defTabSz="914341" rtl="0" eaLnBrk="1" latinLnBrk="0" hangingPunct="1">
              <a:defRPr sz="1800" kern="1200">
                <a:solidFill>
                  <a:schemeClr val="tx1"/>
                </a:solidFill>
                <a:latin typeface="+mn-lt"/>
                <a:ea typeface="+mn-ea"/>
                <a:cs typeface="+mn-cs"/>
              </a:defRPr>
            </a:lvl8pPr>
            <a:lvl9pPr marL="3657366" algn="l" defTabSz="914341" rtl="0" eaLnBrk="1" latinLnBrk="0" hangingPunct="1">
              <a:defRPr sz="1800" kern="1200">
                <a:solidFill>
                  <a:schemeClr val="tx1"/>
                </a:solidFill>
                <a:latin typeface="+mn-lt"/>
                <a:ea typeface="+mn-ea"/>
                <a:cs typeface="+mn-cs"/>
              </a:defRPr>
            </a:lvl9pPr>
          </a:lstStyle>
          <a:p>
            <a:pPr algn="ctr"/>
            <a:r>
              <a:rPr lang="en-US" sz="1000" b="1" dirty="0">
                <a:solidFill>
                  <a:sysClr val="windowText" lastClr="000000"/>
                </a:solidFill>
                <a:latin typeface="Menlo" panose="020B0609030804020204" pitchFamily="49" charset="0"/>
              </a:rPr>
              <a:t>ASYNCHRONIZATION</a:t>
            </a:r>
          </a:p>
        </p:txBody>
      </p:sp>
      <p:sp>
        <p:nvSpPr>
          <p:cNvPr id="118" name="圆角矩形 20">
            <a:extLst>
              <a:ext uri="{FF2B5EF4-FFF2-40B4-BE49-F238E27FC236}">
                <a16:creationId xmlns:a16="http://schemas.microsoft.com/office/drawing/2014/main" id="{7AAF114F-FC07-DF4F-C0EF-FCF7533396BA}"/>
              </a:ext>
            </a:extLst>
          </p:cNvPr>
          <p:cNvSpPr>
            <a:spLocks noChangeArrowheads="1"/>
          </p:cNvSpPr>
          <p:nvPr/>
        </p:nvSpPr>
        <p:spPr bwMode="auto">
          <a:xfrm>
            <a:off x="332878" y="3809589"/>
            <a:ext cx="11540674" cy="2925187"/>
          </a:xfrm>
          <a:prstGeom prst="roundRect">
            <a:avLst>
              <a:gd name="adj" fmla="val 6444"/>
            </a:avLst>
          </a:prstGeom>
          <a:noFill/>
          <a:ln w="12700" cmpd="sng">
            <a:solidFill>
              <a:schemeClr val="tx1"/>
            </a:solidFill>
            <a:prstDash val="dash"/>
            <a:round/>
            <a:headEnd/>
            <a:tailEnd/>
          </a:ln>
        </p:spPr>
        <p:txBody>
          <a:bodyPr anchor="t"/>
          <a:lstStyle>
            <a:lvl1pPr>
              <a:defRPr sz="2800" b="1">
                <a:solidFill>
                  <a:schemeClr val="bg1"/>
                </a:solidFill>
                <a:latin typeface="Verdana" pitchFamily="34" charset="0"/>
                <a:ea typeface="宋体" pitchFamily="2" charset="-122"/>
              </a:defRPr>
            </a:lvl1pPr>
            <a:lvl2pPr marL="742950" indent="-285750">
              <a:defRPr sz="2800" b="1">
                <a:solidFill>
                  <a:schemeClr val="bg1"/>
                </a:solidFill>
                <a:latin typeface="Verdana" pitchFamily="34" charset="0"/>
                <a:ea typeface="宋体" pitchFamily="2" charset="-122"/>
              </a:defRPr>
            </a:lvl2pPr>
            <a:lvl3pPr marL="1143000" indent="-228600">
              <a:defRPr sz="2800" b="1">
                <a:solidFill>
                  <a:schemeClr val="bg1"/>
                </a:solidFill>
                <a:latin typeface="Verdana" pitchFamily="34" charset="0"/>
                <a:ea typeface="宋体" pitchFamily="2" charset="-122"/>
              </a:defRPr>
            </a:lvl3pPr>
            <a:lvl4pPr marL="1600200" indent="-228600">
              <a:defRPr sz="2800" b="1">
                <a:solidFill>
                  <a:schemeClr val="bg1"/>
                </a:solidFill>
                <a:latin typeface="Verdana" pitchFamily="34" charset="0"/>
                <a:ea typeface="宋体" pitchFamily="2" charset="-122"/>
              </a:defRPr>
            </a:lvl4pPr>
            <a:lvl5pPr marL="2057400" indent="-228600">
              <a:defRPr sz="2800" b="1">
                <a:solidFill>
                  <a:schemeClr val="bg1"/>
                </a:solidFill>
                <a:latin typeface="Verdana" pitchFamily="34" charset="0"/>
                <a:ea typeface="宋体" pitchFamily="2" charset="-122"/>
              </a:defRPr>
            </a:lvl5pPr>
            <a:lvl6pPr marL="2514600" indent="-228600" eaLnBrk="0" fontAlgn="base" hangingPunct="0">
              <a:spcBef>
                <a:spcPct val="0"/>
              </a:spcBef>
              <a:spcAft>
                <a:spcPct val="0"/>
              </a:spcAft>
              <a:buFont typeface="Arial" pitchFamily="34" charset="0"/>
              <a:defRPr sz="2800" b="1">
                <a:solidFill>
                  <a:schemeClr val="bg1"/>
                </a:solidFill>
                <a:latin typeface="Verdana" pitchFamily="34" charset="0"/>
                <a:ea typeface="宋体" pitchFamily="2" charset="-122"/>
              </a:defRPr>
            </a:lvl6pPr>
            <a:lvl7pPr marL="2971800" indent="-228600" eaLnBrk="0" fontAlgn="base" hangingPunct="0">
              <a:spcBef>
                <a:spcPct val="0"/>
              </a:spcBef>
              <a:spcAft>
                <a:spcPct val="0"/>
              </a:spcAft>
              <a:buFont typeface="Arial" pitchFamily="34" charset="0"/>
              <a:defRPr sz="2800" b="1">
                <a:solidFill>
                  <a:schemeClr val="bg1"/>
                </a:solidFill>
                <a:latin typeface="Verdana" pitchFamily="34" charset="0"/>
                <a:ea typeface="宋体" pitchFamily="2" charset="-122"/>
              </a:defRPr>
            </a:lvl7pPr>
            <a:lvl8pPr marL="3429000" indent="-228600" eaLnBrk="0" fontAlgn="base" hangingPunct="0">
              <a:spcBef>
                <a:spcPct val="0"/>
              </a:spcBef>
              <a:spcAft>
                <a:spcPct val="0"/>
              </a:spcAft>
              <a:buFont typeface="Arial" pitchFamily="34" charset="0"/>
              <a:defRPr sz="2800" b="1">
                <a:solidFill>
                  <a:schemeClr val="bg1"/>
                </a:solidFill>
                <a:latin typeface="Verdana" pitchFamily="34" charset="0"/>
                <a:ea typeface="宋体" pitchFamily="2" charset="-122"/>
              </a:defRPr>
            </a:lvl8pPr>
            <a:lvl9pPr marL="3886200" indent="-228600" eaLnBrk="0" fontAlgn="base" hangingPunct="0">
              <a:spcBef>
                <a:spcPct val="0"/>
              </a:spcBef>
              <a:spcAft>
                <a:spcPct val="0"/>
              </a:spcAft>
              <a:buFont typeface="Arial" pitchFamily="34" charset="0"/>
              <a:defRPr sz="2800" b="1">
                <a:solidFill>
                  <a:schemeClr val="bg1"/>
                </a:solidFill>
                <a:latin typeface="Verdana" pitchFamily="34" charset="0"/>
                <a:ea typeface="宋体" pitchFamily="2" charset="-122"/>
              </a:defRPr>
            </a:lvl9pPr>
          </a:lstStyle>
          <a:p>
            <a:pPr algn="ctr"/>
            <a:endParaRPr lang="zh-CN" altLang="en-US" sz="2400" kern="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19" name="矩形 7">
            <a:extLst>
              <a:ext uri="{FF2B5EF4-FFF2-40B4-BE49-F238E27FC236}">
                <a16:creationId xmlns:a16="http://schemas.microsoft.com/office/drawing/2014/main" id="{6FDB531D-61A5-1C78-58BE-56D3A8E0B090}"/>
              </a:ext>
            </a:extLst>
          </p:cNvPr>
          <p:cNvSpPr/>
          <p:nvPr/>
        </p:nvSpPr>
        <p:spPr>
          <a:xfrm>
            <a:off x="341409" y="3590799"/>
            <a:ext cx="3336549" cy="400110"/>
          </a:xfrm>
          <a:prstGeom prst="rect">
            <a:avLst/>
          </a:prstGeom>
          <a:solidFill>
            <a:schemeClr val="bg1"/>
          </a:solid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Clr>
                <a:srgbClr val="DF213B"/>
              </a:buClr>
              <a:buFont typeface="Wingdings" panose="05000000000000000000" pitchFamily="2" charset="2"/>
              <a:buChar char="p"/>
            </a:pPr>
            <a:r>
              <a:rPr lang="zh-CN" altLang="en-US" sz="2000" b="1" dirty="0">
                <a:latin typeface="Helvetica" pitchFamily="2" charset="0"/>
              </a:rPr>
              <a:t>控制面：可编程控制域</a:t>
            </a:r>
            <a:endParaRPr lang="en-US" altLang="zh-CN" sz="2000" b="1" dirty="0">
              <a:effectLst/>
              <a:latin typeface="Helvetica" pitchFamily="2" charset="0"/>
            </a:endParaRPr>
          </a:p>
        </p:txBody>
      </p:sp>
      <p:sp>
        <p:nvSpPr>
          <p:cNvPr id="120" name="TextBox 119">
            <a:extLst>
              <a:ext uri="{FF2B5EF4-FFF2-40B4-BE49-F238E27FC236}">
                <a16:creationId xmlns:a16="http://schemas.microsoft.com/office/drawing/2014/main" id="{413586D6-79BE-C32E-A26D-61A5DB01AB3E}"/>
              </a:ext>
            </a:extLst>
          </p:cNvPr>
          <p:cNvSpPr txBox="1"/>
          <p:nvPr/>
        </p:nvSpPr>
        <p:spPr>
          <a:xfrm>
            <a:off x="535735" y="4223977"/>
            <a:ext cx="3142223" cy="646331"/>
          </a:xfrm>
          <a:prstGeom prst="rect">
            <a:avLst/>
          </a:prstGeom>
          <a:noFill/>
        </p:spPr>
        <p:txBody>
          <a:bodyPr wrap="square">
            <a:spAutoFit/>
          </a:bodyPr>
          <a:lstStyle/>
          <a:p>
            <a:pPr>
              <a:buClr>
                <a:srgbClr val="DF213B"/>
              </a:buClr>
            </a:pPr>
            <a:r>
              <a:rPr lang="zh-CN" altLang="en-US" b="1" dirty="0">
                <a:latin typeface="Helvetica" pitchFamily="2" charset="0"/>
              </a:rPr>
              <a:t>可编程接口：能够通过编程接口动态调整共识规则</a:t>
            </a:r>
          </a:p>
        </p:txBody>
      </p:sp>
    </p:spTree>
    <p:extLst>
      <p:ext uri="{BB962C8B-B14F-4D97-AF65-F5344CB8AC3E}">
        <p14:creationId xmlns:p14="http://schemas.microsoft.com/office/powerpoint/2010/main" val="29333764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圆角矩形 20">
            <a:extLst>
              <a:ext uri="{FF2B5EF4-FFF2-40B4-BE49-F238E27FC236}">
                <a16:creationId xmlns:a16="http://schemas.microsoft.com/office/drawing/2014/main" id="{257B4B81-17B3-4081-B2F4-5AAC3E776D17}"/>
              </a:ext>
            </a:extLst>
          </p:cNvPr>
          <p:cNvSpPr>
            <a:spLocks noChangeArrowheads="1"/>
          </p:cNvSpPr>
          <p:nvPr/>
        </p:nvSpPr>
        <p:spPr bwMode="auto">
          <a:xfrm>
            <a:off x="298258" y="1213660"/>
            <a:ext cx="11586952" cy="2643446"/>
          </a:xfrm>
          <a:prstGeom prst="roundRect">
            <a:avLst>
              <a:gd name="adj" fmla="val 6444"/>
            </a:avLst>
          </a:prstGeom>
          <a:noFill/>
          <a:ln w="12700" cmpd="sng">
            <a:solidFill>
              <a:schemeClr val="tx1"/>
            </a:solidFill>
            <a:prstDash val="dash"/>
            <a:round/>
            <a:headEnd/>
            <a:tailEnd/>
          </a:ln>
        </p:spPr>
        <p:txBody>
          <a:bodyPr anchor="t"/>
          <a:lstStyle>
            <a:lvl1pPr>
              <a:defRPr sz="2800" b="1">
                <a:solidFill>
                  <a:schemeClr val="bg1"/>
                </a:solidFill>
                <a:latin typeface="Verdana" pitchFamily="34" charset="0"/>
                <a:ea typeface="宋体" pitchFamily="2" charset="-122"/>
              </a:defRPr>
            </a:lvl1pPr>
            <a:lvl2pPr marL="742950" indent="-285750">
              <a:defRPr sz="2800" b="1">
                <a:solidFill>
                  <a:schemeClr val="bg1"/>
                </a:solidFill>
                <a:latin typeface="Verdana" pitchFamily="34" charset="0"/>
                <a:ea typeface="宋体" pitchFamily="2" charset="-122"/>
              </a:defRPr>
            </a:lvl2pPr>
            <a:lvl3pPr marL="1143000" indent="-228600">
              <a:defRPr sz="2800" b="1">
                <a:solidFill>
                  <a:schemeClr val="bg1"/>
                </a:solidFill>
                <a:latin typeface="Verdana" pitchFamily="34" charset="0"/>
                <a:ea typeface="宋体" pitchFamily="2" charset="-122"/>
              </a:defRPr>
            </a:lvl3pPr>
            <a:lvl4pPr marL="1600200" indent="-228600">
              <a:defRPr sz="2800" b="1">
                <a:solidFill>
                  <a:schemeClr val="bg1"/>
                </a:solidFill>
                <a:latin typeface="Verdana" pitchFamily="34" charset="0"/>
                <a:ea typeface="宋体" pitchFamily="2" charset="-122"/>
              </a:defRPr>
            </a:lvl4pPr>
            <a:lvl5pPr marL="2057400" indent="-228600">
              <a:defRPr sz="2800" b="1">
                <a:solidFill>
                  <a:schemeClr val="bg1"/>
                </a:solidFill>
                <a:latin typeface="Verdana" pitchFamily="34" charset="0"/>
                <a:ea typeface="宋体" pitchFamily="2" charset="-122"/>
              </a:defRPr>
            </a:lvl5pPr>
            <a:lvl6pPr marL="2514600" indent="-228600" eaLnBrk="0" fontAlgn="base" hangingPunct="0">
              <a:spcBef>
                <a:spcPct val="0"/>
              </a:spcBef>
              <a:spcAft>
                <a:spcPct val="0"/>
              </a:spcAft>
              <a:buFont typeface="Arial" pitchFamily="34" charset="0"/>
              <a:defRPr sz="2800" b="1">
                <a:solidFill>
                  <a:schemeClr val="bg1"/>
                </a:solidFill>
                <a:latin typeface="Verdana" pitchFamily="34" charset="0"/>
                <a:ea typeface="宋体" pitchFamily="2" charset="-122"/>
              </a:defRPr>
            </a:lvl6pPr>
            <a:lvl7pPr marL="2971800" indent="-228600" eaLnBrk="0" fontAlgn="base" hangingPunct="0">
              <a:spcBef>
                <a:spcPct val="0"/>
              </a:spcBef>
              <a:spcAft>
                <a:spcPct val="0"/>
              </a:spcAft>
              <a:buFont typeface="Arial" pitchFamily="34" charset="0"/>
              <a:defRPr sz="2800" b="1">
                <a:solidFill>
                  <a:schemeClr val="bg1"/>
                </a:solidFill>
                <a:latin typeface="Verdana" pitchFamily="34" charset="0"/>
                <a:ea typeface="宋体" pitchFamily="2" charset="-122"/>
              </a:defRPr>
            </a:lvl7pPr>
            <a:lvl8pPr marL="3429000" indent="-228600" eaLnBrk="0" fontAlgn="base" hangingPunct="0">
              <a:spcBef>
                <a:spcPct val="0"/>
              </a:spcBef>
              <a:spcAft>
                <a:spcPct val="0"/>
              </a:spcAft>
              <a:buFont typeface="Arial" pitchFamily="34" charset="0"/>
              <a:defRPr sz="2800" b="1">
                <a:solidFill>
                  <a:schemeClr val="bg1"/>
                </a:solidFill>
                <a:latin typeface="Verdana" pitchFamily="34" charset="0"/>
                <a:ea typeface="宋体" pitchFamily="2" charset="-122"/>
              </a:defRPr>
            </a:lvl8pPr>
            <a:lvl9pPr marL="3886200" indent="-228600" eaLnBrk="0" fontAlgn="base" hangingPunct="0">
              <a:spcBef>
                <a:spcPct val="0"/>
              </a:spcBef>
              <a:spcAft>
                <a:spcPct val="0"/>
              </a:spcAft>
              <a:buFont typeface="Arial" pitchFamily="34" charset="0"/>
              <a:defRPr sz="2800" b="1">
                <a:solidFill>
                  <a:schemeClr val="bg1"/>
                </a:solidFill>
                <a:latin typeface="Verdana" pitchFamily="34" charset="0"/>
                <a:ea typeface="宋体" pitchFamily="2" charset="-122"/>
              </a:defRPr>
            </a:lvl9pPr>
          </a:lstStyle>
          <a:p>
            <a:pPr algn="ctr"/>
            <a:endParaRPr lang="zh-CN" altLang="en-US" sz="2400" kern="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 name="AutoShape 2" descr="Image of author Bin Ning">
            <a:extLst>
              <a:ext uri="{FF2B5EF4-FFF2-40B4-BE49-F238E27FC236}">
                <a16:creationId xmlns:a16="http://schemas.microsoft.com/office/drawing/2014/main" id="{B7835270-E070-817C-84B4-81D66AD802D6}"/>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矩形 7">
            <a:extLst>
              <a:ext uri="{FF2B5EF4-FFF2-40B4-BE49-F238E27FC236}">
                <a16:creationId xmlns:a16="http://schemas.microsoft.com/office/drawing/2014/main" id="{039D2382-6F02-8AF3-B5E2-A8C4608C9BDE}"/>
              </a:ext>
            </a:extLst>
          </p:cNvPr>
          <p:cNvSpPr/>
          <p:nvPr/>
        </p:nvSpPr>
        <p:spPr>
          <a:xfrm>
            <a:off x="306790" y="994870"/>
            <a:ext cx="3403999" cy="400110"/>
          </a:xfrm>
          <a:prstGeom prst="rect">
            <a:avLst/>
          </a:prstGeom>
          <a:solidFill>
            <a:schemeClr val="bg1"/>
          </a:solid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Clr>
                <a:srgbClr val="DF213B"/>
              </a:buClr>
              <a:buFont typeface="Wingdings" panose="05000000000000000000" pitchFamily="2" charset="2"/>
              <a:buChar char="p"/>
            </a:pPr>
            <a:r>
              <a:rPr lang="en-US" altLang="zh-CN" sz="2000" b="1" dirty="0">
                <a:solidFill>
                  <a:schemeClr val="tx1">
                    <a:lumMod val="75000"/>
                    <a:lumOff val="25000"/>
                  </a:schemeClr>
                </a:solidFill>
                <a:latin typeface="微软雅黑" panose="020B0503020204020204" charset="-122"/>
                <a:ea typeface="微软雅黑" panose="020B0503020204020204" charset="-122"/>
              </a:rPr>
              <a:t>SDC-ledger</a:t>
            </a:r>
            <a:r>
              <a:rPr lang="zh-CN" altLang="en-US" sz="2000" b="1" dirty="0">
                <a:solidFill>
                  <a:schemeClr val="tx1">
                    <a:lumMod val="75000"/>
                    <a:lumOff val="25000"/>
                  </a:schemeClr>
                </a:solidFill>
                <a:latin typeface="微软雅黑" panose="020B0503020204020204" charset="-122"/>
                <a:ea typeface="微软雅黑" panose="020B0503020204020204" charset="-122"/>
              </a:rPr>
              <a:t>系统架构</a:t>
            </a:r>
            <a:endParaRPr lang="en-US" altLang="zh-CN" sz="2000" b="1" dirty="0">
              <a:effectLst/>
              <a:latin typeface="Helvetica" pitchFamily="2" charset="0"/>
            </a:endParaRPr>
          </a:p>
        </p:txBody>
      </p:sp>
      <p:sp>
        <p:nvSpPr>
          <p:cNvPr id="2" name="标题 1">
            <a:extLst>
              <a:ext uri="{FF2B5EF4-FFF2-40B4-BE49-F238E27FC236}">
                <a16:creationId xmlns:a16="http://schemas.microsoft.com/office/drawing/2014/main" id="{E0926FC9-D450-1CC7-91FC-9AA67A144A48}"/>
              </a:ext>
            </a:extLst>
          </p:cNvPr>
          <p:cNvSpPr>
            <a:spLocks noGrp="1"/>
          </p:cNvSpPr>
          <p:nvPr>
            <p:ph type="title"/>
          </p:nvPr>
        </p:nvSpPr>
        <p:spPr>
          <a:xfrm>
            <a:off x="298258" y="123224"/>
            <a:ext cx="11819823" cy="706090"/>
          </a:xfrm>
        </p:spPr>
        <p:txBody>
          <a:bodyPr/>
          <a:lstStyle/>
          <a:p>
            <a:r>
              <a:rPr lang="zh-CN" altLang="en-US" dirty="0"/>
              <a:t>软件定义共识</a:t>
            </a:r>
            <a:r>
              <a:rPr lang="en-US" altLang="zh-CN" dirty="0"/>
              <a:t>Software-Defined Consensus (SDC)</a:t>
            </a:r>
            <a:endParaRPr lang="zh-CN" altLang="en-US" dirty="0"/>
          </a:p>
        </p:txBody>
      </p:sp>
      <p:sp>
        <p:nvSpPr>
          <p:cNvPr id="239" name="Rectangle 238">
            <a:extLst>
              <a:ext uri="{FF2B5EF4-FFF2-40B4-BE49-F238E27FC236}">
                <a16:creationId xmlns:a16="http://schemas.microsoft.com/office/drawing/2014/main" id="{9496EBF4-20ED-E85E-A11B-7DF752591B81}"/>
              </a:ext>
            </a:extLst>
          </p:cNvPr>
          <p:cNvSpPr/>
          <p:nvPr/>
        </p:nvSpPr>
        <p:spPr>
          <a:xfrm>
            <a:off x="5468176" y="1245798"/>
            <a:ext cx="2280464" cy="805594"/>
          </a:xfrm>
          <a:prstGeom prst="rect">
            <a:avLst/>
          </a:prstGeom>
          <a:solidFill>
            <a:schemeClr val="accent1">
              <a:lumMod val="40000"/>
              <a:lumOff val="6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0" name="Straight Arrow Connector 239">
            <a:extLst>
              <a:ext uri="{FF2B5EF4-FFF2-40B4-BE49-F238E27FC236}">
                <a16:creationId xmlns:a16="http://schemas.microsoft.com/office/drawing/2014/main" id="{9B5F9B9D-DC31-2DF2-A2F5-E2F21D051F0E}"/>
              </a:ext>
            </a:extLst>
          </p:cNvPr>
          <p:cNvCxnSpPr>
            <a:cxnSpLocks/>
            <a:stCxn id="289" idx="3"/>
            <a:endCxn id="293" idx="1"/>
          </p:cNvCxnSpPr>
          <p:nvPr/>
        </p:nvCxnSpPr>
        <p:spPr>
          <a:xfrm>
            <a:off x="10941842" y="3069322"/>
            <a:ext cx="31730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1" name="Rectangle 240">
            <a:extLst>
              <a:ext uri="{FF2B5EF4-FFF2-40B4-BE49-F238E27FC236}">
                <a16:creationId xmlns:a16="http://schemas.microsoft.com/office/drawing/2014/main" id="{A421D417-80EC-E43C-CD17-55E3761B4515}"/>
              </a:ext>
            </a:extLst>
          </p:cNvPr>
          <p:cNvSpPr/>
          <p:nvPr/>
        </p:nvSpPr>
        <p:spPr>
          <a:xfrm>
            <a:off x="4502386" y="2137515"/>
            <a:ext cx="3831315" cy="1104017"/>
          </a:xfrm>
          <a:prstGeom prst="rect">
            <a:avLst/>
          </a:prstGeom>
          <a:solidFill>
            <a:schemeClr val="accent5">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241">
            <a:extLst>
              <a:ext uri="{FF2B5EF4-FFF2-40B4-BE49-F238E27FC236}">
                <a16:creationId xmlns:a16="http://schemas.microsoft.com/office/drawing/2014/main" id="{474CBB31-9272-BE79-097D-8E1EDE4E217E}"/>
              </a:ext>
            </a:extLst>
          </p:cNvPr>
          <p:cNvSpPr/>
          <p:nvPr/>
        </p:nvSpPr>
        <p:spPr>
          <a:xfrm>
            <a:off x="9813044" y="2700075"/>
            <a:ext cx="1179468" cy="79884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TextBox 242">
            <a:extLst>
              <a:ext uri="{FF2B5EF4-FFF2-40B4-BE49-F238E27FC236}">
                <a16:creationId xmlns:a16="http://schemas.microsoft.com/office/drawing/2014/main" id="{78AD72EC-2730-4E87-AD51-B267BF75C87B}"/>
              </a:ext>
            </a:extLst>
          </p:cNvPr>
          <p:cNvSpPr txBox="1"/>
          <p:nvPr/>
        </p:nvSpPr>
        <p:spPr>
          <a:xfrm>
            <a:off x="9818811" y="2699743"/>
            <a:ext cx="1173719" cy="246221"/>
          </a:xfrm>
          <a:prstGeom prst="rect">
            <a:avLst/>
          </a:prstGeom>
          <a:noFill/>
        </p:spPr>
        <p:txBody>
          <a:bodyPr wrap="none" rtlCol="0">
            <a:spAutoFit/>
          </a:bodyPr>
          <a:lstStyle/>
          <a:p>
            <a:pPr algn="ctr"/>
            <a:r>
              <a:rPr lang="en-US" sz="1000" dirty="0">
                <a:solidFill>
                  <a:srgbClr val="7030A0"/>
                </a:solidFill>
              </a:rPr>
              <a:t>Phase </a:t>
            </a:r>
            <a:r>
              <a:rPr lang="en-US" altLang="zh-CN" sz="1000" dirty="0">
                <a:solidFill>
                  <a:srgbClr val="7030A0"/>
                </a:solidFill>
              </a:rPr>
              <a:t>4</a:t>
            </a:r>
            <a:r>
              <a:rPr lang="en-US" sz="1000" dirty="0">
                <a:solidFill>
                  <a:srgbClr val="7030A0"/>
                </a:solidFill>
              </a:rPr>
              <a:t>.</a:t>
            </a:r>
            <a:r>
              <a:rPr lang="zh-CN" altLang="en-US" sz="1000" dirty="0">
                <a:solidFill>
                  <a:srgbClr val="7030A0"/>
                </a:solidFill>
              </a:rPr>
              <a:t> </a:t>
            </a:r>
            <a:r>
              <a:rPr lang="en-US" sz="1000" dirty="0">
                <a:solidFill>
                  <a:srgbClr val="7030A0"/>
                </a:solidFill>
              </a:rPr>
              <a:t>Validation</a:t>
            </a:r>
          </a:p>
        </p:txBody>
      </p:sp>
      <p:sp>
        <p:nvSpPr>
          <p:cNvPr id="244" name="Rectangle 243">
            <a:extLst>
              <a:ext uri="{FF2B5EF4-FFF2-40B4-BE49-F238E27FC236}">
                <a16:creationId xmlns:a16="http://schemas.microsoft.com/office/drawing/2014/main" id="{02A77773-DD01-3F81-3034-40C157E00F7B}"/>
              </a:ext>
            </a:extLst>
          </p:cNvPr>
          <p:cNvSpPr/>
          <p:nvPr/>
        </p:nvSpPr>
        <p:spPr>
          <a:xfrm>
            <a:off x="4396400" y="2343934"/>
            <a:ext cx="3831315" cy="1104017"/>
          </a:xfrm>
          <a:prstGeom prst="rect">
            <a:avLst/>
          </a:prstGeom>
          <a:solidFill>
            <a:schemeClr val="accent5">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a:extLst>
              <a:ext uri="{FF2B5EF4-FFF2-40B4-BE49-F238E27FC236}">
                <a16:creationId xmlns:a16="http://schemas.microsoft.com/office/drawing/2014/main" id="{A95BC5FB-5B89-9DE6-0E23-8BC0F3559C9F}"/>
              </a:ext>
            </a:extLst>
          </p:cNvPr>
          <p:cNvSpPr/>
          <p:nvPr/>
        </p:nvSpPr>
        <p:spPr>
          <a:xfrm>
            <a:off x="4290415" y="2573528"/>
            <a:ext cx="3831315" cy="1090137"/>
          </a:xfrm>
          <a:prstGeom prst="rect">
            <a:avLst/>
          </a:prstGeom>
          <a:solidFill>
            <a:schemeClr val="accent5">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6" name="Straight Connector 245">
            <a:extLst>
              <a:ext uri="{FF2B5EF4-FFF2-40B4-BE49-F238E27FC236}">
                <a16:creationId xmlns:a16="http://schemas.microsoft.com/office/drawing/2014/main" id="{390D8FCE-3C61-AD4C-54B8-6FD269F4135F}"/>
              </a:ext>
            </a:extLst>
          </p:cNvPr>
          <p:cNvCxnSpPr>
            <a:cxnSpLocks/>
            <a:endCxn id="289" idx="1"/>
          </p:cNvCxnSpPr>
          <p:nvPr/>
        </p:nvCxnSpPr>
        <p:spPr>
          <a:xfrm>
            <a:off x="2062669" y="3069322"/>
            <a:ext cx="84415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7" name="Group 246">
            <a:extLst>
              <a:ext uri="{FF2B5EF4-FFF2-40B4-BE49-F238E27FC236}">
                <a16:creationId xmlns:a16="http://schemas.microsoft.com/office/drawing/2014/main" id="{966230B1-1BCE-2247-CE59-B27D4E68EC29}"/>
              </a:ext>
            </a:extLst>
          </p:cNvPr>
          <p:cNvGrpSpPr/>
          <p:nvPr/>
        </p:nvGrpSpPr>
        <p:grpSpPr>
          <a:xfrm>
            <a:off x="2391693" y="2742486"/>
            <a:ext cx="696160" cy="650644"/>
            <a:chOff x="1712840" y="2410188"/>
            <a:chExt cx="696160" cy="650644"/>
          </a:xfrm>
        </p:grpSpPr>
        <p:sp>
          <p:nvSpPr>
            <p:cNvPr id="248" name="Rounded Rectangle 247">
              <a:extLst>
                <a:ext uri="{FF2B5EF4-FFF2-40B4-BE49-F238E27FC236}">
                  <a16:creationId xmlns:a16="http://schemas.microsoft.com/office/drawing/2014/main" id="{9ED32178-4E10-01E0-E144-C64FA7EF7996}"/>
                </a:ext>
              </a:extLst>
            </p:cNvPr>
            <p:cNvSpPr/>
            <p:nvPr/>
          </p:nvSpPr>
          <p:spPr>
            <a:xfrm>
              <a:off x="1712840" y="2410188"/>
              <a:ext cx="696160" cy="650644"/>
            </a:xfrm>
            <a:prstGeom prst="roundRect">
              <a:avLst/>
            </a:prstGeom>
            <a:solidFill>
              <a:schemeClr val="bg1"/>
            </a:solidFill>
            <a:ln>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9" name="Group 248">
              <a:extLst>
                <a:ext uri="{FF2B5EF4-FFF2-40B4-BE49-F238E27FC236}">
                  <a16:creationId xmlns:a16="http://schemas.microsoft.com/office/drawing/2014/main" id="{E32947F0-700F-DFA4-5B12-52C1A6E5D160}"/>
                </a:ext>
              </a:extLst>
            </p:cNvPr>
            <p:cNvGrpSpPr/>
            <p:nvPr/>
          </p:nvGrpSpPr>
          <p:grpSpPr>
            <a:xfrm>
              <a:off x="2050209" y="2753704"/>
              <a:ext cx="309701" cy="253714"/>
              <a:chOff x="1227621" y="1905000"/>
              <a:chExt cx="309700" cy="254000"/>
            </a:xfrm>
          </p:grpSpPr>
          <p:sp>
            <p:nvSpPr>
              <p:cNvPr id="259" name="Oval 258">
                <a:extLst>
                  <a:ext uri="{FF2B5EF4-FFF2-40B4-BE49-F238E27FC236}">
                    <a16:creationId xmlns:a16="http://schemas.microsoft.com/office/drawing/2014/main" id="{6EEEC226-A4C0-373D-C76B-46DBC53EB3D2}"/>
                  </a:ext>
                </a:extLst>
              </p:cNvPr>
              <p:cNvSpPr/>
              <p:nvPr/>
            </p:nvSpPr>
            <p:spPr>
              <a:xfrm>
                <a:off x="1253067" y="1905000"/>
                <a:ext cx="254000" cy="254000"/>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endParaRPr lang="en-US" dirty="0">
                  <a:solidFill>
                    <a:sysClr val="windowText" lastClr="000000"/>
                  </a:solidFill>
                </a:endParaRPr>
              </a:p>
            </p:txBody>
          </p:sp>
          <p:sp>
            <p:nvSpPr>
              <p:cNvPr id="260" name="TextBox 2">
                <a:extLst>
                  <a:ext uri="{FF2B5EF4-FFF2-40B4-BE49-F238E27FC236}">
                    <a16:creationId xmlns:a16="http://schemas.microsoft.com/office/drawing/2014/main" id="{0BCCB6D9-33B6-CDA5-3ACD-E63455D77F01}"/>
                  </a:ext>
                </a:extLst>
              </p:cNvPr>
              <p:cNvSpPr txBox="1"/>
              <p:nvPr/>
            </p:nvSpPr>
            <p:spPr>
              <a:xfrm>
                <a:off x="1227621" y="1912779"/>
                <a:ext cx="309700" cy="246221"/>
              </a:xfrm>
              <a:prstGeom prst="rect">
                <a:avLst/>
              </a:prstGeom>
              <a:noFill/>
            </p:spPr>
            <p:txBody>
              <a:bodyPr wrap="none" rtlCol="0">
                <a:spAutoFit/>
              </a:bodyPr>
              <a:lstStyle>
                <a:defPPr>
                  <a:defRPr lang="en-US"/>
                </a:defPPr>
                <a:lvl1pPr marL="0" algn="l" defTabSz="914341" rtl="0" eaLnBrk="1" latinLnBrk="0" hangingPunct="1">
                  <a:defRPr sz="1800" kern="1200">
                    <a:solidFill>
                      <a:schemeClr val="tx1"/>
                    </a:solidFill>
                    <a:latin typeface="+mn-lt"/>
                    <a:ea typeface="+mn-ea"/>
                    <a:cs typeface="+mn-cs"/>
                  </a:defRPr>
                </a:lvl1pPr>
                <a:lvl2pPr marL="457171" algn="l" defTabSz="914341" rtl="0" eaLnBrk="1" latinLnBrk="0" hangingPunct="1">
                  <a:defRPr sz="1800" kern="1200">
                    <a:solidFill>
                      <a:schemeClr val="tx1"/>
                    </a:solidFill>
                    <a:latin typeface="+mn-lt"/>
                    <a:ea typeface="+mn-ea"/>
                    <a:cs typeface="+mn-cs"/>
                  </a:defRPr>
                </a:lvl2pPr>
                <a:lvl3pPr marL="914341" algn="l" defTabSz="914341" rtl="0" eaLnBrk="1" latinLnBrk="0" hangingPunct="1">
                  <a:defRPr sz="1800" kern="1200">
                    <a:solidFill>
                      <a:schemeClr val="tx1"/>
                    </a:solidFill>
                    <a:latin typeface="+mn-lt"/>
                    <a:ea typeface="+mn-ea"/>
                    <a:cs typeface="+mn-cs"/>
                  </a:defRPr>
                </a:lvl3pPr>
                <a:lvl4pPr marL="1371512" algn="l" defTabSz="914341" rtl="0" eaLnBrk="1" latinLnBrk="0" hangingPunct="1">
                  <a:defRPr sz="1800" kern="1200">
                    <a:solidFill>
                      <a:schemeClr val="tx1"/>
                    </a:solidFill>
                    <a:latin typeface="+mn-lt"/>
                    <a:ea typeface="+mn-ea"/>
                    <a:cs typeface="+mn-cs"/>
                  </a:defRPr>
                </a:lvl4pPr>
                <a:lvl5pPr marL="1828683" algn="l" defTabSz="914341" rtl="0" eaLnBrk="1" latinLnBrk="0" hangingPunct="1">
                  <a:defRPr sz="1800" kern="1200">
                    <a:solidFill>
                      <a:schemeClr val="tx1"/>
                    </a:solidFill>
                    <a:latin typeface="+mn-lt"/>
                    <a:ea typeface="+mn-ea"/>
                    <a:cs typeface="+mn-cs"/>
                  </a:defRPr>
                </a:lvl5pPr>
                <a:lvl6pPr marL="2285854" algn="l" defTabSz="914341" rtl="0" eaLnBrk="1" latinLnBrk="0" hangingPunct="1">
                  <a:defRPr sz="1800" kern="1200">
                    <a:solidFill>
                      <a:schemeClr val="tx1"/>
                    </a:solidFill>
                    <a:latin typeface="+mn-lt"/>
                    <a:ea typeface="+mn-ea"/>
                    <a:cs typeface="+mn-cs"/>
                  </a:defRPr>
                </a:lvl6pPr>
                <a:lvl7pPr marL="2743024" algn="l" defTabSz="914341" rtl="0" eaLnBrk="1" latinLnBrk="0" hangingPunct="1">
                  <a:defRPr sz="1800" kern="1200">
                    <a:solidFill>
                      <a:schemeClr val="tx1"/>
                    </a:solidFill>
                    <a:latin typeface="+mn-lt"/>
                    <a:ea typeface="+mn-ea"/>
                    <a:cs typeface="+mn-cs"/>
                  </a:defRPr>
                </a:lvl7pPr>
                <a:lvl8pPr marL="3200195" algn="l" defTabSz="914341" rtl="0" eaLnBrk="1" latinLnBrk="0" hangingPunct="1">
                  <a:defRPr sz="1800" kern="1200">
                    <a:solidFill>
                      <a:schemeClr val="tx1"/>
                    </a:solidFill>
                    <a:latin typeface="+mn-lt"/>
                    <a:ea typeface="+mn-ea"/>
                    <a:cs typeface="+mn-cs"/>
                  </a:defRPr>
                </a:lvl8pPr>
                <a:lvl9pPr marL="3657366" algn="l" defTabSz="914341" rtl="0" eaLnBrk="1" latinLnBrk="0" hangingPunct="1">
                  <a:defRPr sz="1800" kern="1200">
                    <a:solidFill>
                      <a:schemeClr val="tx1"/>
                    </a:solidFill>
                    <a:latin typeface="+mn-lt"/>
                    <a:ea typeface="+mn-ea"/>
                    <a:cs typeface="+mn-cs"/>
                  </a:defRPr>
                </a:lvl9pPr>
              </a:lstStyle>
              <a:p>
                <a:r>
                  <a:rPr lang="en-US" sz="1000" dirty="0"/>
                  <a:t>F3</a:t>
                </a:r>
                <a:endParaRPr lang="en-US" dirty="0"/>
              </a:p>
            </p:txBody>
          </p:sp>
        </p:grpSp>
        <p:grpSp>
          <p:nvGrpSpPr>
            <p:cNvPr id="250" name="Group 249">
              <a:extLst>
                <a:ext uri="{FF2B5EF4-FFF2-40B4-BE49-F238E27FC236}">
                  <a16:creationId xmlns:a16="http://schemas.microsoft.com/office/drawing/2014/main" id="{93E55D37-082C-1A6F-7FFA-096BEE7535A4}"/>
                </a:ext>
              </a:extLst>
            </p:cNvPr>
            <p:cNvGrpSpPr/>
            <p:nvPr/>
          </p:nvGrpSpPr>
          <p:grpSpPr>
            <a:xfrm>
              <a:off x="2050209" y="2473182"/>
              <a:ext cx="309701" cy="253714"/>
              <a:chOff x="1227621" y="1905000"/>
              <a:chExt cx="309700" cy="254000"/>
            </a:xfrm>
          </p:grpSpPr>
          <p:sp>
            <p:nvSpPr>
              <p:cNvPr id="257" name="Oval 256">
                <a:extLst>
                  <a:ext uri="{FF2B5EF4-FFF2-40B4-BE49-F238E27FC236}">
                    <a16:creationId xmlns:a16="http://schemas.microsoft.com/office/drawing/2014/main" id="{AF405A0F-B0B1-0E67-CC1D-1E1957B64F54}"/>
                  </a:ext>
                </a:extLst>
              </p:cNvPr>
              <p:cNvSpPr/>
              <p:nvPr/>
            </p:nvSpPr>
            <p:spPr>
              <a:xfrm>
                <a:off x="1253067" y="1905000"/>
                <a:ext cx="254000" cy="254000"/>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58" name="TextBox 257">
                <a:extLst>
                  <a:ext uri="{FF2B5EF4-FFF2-40B4-BE49-F238E27FC236}">
                    <a16:creationId xmlns:a16="http://schemas.microsoft.com/office/drawing/2014/main" id="{34AC7D14-D8BC-A9C1-DBD4-025A247F5269}"/>
                  </a:ext>
                </a:extLst>
              </p:cNvPr>
              <p:cNvSpPr txBox="1"/>
              <p:nvPr/>
            </p:nvSpPr>
            <p:spPr>
              <a:xfrm>
                <a:off x="1227621" y="1912779"/>
                <a:ext cx="309700" cy="246221"/>
              </a:xfrm>
              <a:prstGeom prst="rect">
                <a:avLst/>
              </a:prstGeom>
              <a:noFill/>
            </p:spPr>
            <p:txBody>
              <a:bodyPr wrap="none" rtlCol="0">
                <a:spAutoFit/>
              </a:bodyPr>
              <a:lstStyle/>
              <a:p>
                <a:r>
                  <a:rPr lang="en-US" sz="1000" dirty="0"/>
                  <a:t>F1</a:t>
                </a:r>
                <a:endParaRPr lang="en-US" dirty="0"/>
              </a:p>
            </p:txBody>
          </p:sp>
        </p:grpSp>
        <p:grpSp>
          <p:nvGrpSpPr>
            <p:cNvPr id="251" name="Group 250">
              <a:extLst>
                <a:ext uri="{FF2B5EF4-FFF2-40B4-BE49-F238E27FC236}">
                  <a16:creationId xmlns:a16="http://schemas.microsoft.com/office/drawing/2014/main" id="{98EE557C-E812-6EC6-57F3-DE4EAD997E06}"/>
                </a:ext>
              </a:extLst>
            </p:cNvPr>
            <p:cNvGrpSpPr/>
            <p:nvPr/>
          </p:nvGrpSpPr>
          <p:grpSpPr>
            <a:xfrm>
              <a:off x="1760690" y="2753704"/>
              <a:ext cx="309701" cy="253714"/>
              <a:chOff x="1227621" y="1905000"/>
              <a:chExt cx="309700" cy="254000"/>
            </a:xfrm>
          </p:grpSpPr>
          <p:sp>
            <p:nvSpPr>
              <p:cNvPr id="255" name="Oval 254">
                <a:extLst>
                  <a:ext uri="{FF2B5EF4-FFF2-40B4-BE49-F238E27FC236}">
                    <a16:creationId xmlns:a16="http://schemas.microsoft.com/office/drawing/2014/main" id="{7A52FAC2-93FD-33D0-B05A-D9E1E33CC630}"/>
                  </a:ext>
                </a:extLst>
              </p:cNvPr>
              <p:cNvSpPr/>
              <p:nvPr/>
            </p:nvSpPr>
            <p:spPr>
              <a:xfrm>
                <a:off x="1253067" y="1905000"/>
                <a:ext cx="254000" cy="254000"/>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endParaRPr lang="en-US" dirty="0">
                  <a:solidFill>
                    <a:sysClr val="windowText" lastClr="000000"/>
                  </a:solidFill>
                </a:endParaRPr>
              </a:p>
            </p:txBody>
          </p:sp>
          <p:sp>
            <p:nvSpPr>
              <p:cNvPr id="256" name="TextBox 2">
                <a:extLst>
                  <a:ext uri="{FF2B5EF4-FFF2-40B4-BE49-F238E27FC236}">
                    <a16:creationId xmlns:a16="http://schemas.microsoft.com/office/drawing/2014/main" id="{8A7F5662-BA31-78E0-CD6A-1D7B279B298E}"/>
                  </a:ext>
                </a:extLst>
              </p:cNvPr>
              <p:cNvSpPr txBox="1"/>
              <p:nvPr/>
            </p:nvSpPr>
            <p:spPr>
              <a:xfrm>
                <a:off x="1227621" y="1912779"/>
                <a:ext cx="309700" cy="246221"/>
              </a:xfrm>
              <a:prstGeom prst="rect">
                <a:avLst/>
              </a:prstGeom>
              <a:noFill/>
            </p:spPr>
            <p:txBody>
              <a:bodyPr wrap="none" rtlCol="0">
                <a:spAutoFit/>
              </a:bodyPr>
              <a:lstStyle>
                <a:defPPr>
                  <a:defRPr lang="en-US"/>
                </a:defPPr>
                <a:lvl1pPr marL="0" algn="l" defTabSz="914341" rtl="0" eaLnBrk="1" latinLnBrk="0" hangingPunct="1">
                  <a:defRPr sz="1800" kern="1200">
                    <a:solidFill>
                      <a:schemeClr val="tx1"/>
                    </a:solidFill>
                    <a:latin typeface="+mn-lt"/>
                    <a:ea typeface="+mn-ea"/>
                    <a:cs typeface="+mn-cs"/>
                  </a:defRPr>
                </a:lvl1pPr>
                <a:lvl2pPr marL="457171" algn="l" defTabSz="914341" rtl="0" eaLnBrk="1" latinLnBrk="0" hangingPunct="1">
                  <a:defRPr sz="1800" kern="1200">
                    <a:solidFill>
                      <a:schemeClr val="tx1"/>
                    </a:solidFill>
                    <a:latin typeface="+mn-lt"/>
                    <a:ea typeface="+mn-ea"/>
                    <a:cs typeface="+mn-cs"/>
                  </a:defRPr>
                </a:lvl2pPr>
                <a:lvl3pPr marL="914341" algn="l" defTabSz="914341" rtl="0" eaLnBrk="1" latinLnBrk="0" hangingPunct="1">
                  <a:defRPr sz="1800" kern="1200">
                    <a:solidFill>
                      <a:schemeClr val="tx1"/>
                    </a:solidFill>
                    <a:latin typeface="+mn-lt"/>
                    <a:ea typeface="+mn-ea"/>
                    <a:cs typeface="+mn-cs"/>
                  </a:defRPr>
                </a:lvl3pPr>
                <a:lvl4pPr marL="1371512" algn="l" defTabSz="914341" rtl="0" eaLnBrk="1" latinLnBrk="0" hangingPunct="1">
                  <a:defRPr sz="1800" kern="1200">
                    <a:solidFill>
                      <a:schemeClr val="tx1"/>
                    </a:solidFill>
                    <a:latin typeface="+mn-lt"/>
                    <a:ea typeface="+mn-ea"/>
                    <a:cs typeface="+mn-cs"/>
                  </a:defRPr>
                </a:lvl4pPr>
                <a:lvl5pPr marL="1828683" algn="l" defTabSz="914341" rtl="0" eaLnBrk="1" latinLnBrk="0" hangingPunct="1">
                  <a:defRPr sz="1800" kern="1200">
                    <a:solidFill>
                      <a:schemeClr val="tx1"/>
                    </a:solidFill>
                    <a:latin typeface="+mn-lt"/>
                    <a:ea typeface="+mn-ea"/>
                    <a:cs typeface="+mn-cs"/>
                  </a:defRPr>
                </a:lvl5pPr>
                <a:lvl6pPr marL="2285854" algn="l" defTabSz="914341" rtl="0" eaLnBrk="1" latinLnBrk="0" hangingPunct="1">
                  <a:defRPr sz="1800" kern="1200">
                    <a:solidFill>
                      <a:schemeClr val="tx1"/>
                    </a:solidFill>
                    <a:latin typeface="+mn-lt"/>
                    <a:ea typeface="+mn-ea"/>
                    <a:cs typeface="+mn-cs"/>
                  </a:defRPr>
                </a:lvl6pPr>
                <a:lvl7pPr marL="2743024" algn="l" defTabSz="914341" rtl="0" eaLnBrk="1" latinLnBrk="0" hangingPunct="1">
                  <a:defRPr sz="1800" kern="1200">
                    <a:solidFill>
                      <a:schemeClr val="tx1"/>
                    </a:solidFill>
                    <a:latin typeface="+mn-lt"/>
                    <a:ea typeface="+mn-ea"/>
                    <a:cs typeface="+mn-cs"/>
                  </a:defRPr>
                </a:lvl7pPr>
                <a:lvl8pPr marL="3200195" algn="l" defTabSz="914341" rtl="0" eaLnBrk="1" latinLnBrk="0" hangingPunct="1">
                  <a:defRPr sz="1800" kern="1200">
                    <a:solidFill>
                      <a:schemeClr val="tx1"/>
                    </a:solidFill>
                    <a:latin typeface="+mn-lt"/>
                    <a:ea typeface="+mn-ea"/>
                    <a:cs typeface="+mn-cs"/>
                  </a:defRPr>
                </a:lvl8pPr>
                <a:lvl9pPr marL="3657366" algn="l" defTabSz="914341" rtl="0" eaLnBrk="1" latinLnBrk="0" hangingPunct="1">
                  <a:defRPr sz="1800" kern="1200">
                    <a:solidFill>
                      <a:schemeClr val="tx1"/>
                    </a:solidFill>
                    <a:latin typeface="+mn-lt"/>
                    <a:ea typeface="+mn-ea"/>
                    <a:cs typeface="+mn-cs"/>
                  </a:defRPr>
                </a:lvl9pPr>
              </a:lstStyle>
              <a:p>
                <a:r>
                  <a:rPr lang="en-US" sz="1000" dirty="0"/>
                  <a:t>F2</a:t>
                </a:r>
                <a:endParaRPr lang="en-US" dirty="0"/>
              </a:p>
            </p:txBody>
          </p:sp>
        </p:grpSp>
        <p:grpSp>
          <p:nvGrpSpPr>
            <p:cNvPr id="252" name="Group 251">
              <a:extLst>
                <a:ext uri="{FF2B5EF4-FFF2-40B4-BE49-F238E27FC236}">
                  <a16:creationId xmlns:a16="http://schemas.microsoft.com/office/drawing/2014/main" id="{3D281366-6313-6C2E-577F-7B78C0AA498A}"/>
                </a:ext>
              </a:extLst>
            </p:cNvPr>
            <p:cNvGrpSpPr/>
            <p:nvPr/>
          </p:nvGrpSpPr>
          <p:grpSpPr>
            <a:xfrm>
              <a:off x="1760690" y="2473182"/>
              <a:ext cx="304892" cy="253714"/>
              <a:chOff x="1227621" y="1905000"/>
              <a:chExt cx="304892" cy="254000"/>
            </a:xfrm>
          </p:grpSpPr>
          <p:sp>
            <p:nvSpPr>
              <p:cNvPr id="253" name="Oval 252">
                <a:extLst>
                  <a:ext uri="{FF2B5EF4-FFF2-40B4-BE49-F238E27FC236}">
                    <a16:creationId xmlns:a16="http://schemas.microsoft.com/office/drawing/2014/main" id="{CC5106FC-55B4-A05D-0658-A532E8491395}"/>
                  </a:ext>
                </a:extLst>
              </p:cNvPr>
              <p:cNvSpPr/>
              <p:nvPr/>
            </p:nvSpPr>
            <p:spPr>
              <a:xfrm>
                <a:off x="1253067" y="1905000"/>
                <a:ext cx="254000" cy="254000"/>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54" name="TextBox 253">
                <a:extLst>
                  <a:ext uri="{FF2B5EF4-FFF2-40B4-BE49-F238E27FC236}">
                    <a16:creationId xmlns:a16="http://schemas.microsoft.com/office/drawing/2014/main" id="{2A7F5B08-B376-CAB3-CB9C-3C206EFC92DE}"/>
                  </a:ext>
                </a:extLst>
              </p:cNvPr>
              <p:cNvSpPr txBox="1"/>
              <p:nvPr/>
            </p:nvSpPr>
            <p:spPr>
              <a:xfrm>
                <a:off x="1227621" y="1912779"/>
                <a:ext cx="304892" cy="246221"/>
              </a:xfrm>
              <a:prstGeom prst="rect">
                <a:avLst/>
              </a:prstGeom>
              <a:noFill/>
            </p:spPr>
            <p:txBody>
              <a:bodyPr wrap="none" rtlCol="0">
                <a:spAutoFit/>
              </a:bodyPr>
              <a:lstStyle/>
              <a:p>
                <a:r>
                  <a:rPr lang="en-US" sz="1000" dirty="0"/>
                  <a:t>L1</a:t>
                </a:r>
                <a:endParaRPr lang="en-US" dirty="0"/>
              </a:p>
            </p:txBody>
          </p:sp>
        </p:grpSp>
      </p:grpSp>
      <p:grpSp>
        <p:nvGrpSpPr>
          <p:cNvPr id="261" name="Group 260">
            <a:extLst>
              <a:ext uri="{FF2B5EF4-FFF2-40B4-BE49-F238E27FC236}">
                <a16:creationId xmlns:a16="http://schemas.microsoft.com/office/drawing/2014/main" id="{D70DAEFB-F91F-DCB0-5180-08E00FC2EEF7}"/>
              </a:ext>
            </a:extLst>
          </p:cNvPr>
          <p:cNvGrpSpPr/>
          <p:nvPr/>
        </p:nvGrpSpPr>
        <p:grpSpPr>
          <a:xfrm>
            <a:off x="591253" y="2651114"/>
            <a:ext cx="535724" cy="278780"/>
            <a:chOff x="612632" y="1215483"/>
            <a:chExt cx="535724" cy="278780"/>
          </a:xfrm>
        </p:grpSpPr>
        <p:sp>
          <p:nvSpPr>
            <p:cNvPr id="262" name="Oval 261">
              <a:extLst>
                <a:ext uri="{FF2B5EF4-FFF2-40B4-BE49-F238E27FC236}">
                  <a16:creationId xmlns:a16="http://schemas.microsoft.com/office/drawing/2014/main" id="{8577B223-5803-8557-F191-400BDFA00D15}"/>
                </a:ext>
              </a:extLst>
            </p:cNvPr>
            <p:cNvSpPr/>
            <p:nvPr/>
          </p:nvSpPr>
          <p:spPr>
            <a:xfrm>
              <a:off x="618440" y="1215483"/>
              <a:ext cx="524108" cy="27878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3" name="TextBox 262">
              <a:extLst>
                <a:ext uri="{FF2B5EF4-FFF2-40B4-BE49-F238E27FC236}">
                  <a16:creationId xmlns:a16="http://schemas.microsoft.com/office/drawing/2014/main" id="{86FDCBF5-A225-9046-C027-80EBF0072EF4}"/>
                </a:ext>
              </a:extLst>
            </p:cNvPr>
            <p:cNvSpPr txBox="1"/>
            <p:nvPr/>
          </p:nvSpPr>
          <p:spPr>
            <a:xfrm>
              <a:off x="612632" y="1231763"/>
              <a:ext cx="535724" cy="246221"/>
            </a:xfrm>
            <a:prstGeom prst="rect">
              <a:avLst/>
            </a:prstGeom>
            <a:noFill/>
          </p:spPr>
          <p:txBody>
            <a:bodyPr wrap="none" rtlCol="0">
              <a:spAutoFit/>
            </a:bodyPr>
            <a:lstStyle/>
            <a:p>
              <a:pPr algn="ctr"/>
              <a:r>
                <a:rPr lang="en-US" sz="1000" dirty="0"/>
                <a:t>Clients</a:t>
              </a:r>
              <a:endParaRPr lang="en-US" dirty="0"/>
            </a:p>
          </p:txBody>
        </p:sp>
      </p:grpSp>
      <p:cxnSp>
        <p:nvCxnSpPr>
          <p:cNvPr id="264" name="Straight Arrow Connector 263">
            <a:extLst>
              <a:ext uri="{FF2B5EF4-FFF2-40B4-BE49-F238E27FC236}">
                <a16:creationId xmlns:a16="http://schemas.microsoft.com/office/drawing/2014/main" id="{C654E46A-EED7-3C40-E9B0-B7B79F4897C0}"/>
              </a:ext>
            </a:extLst>
          </p:cNvPr>
          <p:cNvCxnSpPr>
            <a:cxnSpLocks/>
            <a:stCxn id="263" idx="3"/>
            <a:endCxn id="266" idx="1"/>
          </p:cNvCxnSpPr>
          <p:nvPr/>
        </p:nvCxnSpPr>
        <p:spPr>
          <a:xfrm flipV="1">
            <a:off x="1126977" y="2790504"/>
            <a:ext cx="13686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65" name="Group 264">
            <a:extLst>
              <a:ext uri="{FF2B5EF4-FFF2-40B4-BE49-F238E27FC236}">
                <a16:creationId xmlns:a16="http://schemas.microsoft.com/office/drawing/2014/main" id="{DA269E85-F89A-0055-882C-6A421648723A}"/>
              </a:ext>
            </a:extLst>
          </p:cNvPr>
          <p:cNvGrpSpPr/>
          <p:nvPr/>
        </p:nvGrpSpPr>
        <p:grpSpPr>
          <a:xfrm>
            <a:off x="1263845" y="2611800"/>
            <a:ext cx="304893" cy="357407"/>
            <a:chOff x="627394" y="1818712"/>
            <a:chExt cx="521170" cy="385904"/>
          </a:xfrm>
        </p:grpSpPr>
        <p:sp>
          <p:nvSpPr>
            <p:cNvPr id="266" name="Rectangle 265">
              <a:extLst>
                <a:ext uri="{FF2B5EF4-FFF2-40B4-BE49-F238E27FC236}">
                  <a16:creationId xmlns:a16="http://schemas.microsoft.com/office/drawing/2014/main" id="{4D88702B-7AEB-21DC-3160-399E7DFEE3B8}"/>
                </a:ext>
              </a:extLst>
            </p:cNvPr>
            <p:cNvSpPr/>
            <p:nvPr/>
          </p:nvSpPr>
          <p:spPr>
            <a:xfrm>
              <a:off x="627394" y="1818712"/>
              <a:ext cx="521167" cy="385904"/>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7" name="Straight Connector 266">
              <a:extLst>
                <a:ext uri="{FF2B5EF4-FFF2-40B4-BE49-F238E27FC236}">
                  <a16:creationId xmlns:a16="http://schemas.microsoft.com/office/drawing/2014/main" id="{30EEB2A1-587C-CB9B-7B4F-683F1F50BF9D}"/>
                </a:ext>
              </a:extLst>
            </p:cNvPr>
            <p:cNvCxnSpPr>
              <a:stCxn id="266" idx="1"/>
              <a:endCxn id="266" idx="3"/>
            </p:cNvCxnSpPr>
            <p:nvPr/>
          </p:nvCxnSpPr>
          <p:spPr>
            <a:xfrm>
              <a:off x="627397" y="2011664"/>
              <a:ext cx="5211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68" name="TextBox 267">
                <a:extLst>
                  <a:ext uri="{FF2B5EF4-FFF2-40B4-BE49-F238E27FC236}">
                    <a16:creationId xmlns:a16="http://schemas.microsoft.com/office/drawing/2014/main" id="{588F5357-7303-AA88-0823-3DBA9DD9ED5B}"/>
                  </a:ext>
                </a:extLst>
              </p:cNvPr>
              <p:cNvSpPr txBox="1"/>
              <p:nvPr/>
            </p:nvSpPr>
            <p:spPr>
              <a:xfrm>
                <a:off x="1312760" y="2595521"/>
                <a:ext cx="207063" cy="215444"/>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𝑇𝑥</m:t>
                          </m:r>
                        </m:e>
                        <m:sub>
                          <m:r>
                            <a:rPr lang="en-US" sz="800" b="0" i="1" smtClean="0">
                              <a:latin typeface="Cambria Math" panose="02040503050406030204" pitchFamily="18" charset="0"/>
                            </a:rPr>
                            <m:t>𝑖</m:t>
                          </m:r>
                        </m:sub>
                      </m:sSub>
                    </m:oMath>
                  </m:oMathPara>
                </a14:m>
                <a:endParaRPr lang="en-US" sz="1400" dirty="0"/>
              </a:p>
            </p:txBody>
          </p:sp>
        </mc:Choice>
        <mc:Fallback xmlns="">
          <p:sp>
            <p:nvSpPr>
              <p:cNvPr id="268" name="TextBox 267">
                <a:extLst>
                  <a:ext uri="{FF2B5EF4-FFF2-40B4-BE49-F238E27FC236}">
                    <a16:creationId xmlns:a16="http://schemas.microsoft.com/office/drawing/2014/main" id="{588F5357-7303-AA88-0823-3DBA9DD9ED5B}"/>
                  </a:ext>
                </a:extLst>
              </p:cNvPr>
              <p:cNvSpPr txBox="1">
                <a:spLocks noRot="1" noChangeAspect="1" noMove="1" noResize="1" noEditPoints="1" noAdjustHandles="1" noChangeArrowheads="1" noChangeShapeType="1" noTextEdit="1"/>
              </p:cNvSpPr>
              <p:nvPr/>
            </p:nvSpPr>
            <p:spPr>
              <a:xfrm>
                <a:off x="1312760" y="2595521"/>
                <a:ext cx="207063" cy="215444"/>
              </a:xfrm>
              <a:prstGeom prst="rect">
                <a:avLst/>
              </a:prstGeom>
              <a:blipFill>
                <a:blip r:embed="rId3"/>
                <a:stretch>
                  <a:fillRect l="-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9" name="TextBox 268">
                <a:extLst>
                  <a:ext uri="{FF2B5EF4-FFF2-40B4-BE49-F238E27FC236}">
                    <a16:creationId xmlns:a16="http://schemas.microsoft.com/office/drawing/2014/main" id="{3995F160-40B2-FB5D-8124-378CC2DE1D27}"/>
                  </a:ext>
                </a:extLst>
              </p:cNvPr>
              <p:cNvSpPr txBox="1"/>
              <p:nvPr/>
            </p:nvSpPr>
            <p:spPr>
              <a:xfrm>
                <a:off x="1311409" y="2765920"/>
                <a:ext cx="209764" cy="215444"/>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𝑃𝐶</m:t>
                          </m:r>
                        </m:e>
                        <m:sub>
                          <m:r>
                            <a:rPr lang="en-US" sz="800" b="0" i="1" smtClean="0">
                              <a:latin typeface="Cambria Math" panose="02040503050406030204" pitchFamily="18" charset="0"/>
                            </a:rPr>
                            <m:t>𝑥</m:t>
                          </m:r>
                        </m:sub>
                      </m:sSub>
                    </m:oMath>
                  </m:oMathPara>
                </a14:m>
                <a:endParaRPr lang="en-US" sz="1400" dirty="0"/>
              </a:p>
            </p:txBody>
          </p:sp>
        </mc:Choice>
        <mc:Fallback xmlns="">
          <p:sp>
            <p:nvSpPr>
              <p:cNvPr id="269" name="TextBox 268">
                <a:extLst>
                  <a:ext uri="{FF2B5EF4-FFF2-40B4-BE49-F238E27FC236}">
                    <a16:creationId xmlns:a16="http://schemas.microsoft.com/office/drawing/2014/main" id="{3995F160-40B2-FB5D-8124-378CC2DE1D27}"/>
                  </a:ext>
                </a:extLst>
              </p:cNvPr>
              <p:cNvSpPr txBox="1">
                <a:spLocks noRot="1" noChangeAspect="1" noMove="1" noResize="1" noEditPoints="1" noAdjustHandles="1" noChangeArrowheads="1" noChangeShapeType="1" noTextEdit="1"/>
              </p:cNvSpPr>
              <p:nvPr/>
            </p:nvSpPr>
            <p:spPr>
              <a:xfrm>
                <a:off x="1311409" y="2765920"/>
                <a:ext cx="209764" cy="215444"/>
              </a:xfrm>
              <a:prstGeom prst="rect">
                <a:avLst/>
              </a:prstGeom>
              <a:blipFill>
                <a:blip r:embed="rId4"/>
                <a:stretch>
                  <a:fillRect l="-16667"/>
                </a:stretch>
              </a:blipFill>
            </p:spPr>
            <p:txBody>
              <a:bodyPr/>
              <a:lstStyle/>
              <a:p>
                <a:r>
                  <a:rPr lang="en-US">
                    <a:noFill/>
                  </a:rPr>
                  <a:t> </a:t>
                </a:r>
              </a:p>
            </p:txBody>
          </p:sp>
        </mc:Fallback>
      </mc:AlternateContent>
      <p:cxnSp>
        <p:nvCxnSpPr>
          <p:cNvPr id="270" name="Straight Arrow Connector 269">
            <a:extLst>
              <a:ext uri="{FF2B5EF4-FFF2-40B4-BE49-F238E27FC236}">
                <a16:creationId xmlns:a16="http://schemas.microsoft.com/office/drawing/2014/main" id="{C365573F-0365-316C-49DC-6F0EE5597EFC}"/>
              </a:ext>
            </a:extLst>
          </p:cNvPr>
          <p:cNvCxnSpPr>
            <a:cxnSpLocks/>
            <a:stCxn id="266" idx="3"/>
          </p:cNvCxnSpPr>
          <p:nvPr/>
        </p:nvCxnSpPr>
        <p:spPr>
          <a:xfrm>
            <a:off x="1568736" y="2790504"/>
            <a:ext cx="181859" cy="2752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1" name="TextBox 270">
            <a:extLst>
              <a:ext uri="{FF2B5EF4-FFF2-40B4-BE49-F238E27FC236}">
                <a16:creationId xmlns:a16="http://schemas.microsoft.com/office/drawing/2014/main" id="{47C8A00B-AA73-E556-B9A0-7F11D7F296C8}"/>
              </a:ext>
            </a:extLst>
          </p:cNvPr>
          <p:cNvSpPr txBox="1"/>
          <p:nvPr/>
        </p:nvSpPr>
        <p:spPr>
          <a:xfrm>
            <a:off x="907977" y="2248631"/>
            <a:ext cx="1016625" cy="246221"/>
          </a:xfrm>
          <a:prstGeom prst="rect">
            <a:avLst/>
          </a:prstGeom>
          <a:noFill/>
        </p:spPr>
        <p:txBody>
          <a:bodyPr wrap="none" rtlCol="0">
            <a:spAutoFit/>
          </a:bodyPr>
          <a:lstStyle/>
          <a:p>
            <a:pPr algn="ctr"/>
            <a:r>
              <a:rPr lang="en-US" sz="1000" dirty="0">
                <a:solidFill>
                  <a:srgbClr val="7030A0"/>
                </a:solidFill>
              </a:rPr>
              <a:t>Phase 1.</a:t>
            </a:r>
            <a:r>
              <a:rPr lang="zh-CN" altLang="en-US" sz="1000" dirty="0">
                <a:solidFill>
                  <a:srgbClr val="7030A0"/>
                </a:solidFill>
              </a:rPr>
              <a:t> </a:t>
            </a:r>
            <a:r>
              <a:rPr lang="en-US" sz="1000" dirty="0">
                <a:solidFill>
                  <a:srgbClr val="7030A0"/>
                </a:solidFill>
              </a:rPr>
              <a:t>Submit</a:t>
            </a:r>
            <a:endParaRPr lang="en-US" dirty="0">
              <a:solidFill>
                <a:srgbClr val="7030A0"/>
              </a:solidFill>
            </a:endParaRPr>
          </a:p>
        </p:txBody>
      </p:sp>
      <p:cxnSp>
        <p:nvCxnSpPr>
          <p:cNvPr id="272" name="Straight Connector 271">
            <a:extLst>
              <a:ext uri="{FF2B5EF4-FFF2-40B4-BE49-F238E27FC236}">
                <a16:creationId xmlns:a16="http://schemas.microsoft.com/office/drawing/2014/main" id="{2E2B209D-CA1F-67E3-9FD8-B8691AC14375}"/>
              </a:ext>
            </a:extLst>
          </p:cNvPr>
          <p:cNvCxnSpPr>
            <a:cxnSpLocks/>
          </p:cNvCxnSpPr>
          <p:nvPr/>
        </p:nvCxnSpPr>
        <p:spPr>
          <a:xfrm>
            <a:off x="5860383" y="2022339"/>
            <a:ext cx="158895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9C5FACA9-59CD-5A67-44C0-C30F78C83D71}"/>
              </a:ext>
            </a:extLst>
          </p:cNvPr>
          <p:cNvCxnSpPr>
            <a:cxnSpLocks/>
          </p:cNvCxnSpPr>
          <p:nvPr/>
        </p:nvCxnSpPr>
        <p:spPr>
          <a:xfrm>
            <a:off x="5860383" y="1817473"/>
            <a:ext cx="158895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4" name="Rectangle 273">
            <a:extLst>
              <a:ext uri="{FF2B5EF4-FFF2-40B4-BE49-F238E27FC236}">
                <a16:creationId xmlns:a16="http://schemas.microsoft.com/office/drawing/2014/main" id="{A1F2FFCB-0AE8-F2DF-B394-7848CEDB3DF5}"/>
              </a:ext>
            </a:extLst>
          </p:cNvPr>
          <p:cNvSpPr/>
          <p:nvPr/>
        </p:nvSpPr>
        <p:spPr>
          <a:xfrm>
            <a:off x="6407455" y="1817473"/>
            <a:ext cx="494812" cy="204866"/>
          </a:xfrm>
          <a:prstGeom prst="rect">
            <a:avLst/>
          </a:prstGeom>
          <a:solidFill>
            <a:schemeClr val="accent5">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5" name="Rectangle 274">
            <a:extLst>
              <a:ext uri="{FF2B5EF4-FFF2-40B4-BE49-F238E27FC236}">
                <a16:creationId xmlns:a16="http://schemas.microsoft.com/office/drawing/2014/main" id="{19562675-FD25-65D7-D402-71B74E36F2DB}"/>
              </a:ext>
            </a:extLst>
          </p:cNvPr>
          <p:cNvSpPr/>
          <p:nvPr/>
        </p:nvSpPr>
        <p:spPr>
          <a:xfrm>
            <a:off x="5912643" y="1817473"/>
            <a:ext cx="494812" cy="204866"/>
          </a:xfrm>
          <a:prstGeom prst="rect">
            <a:avLst/>
          </a:prstGeom>
          <a:solidFill>
            <a:schemeClr val="accent5">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Rectangle 275">
            <a:extLst>
              <a:ext uri="{FF2B5EF4-FFF2-40B4-BE49-F238E27FC236}">
                <a16:creationId xmlns:a16="http://schemas.microsoft.com/office/drawing/2014/main" id="{2D50951A-458C-E070-A07A-9A7DEE9558B6}"/>
              </a:ext>
            </a:extLst>
          </p:cNvPr>
          <p:cNvSpPr/>
          <p:nvPr/>
        </p:nvSpPr>
        <p:spPr>
          <a:xfrm>
            <a:off x="6899838" y="1817473"/>
            <a:ext cx="494812" cy="204866"/>
          </a:xfrm>
          <a:prstGeom prst="rect">
            <a:avLst/>
          </a:prstGeom>
          <a:solidFill>
            <a:schemeClr val="accent5">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77" name="TextBox 276">
                <a:extLst>
                  <a:ext uri="{FF2B5EF4-FFF2-40B4-BE49-F238E27FC236}">
                    <a16:creationId xmlns:a16="http://schemas.microsoft.com/office/drawing/2014/main" id="{3AD05186-9CA8-A145-E3C9-E9C7CECE6F81}"/>
                  </a:ext>
                </a:extLst>
              </p:cNvPr>
              <p:cNvSpPr txBox="1"/>
              <p:nvPr/>
            </p:nvSpPr>
            <p:spPr>
              <a:xfrm>
                <a:off x="6380427" y="1792988"/>
                <a:ext cx="548868" cy="25840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𝑃𝐶</m:t>
                          </m:r>
                        </m:e>
                        <m:sub>
                          <m:r>
                            <a:rPr lang="en-US" sz="1000" b="0" i="1" smtClean="0">
                              <a:latin typeface="Cambria Math" panose="02040503050406030204" pitchFamily="18" charset="0"/>
                            </a:rPr>
                            <m:t>𝑦</m:t>
                          </m:r>
                        </m:sub>
                      </m:sSub>
                    </m:oMath>
                  </m:oMathPara>
                </a14:m>
                <a:endParaRPr lang="en-US" sz="1800" dirty="0"/>
              </a:p>
            </p:txBody>
          </p:sp>
        </mc:Choice>
        <mc:Fallback xmlns="">
          <p:sp>
            <p:nvSpPr>
              <p:cNvPr id="277" name="TextBox 276">
                <a:extLst>
                  <a:ext uri="{FF2B5EF4-FFF2-40B4-BE49-F238E27FC236}">
                    <a16:creationId xmlns:a16="http://schemas.microsoft.com/office/drawing/2014/main" id="{3AD05186-9CA8-A145-E3C9-E9C7CECE6F81}"/>
                  </a:ext>
                </a:extLst>
              </p:cNvPr>
              <p:cNvSpPr txBox="1">
                <a:spLocks noRot="1" noChangeAspect="1" noMove="1" noResize="1" noEditPoints="1" noAdjustHandles="1" noChangeArrowheads="1" noChangeShapeType="1" noTextEdit="1"/>
              </p:cNvSpPr>
              <p:nvPr/>
            </p:nvSpPr>
            <p:spPr>
              <a:xfrm>
                <a:off x="6380427" y="1792988"/>
                <a:ext cx="548868" cy="25840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8" name="TextBox 277">
                <a:extLst>
                  <a:ext uri="{FF2B5EF4-FFF2-40B4-BE49-F238E27FC236}">
                    <a16:creationId xmlns:a16="http://schemas.microsoft.com/office/drawing/2014/main" id="{4FE8650C-3466-1132-DB43-A695E31F4184}"/>
                  </a:ext>
                </a:extLst>
              </p:cNvPr>
              <p:cNvSpPr txBox="1"/>
              <p:nvPr/>
            </p:nvSpPr>
            <p:spPr>
              <a:xfrm>
                <a:off x="5941669" y="1792988"/>
                <a:ext cx="427040" cy="2462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𝑃𝐶</m:t>
                          </m:r>
                        </m:e>
                        <m:sub>
                          <m:r>
                            <a:rPr lang="en-US" sz="1000" b="0" i="1" smtClean="0">
                              <a:latin typeface="Cambria Math" panose="02040503050406030204" pitchFamily="18" charset="0"/>
                            </a:rPr>
                            <m:t>𝑥</m:t>
                          </m:r>
                        </m:sub>
                      </m:sSub>
                    </m:oMath>
                  </m:oMathPara>
                </a14:m>
                <a:endParaRPr lang="en-US" sz="1800" dirty="0"/>
              </a:p>
            </p:txBody>
          </p:sp>
        </mc:Choice>
        <mc:Fallback xmlns="">
          <p:sp>
            <p:nvSpPr>
              <p:cNvPr id="278" name="TextBox 277">
                <a:extLst>
                  <a:ext uri="{FF2B5EF4-FFF2-40B4-BE49-F238E27FC236}">
                    <a16:creationId xmlns:a16="http://schemas.microsoft.com/office/drawing/2014/main" id="{4FE8650C-3466-1132-DB43-A695E31F4184}"/>
                  </a:ext>
                </a:extLst>
              </p:cNvPr>
              <p:cNvSpPr txBox="1">
                <a:spLocks noRot="1" noChangeAspect="1" noMove="1" noResize="1" noEditPoints="1" noAdjustHandles="1" noChangeArrowheads="1" noChangeShapeType="1" noTextEdit="1"/>
              </p:cNvSpPr>
              <p:nvPr/>
            </p:nvSpPr>
            <p:spPr>
              <a:xfrm>
                <a:off x="5941669" y="1792988"/>
                <a:ext cx="427040" cy="24622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9" name="TextBox 278">
                <a:extLst>
                  <a:ext uri="{FF2B5EF4-FFF2-40B4-BE49-F238E27FC236}">
                    <a16:creationId xmlns:a16="http://schemas.microsoft.com/office/drawing/2014/main" id="{C72E9025-5C0A-117D-EBC1-B5CE69DB77A8}"/>
                  </a:ext>
                </a:extLst>
              </p:cNvPr>
              <p:cNvSpPr txBox="1"/>
              <p:nvPr/>
            </p:nvSpPr>
            <p:spPr>
              <a:xfrm>
                <a:off x="6895090" y="1792988"/>
                <a:ext cx="548868" cy="2462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𝑃𝐶</m:t>
                          </m:r>
                        </m:e>
                        <m:sub>
                          <m:r>
                            <a:rPr lang="en-US" sz="1000" b="0" i="1" smtClean="0">
                              <a:latin typeface="Cambria Math" panose="02040503050406030204" pitchFamily="18" charset="0"/>
                            </a:rPr>
                            <m:t>𝑧</m:t>
                          </m:r>
                        </m:sub>
                      </m:sSub>
                    </m:oMath>
                  </m:oMathPara>
                </a14:m>
                <a:endParaRPr lang="en-US" sz="1800" dirty="0"/>
              </a:p>
            </p:txBody>
          </p:sp>
        </mc:Choice>
        <mc:Fallback xmlns="">
          <p:sp>
            <p:nvSpPr>
              <p:cNvPr id="279" name="TextBox 278">
                <a:extLst>
                  <a:ext uri="{FF2B5EF4-FFF2-40B4-BE49-F238E27FC236}">
                    <a16:creationId xmlns:a16="http://schemas.microsoft.com/office/drawing/2014/main" id="{C72E9025-5C0A-117D-EBC1-B5CE69DB77A8}"/>
                  </a:ext>
                </a:extLst>
              </p:cNvPr>
              <p:cNvSpPr txBox="1">
                <a:spLocks noRot="1" noChangeAspect="1" noMove="1" noResize="1" noEditPoints="1" noAdjustHandles="1" noChangeArrowheads="1" noChangeShapeType="1" noTextEdit="1"/>
              </p:cNvSpPr>
              <p:nvPr/>
            </p:nvSpPr>
            <p:spPr>
              <a:xfrm>
                <a:off x="6895090" y="1792988"/>
                <a:ext cx="548868" cy="24622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0" name="TextBox 74">
                <a:extLst>
                  <a:ext uri="{FF2B5EF4-FFF2-40B4-BE49-F238E27FC236}">
                    <a16:creationId xmlns:a16="http://schemas.microsoft.com/office/drawing/2014/main" id="{1D94AE0D-433A-7547-2E51-A6D465535F85}"/>
                  </a:ext>
                </a:extLst>
              </p:cNvPr>
              <p:cNvSpPr txBox="1"/>
              <p:nvPr/>
            </p:nvSpPr>
            <p:spPr>
              <a:xfrm>
                <a:off x="7360764" y="1792858"/>
                <a:ext cx="309700" cy="246221"/>
              </a:xfrm>
              <a:prstGeom prst="rect">
                <a:avLst/>
              </a:prstGeom>
              <a:noFill/>
            </p:spPr>
            <p:txBody>
              <a:bodyPr wrap="square" rtlCol="0">
                <a:spAutoFit/>
              </a:bodyPr>
              <a:lstStyle>
                <a:defPPr>
                  <a:defRPr lang="en-US"/>
                </a:defPPr>
                <a:lvl1pPr marL="0" algn="l" defTabSz="914341" rtl="0" eaLnBrk="1" latinLnBrk="0" hangingPunct="1">
                  <a:defRPr sz="1800" kern="1200">
                    <a:solidFill>
                      <a:schemeClr val="tx1"/>
                    </a:solidFill>
                    <a:latin typeface="+mn-lt"/>
                    <a:ea typeface="+mn-ea"/>
                    <a:cs typeface="+mn-cs"/>
                  </a:defRPr>
                </a:lvl1pPr>
                <a:lvl2pPr marL="457171" algn="l" defTabSz="914341" rtl="0" eaLnBrk="1" latinLnBrk="0" hangingPunct="1">
                  <a:defRPr sz="1800" kern="1200">
                    <a:solidFill>
                      <a:schemeClr val="tx1"/>
                    </a:solidFill>
                    <a:latin typeface="+mn-lt"/>
                    <a:ea typeface="+mn-ea"/>
                    <a:cs typeface="+mn-cs"/>
                  </a:defRPr>
                </a:lvl2pPr>
                <a:lvl3pPr marL="914341" algn="l" defTabSz="914341" rtl="0" eaLnBrk="1" latinLnBrk="0" hangingPunct="1">
                  <a:defRPr sz="1800" kern="1200">
                    <a:solidFill>
                      <a:schemeClr val="tx1"/>
                    </a:solidFill>
                    <a:latin typeface="+mn-lt"/>
                    <a:ea typeface="+mn-ea"/>
                    <a:cs typeface="+mn-cs"/>
                  </a:defRPr>
                </a:lvl3pPr>
                <a:lvl4pPr marL="1371512" algn="l" defTabSz="914341" rtl="0" eaLnBrk="1" latinLnBrk="0" hangingPunct="1">
                  <a:defRPr sz="1800" kern="1200">
                    <a:solidFill>
                      <a:schemeClr val="tx1"/>
                    </a:solidFill>
                    <a:latin typeface="+mn-lt"/>
                    <a:ea typeface="+mn-ea"/>
                    <a:cs typeface="+mn-cs"/>
                  </a:defRPr>
                </a:lvl4pPr>
                <a:lvl5pPr marL="1828683" algn="l" defTabSz="914341" rtl="0" eaLnBrk="1" latinLnBrk="0" hangingPunct="1">
                  <a:defRPr sz="1800" kern="1200">
                    <a:solidFill>
                      <a:schemeClr val="tx1"/>
                    </a:solidFill>
                    <a:latin typeface="+mn-lt"/>
                    <a:ea typeface="+mn-ea"/>
                    <a:cs typeface="+mn-cs"/>
                  </a:defRPr>
                </a:lvl5pPr>
                <a:lvl6pPr marL="2285854" algn="l" defTabSz="914341" rtl="0" eaLnBrk="1" latinLnBrk="0" hangingPunct="1">
                  <a:defRPr sz="1800" kern="1200">
                    <a:solidFill>
                      <a:schemeClr val="tx1"/>
                    </a:solidFill>
                    <a:latin typeface="+mn-lt"/>
                    <a:ea typeface="+mn-ea"/>
                    <a:cs typeface="+mn-cs"/>
                  </a:defRPr>
                </a:lvl6pPr>
                <a:lvl7pPr marL="2743024" algn="l" defTabSz="914341" rtl="0" eaLnBrk="1" latinLnBrk="0" hangingPunct="1">
                  <a:defRPr sz="1800" kern="1200">
                    <a:solidFill>
                      <a:schemeClr val="tx1"/>
                    </a:solidFill>
                    <a:latin typeface="+mn-lt"/>
                    <a:ea typeface="+mn-ea"/>
                    <a:cs typeface="+mn-cs"/>
                  </a:defRPr>
                </a:lvl7pPr>
                <a:lvl8pPr marL="3200195" algn="l" defTabSz="914341" rtl="0" eaLnBrk="1" latinLnBrk="0" hangingPunct="1">
                  <a:defRPr sz="1800" kern="1200">
                    <a:solidFill>
                      <a:schemeClr val="tx1"/>
                    </a:solidFill>
                    <a:latin typeface="+mn-lt"/>
                    <a:ea typeface="+mn-ea"/>
                    <a:cs typeface="+mn-cs"/>
                  </a:defRPr>
                </a:lvl8pPr>
                <a:lvl9pPr marL="3657366" algn="l" defTabSz="914341" rtl="0" eaLnBrk="1" latinLnBrk="0" hangingPunct="1">
                  <a:defRPr sz="1800" kern="1200">
                    <a:solidFill>
                      <a:schemeClr val="tx1"/>
                    </a:solidFill>
                    <a:latin typeface="+mn-lt"/>
                    <a:ea typeface="+mn-ea"/>
                    <a:cs typeface="+mn-cs"/>
                  </a:defRPr>
                </a:lvl9pPr>
              </a:lstStyle>
              <a:p>
                <a:pPr algn="ctr"/>
                <a14:m>
                  <m:oMathPara xmlns:m="http://schemas.openxmlformats.org/officeDocument/2006/math">
                    <m:oMathParaPr>
                      <m:jc m:val="center"/>
                    </m:oMathParaPr>
                    <m:oMath xmlns:m="http://schemas.openxmlformats.org/officeDocument/2006/math">
                      <m:r>
                        <a:rPr lang="en-US" sz="1000" i="1">
                          <a:latin typeface="Cambria Math" panose="02040503050406030204" pitchFamily="18" charset="0"/>
                        </a:rPr>
                        <m:t>…</m:t>
                      </m:r>
                    </m:oMath>
                  </m:oMathPara>
                </a14:m>
                <a:endParaRPr lang="en-US" sz="1800" dirty="0"/>
              </a:p>
            </p:txBody>
          </p:sp>
        </mc:Choice>
        <mc:Fallback xmlns="">
          <p:sp>
            <p:nvSpPr>
              <p:cNvPr id="280" name="TextBox 74">
                <a:extLst>
                  <a:ext uri="{FF2B5EF4-FFF2-40B4-BE49-F238E27FC236}">
                    <a16:creationId xmlns:a16="http://schemas.microsoft.com/office/drawing/2014/main" id="{1D94AE0D-433A-7547-2E51-A6D465535F85}"/>
                  </a:ext>
                </a:extLst>
              </p:cNvPr>
              <p:cNvSpPr txBox="1">
                <a:spLocks noRot="1" noChangeAspect="1" noMove="1" noResize="1" noEditPoints="1" noAdjustHandles="1" noChangeArrowheads="1" noChangeShapeType="1" noTextEdit="1"/>
              </p:cNvSpPr>
              <p:nvPr/>
            </p:nvSpPr>
            <p:spPr>
              <a:xfrm>
                <a:off x="7360764" y="1792858"/>
                <a:ext cx="309700" cy="24622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1" name="TextBox 74">
                <a:extLst>
                  <a:ext uri="{FF2B5EF4-FFF2-40B4-BE49-F238E27FC236}">
                    <a16:creationId xmlns:a16="http://schemas.microsoft.com/office/drawing/2014/main" id="{507D7CB1-FEDB-57A1-595C-A4D6D4130B27}"/>
                  </a:ext>
                </a:extLst>
              </p:cNvPr>
              <p:cNvSpPr txBox="1"/>
              <p:nvPr/>
            </p:nvSpPr>
            <p:spPr>
              <a:xfrm>
                <a:off x="5639259" y="1792858"/>
                <a:ext cx="309700" cy="246221"/>
              </a:xfrm>
              <a:prstGeom prst="rect">
                <a:avLst/>
              </a:prstGeom>
              <a:noFill/>
            </p:spPr>
            <p:txBody>
              <a:bodyPr wrap="square" rtlCol="0">
                <a:spAutoFit/>
              </a:bodyPr>
              <a:lstStyle>
                <a:defPPr>
                  <a:defRPr lang="en-US"/>
                </a:defPPr>
                <a:lvl1pPr marL="0" algn="l" defTabSz="914341" rtl="0" eaLnBrk="1" latinLnBrk="0" hangingPunct="1">
                  <a:defRPr sz="1800" kern="1200">
                    <a:solidFill>
                      <a:schemeClr val="tx1"/>
                    </a:solidFill>
                    <a:latin typeface="+mn-lt"/>
                    <a:ea typeface="+mn-ea"/>
                    <a:cs typeface="+mn-cs"/>
                  </a:defRPr>
                </a:lvl1pPr>
                <a:lvl2pPr marL="457171" algn="l" defTabSz="914341" rtl="0" eaLnBrk="1" latinLnBrk="0" hangingPunct="1">
                  <a:defRPr sz="1800" kern="1200">
                    <a:solidFill>
                      <a:schemeClr val="tx1"/>
                    </a:solidFill>
                    <a:latin typeface="+mn-lt"/>
                    <a:ea typeface="+mn-ea"/>
                    <a:cs typeface="+mn-cs"/>
                  </a:defRPr>
                </a:lvl2pPr>
                <a:lvl3pPr marL="914341" algn="l" defTabSz="914341" rtl="0" eaLnBrk="1" latinLnBrk="0" hangingPunct="1">
                  <a:defRPr sz="1800" kern="1200">
                    <a:solidFill>
                      <a:schemeClr val="tx1"/>
                    </a:solidFill>
                    <a:latin typeface="+mn-lt"/>
                    <a:ea typeface="+mn-ea"/>
                    <a:cs typeface="+mn-cs"/>
                  </a:defRPr>
                </a:lvl3pPr>
                <a:lvl4pPr marL="1371512" algn="l" defTabSz="914341" rtl="0" eaLnBrk="1" latinLnBrk="0" hangingPunct="1">
                  <a:defRPr sz="1800" kern="1200">
                    <a:solidFill>
                      <a:schemeClr val="tx1"/>
                    </a:solidFill>
                    <a:latin typeface="+mn-lt"/>
                    <a:ea typeface="+mn-ea"/>
                    <a:cs typeface="+mn-cs"/>
                  </a:defRPr>
                </a:lvl4pPr>
                <a:lvl5pPr marL="1828683" algn="l" defTabSz="914341" rtl="0" eaLnBrk="1" latinLnBrk="0" hangingPunct="1">
                  <a:defRPr sz="1800" kern="1200">
                    <a:solidFill>
                      <a:schemeClr val="tx1"/>
                    </a:solidFill>
                    <a:latin typeface="+mn-lt"/>
                    <a:ea typeface="+mn-ea"/>
                    <a:cs typeface="+mn-cs"/>
                  </a:defRPr>
                </a:lvl5pPr>
                <a:lvl6pPr marL="2285854" algn="l" defTabSz="914341" rtl="0" eaLnBrk="1" latinLnBrk="0" hangingPunct="1">
                  <a:defRPr sz="1800" kern="1200">
                    <a:solidFill>
                      <a:schemeClr val="tx1"/>
                    </a:solidFill>
                    <a:latin typeface="+mn-lt"/>
                    <a:ea typeface="+mn-ea"/>
                    <a:cs typeface="+mn-cs"/>
                  </a:defRPr>
                </a:lvl6pPr>
                <a:lvl7pPr marL="2743024" algn="l" defTabSz="914341" rtl="0" eaLnBrk="1" latinLnBrk="0" hangingPunct="1">
                  <a:defRPr sz="1800" kern="1200">
                    <a:solidFill>
                      <a:schemeClr val="tx1"/>
                    </a:solidFill>
                    <a:latin typeface="+mn-lt"/>
                    <a:ea typeface="+mn-ea"/>
                    <a:cs typeface="+mn-cs"/>
                  </a:defRPr>
                </a:lvl7pPr>
                <a:lvl8pPr marL="3200195" algn="l" defTabSz="914341" rtl="0" eaLnBrk="1" latinLnBrk="0" hangingPunct="1">
                  <a:defRPr sz="1800" kern="1200">
                    <a:solidFill>
                      <a:schemeClr val="tx1"/>
                    </a:solidFill>
                    <a:latin typeface="+mn-lt"/>
                    <a:ea typeface="+mn-ea"/>
                    <a:cs typeface="+mn-cs"/>
                  </a:defRPr>
                </a:lvl8pPr>
                <a:lvl9pPr marL="3657366" algn="l" defTabSz="914341" rtl="0" eaLnBrk="1" latinLnBrk="0" hangingPunct="1">
                  <a:defRPr sz="1800" kern="1200">
                    <a:solidFill>
                      <a:schemeClr val="tx1"/>
                    </a:solidFill>
                    <a:latin typeface="+mn-lt"/>
                    <a:ea typeface="+mn-ea"/>
                    <a:cs typeface="+mn-cs"/>
                  </a:defRPr>
                </a:lvl9pPr>
              </a:lstStyle>
              <a:p>
                <a:pPr algn="ctr"/>
                <a14:m>
                  <m:oMathPara xmlns:m="http://schemas.openxmlformats.org/officeDocument/2006/math">
                    <m:oMathParaPr>
                      <m:jc m:val="center"/>
                    </m:oMathParaPr>
                    <m:oMath xmlns:m="http://schemas.openxmlformats.org/officeDocument/2006/math">
                      <m:r>
                        <a:rPr lang="en-US" sz="1000" i="1">
                          <a:latin typeface="Cambria Math" panose="02040503050406030204" pitchFamily="18" charset="0"/>
                        </a:rPr>
                        <m:t>…</m:t>
                      </m:r>
                    </m:oMath>
                  </m:oMathPara>
                </a14:m>
                <a:endParaRPr lang="en-US" sz="1800" dirty="0"/>
              </a:p>
            </p:txBody>
          </p:sp>
        </mc:Choice>
        <mc:Fallback xmlns="">
          <p:sp>
            <p:nvSpPr>
              <p:cNvPr id="281" name="TextBox 74">
                <a:extLst>
                  <a:ext uri="{FF2B5EF4-FFF2-40B4-BE49-F238E27FC236}">
                    <a16:creationId xmlns:a16="http://schemas.microsoft.com/office/drawing/2014/main" id="{507D7CB1-FEDB-57A1-595C-A4D6D4130B27}"/>
                  </a:ext>
                </a:extLst>
              </p:cNvPr>
              <p:cNvSpPr txBox="1">
                <a:spLocks noRot="1" noChangeAspect="1" noMove="1" noResize="1" noEditPoints="1" noAdjustHandles="1" noChangeArrowheads="1" noChangeShapeType="1" noTextEdit="1"/>
              </p:cNvSpPr>
              <p:nvPr/>
            </p:nvSpPr>
            <p:spPr>
              <a:xfrm>
                <a:off x="5639259" y="1792858"/>
                <a:ext cx="309700" cy="246221"/>
              </a:xfrm>
              <a:prstGeom prst="rect">
                <a:avLst/>
              </a:prstGeom>
              <a:blipFill>
                <a:blip r:embed="rId9"/>
                <a:stretch>
                  <a:fillRect/>
                </a:stretch>
              </a:blipFill>
            </p:spPr>
            <p:txBody>
              <a:bodyPr/>
              <a:lstStyle/>
              <a:p>
                <a:r>
                  <a:rPr lang="en-US">
                    <a:noFill/>
                  </a:rPr>
                  <a:t> </a:t>
                </a:r>
              </a:p>
            </p:txBody>
          </p:sp>
        </mc:Fallback>
      </mc:AlternateContent>
      <p:cxnSp>
        <p:nvCxnSpPr>
          <p:cNvPr id="282" name="Straight Arrow Connector 281">
            <a:extLst>
              <a:ext uri="{FF2B5EF4-FFF2-40B4-BE49-F238E27FC236}">
                <a16:creationId xmlns:a16="http://schemas.microsoft.com/office/drawing/2014/main" id="{A37377DD-3DF0-426B-BDB5-E05D4125004E}"/>
              </a:ext>
            </a:extLst>
          </p:cNvPr>
          <p:cNvCxnSpPr>
            <a:cxnSpLocks/>
            <a:stCxn id="278" idx="2"/>
          </p:cNvCxnSpPr>
          <p:nvPr/>
        </p:nvCxnSpPr>
        <p:spPr>
          <a:xfrm flipH="1">
            <a:off x="6153921" y="2039209"/>
            <a:ext cx="1268" cy="517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a:extLst>
              <a:ext uri="{FF2B5EF4-FFF2-40B4-BE49-F238E27FC236}">
                <a16:creationId xmlns:a16="http://schemas.microsoft.com/office/drawing/2014/main" id="{75615E94-9058-09B2-3063-3E4D92C48181}"/>
              </a:ext>
            </a:extLst>
          </p:cNvPr>
          <p:cNvGrpSpPr/>
          <p:nvPr/>
        </p:nvGrpSpPr>
        <p:grpSpPr>
          <a:xfrm>
            <a:off x="8977297" y="2940996"/>
            <a:ext cx="791965" cy="256652"/>
            <a:chOff x="3175112" y="1818712"/>
            <a:chExt cx="791965" cy="256652"/>
          </a:xfrm>
        </p:grpSpPr>
        <p:sp>
          <p:nvSpPr>
            <p:cNvPr id="284" name="Manual Operation 283">
              <a:extLst>
                <a:ext uri="{FF2B5EF4-FFF2-40B4-BE49-F238E27FC236}">
                  <a16:creationId xmlns:a16="http://schemas.microsoft.com/office/drawing/2014/main" id="{6C46D9DC-6170-CAFF-FE44-6A426725181D}"/>
                </a:ext>
              </a:extLst>
            </p:cNvPr>
            <p:cNvSpPr/>
            <p:nvPr/>
          </p:nvSpPr>
          <p:spPr>
            <a:xfrm>
              <a:off x="3175112" y="1818712"/>
              <a:ext cx="791965" cy="256652"/>
            </a:xfrm>
            <a:prstGeom prst="flowChartManualOperation">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85" name="TextBox 284">
                  <a:extLst>
                    <a:ext uri="{FF2B5EF4-FFF2-40B4-BE49-F238E27FC236}">
                      <a16:creationId xmlns:a16="http://schemas.microsoft.com/office/drawing/2014/main" id="{AD126DC2-9498-1EC4-EF6C-6EDA6CDBC945}"/>
                    </a:ext>
                  </a:extLst>
                </p:cNvPr>
                <p:cNvSpPr txBox="1"/>
                <p:nvPr/>
              </p:nvSpPr>
              <p:spPr>
                <a:xfrm>
                  <a:off x="3296887" y="1826590"/>
                  <a:ext cx="570711" cy="246221"/>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1000" i="1" smtClean="0">
                                <a:latin typeface="Cambria Math" panose="02040503050406030204" pitchFamily="18" charset="0"/>
                              </a:rPr>
                            </m:ctrlPr>
                          </m:sSubPr>
                          <m:e>
                            <m:r>
                              <m:rPr>
                                <m:sty m:val="p"/>
                              </m:rPr>
                              <a:rPr lang="en-US" sz="1000" b="0" i="0" smtClean="0">
                                <a:latin typeface="Cambria Math" panose="02040503050406030204" pitchFamily="18" charset="0"/>
                              </a:rPr>
                              <m:t>B</m:t>
                            </m:r>
                          </m:e>
                          <m:sub>
                            <m:r>
                              <m:rPr>
                                <m:sty m:val="p"/>
                              </m:rPr>
                              <a:rPr lang="en-US" sz="1000" b="0" i="0" smtClean="0">
                                <a:latin typeface="Cambria Math" panose="02040503050406030204" pitchFamily="18" charset="0"/>
                              </a:rPr>
                              <m:t>a</m:t>
                            </m:r>
                          </m:sub>
                        </m:sSub>
                        <m:r>
                          <a:rPr lang="en-US" sz="1000">
                            <a:latin typeface="Cambria Math" panose="02040503050406030204" pitchFamily="18" charset="0"/>
                          </a:rPr>
                          <m:t>,</m:t>
                        </m:r>
                        <m:sSub>
                          <m:sSubPr>
                            <m:ctrlPr>
                              <a:rPr lang="en-US" sz="1000" i="1" smtClean="0">
                                <a:latin typeface="Cambria Math" panose="02040503050406030204" pitchFamily="18" charset="0"/>
                              </a:rPr>
                            </m:ctrlPr>
                          </m:sSubPr>
                          <m:e>
                            <m:r>
                              <m:rPr>
                                <m:sty m:val="p"/>
                              </m:rPr>
                              <a:rPr lang="en-US" sz="1000" b="0" i="0" smtClean="0">
                                <a:latin typeface="Cambria Math" panose="02040503050406030204" pitchFamily="18" charset="0"/>
                              </a:rPr>
                              <m:t>B</m:t>
                            </m:r>
                          </m:e>
                          <m:sub>
                            <m:r>
                              <m:rPr>
                                <m:sty m:val="p"/>
                              </m:rPr>
                              <a:rPr lang="en-US" sz="1000" b="0" i="0" smtClean="0">
                                <a:latin typeface="Cambria Math" panose="02040503050406030204" pitchFamily="18" charset="0"/>
                              </a:rPr>
                              <m:t>b</m:t>
                            </m:r>
                          </m:sub>
                        </m:sSub>
                        <m:r>
                          <a:rPr lang="en-US" sz="1000">
                            <a:latin typeface="Cambria Math" panose="02040503050406030204" pitchFamily="18" charset="0"/>
                          </a:rPr>
                          <m:t>…</m:t>
                        </m:r>
                      </m:oMath>
                    </m:oMathPara>
                  </a14:m>
                  <a:endParaRPr lang="en-US" sz="1000" dirty="0"/>
                </a:p>
              </p:txBody>
            </p:sp>
          </mc:Choice>
          <mc:Fallback xmlns="">
            <p:sp>
              <p:nvSpPr>
                <p:cNvPr id="126" name="TextBox 125">
                  <a:extLst>
                    <a:ext uri="{FF2B5EF4-FFF2-40B4-BE49-F238E27FC236}">
                      <a16:creationId xmlns:a16="http://schemas.microsoft.com/office/drawing/2014/main" id="{F82B9E5F-8AC4-E2E5-960F-0F77C4A6DC7B}"/>
                    </a:ext>
                  </a:extLst>
                </p:cNvPr>
                <p:cNvSpPr txBox="1">
                  <a:spLocks noRot="1" noChangeAspect="1" noMove="1" noResize="1" noEditPoints="1" noAdjustHandles="1" noChangeArrowheads="1" noChangeShapeType="1" noTextEdit="1"/>
                </p:cNvSpPr>
                <p:nvPr/>
              </p:nvSpPr>
              <p:spPr>
                <a:xfrm>
                  <a:off x="3296887" y="1826590"/>
                  <a:ext cx="570711" cy="246221"/>
                </a:xfrm>
                <a:prstGeom prst="rect">
                  <a:avLst/>
                </a:prstGeom>
                <a:blipFill>
                  <a:blip r:embed="rId10"/>
                  <a:stretch>
                    <a:fillRect/>
                  </a:stretch>
                </a:blipFill>
              </p:spPr>
              <p:txBody>
                <a:bodyPr/>
                <a:lstStyle/>
                <a:p>
                  <a:r>
                    <a:rPr lang="en-US">
                      <a:noFill/>
                    </a:rPr>
                    <a:t> </a:t>
                  </a:r>
                </a:p>
              </p:txBody>
            </p:sp>
          </mc:Fallback>
        </mc:AlternateContent>
      </p:grpSp>
      <p:sp>
        <p:nvSpPr>
          <p:cNvPr id="286" name="TextBox 285">
            <a:extLst>
              <a:ext uri="{FF2B5EF4-FFF2-40B4-BE49-F238E27FC236}">
                <a16:creationId xmlns:a16="http://schemas.microsoft.com/office/drawing/2014/main" id="{E5EB9902-6650-5BC8-89FA-2EC373D23280}"/>
              </a:ext>
            </a:extLst>
          </p:cNvPr>
          <p:cNvSpPr txBox="1"/>
          <p:nvPr/>
        </p:nvSpPr>
        <p:spPr>
          <a:xfrm>
            <a:off x="9014146" y="3252698"/>
            <a:ext cx="723275" cy="246221"/>
          </a:xfrm>
          <a:prstGeom prst="rect">
            <a:avLst/>
          </a:prstGeom>
          <a:noFill/>
        </p:spPr>
        <p:txBody>
          <a:bodyPr wrap="none" rtlCol="0">
            <a:spAutoFit/>
          </a:bodyPr>
          <a:lstStyle/>
          <a:p>
            <a:pPr algn="ctr"/>
            <a:r>
              <a:rPr lang="en-US" sz="1000" dirty="0"/>
              <a:t>Block pool</a:t>
            </a:r>
          </a:p>
        </p:txBody>
      </p:sp>
      <p:cxnSp>
        <p:nvCxnSpPr>
          <p:cNvPr id="287" name="Straight Arrow Connector 286">
            <a:extLst>
              <a:ext uri="{FF2B5EF4-FFF2-40B4-BE49-F238E27FC236}">
                <a16:creationId xmlns:a16="http://schemas.microsoft.com/office/drawing/2014/main" id="{67AF229C-E516-A50F-2127-7BD10E00AD5C}"/>
              </a:ext>
            </a:extLst>
          </p:cNvPr>
          <p:cNvCxnSpPr>
            <a:cxnSpLocks/>
            <a:endCxn id="289" idx="1"/>
          </p:cNvCxnSpPr>
          <p:nvPr/>
        </p:nvCxnSpPr>
        <p:spPr>
          <a:xfrm>
            <a:off x="10084844" y="3069322"/>
            <a:ext cx="4193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8" name="Group 287">
            <a:extLst>
              <a:ext uri="{FF2B5EF4-FFF2-40B4-BE49-F238E27FC236}">
                <a16:creationId xmlns:a16="http://schemas.microsoft.com/office/drawing/2014/main" id="{0E8C9201-6B5B-48F7-C3AC-DFCDD7C9C826}"/>
              </a:ext>
            </a:extLst>
          </p:cNvPr>
          <p:cNvGrpSpPr/>
          <p:nvPr/>
        </p:nvGrpSpPr>
        <p:grpSpPr>
          <a:xfrm>
            <a:off x="10504209" y="2961600"/>
            <a:ext cx="437633" cy="215444"/>
            <a:chOff x="9912631" y="2621851"/>
            <a:chExt cx="437633" cy="215444"/>
          </a:xfrm>
        </p:grpSpPr>
        <p:sp>
          <p:nvSpPr>
            <p:cNvPr id="289" name="Rounded Rectangle 288">
              <a:extLst>
                <a:ext uri="{FF2B5EF4-FFF2-40B4-BE49-F238E27FC236}">
                  <a16:creationId xmlns:a16="http://schemas.microsoft.com/office/drawing/2014/main" id="{40437E8F-3378-F4D3-6D56-F26BE588F79E}"/>
                </a:ext>
              </a:extLst>
            </p:cNvPr>
            <p:cNvSpPr>
              <a:spLocks/>
            </p:cNvSpPr>
            <p:nvPr/>
          </p:nvSpPr>
          <p:spPr>
            <a:xfrm>
              <a:off x="9912631" y="2639747"/>
              <a:ext cx="437633" cy="179652"/>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00" b="1" dirty="0">
                <a:solidFill>
                  <a:sysClr val="windowText" lastClr="000000"/>
                </a:solidFill>
                <a:latin typeface="Menlo" panose="020B0609030804020204" pitchFamily="49" charset="0"/>
              </a:endParaRPr>
            </a:p>
          </p:txBody>
        </p:sp>
        <mc:AlternateContent xmlns:mc="http://schemas.openxmlformats.org/markup-compatibility/2006" xmlns:a14="http://schemas.microsoft.com/office/drawing/2010/main">
          <mc:Choice Requires="a14">
            <p:sp>
              <p:nvSpPr>
                <p:cNvPr id="290" name="TextBox 289">
                  <a:extLst>
                    <a:ext uri="{FF2B5EF4-FFF2-40B4-BE49-F238E27FC236}">
                      <a16:creationId xmlns:a16="http://schemas.microsoft.com/office/drawing/2014/main" id="{3EC91BD9-5BEF-569C-4F4D-1E38C09C55EC}"/>
                    </a:ext>
                  </a:extLst>
                </p:cNvPr>
                <p:cNvSpPr txBox="1"/>
                <p:nvPr/>
              </p:nvSpPr>
              <p:spPr>
                <a:xfrm>
                  <a:off x="10027916" y="2621851"/>
                  <a:ext cx="207063" cy="215444"/>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𝐵𝑙𝑜𝑐𝑘</m:t>
                            </m:r>
                          </m:e>
                          <m:sub>
                            <m:r>
                              <a:rPr lang="en-US" sz="800" b="0" i="1" smtClean="0">
                                <a:latin typeface="Cambria Math" panose="02040503050406030204" pitchFamily="18" charset="0"/>
                              </a:rPr>
                              <m:t>𝑖</m:t>
                            </m:r>
                          </m:sub>
                        </m:sSub>
                      </m:oMath>
                    </m:oMathPara>
                  </a14:m>
                  <a:endParaRPr lang="en-US" sz="1400" dirty="0"/>
                </a:p>
              </p:txBody>
            </p:sp>
          </mc:Choice>
          <mc:Fallback xmlns="">
            <p:sp>
              <p:nvSpPr>
                <p:cNvPr id="140" name="TextBox 139">
                  <a:extLst>
                    <a:ext uri="{FF2B5EF4-FFF2-40B4-BE49-F238E27FC236}">
                      <a16:creationId xmlns:a16="http://schemas.microsoft.com/office/drawing/2014/main" id="{D1A838DB-AB5A-0907-BBF6-C7D02F2658D9}"/>
                    </a:ext>
                  </a:extLst>
                </p:cNvPr>
                <p:cNvSpPr txBox="1">
                  <a:spLocks noRot="1" noChangeAspect="1" noMove="1" noResize="1" noEditPoints="1" noAdjustHandles="1" noChangeArrowheads="1" noChangeShapeType="1" noTextEdit="1"/>
                </p:cNvSpPr>
                <p:nvPr/>
              </p:nvSpPr>
              <p:spPr>
                <a:xfrm>
                  <a:off x="10027916" y="2621851"/>
                  <a:ext cx="207063" cy="215444"/>
                </a:xfrm>
                <a:prstGeom prst="rect">
                  <a:avLst/>
                </a:prstGeom>
                <a:blipFill>
                  <a:blip r:embed="rId11"/>
                  <a:stretch>
                    <a:fillRect l="-41176" r="-23529"/>
                  </a:stretch>
                </a:blipFill>
              </p:spPr>
              <p:txBody>
                <a:bodyPr/>
                <a:lstStyle/>
                <a:p>
                  <a:r>
                    <a:rPr lang="en-US">
                      <a:noFill/>
                    </a:rPr>
                    <a:t> </a:t>
                  </a:r>
                </a:p>
              </p:txBody>
            </p:sp>
          </mc:Fallback>
        </mc:AlternateContent>
      </p:grpSp>
      <p:cxnSp>
        <p:nvCxnSpPr>
          <p:cNvPr id="291" name="Straight Arrow Connector 290">
            <a:extLst>
              <a:ext uri="{FF2B5EF4-FFF2-40B4-BE49-F238E27FC236}">
                <a16:creationId xmlns:a16="http://schemas.microsoft.com/office/drawing/2014/main" id="{41127546-796B-DDB1-ABF8-FC8C6AE782AD}"/>
              </a:ext>
            </a:extLst>
          </p:cNvPr>
          <p:cNvCxnSpPr>
            <a:cxnSpLocks/>
          </p:cNvCxnSpPr>
          <p:nvPr/>
        </p:nvCxnSpPr>
        <p:spPr>
          <a:xfrm>
            <a:off x="3811937" y="3067808"/>
            <a:ext cx="4784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92" name="Group 291">
            <a:extLst>
              <a:ext uri="{FF2B5EF4-FFF2-40B4-BE49-F238E27FC236}">
                <a16:creationId xmlns:a16="http://schemas.microsoft.com/office/drawing/2014/main" id="{8B80ED66-830B-E3D2-DB6E-C5088E013E3D}"/>
              </a:ext>
            </a:extLst>
          </p:cNvPr>
          <p:cNvGrpSpPr/>
          <p:nvPr/>
        </p:nvGrpSpPr>
        <p:grpSpPr>
          <a:xfrm>
            <a:off x="11259149" y="2961600"/>
            <a:ext cx="437633" cy="215444"/>
            <a:chOff x="10996460" y="2621851"/>
            <a:chExt cx="437633" cy="215444"/>
          </a:xfrm>
        </p:grpSpPr>
        <p:sp>
          <p:nvSpPr>
            <p:cNvPr id="293" name="Rounded Rectangle 292">
              <a:extLst>
                <a:ext uri="{FF2B5EF4-FFF2-40B4-BE49-F238E27FC236}">
                  <a16:creationId xmlns:a16="http://schemas.microsoft.com/office/drawing/2014/main" id="{7281D31A-F0CD-E5DD-B19D-73F68EB3F3B9}"/>
                </a:ext>
              </a:extLst>
            </p:cNvPr>
            <p:cNvSpPr>
              <a:spLocks/>
            </p:cNvSpPr>
            <p:nvPr/>
          </p:nvSpPr>
          <p:spPr>
            <a:xfrm>
              <a:off x="10996460" y="2639747"/>
              <a:ext cx="437633" cy="179652"/>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00" b="1" dirty="0">
                <a:solidFill>
                  <a:sysClr val="windowText" lastClr="000000"/>
                </a:solidFill>
                <a:latin typeface="Menlo" panose="020B0609030804020204" pitchFamily="49" charset="0"/>
              </a:endParaRPr>
            </a:p>
          </p:txBody>
        </p:sp>
        <mc:AlternateContent xmlns:mc="http://schemas.openxmlformats.org/markup-compatibility/2006" xmlns:a14="http://schemas.microsoft.com/office/drawing/2010/main">
          <mc:Choice Requires="a14">
            <p:sp>
              <p:nvSpPr>
                <p:cNvPr id="294" name="TextBox 293">
                  <a:extLst>
                    <a:ext uri="{FF2B5EF4-FFF2-40B4-BE49-F238E27FC236}">
                      <a16:creationId xmlns:a16="http://schemas.microsoft.com/office/drawing/2014/main" id="{29135A61-3B11-8BDB-FCB6-112F1E1310A0}"/>
                    </a:ext>
                  </a:extLst>
                </p:cNvPr>
                <p:cNvSpPr txBox="1"/>
                <p:nvPr/>
              </p:nvSpPr>
              <p:spPr>
                <a:xfrm>
                  <a:off x="11111745" y="2621851"/>
                  <a:ext cx="207063" cy="215444"/>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𝐵𝑙𝑜𝑐𝑘</m:t>
                            </m:r>
                          </m:e>
                          <m:sub>
                            <m:r>
                              <a:rPr lang="en-US" sz="800" b="0" i="1" smtClean="0">
                                <a:latin typeface="Cambria Math" panose="02040503050406030204" pitchFamily="18" charset="0"/>
                              </a:rPr>
                              <m:t>𝑖</m:t>
                            </m:r>
                          </m:sub>
                        </m:sSub>
                      </m:oMath>
                    </m:oMathPara>
                  </a14:m>
                  <a:endParaRPr lang="en-US" sz="1400" dirty="0"/>
                </a:p>
              </p:txBody>
            </p:sp>
          </mc:Choice>
          <mc:Fallback xmlns="">
            <p:sp>
              <p:nvSpPr>
                <p:cNvPr id="214" name="TextBox 213">
                  <a:extLst>
                    <a:ext uri="{FF2B5EF4-FFF2-40B4-BE49-F238E27FC236}">
                      <a16:creationId xmlns:a16="http://schemas.microsoft.com/office/drawing/2014/main" id="{9587C263-C2DC-A27F-6427-FA7F5BD1D154}"/>
                    </a:ext>
                  </a:extLst>
                </p:cNvPr>
                <p:cNvSpPr txBox="1">
                  <a:spLocks noRot="1" noChangeAspect="1" noMove="1" noResize="1" noEditPoints="1" noAdjustHandles="1" noChangeArrowheads="1" noChangeShapeType="1" noTextEdit="1"/>
                </p:cNvSpPr>
                <p:nvPr/>
              </p:nvSpPr>
              <p:spPr>
                <a:xfrm>
                  <a:off x="11111745" y="2621851"/>
                  <a:ext cx="207063" cy="215444"/>
                </a:xfrm>
                <a:prstGeom prst="rect">
                  <a:avLst/>
                </a:prstGeom>
                <a:blipFill>
                  <a:blip r:embed="rId12"/>
                  <a:stretch>
                    <a:fillRect l="-41176" r="-23529"/>
                  </a:stretch>
                </a:blipFill>
              </p:spPr>
              <p:txBody>
                <a:bodyPr/>
                <a:lstStyle/>
                <a:p>
                  <a:r>
                    <a:rPr lang="en-US">
                      <a:noFill/>
                    </a:rPr>
                    <a:t> </a:t>
                  </a:r>
                </a:p>
              </p:txBody>
            </p:sp>
          </mc:Fallback>
        </mc:AlternateContent>
      </p:grpSp>
      <p:cxnSp>
        <p:nvCxnSpPr>
          <p:cNvPr id="295" name="Straight Connector 294">
            <a:extLst>
              <a:ext uri="{FF2B5EF4-FFF2-40B4-BE49-F238E27FC236}">
                <a16:creationId xmlns:a16="http://schemas.microsoft.com/office/drawing/2014/main" id="{8645AE1D-92D6-D104-1606-62541FFB824B}"/>
              </a:ext>
            </a:extLst>
          </p:cNvPr>
          <p:cNvCxnSpPr>
            <a:cxnSpLocks/>
            <a:stCxn id="294" idx="0"/>
            <a:endCxn id="348" idx="2"/>
          </p:cNvCxnSpPr>
          <p:nvPr/>
        </p:nvCxnSpPr>
        <p:spPr>
          <a:xfrm flipV="1">
            <a:off x="11477966" y="2826509"/>
            <a:ext cx="0" cy="135091"/>
          </a:xfrm>
          <a:prstGeom prst="line">
            <a:avLst/>
          </a:prstGeom>
          <a:ln w="12700">
            <a:solidFill>
              <a:schemeClr val="accent6"/>
            </a:solidFill>
            <a:headEnd type="oval"/>
          </a:ln>
        </p:spPr>
        <p:style>
          <a:lnRef idx="1">
            <a:schemeClr val="accent1"/>
          </a:lnRef>
          <a:fillRef idx="0">
            <a:schemeClr val="accent1"/>
          </a:fillRef>
          <a:effectRef idx="0">
            <a:schemeClr val="accent1"/>
          </a:effectRef>
          <a:fontRef idx="minor">
            <a:schemeClr val="tx1"/>
          </a:fontRef>
        </p:style>
      </p:cxnSp>
      <p:grpSp>
        <p:nvGrpSpPr>
          <p:cNvPr id="296" name="Group 295">
            <a:extLst>
              <a:ext uri="{FF2B5EF4-FFF2-40B4-BE49-F238E27FC236}">
                <a16:creationId xmlns:a16="http://schemas.microsoft.com/office/drawing/2014/main" id="{5E65819D-22F7-7235-3B24-47DEA46ECF12}"/>
              </a:ext>
            </a:extLst>
          </p:cNvPr>
          <p:cNvGrpSpPr/>
          <p:nvPr/>
        </p:nvGrpSpPr>
        <p:grpSpPr>
          <a:xfrm>
            <a:off x="591253" y="3216179"/>
            <a:ext cx="535724" cy="278780"/>
            <a:chOff x="612632" y="1215483"/>
            <a:chExt cx="535724" cy="278780"/>
          </a:xfrm>
        </p:grpSpPr>
        <p:sp>
          <p:nvSpPr>
            <p:cNvPr id="297" name="Oval 296">
              <a:extLst>
                <a:ext uri="{FF2B5EF4-FFF2-40B4-BE49-F238E27FC236}">
                  <a16:creationId xmlns:a16="http://schemas.microsoft.com/office/drawing/2014/main" id="{F2745D56-69BC-DC6A-C3EE-1BFF12A22BA1}"/>
                </a:ext>
              </a:extLst>
            </p:cNvPr>
            <p:cNvSpPr/>
            <p:nvPr/>
          </p:nvSpPr>
          <p:spPr>
            <a:xfrm>
              <a:off x="618440" y="1215483"/>
              <a:ext cx="524108" cy="27878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8" name="TextBox 297">
              <a:extLst>
                <a:ext uri="{FF2B5EF4-FFF2-40B4-BE49-F238E27FC236}">
                  <a16:creationId xmlns:a16="http://schemas.microsoft.com/office/drawing/2014/main" id="{CCC3D387-FB3D-5618-8040-4F4F52692420}"/>
                </a:ext>
              </a:extLst>
            </p:cNvPr>
            <p:cNvSpPr txBox="1"/>
            <p:nvPr/>
          </p:nvSpPr>
          <p:spPr>
            <a:xfrm>
              <a:off x="612632" y="1231763"/>
              <a:ext cx="535724" cy="246221"/>
            </a:xfrm>
            <a:prstGeom prst="rect">
              <a:avLst/>
            </a:prstGeom>
            <a:noFill/>
          </p:spPr>
          <p:txBody>
            <a:bodyPr wrap="none" rtlCol="0">
              <a:spAutoFit/>
            </a:bodyPr>
            <a:lstStyle/>
            <a:p>
              <a:pPr algn="ctr"/>
              <a:r>
                <a:rPr lang="en-US" sz="1000" dirty="0"/>
                <a:t>Clients</a:t>
              </a:r>
              <a:endParaRPr lang="en-US" dirty="0"/>
            </a:p>
          </p:txBody>
        </p:sp>
      </p:grpSp>
      <p:cxnSp>
        <p:nvCxnSpPr>
          <p:cNvPr id="299" name="Straight Arrow Connector 298">
            <a:extLst>
              <a:ext uri="{FF2B5EF4-FFF2-40B4-BE49-F238E27FC236}">
                <a16:creationId xmlns:a16="http://schemas.microsoft.com/office/drawing/2014/main" id="{EAE05674-61B7-B253-245D-A1381662FE77}"/>
              </a:ext>
            </a:extLst>
          </p:cNvPr>
          <p:cNvCxnSpPr>
            <a:cxnSpLocks/>
            <a:stCxn id="298" idx="3"/>
            <a:endCxn id="301" idx="1"/>
          </p:cNvCxnSpPr>
          <p:nvPr/>
        </p:nvCxnSpPr>
        <p:spPr>
          <a:xfrm flipV="1">
            <a:off x="1126977" y="3355569"/>
            <a:ext cx="1368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00" name="Group 299">
            <a:extLst>
              <a:ext uri="{FF2B5EF4-FFF2-40B4-BE49-F238E27FC236}">
                <a16:creationId xmlns:a16="http://schemas.microsoft.com/office/drawing/2014/main" id="{11EF24B9-EE38-7490-B801-E187664DE25F}"/>
              </a:ext>
            </a:extLst>
          </p:cNvPr>
          <p:cNvGrpSpPr/>
          <p:nvPr/>
        </p:nvGrpSpPr>
        <p:grpSpPr>
          <a:xfrm>
            <a:off x="1263845" y="3176865"/>
            <a:ext cx="304892" cy="357407"/>
            <a:chOff x="627397" y="1818712"/>
            <a:chExt cx="521167" cy="385904"/>
          </a:xfrm>
        </p:grpSpPr>
        <p:sp>
          <p:nvSpPr>
            <p:cNvPr id="301" name="Rectangle 300">
              <a:extLst>
                <a:ext uri="{FF2B5EF4-FFF2-40B4-BE49-F238E27FC236}">
                  <a16:creationId xmlns:a16="http://schemas.microsoft.com/office/drawing/2014/main" id="{9EE0CB6D-DA3B-BB0F-A4A0-26DAFB53BA13}"/>
                </a:ext>
              </a:extLst>
            </p:cNvPr>
            <p:cNvSpPr/>
            <p:nvPr/>
          </p:nvSpPr>
          <p:spPr>
            <a:xfrm>
              <a:off x="627397" y="1818712"/>
              <a:ext cx="521167" cy="385904"/>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2" name="Straight Connector 301">
              <a:extLst>
                <a:ext uri="{FF2B5EF4-FFF2-40B4-BE49-F238E27FC236}">
                  <a16:creationId xmlns:a16="http://schemas.microsoft.com/office/drawing/2014/main" id="{5F63E281-03DB-AA9B-F045-96CC32848EDF}"/>
                </a:ext>
              </a:extLst>
            </p:cNvPr>
            <p:cNvCxnSpPr>
              <a:stCxn id="301" idx="1"/>
              <a:endCxn id="301" idx="3"/>
            </p:cNvCxnSpPr>
            <p:nvPr/>
          </p:nvCxnSpPr>
          <p:spPr>
            <a:xfrm>
              <a:off x="627397" y="2011664"/>
              <a:ext cx="5211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03" name="TextBox 302">
                <a:extLst>
                  <a:ext uri="{FF2B5EF4-FFF2-40B4-BE49-F238E27FC236}">
                    <a16:creationId xmlns:a16="http://schemas.microsoft.com/office/drawing/2014/main" id="{B257CBA0-DDDF-0E4A-AD35-E0FDBB168E85}"/>
                  </a:ext>
                </a:extLst>
              </p:cNvPr>
              <p:cNvSpPr txBox="1"/>
              <p:nvPr/>
            </p:nvSpPr>
            <p:spPr>
              <a:xfrm>
                <a:off x="1312760" y="3160586"/>
                <a:ext cx="207063" cy="225446"/>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𝑇𝑥</m:t>
                          </m:r>
                        </m:e>
                        <m:sub>
                          <m:r>
                            <a:rPr lang="en-US" sz="800" b="0" i="1" smtClean="0">
                              <a:latin typeface="Cambria Math" panose="02040503050406030204" pitchFamily="18" charset="0"/>
                            </a:rPr>
                            <m:t>𝑗</m:t>
                          </m:r>
                        </m:sub>
                      </m:sSub>
                    </m:oMath>
                  </m:oMathPara>
                </a14:m>
                <a:endParaRPr lang="en-US" sz="1400" dirty="0"/>
              </a:p>
            </p:txBody>
          </p:sp>
        </mc:Choice>
        <mc:Fallback xmlns="">
          <p:sp>
            <p:nvSpPr>
              <p:cNvPr id="303" name="TextBox 302">
                <a:extLst>
                  <a:ext uri="{FF2B5EF4-FFF2-40B4-BE49-F238E27FC236}">
                    <a16:creationId xmlns:a16="http://schemas.microsoft.com/office/drawing/2014/main" id="{B257CBA0-DDDF-0E4A-AD35-E0FDBB168E85}"/>
                  </a:ext>
                </a:extLst>
              </p:cNvPr>
              <p:cNvSpPr txBox="1">
                <a:spLocks noRot="1" noChangeAspect="1" noMove="1" noResize="1" noEditPoints="1" noAdjustHandles="1" noChangeArrowheads="1" noChangeShapeType="1" noTextEdit="1"/>
              </p:cNvSpPr>
              <p:nvPr/>
            </p:nvSpPr>
            <p:spPr>
              <a:xfrm>
                <a:off x="1312760" y="3160586"/>
                <a:ext cx="207063" cy="225446"/>
              </a:xfrm>
              <a:prstGeom prst="rect">
                <a:avLst/>
              </a:prstGeom>
              <a:blipFill>
                <a:blip r:embed="rId13"/>
                <a:stretch>
                  <a:fillRect l="-11765" b="-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4" name="TextBox 303">
                <a:extLst>
                  <a:ext uri="{FF2B5EF4-FFF2-40B4-BE49-F238E27FC236}">
                    <a16:creationId xmlns:a16="http://schemas.microsoft.com/office/drawing/2014/main" id="{3E0E0201-C16F-B0D9-1504-C34963353E36}"/>
                  </a:ext>
                </a:extLst>
              </p:cNvPr>
              <p:cNvSpPr txBox="1"/>
              <p:nvPr/>
            </p:nvSpPr>
            <p:spPr>
              <a:xfrm>
                <a:off x="1311409" y="3330985"/>
                <a:ext cx="209764" cy="225254"/>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𝑃𝐶</m:t>
                          </m:r>
                        </m:e>
                        <m:sub>
                          <m:r>
                            <a:rPr lang="en-US" sz="800" b="0" i="1" smtClean="0">
                              <a:latin typeface="Cambria Math" panose="02040503050406030204" pitchFamily="18" charset="0"/>
                            </a:rPr>
                            <m:t>𝑦</m:t>
                          </m:r>
                        </m:sub>
                      </m:sSub>
                    </m:oMath>
                  </m:oMathPara>
                </a14:m>
                <a:endParaRPr lang="en-US" sz="1400" dirty="0"/>
              </a:p>
            </p:txBody>
          </p:sp>
        </mc:Choice>
        <mc:Fallback xmlns="">
          <p:sp>
            <p:nvSpPr>
              <p:cNvPr id="304" name="TextBox 303">
                <a:extLst>
                  <a:ext uri="{FF2B5EF4-FFF2-40B4-BE49-F238E27FC236}">
                    <a16:creationId xmlns:a16="http://schemas.microsoft.com/office/drawing/2014/main" id="{3E0E0201-C16F-B0D9-1504-C34963353E36}"/>
                  </a:ext>
                </a:extLst>
              </p:cNvPr>
              <p:cNvSpPr txBox="1">
                <a:spLocks noRot="1" noChangeAspect="1" noMove="1" noResize="1" noEditPoints="1" noAdjustHandles="1" noChangeArrowheads="1" noChangeShapeType="1" noTextEdit="1"/>
              </p:cNvSpPr>
              <p:nvPr/>
            </p:nvSpPr>
            <p:spPr>
              <a:xfrm>
                <a:off x="1311409" y="3330985"/>
                <a:ext cx="209764" cy="225254"/>
              </a:xfrm>
              <a:prstGeom prst="rect">
                <a:avLst/>
              </a:prstGeom>
              <a:blipFill>
                <a:blip r:embed="rId14"/>
                <a:stretch>
                  <a:fillRect l="-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5" name="TextBox 74">
                <a:extLst>
                  <a:ext uri="{FF2B5EF4-FFF2-40B4-BE49-F238E27FC236}">
                    <a16:creationId xmlns:a16="http://schemas.microsoft.com/office/drawing/2014/main" id="{024D0E32-0AC3-796C-BA5F-D4544027E781}"/>
                  </a:ext>
                </a:extLst>
              </p:cNvPr>
              <p:cNvSpPr txBox="1"/>
              <p:nvPr/>
            </p:nvSpPr>
            <p:spPr>
              <a:xfrm>
                <a:off x="704265" y="2949787"/>
                <a:ext cx="309700" cy="246221"/>
              </a:xfrm>
              <a:prstGeom prst="rect">
                <a:avLst/>
              </a:prstGeom>
              <a:noFill/>
            </p:spPr>
            <p:txBody>
              <a:bodyPr wrap="square" rtlCol="0">
                <a:spAutoFit/>
              </a:bodyPr>
              <a:lstStyle>
                <a:defPPr>
                  <a:defRPr lang="en-US"/>
                </a:defPPr>
                <a:lvl1pPr marL="0" algn="l" defTabSz="914341" rtl="0" eaLnBrk="1" latinLnBrk="0" hangingPunct="1">
                  <a:defRPr sz="1800" kern="1200">
                    <a:solidFill>
                      <a:schemeClr val="tx1"/>
                    </a:solidFill>
                    <a:latin typeface="+mn-lt"/>
                    <a:ea typeface="+mn-ea"/>
                    <a:cs typeface="+mn-cs"/>
                  </a:defRPr>
                </a:lvl1pPr>
                <a:lvl2pPr marL="457171" algn="l" defTabSz="914341" rtl="0" eaLnBrk="1" latinLnBrk="0" hangingPunct="1">
                  <a:defRPr sz="1800" kern="1200">
                    <a:solidFill>
                      <a:schemeClr val="tx1"/>
                    </a:solidFill>
                    <a:latin typeface="+mn-lt"/>
                    <a:ea typeface="+mn-ea"/>
                    <a:cs typeface="+mn-cs"/>
                  </a:defRPr>
                </a:lvl2pPr>
                <a:lvl3pPr marL="914341" algn="l" defTabSz="914341" rtl="0" eaLnBrk="1" latinLnBrk="0" hangingPunct="1">
                  <a:defRPr sz="1800" kern="1200">
                    <a:solidFill>
                      <a:schemeClr val="tx1"/>
                    </a:solidFill>
                    <a:latin typeface="+mn-lt"/>
                    <a:ea typeface="+mn-ea"/>
                    <a:cs typeface="+mn-cs"/>
                  </a:defRPr>
                </a:lvl3pPr>
                <a:lvl4pPr marL="1371512" algn="l" defTabSz="914341" rtl="0" eaLnBrk="1" latinLnBrk="0" hangingPunct="1">
                  <a:defRPr sz="1800" kern="1200">
                    <a:solidFill>
                      <a:schemeClr val="tx1"/>
                    </a:solidFill>
                    <a:latin typeface="+mn-lt"/>
                    <a:ea typeface="+mn-ea"/>
                    <a:cs typeface="+mn-cs"/>
                  </a:defRPr>
                </a:lvl4pPr>
                <a:lvl5pPr marL="1828683" algn="l" defTabSz="914341" rtl="0" eaLnBrk="1" latinLnBrk="0" hangingPunct="1">
                  <a:defRPr sz="1800" kern="1200">
                    <a:solidFill>
                      <a:schemeClr val="tx1"/>
                    </a:solidFill>
                    <a:latin typeface="+mn-lt"/>
                    <a:ea typeface="+mn-ea"/>
                    <a:cs typeface="+mn-cs"/>
                  </a:defRPr>
                </a:lvl5pPr>
                <a:lvl6pPr marL="2285854" algn="l" defTabSz="914341" rtl="0" eaLnBrk="1" latinLnBrk="0" hangingPunct="1">
                  <a:defRPr sz="1800" kern="1200">
                    <a:solidFill>
                      <a:schemeClr val="tx1"/>
                    </a:solidFill>
                    <a:latin typeface="+mn-lt"/>
                    <a:ea typeface="+mn-ea"/>
                    <a:cs typeface="+mn-cs"/>
                  </a:defRPr>
                </a:lvl6pPr>
                <a:lvl7pPr marL="2743024" algn="l" defTabSz="914341" rtl="0" eaLnBrk="1" latinLnBrk="0" hangingPunct="1">
                  <a:defRPr sz="1800" kern="1200">
                    <a:solidFill>
                      <a:schemeClr val="tx1"/>
                    </a:solidFill>
                    <a:latin typeface="+mn-lt"/>
                    <a:ea typeface="+mn-ea"/>
                    <a:cs typeface="+mn-cs"/>
                  </a:defRPr>
                </a:lvl7pPr>
                <a:lvl8pPr marL="3200195" algn="l" defTabSz="914341" rtl="0" eaLnBrk="1" latinLnBrk="0" hangingPunct="1">
                  <a:defRPr sz="1800" kern="1200">
                    <a:solidFill>
                      <a:schemeClr val="tx1"/>
                    </a:solidFill>
                    <a:latin typeface="+mn-lt"/>
                    <a:ea typeface="+mn-ea"/>
                    <a:cs typeface="+mn-cs"/>
                  </a:defRPr>
                </a:lvl8pPr>
                <a:lvl9pPr marL="3657366" algn="l" defTabSz="914341" rtl="0" eaLnBrk="1" latinLnBrk="0" hangingPunct="1">
                  <a:defRPr sz="1800" kern="1200">
                    <a:solidFill>
                      <a:schemeClr val="tx1"/>
                    </a:solidFill>
                    <a:latin typeface="+mn-lt"/>
                    <a:ea typeface="+mn-ea"/>
                    <a:cs typeface="+mn-cs"/>
                  </a:defRPr>
                </a:lvl9pPr>
              </a:lstStyle>
              <a:p>
                <a:pPr algn="ctr"/>
                <a14:m>
                  <m:oMathPara xmlns:m="http://schemas.openxmlformats.org/officeDocument/2006/math">
                    <m:oMathParaPr>
                      <m:jc m:val="center"/>
                    </m:oMathParaPr>
                    <m:oMath xmlns:m="http://schemas.openxmlformats.org/officeDocument/2006/math">
                      <m:r>
                        <a:rPr lang="en-US" sz="1000" i="1">
                          <a:latin typeface="Cambria Math" panose="02040503050406030204" pitchFamily="18" charset="0"/>
                        </a:rPr>
                        <m:t>…</m:t>
                      </m:r>
                    </m:oMath>
                  </m:oMathPara>
                </a14:m>
                <a:endParaRPr lang="en-US" sz="1800" dirty="0"/>
              </a:p>
            </p:txBody>
          </p:sp>
        </mc:Choice>
        <mc:Fallback xmlns="">
          <p:sp>
            <p:nvSpPr>
              <p:cNvPr id="305" name="TextBox 74">
                <a:extLst>
                  <a:ext uri="{FF2B5EF4-FFF2-40B4-BE49-F238E27FC236}">
                    <a16:creationId xmlns:a16="http://schemas.microsoft.com/office/drawing/2014/main" id="{024D0E32-0AC3-796C-BA5F-D4544027E781}"/>
                  </a:ext>
                </a:extLst>
              </p:cNvPr>
              <p:cNvSpPr txBox="1">
                <a:spLocks noRot="1" noChangeAspect="1" noMove="1" noResize="1" noEditPoints="1" noAdjustHandles="1" noChangeArrowheads="1" noChangeShapeType="1" noTextEdit="1"/>
              </p:cNvSpPr>
              <p:nvPr/>
            </p:nvSpPr>
            <p:spPr>
              <a:xfrm>
                <a:off x="704265" y="2949787"/>
                <a:ext cx="309700" cy="246221"/>
              </a:xfrm>
              <a:prstGeom prst="rect">
                <a:avLst/>
              </a:prstGeom>
              <a:blipFill>
                <a:blip r:embed="rId8"/>
                <a:stretch>
                  <a:fillRect/>
                </a:stretch>
              </a:blipFill>
            </p:spPr>
            <p:txBody>
              <a:bodyPr/>
              <a:lstStyle/>
              <a:p>
                <a:r>
                  <a:rPr lang="en-US">
                    <a:noFill/>
                  </a:rPr>
                  <a:t> </a:t>
                </a:r>
              </a:p>
            </p:txBody>
          </p:sp>
        </mc:Fallback>
      </mc:AlternateContent>
      <p:cxnSp>
        <p:nvCxnSpPr>
          <p:cNvPr id="306" name="Straight Arrow Connector 305">
            <a:extLst>
              <a:ext uri="{FF2B5EF4-FFF2-40B4-BE49-F238E27FC236}">
                <a16:creationId xmlns:a16="http://schemas.microsoft.com/office/drawing/2014/main" id="{A8B0DB61-3227-BF29-BA7B-73046E2890D8}"/>
              </a:ext>
            </a:extLst>
          </p:cNvPr>
          <p:cNvCxnSpPr>
            <a:cxnSpLocks/>
            <a:stCxn id="301" idx="3"/>
          </p:cNvCxnSpPr>
          <p:nvPr/>
        </p:nvCxnSpPr>
        <p:spPr>
          <a:xfrm flipV="1">
            <a:off x="1568737" y="3065794"/>
            <a:ext cx="181858" cy="289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4FF1D49D-8BBC-6292-CBE2-C56366F44114}"/>
              </a:ext>
            </a:extLst>
          </p:cNvPr>
          <p:cNvCxnSpPr>
            <a:cxnSpLocks/>
          </p:cNvCxnSpPr>
          <p:nvPr/>
        </p:nvCxnSpPr>
        <p:spPr>
          <a:xfrm>
            <a:off x="6654861" y="2039209"/>
            <a:ext cx="0" cy="3047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8" name="TextBox 307">
                <a:extLst>
                  <a:ext uri="{FF2B5EF4-FFF2-40B4-BE49-F238E27FC236}">
                    <a16:creationId xmlns:a16="http://schemas.microsoft.com/office/drawing/2014/main" id="{08AE0A7D-461E-08FD-5D51-06BA495D03BC}"/>
                  </a:ext>
                </a:extLst>
              </p:cNvPr>
              <p:cNvSpPr txBox="1"/>
              <p:nvPr/>
            </p:nvSpPr>
            <p:spPr>
              <a:xfrm>
                <a:off x="4023652" y="2845412"/>
                <a:ext cx="207063" cy="215444"/>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𝑇𝑥</m:t>
                          </m:r>
                        </m:e>
                        <m:sub>
                          <m:r>
                            <a:rPr lang="en-US" sz="800" b="0" i="1" smtClean="0">
                              <a:latin typeface="Cambria Math" panose="02040503050406030204" pitchFamily="18" charset="0"/>
                            </a:rPr>
                            <m:t>𝑖</m:t>
                          </m:r>
                        </m:sub>
                      </m:sSub>
                      <m:r>
                        <a:rPr lang="en-US" sz="800" b="0" i="1" smtClean="0">
                          <a:latin typeface="Cambria Math" panose="02040503050406030204" pitchFamily="18" charset="0"/>
                        </a:rPr>
                        <m:t>′</m:t>
                      </m:r>
                    </m:oMath>
                  </m:oMathPara>
                </a14:m>
                <a:endParaRPr lang="en-US" sz="1400" dirty="0"/>
              </a:p>
            </p:txBody>
          </p:sp>
        </mc:Choice>
        <mc:Fallback xmlns="">
          <p:sp>
            <p:nvSpPr>
              <p:cNvPr id="308" name="TextBox 307">
                <a:extLst>
                  <a:ext uri="{FF2B5EF4-FFF2-40B4-BE49-F238E27FC236}">
                    <a16:creationId xmlns:a16="http://schemas.microsoft.com/office/drawing/2014/main" id="{08AE0A7D-461E-08FD-5D51-06BA495D03BC}"/>
                  </a:ext>
                </a:extLst>
              </p:cNvPr>
              <p:cNvSpPr txBox="1">
                <a:spLocks noRot="1" noChangeAspect="1" noMove="1" noResize="1" noEditPoints="1" noAdjustHandles="1" noChangeArrowheads="1" noChangeShapeType="1" noTextEdit="1"/>
              </p:cNvSpPr>
              <p:nvPr/>
            </p:nvSpPr>
            <p:spPr>
              <a:xfrm>
                <a:off x="4023652" y="2845412"/>
                <a:ext cx="207063" cy="215444"/>
              </a:xfrm>
              <a:prstGeom prst="rect">
                <a:avLst/>
              </a:prstGeom>
              <a:blipFill>
                <a:blip r:embed="rId15"/>
                <a:stretch>
                  <a:fillRect l="-11111" r="-5556"/>
                </a:stretch>
              </a:blipFill>
            </p:spPr>
            <p:txBody>
              <a:bodyPr/>
              <a:lstStyle/>
              <a:p>
                <a:r>
                  <a:rPr lang="en-US">
                    <a:noFill/>
                  </a:rPr>
                  <a:t> </a:t>
                </a:r>
              </a:p>
            </p:txBody>
          </p:sp>
        </mc:Fallback>
      </mc:AlternateContent>
      <p:cxnSp>
        <p:nvCxnSpPr>
          <p:cNvPr id="309" name="Straight Arrow Connector 308">
            <a:extLst>
              <a:ext uri="{FF2B5EF4-FFF2-40B4-BE49-F238E27FC236}">
                <a16:creationId xmlns:a16="http://schemas.microsoft.com/office/drawing/2014/main" id="{98ACE208-1325-1151-B783-2285A7E75BC7}"/>
              </a:ext>
            </a:extLst>
          </p:cNvPr>
          <p:cNvCxnSpPr>
            <a:cxnSpLocks/>
          </p:cNvCxnSpPr>
          <p:nvPr/>
        </p:nvCxnSpPr>
        <p:spPr>
          <a:xfrm>
            <a:off x="4133748" y="2460431"/>
            <a:ext cx="2626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0" name="TextBox 309">
                <a:extLst>
                  <a:ext uri="{FF2B5EF4-FFF2-40B4-BE49-F238E27FC236}">
                    <a16:creationId xmlns:a16="http://schemas.microsoft.com/office/drawing/2014/main" id="{F3FD5DE9-675C-52E1-1BCB-6511EF75CA19}"/>
                  </a:ext>
                </a:extLst>
              </p:cNvPr>
              <p:cNvSpPr txBox="1"/>
              <p:nvPr/>
            </p:nvSpPr>
            <p:spPr>
              <a:xfrm>
                <a:off x="4134984" y="2242977"/>
                <a:ext cx="207063" cy="225446"/>
              </a:xfrm>
              <a:prstGeom prst="rect">
                <a:avLst/>
              </a:prstGeom>
              <a:noFill/>
              <a:ln w="12700">
                <a:noFill/>
              </a:ln>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𝑇𝑥</m:t>
                          </m:r>
                        </m:e>
                        <m:sub>
                          <m:r>
                            <a:rPr lang="en-US" sz="800" b="0" i="1" smtClean="0">
                              <a:latin typeface="Cambria Math" panose="02040503050406030204" pitchFamily="18" charset="0"/>
                            </a:rPr>
                            <m:t>𝑗</m:t>
                          </m:r>
                        </m:sub>
                      </m:sSub>
                      <m:r>
                        <a:rPr lang="en-US" sz="800" i="1">
                          <a:solidFill>
                            <a:prstClr val="black"/>
                          </a:solidFill>
                          <a:latin typeface="Cambria Math" panose="02040503050406030204" pitchFamily="18" charset="0"/>
                        </a:rPr>
                        <m:t>′</m:t>
                      </m:r>
                    </m:oMath>
                  </m:oMathPara>
                </a14:m>
                <a:endParaRPr lang="en-US" sz="1400" dirty="0"/>
              </a:p>
            </p:txBody>
          </p:sp>
        </mc:Choice>
        <mc:Fallback xmlns="">
          <p:sp>
            <p:nvSpPr>
              <p:cNvPr id="310" name="TextBox 309">
                <a:extLst>
                  <a:ext uri="{FF2B5EF4-FFF2-40B4-BE49-F238E27FC236}">
                    <a16:creationId xmlns:a16="http://schemas.microsoft.com/office/drawing/2014/main" id="{F3FD5DE9-675C-52E1-1BCB-6511EF75CA19}"/>
                  </a:ext>
                </a:extLst>
              </p:cNvPr>
              <p:cNvSpPr txBox="1">
                <a:spLocks noRot="1" noChangeAspect="1" noMove="1" noResize="1" noEditPoints="1" noAdjustHandles="1" noChangeArrowheads="1" noChangeShapeType="1" noTextEdit="1"/>
              </p:cNvSpPr>
              <p:nvPr/>
            </p:nvSpPr>
            <p:spPr>
              <a:xfrm>
                <a:off x="4134984" y="2242977"/>
                <a:ext cx="207063" cy="225446"/>
              </a:xfrm>
              <a:prstGeom prst="rect">
                <a:avLst/>
              </a:prstGeom>
              <a:blipFill>
                <a:blip r:embed="rId16"/>
                <a:stretch>
                  <a:fillRect l="-11765" r="-5882"/>
                </a:stretch>
              </a:blipFill>
              <a:ln w="12700">
                <a:noFill/>
              </a:ln>
            </p:spPr>
            <p:txBody>
              <a:bodyPr/>
              <a:lstStyle/>
              <a:p>
                <a:r>
                  <a:rPr lang="en-US">
                    <a:noFill/>
                  </a:rPr>
                  <a:t> </a:t>
                </a:r>
              </a:p>
            </p:txBody>
          </p:sp>
        </mc:Fallback>
      </mc:AlternateContent>
      <p:sp>
        <p:nvSpPr>
          <p:cNvPr id="311" name="Rectangle 310">
            <a:extLst>
              <a:ext uri="{FF2B5EF4-FFF2-40B4-BE49-F238E27FC236}">
                <a16:creationId xmlns:a16="http://schemas.microsoft.com/office/drawing/2014/main" id="{099146B9-9B07-D3F5-75A6-F931C079AA16}"/>
              </a:ext>
            </a:extLst>
          </p:cNvPr>
          <p:cNvSpPr/>
          <p:nvPr/>
        </p:nvSpPr>
        <p:spPr>
          <a:xfrm>
            <a:off x="5205609" y="2700075"/>
            <a:ext cx="1067014" cy="79884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TextBox 311">
            <a:extLst>
              <a:ext uri="{FF2B5EF4-FFF2-40B4-BE49-F238E27FC236}">
                <a16:creationId xmlns:a16="http://schemas.microsoft.com/office/drawing/2014/main" id="{761429CC-232E-02F4-0A6A-51392D4E41E2}"/>
              </a:ext>
            </a:extLst>
          </p:cNvPr>
          <p:cNvSpPr txBox="1"/>
          <p:nvPr/>
        </p:nvSpPr>
        <p:spPr>
          <a:xfrm>
            <a:off x="5261719" y="2700075"/>
            <a:ext cx="954107" cy="246221"/>
          </a:xfrm>
          <a:prstGeom prst="rect">
            <a:avLst/>
          </a:prstGeom>
          <a:noFill/>
        </p:spPr>
        <p:txBody>
          <a:bodyPr wrap="none" rtlCol="0">
            <a:spAutoFit/>
          </a:bodyPr>
          <a:lstStyle/>
          <a:p>
            <a:pPr algn="ctr"/>
            <a:r>
              <a:rPr lang="en-US" sz="1000" dirty="0">
                <a:solidFill>
                  <a:srgbClr val="7030A0"/>
                </a:solidFill>
              </a:rPr>
              <a:t>Phase </a:t>
            </a:r>
            <a:r>
              <a:rPr lang="en-US" altLang="zh-CN" sz="1000" dirty="0">
                <a:solidFill>
                  <a:srgbClr val="7030A0"/>
                </a:solidFill>
              </a:rPr>
              <a:t>2</a:t>
            </a:r>
            <a:r>
              <a:rPr lang="en-US" sz="1000" dirty="0">
                <a:solidFill>
                  <a:srgbClr val="7030A0"/>
                </a:solidFill>
              </a:rPr>
              <a:t>.</a:t>
            </a:r>
            <a:r>
              <a:rPr lang="zh-CN" altLang="en-US" sz="1000" dirty="0">
                <a:solidFill>
                  <a:srgbClr val="7030A0"/>
                </a:solidFill>
              </a:rPr>
              <a:t> </a:t>
            </a:r>
            <a:r>
              <a:rPr lang="en-US" sz="1000" dirty="0">
                <a:solidFill>
                  <a:srgbClr val="7030A0"/>
                </a:solidFill>
              </a:rPr>
              <a:t>Order</a:t>
            </a:r>
          </a:p>
        </p:txBody>
      </p:sp>
      <p:sp>
        <p:nvSpPr>
          <p:cNvPr id="313" name="Rectangle 312">
            <a:extLst>
              <a:ext uri="{FF2B5EF4-FFF2-40B4-BE49-F238E27FC236}">
                <a16:creationId xmlns:a16="http://schemas.microsoft.com/office/drawing/2014/main" id="{60F9D580-C79E-333A-47D5-8E9A65587082}"/>
              </a:ext>
            </a:extLst>
          </p:cNvPr>
          <p:cNvSpPr>
            <a:spLocks/>
          </p:cNvSpPr>
          <p:nvPr/>
        </p:nvSpPr>
        <p:spPr>
          <a:xfrm>
            <a:off x="6443951" y="2973985"/>
            <a:ext cx="437633" cy="179652"/>
          </a:xfrm>
          <a:prstGeom prst="rect">
            <a:avLst/>
          </a:prstGeom>
          <a:pattFill prst="dkHorz">
            <a:fgClr>
              <a:schemeClr val="bg1"/>
            </a:fgClr>
            <a:bgClr>
              <a:schemeClr val="bg2"/>
            </a:bgClr>
          </a:patt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00" b="1" dirty="0">
              <a:solidFill>
                <a:sysClr val="windowText" lastClr="000000"/>
              </a:solidFill>
              <a:latin typeface="Menlo" panose="020B0609030804020204" pitchFamily="49" charset="0"/>
            </a:endParaRPr>
          </a:p>
        </p:txBody>
      </p:sp>
      <p:cxnSp>
        <p:nvCxnSpPr>
          <p:cNvPr id="314" name="Straight Arrow Connector 313">
            <a:extLst>
              <a:ext uri="{FF2B5EF4-FFF2-40B4-BE49-F238E27FC236}">
                <a16:creationId xmlns:a16="http://schemas.microsoft.com/office/drawing/2014/main" id="{A514C80F-DE72-CDCA-BD31-2F69CC17A581}"/>
              </a:ext>
            </a:extLst>
          </p:cNvPr>
          <p:cNvCxnSpPr>
            <a:cxnSpLocks/>
          </p:cNvCxnSpPr>
          <p:nvPr/>
        </p:nvCxnSpPr>
        <p:spPr>
          <a:xfrm>
            <a:off x="6273903" y="3063811"/>
            <a:ext cx="1700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5" name="TextBox 314">
                <a:extLst>
                  <a:ext uri="{FF2B5EF4-FFF2-40B4-BE49-F238E27FC236}">
                    <a16:creationId xmlns:a16="http://schemas.microsoft.com/office/drawing/2014/main" id="{6D0A5C9F-D02A-1CF7-6906-3B0002D4656C}"/>
                  </a:ext>
                </a:extLst>
              </p:cNvPr>
              <p:cNvSpPr txBox="1"/>
              <p:nvPr/>
            </p:nvSpPr>
            <p:spPr>
              <a:xfrm>
                <a:off x="6559236" y="2956089"/>
                <a:ext cx="207063" cy="215444"/>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𝐵𝑎𝑡𝑐h</m:t>
                          </m:r>
                        </m:e>
                        <m:sub>
                          <m:r>
                            <a:rPr lang="en-US" sz="800" b="0" i="1" smtClean="0">
                              <a:latin typeface="Cambria Math" panose="02040503050406030204" pitchFamily="18" charset="0"/>
                            </a:rPr>
                            <m:t>𝑎</m:t>
                          </m:r>
                        </m:sub>
                      </m:sSub>
                    </m:oMath>
                  </m:oMathPara>
                </a14:m>
                <a:endParaRPr lang="en-US" sz="1400" dirty="0"/>
              </a:p>
            </p:txBody>
          </p:sp>
        </mc:Choice>
        <mc:Fallback xmlns="">
          <p:sp>
            <p:nvSpPr>
              <p:cNvPr id="315" name="TextBox 314">
                <a:extLst>
                  <a:ext uri="{FF2B5EF4-FFF2-40B4-BE49-F238E27FC236}">
                    <a16:creationId xmlns:a16="http://schemas.microsoft.com/office/drawing/2014/main" id="{6D0A5C9F-D02A-1CF7-6906-3B0002D4656C}"/>
                  </a:ext>
                </a:extLst>
              </p:cNvPr>
              <p:cNvSpPr txBox="1">
                <a:spLocks noRot="1" noChangeAspect="1" noMove="1" noResize="1" noEditPoints="1" noAdjustHandles="1" noChangeArrowheads="1" noChangeShapeType="1" noTextEdit="1"/>
              </p:cNvSpPr>
              <p:nvPr/>
            </p:nvSpPr>
            <p:spPr>
              <a:xfrm>
                <a:off x="6559236" y="2956089"/>
                <a:ext cx="207063" cy="215444"/>
              </a:xfrm>
              <a:prstGeom prst="rect">
                <a:avLst/>
              </a:prstGeom>
              <a:blipFill>
                <a:blip r:embed="rId17"/>
                <a:stretch>
                  <a:fillRect l="-52941" r="-29412"/>
                </a:stretch>
              </a:blipFill>
            </p:spPr>
            <p:txBody>
              <a:bodyPr/>
              <a:lstStyle/>
              <a:p>
                <a:r>
                  <a:rPr lang="en-US">
                    <a:noFill/>
                  </a:rPr>
                  <a:t> </a:t>
                </a:r>
              </a:p>
            </p:txBody>
          </p:sp>
        </mc:Fallback>
      </mc:AlternateContent>
      <p:sp>
        <p:nvSpPr>
          <p:cNvPr id="316" name="Rectangle 315">
            <a:extLst>
              <a:ext uri="{FF2B5EF4-FFF2-40B4-BE49-F238E27FC236}">
                <a16:creationId xmlns:a16="http://schemas.microsoft.com/office/drawing/2014/main" id="{3B0790BD-0185-1037-530B-B30AFD03F75B}"/>
              </a:ext>
            </a:extLst>
          </p:cNvPr>
          <p:cNvSpPr/>
          <p:nvPr/>
        </p:nvSpPr>
        <p:spPr>
          <a:xfrm>
            <a:off x="6923912" y="2700075"/>
            <a:ext cx="1067014" cy="6275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TextBox 316">
            <a:extLst>
              <a:ext uri="{FF2B5EF4-FFF2-40B4-BE49-F238E27FC236}">
                <a16:creationId xmlns:a16="http://schemas.microsoft.com/office/drawing/2014/main" id="{73FF311C-DB76-F477-9291-85B229DAD659}"/>
              </a:ext>
            </a:extLst>
          </p:cNvPr>
          <p:cNvSpPr txBox="1"/>
          <p:nvPr/>
        </p:nvSpPr>
        <p:spPr>
          <a:xfrm>
            <a:off x="6871867" y="2700075"/>
            <a:ext cx="1159292" cy="246221"/>
          </a:xfrm>
          <a:prstGeom prst="rect">
            <a:avLst/>
          </a:prstGeom>
          <a:noFill/>
        </p:spPr>
        <p:txBody>
          <a:bodyPr wrap="none" rtlCol="0">
            <a:spAutoFit/>
          </a:bodyPr>
          <a:lstStyle/>
          <a:p>
            <a:pPr algn="ctr"/>
            <a:r>
              <a:rPr lang="en-US" sz="1000" dirty="0">
                <a:solidFill>
                  <a:srgbClr val="7030A0"/>
                </a:solidFill>
              </a:rPr>
              <a:t>Phase </a:t>
            </a:r>
            <a:r>
              <a:rPr lang="en-US" altLang="zh-CN" sz="1000" dirty="0">
                <a:solidFill>
                  <a:srgbClr val="7030A0"/>
                </a:solidFill>
              </a:rPr>
              <a:t>3</a:t>
            </a:r>
            <a:r>
              <a:rPr lang="en-US" sz="1000" dirty="0">
                <a:solidFill>
                  <a:srgbClr val="7030A0"/>
                </a:solidFill>
              </a:rPr>
              <a:t>.</a:t>
            </a:r>
            <a:r>
              <a:rPr lang="zh-CN" altLang="en-US" sz="1000" dirty="0">
                <a:solidFill>
                  <a:srgbClr val="7030A0"/>
                </a:solidFill>
              </a:rPr>
              <a:t> </a:t>
            </a:r>
            <a:r>
              <a:rPr lang="en-US" sz="1000" dirty="0">
                <a:solidFill>
                  <a:srgbClr val="7030A0"/>
                </a:solidFill>
              </a:rPr>
              <a:t>Execution</a:t>
            </a:r>
          </a:p>
        </p:txBody>
      </p:sp>
      <p:cxnSp>
        <p:nvCxnSpPr>
          <p:cNvPr id="318" name="Straight Arrow Connector 317">
            <a:extLst>
              <a:ext uri="{FF2B5EF4-FFF2-40B4-BE49-F238E27FC236}">
                <a16:creationId xmlns:a16="http://schemas.microsoft.com/office/drawing/2014/main" id="{B62B626C-E083-B486-E1B2-BAE24F2CB288}"/>
              </a:ext>
            </a:extLst>
          </p:cNvPr>
          <p:cNvCxnSpPr>
            <a:cxnSpLocks/>
          </p:cNvCxnSpPr>
          <p:nvPr/>
        </p:nvCxnSpPr>
        <p:spPr>
          <a:xfrm>
            <a:off x="7990926" y="3063811"/>
            <a:ext cx="469323" cy="19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19" name="Group 318">
            <a:extLst>
              <a:ext uri="{FF2B5EF4-FFF2-40B4-BE49-F238E27FC236}">
                <a16:creationId xmlns:a16="http://schemas.microsoft.com/office/drawing/2014/main" id="{6E311EC5-57E0-E1FE-CAB4-D88734FCBCC5}"/>
              </a:ext>
            </a:extLst>
          </p:cNvPr>
          <p:cNvGrpSpPr/>
          <p:nvPr/>
        </p:nvGrpSpPr>
        <p:grpSpPr>
          <a:xfrm>
            <a:off x="8463711" y="2956089"/>
            <a:ext cx="437633" cy="215444"/>
            <a:chOff x="6369423" y="2616340"/>
            <a:chExt cx="437633" cy="215444"/>
          </a:xfrm>
        </p:grpSpPr>
        <p:sp>
          <p:nvSpPr>
            <p:cNvPr id="320" name="Rounded Rectangle 319">
              <a:extLst>
                <a:ext uri="{FF2B5EF4-FFF2-40B4-BE49-F238E27FC236}">
                  <a16:creationId xmlns:a16="http://schemas.microsoft.com/office/drawing/2014/main" id="{A9D66F77-0A23-00D2-C5BB-9D5384062BDE}"/>
                </a:ext>
              </a:extLst>
            </p:cNvPr>
            <p:cNvSpPr>
              <a:spLocks/>
            </p:cNvSpPr>
            <p:nvPr/>
          </p:nvSpPr>
          <p:spPr>
            <a:xfrm>
              <a:off x="6369423" y="2634236"/>
              <a:ext cx="437633" cy="179652"/>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00" b="1" dirty="0">
                <a:solidFill>
                  <a:sysClr val="windowText" lastClr="000000"/>
                </a:solidFill>
                <a:latin typeface="Menlo" panose="020B0609030804020204" pitchFamily="49" charset="0"/>
              </a:endParaRPr>
            </a:p>
          </p:txBody>
        </p:sp>
        <mc:AlternateContent xmlns:mc="http://schemas.openxmlformats.org/markup-compatibility/2006" xmlns:a14="http://schemas.microsoft.com/office/drawing/2010/main">
          <mc:Choice Requires="a14">
            <p:sp>
              <p:nvSpPr>
                <p:cNvPr id="321" name="TextBox 320">
                  <a:extLst>
                    <a:ext uri="{FF2B5EF4-FFF2-40B4-BE49-F238E27FC236}">
                      <a16:creationId xmlns:a16="http://schemas.microsoft.com/office/drawing/2014/main" id="{3DFAB0AE-202B-7579-3BB7-05898A6B1DC6}"/>
                    </a:ext>
                  </a:extLst>
                </p:cNvPr>
                <p:cNvSpPr txBox="1"/>
                <p:nvPr/>
              </p:nvSpPr>
              <p:spPr>
                <a:xfrm>
                  <a:off x="6484708" y="2616340"/>
                  <a:ext cx="207063" cy="215444"/>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𝐵𝑙𝑜𝑐𝑘</m:t>
                            </m:r>
                          </m:e>
                          <m:sub>
                            <m:r>
                              <a:rPr lang="en-US" sz="800" b="0" i="1" smtClean="0">
                                <a:latin typeface="Cambria Math" panose="02040503050406030204" pitchFamily="18" charset="0"/>
                              </a:rPr>
                              <m:t>𝑎</m:t>
                            </m:r>
                          </m:sub>
                        </m:sSub>
                      </m:oMath>
                    </m:oMathPara>
                  </a14:m>
                  <a:endParaRPr lang="en-US" sz="1400" dirty="0"/>
                </a:p>
              </p:txBody>
            </p:sp>
          </mc:Choice>
          <mc:Fallback xmlns="">
            <p:sp>
              <p:nvSpPr>
                <p:cNvPr id="149" name="TextBox 148">
                  <a:extLst>
                    <a:ext uri="{FF2B5EF4-FFF2-40B4-BE49-F238E27FC236}">
                      <a16:creationId xmlns:a16="http://schemas.microsoft.com/office/drawing/2014/main" id="{20395AC8-F61E-0884-8689-BC5E4839248E}"/>
                    </a:ext>
                  </a:extLst>
                </p:cNvPr>
                <p:cNvSpPr txBox="1">
                  <a:spLocks noRot="1" noChangeAspect="1" noMove="1" noResize="1" noEditPoints="1" noAdjustHandles="1" noChangeArrowheads="1" noChangeShapeType="1" noTextEdit="1"/>
                </p:cNvSpPr>
                <p:nvPr/>
              </p:nvSpPr>
              <p:spPr>
                <a:xfrm>
                  <a:off x="6484708" y="2616340"/>
                  <a:ext cx="207063" cy="215444"/>
                </a:xfrm>
                <a:prstGeom prst="rect">
                  <a:avLst/>
                </a:prstGeom>
                <a:blipFill>
                  <a:blip r:embed="rId19"/>
                  <a:stretch>
                    <a:fillRect l="-47059" r="-23529"/>
                  </a:stretch>
                </a:blipFill>
              </p:spPr>
              <p:txBody>
                <a:bodyPr/>
                <a:lstStyle/>
                <a:p>
                  <a:r>
                    <a:rPr lang="en-US">
                      <a:noFill/>
                    </a:rPr>
                    <a:t> </a:t>
                  </a:r>
                </a:p>
              </p:txBody>
            </p:sp>
          </mc:Fallback>
        </mc:AlternateContent>
      </p:grpSp>
      <p:cxnSp>
        <p:nvCxnSpPr>
          <p:cNvPr id="322" name="Straight Connector 321">
            <a:extLst>
              <a:ext uri="{FF2B5EF4-FFF2-40B4-BE49-F238E27FC236}">
                <a16:creationId xmlns:a16="http://schemas.microsoft.com/office/drawing/2014/main" id="{A70D022E-9BB4-2D14-68FA-0E048113C862}"/>
              </a:ext>
            </a:extLst>
          </p:cNvPr>
          <p:cNvCxnSpPr>
            <a:cxnSpLocks/>
          </p:cNvCxnSpPr>
          <p:nvPr/>
        </p:nvCxnSpPr>
        <p:spPr>
          <a:xfrm>
            <a:off x="8234144" y="2652837"/>
            <a:ext cx="743153" cy="0"/>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323" name="Group 322">
            <a:extLst>
              <a:ext uri="{FF2B5EF4-FFF2-40B4-BE49-F238E27FC236}">
                <a16:creationId xmlns:a16="http://schemas.microsoft.com/office/drawing/2014/main" id="{8C869BB6-A6CC-B274-4896-998DCE008517}"/>
              </a:ext>
            </a:extLst>
          </p:cNvPr>
          <p:cNvGrpSpPr/>
          <p:nvPr/>
        </p:nvGrpSpPr>
        <p:grpSpPr>
          <a:xfrm>
            <a:off x="8461618" y="2545115"/>
            <a:ext cx="437633" cy="215444"/>
            <a:chOff x="6369423" y="2616340"/>
            <a:chExt cx="437633" cy="215444"/>
          </a:xfrm>
        </p:grpSpPr>
        <p:sp>
          <p:nvSpPr>
            <p:cNvPr id="324" name="Rounded Rectangle 323">
              <a:extLst>
                <a:ext uri="{FF2B5EF4-FFF2-40B4-BE49-F238E27FC236}">
                  <a16:creationId xmlns:a16="http://schemas.microsoft.com/office/drawing/2014/main" id="{DE10A398-9017-3D5F-0F1B-196E8B1755C7}"/>
                </a:ext>
              </a:extLst>
            </p:cNvPr>
            <p:cNvSpPr>
              <a:spLocks/>
            </p:cNvSpPr>
            <p:nvPr/>
          </p:nvSpPr>
          <p:spPr>
            <a:xfrm>
              <a:off x="6369423" y="2634236"/>
              <a:ext cx="437633" cy="179652"/>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00" b="1" dirty="0">
                <a:solidFill>
                  <a:sysClr val="windowText" lastClr="000000"/>
                </a:solidFill>
                <a:latin typeface="Menlo" panose="020B0609030804020204" pitchFamily="49" charset="0"/>
              </a:endParaRPr>
            </a:p>
          </p:txBody>
        </p:sp>
        <mc:AlternateContent xmlns:mc="http://schemas.openxmlformats.org/markup-compatibility/2006" xmlns:a14="http://schemas.microsoft.com/office/drawing/2010/main">
          <mc:Choice Requires="a14">
            <p:sp>
              <p:nvSpPr>
                <p:cNvPr id="325" name="TextBox 324">
                  <a:extLst>
                    <a:ext uri="{FF2B5EF4-FFF2-40B4-BE49-F238E27FC236}">
                      <a16:creationId xmlns:a16="http://schemas.microsoft.com/office/drawing/2014/main" id="{BB71F571-8591-322D-5FB1-DFC1EF6C9A0B}"/>
                    </a:ext>
                  </a:extLst>
                </p:cNvPr>
                <p:cNvSpPr txBox="1"/>
                <p:nvPr/>
              </p:nvSpPr>
              <p:spPr>
                <a:xfrm>
                  <a:off x="6484708" y="2616340"/>
                  <a:ext cx="207063" cy="215444"/>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𝐵𝑙𝑜𝑐𝑘</m:t>
                            </m:r>
                          </m:e>
                          <m:sub>
                            <m:r>
                              <a:rPr lang="en-US" sz="800" b="0" i="1" smtClean="0">
                                <a:latin typeface="Cambria Math" panose="02040503050406030204" pitchFamily="18" charset="0"/>
                              </a:rPr>
                              <m:t>𝑏</m:t>
                            </m:r>
                          </m:sub>
                        </m:sSub>
                      </m:oMath>
                    </m:oMathPara>
                  </a14:m>
                  <a:endParaRPr lang="en-US" sz="1400" dirty="0"/>
                </a:p>
              </p:txBody>
            </p:sp>
          </mc:Choice>
          <mc:Fallback xmlns="">
            <p:sp>
              <p:nvSpPr>
                <p:cNvPr id="233" name="TextBox 232">
                  <a:extLst>
                    <a:ext uri="{FF2B5EF4-FFF2-40B4-BE49-F238E27FC236}">
                      <a16:creationId xmlns:a16="http://schemas.microsoft.com/office/drawing/2014/main" id="{4306442A-CDE8-AD53-A935-F73DFF114FFF}"/>
                    </a:ext>
                  </a:extLst>
                </p:cNvPr>
                <p:cNvSpPr txBox="1">
                  <a:spLocks noRot="1" noChangeAspect="1" noMove="1" noResize="1" noEditPoints="1" noAdjustHandles="1" noChangeArrowheads="1" noChangeShapeType="1" noTextEdit="1"/>
                </p:cNvSpPr>
                <p:nvPr/>
              </p:nvSpPr>
              <p:spPr>
                <a:xfrm>
                  <a:off x="6484708" y="2616340"/>
                  <a:ext cx="207063" cy="215444"/>
                </a:xfrm>
                <a:prstGeom prst="rect">
                  <a:avLst/>
                </a:prstGeom>
                <a:blipFill>
                  <a:blip r:embed="rId20"/>
                  <a:stretch>
                    <a:fillRect l="-47059" r="-29412"/>
                  </a:stretch>
                </a:blipFill>
              </p:spPr>
              <p:txBody>
                <a:bodyPr/>
                <a:lstStyle/>
                <a:p>
                  <a:r>
                    <a:rPr lang="en-US">
                      <a:noFill/>
                    </a:rPr>
                    <a:t> </a:t>
                  </a:r>
                </a:p>
              </p:txBody>
            </p:sp>
          </mc:Fallback>
        </mc:AlternateContent>
      </p:grpSp>
      <p:cxnSp>
        <p:nvCxnSpPr>
          <p:cNvPr id="326" name="Straight Connector 325">
            <a:extLst>
              <a:ext uri="{FF2B5EF4-FFF2-40B4-BE49-F238E27FC236}">
                <a16:creationId xmlns:a16="http://schemas.microsoft.com/office/drawing/2014/main" id="{9A760599-8F28-3C99-A5A1-D8B3FCD5EF34}"/>
              </a:ext>
            </a:extLst>
          </p:cNvPr>
          <p:cNvCxnSpPr>
            <a:cxnSpLocks/>
          </p:cNvCxnSpPr>
          <p:nvPr/>
        </p:nvCxnSpPr>
        <p:spPr>
          <a:xfrm>
            <a:off x="8332640" y="2343933"/>
            <a:ext cx="728726" cy="0"/>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327" name="Group 326">
            <a:extLst>
              <a:ext uri="{FF2B5EF4-FFF2-40B4-BE49-F238E27FC236}">
                <a16:creationId xmlns:a16="http://schemas.microsoft.com/office/drawing/2014/main" id="{46BA2D35-2F7A-310B-D7D6-1A13809E8F82}"/>
              </a:ext>
            </a:extLst>
          </p:cNvPr>
          <p:cNvGrpSpPr/>
          <p:nvPr/>
        </p:nvGrpSpPr>
        <p:grpSpPr>
          <a:xfrm>
            <a:off x="8461618" y="2236211"/>
            <a:ext cx="437633" cy="215444"/>
            <a:chOff x="6369423" y="2616340"/>
            <a:chExt cx="437633" cy="215444"/>
          </a:xfrm>
        </p:grpSpPr>
        <p:sp>
          <p:nvSpPr>
            <p:cNvPr id="328" name="Rounded Rectangle 327">
              <a:extLst>
                <a:ext uri="{FF2B5EF4-FFF2-40B4-BE49-F238E27FC236}">
                  <a16:creationId xmlns:a16="http://schemas.microsoft.com/office/drawing/2014/main" id="{91842E96-D363-5F49-306B-BD06ADEAC4D0}"/>
                </a:ext>
              </a:extLst>
            </p:cNvPr>
            <p:cNvSpPr>
              <a:spLocks/>
            </p:cNvSpPr>
            <p:nvPr/>
          </p:nvSpPr>
          <p:spPr>
            <a:xfrm>
              <a:off x="6369423" y="2634236"/>
              <a:ext cx="437633" cy="179652"/>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00" b="1" dirty="0">
                <a:solidFill>
                  <a:sysClr val="windowText" lastClr="000000"/>
                </a:solidFill>
                <a:latin typeface="Menlo" panose="020B0609030804020204" pitchFamily="49" charset="0"/>
              </a:endParaRPr>
            </a:p>
          </p:txBody>
        </p:sp>
        <mc:AlternateContent xmlns:mc="http://schemas.openxmlformats.org/markup-compatibility/2006" xmlns:a14="http://schemas.microsoft.com/office/drawing/2010/main">
          <mc:Choice Requires="a14">
            <p:sp>
              <p:nvSpPr>
                <p:cNvPr id="329" name="TextBox 328">
                  <a:extLst>
                    <a:ext uri="{FF2B5EF4-FFF2-40B4-BE49-F238E27FC236}">
                      <a16:creationId xmlns:a16="http://schemas.microsoft.com/office/drawing/2014/main" id="{BA181005-DEC5-B83D-F115-FB0D61524058}"/>
                    </a:ext>
                  </a:extLst>
                </p:cNvPr>
                <p:cNvSpPr txBox="1"/>
                <p:nvPr/>
              </p:nvSpPr>
              <p:spPr>
                <a:xfrm>
                  <a:off x="6484708" y="2616340"/>
                  <a:ext cx="207063" cy="215444"/>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𝐵𝑙𝑜𝑐𝑘</m:t>
                            </m:r>
                          </m:e>
                          <m:sub>
                            <m:r>
                              <a:rPr lang="en-US" sz="800" b="0" i="1" smtClean="0">
                                <a:latin typeface="Cambria Math" panose="02040503050406030204" pitchFamily="18" charset="0"/>
                              </a:rPr>
                              <m:t>𝑐</m:t>
                            </m:r>
                          </m:sub>
                        </m:sSub>
                      </m:oMath>
                    </m:oMathPara>
                  </a14:m>
                  <a:endParaRPr lang="en-US" sz="1400" dirty="0"/>
                </a:p>
              </p:txBody>
            </p:sp>
          </mc:Choice>
          <mc:Fallback xmlns="">
            <p:sp>
              <p:nvSpPr>
                <p:cNvPr id="253" name="TextBox 252">
                  <a:extLst>
                    <a:ext uri="{FF2B5EF4-FFF2-40B4-BE49-F238E27FC236}">
                      <a16:creationId xmlns:a16="http://schemas.microsoft.com/office/drawing/2014/main" id="{03933933-0EB0-9EE9-F8D3-00BDA372821C}"/>
                    </a:ext>
                  </a:extLst>
                </p:cNvPr>
                <p:cNvSpPr txBox="1">
                  <a:spLocks noRot="1" noChangeAspect="1" noMove="1" noResize="1" noEditPoints="1" noAdjustHandles="1" noChangeArrowheads="1" noChangeShapeType="1" noTextEdit="1"/>
                </p:cNvSpPr>
                <p:nvPr/>
              </p:nvSpPr>
              <p:spPr>
                <a:xfrm>
                  <a:off x="6484708" y="2616340"/>
                  <a:ext cx="207063" cy="215444"/>
                </a:xfrm>
                <a:prstGeom prst="rect">
                  <a:avLst/>
                </a:prstGeom>
                <a:blipFill>
                  <a:blip r:embed="rId21"/>
                  <a:stretch>
                    <a:fillRect l="-47059" r="-23529"/>
                  </a:stretch>
                </a:blipFill>
              </p:spPr>
              <p:txBody>
                <a:bodyPr/>
                <a:lstStyle/>
                <a:p>
                  <a:r>
                    <a:rPr lang="en-US">
                      <a:noFill/>
                    </a:rPr>
                    <a:t> </a:t>
                  </a:r>
                </a:p>
              </p:txBody>
            </p:sp>
          </mc:Fallback>
        </mc:AlternateContent>
      </p:grpSp>
      <p:cxnSp>
        <p:nvCxnSpPr>
          <p:cNvPr id="330" name="Straight Arrow Connector 329">
            <a:extLst>
              <a:ext uri="{FF2B5EF4-FFF2-40B4-BE49-F238E27FC236}">
                <a16:creationId xmlns:a16="http://schemas.microsoft.com/office/drawing/2014/main" id="{4056F784-6EF1-EA1A-1B84-E8C6A6922845}"/>
              </a:ext>
            </a:extLst>
          </p:cNvPr>
          <p:cNvCxnSpPr>
            <a:cxnSpLocks/>
          </p:cNvCxnSpPr>
          <p:nvPr/>
        </p:nvCxnSpPr>
        <p:spPr>
          <a:xfrm>
            <a:off x="9061366" y="2343933"/>
            <a:ext cx="137716" cy="6009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438853AC-F99F-BB2B-B426-E77ADC046842}"/>
              </a:ext>
            </a:extLst>
          </p:cNvPr>
          <p:cNvCxnSpPr>
            <a:cxnSpLocks/>
          </p:cNvCxnSpPr>
          <p:nvPr/>
        </p:nvCxnSpPr>
        <p:spPr>
          <a:xfrm flipV="1">
            <a:off x="3818642" y="2459920"/>
            <a:ext cx="319068" cy="60587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32" name="TextBox 331">
            <a:extLst>
              <a:ext uri="{FF2B5EF4-FFF2-40B4-BE49-F238E27FC236}">
                <a16:creationId xmlns:a16="http://schemas.microsoft.com/office/drawing/2014/main" id="{7467D382-DB35-1D33-FF5C-E26C352EF958}"/>
              </a:ext>
            </a:extLst>
          </p:cNvPr>
          <p:cNvSpPr txBox="1"/>
          <p:nvPr/>
        </p:nvSpPr>
        <p:spPr>
          <a:xfrm>
            <a:off x="6132121" y="1611511"/>
            <a:ext cx="1045479" cy="246221"/>
          </a:xfrm>
          <a:prstGeom prst="rect">
            <a:avLst/>
          </a:prstGeom>
          <a:noFill/>
        </p:spPr>
        <p:txBody>
          <a:bodyPr wrap="none" rtlCol="0">
            <a:spAutoFit/>
          </a:bodyPr>
          <a:lstStyle/>
          <a:p>
            <a:pPr algn="ctr"/>
            <a:r>
              <a:rPr lang="en-US" altLang="zh-CN" sz="1000" dirty="0"/>
              <a:t>Consensus</a:t>
            </a:r>
            <a:r>
              <a:rPr lang="zh-CN" altLang="en-US" sz="1000" dirty="0"/>
              <a:t> </a:t>
            </a:r>
            <a:r>
              <a:rPr lang="en-US" altLang="zh-CN" sz="1000" dirty="0"/>
              <a:t>Track</a:t>
            </a:r>
            <a:endParaRPr lang="en-US" sz="1000" dirty="0"/>
          </a:p>
        </p:txBody>
      </p:sp>
      <p:grpSp>
        <p:nvGrpSpPr>
          <p:cNvPr id="333" name="Group 332">
            <a:extLst>
              <a:ext uri="{FF2B5EF4-FFF2-40B4-BE49-F238E27FC236}">
                <a16:creationId xmlns:a16="http://schemas.microsoft.com/office/drawing/2014/main" id="{C4581254-D443-3F8B-4AAE-A1803D568BAF}"/>
              </a:ext>
            </a:extLst>
          </p:cNvPr>
          <p:cNvGrpSpPr/>
          <p:nvPr/>
        </p:nvGrpSpPr>
        <p:grpSpPr>
          <a:xfrm>
            <a:off x="4381615" y="2943439"/>
            <a:ext cx="761806" cy="256652"/>
            <a:chOff x="3175112" y="1818712"/>
            <a:chExt cx="791965" cy="256652"/>
          </a:xfrm>
        </p:grpSpPr>
        <p:sp>
          <p:nvSpPr>
            <p:cNvPr id="334" name="Manual Operation 333">
              <a:extLst>
                <a:ext uri="{FF2B5EF4-FFF2-40B4-BE49-F238E27FC236}">
                  <a16:creationId xmlns:a16="http://schemas.microsoft.com/office/drawing/2014/main" id="{8073510D-CCC3-50D0-042D-0D1118C549A4}"/>
                </a:ext>
              </a:extLst>
            </p:cNvPr>
            <p:cNvSpPr/>
            <p:nvPr/>
          </p:nvSpPr>
          <p:spPr>
            <a:xfrm>
              <a:off x="3175112" y="1818712"/>
              <a:ext cx="791965" cy="256652"/>
            </a:xfrm>
            <a:prstGeom prst="flowChartManualOperation">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35" name="TextBox 334">
                  <a:extLst>
                    <a:ext uri="{FF2B5EF4-FFF2-40B4-BE49-F238E27FC236}">
                      <a16:creationId xmlns:a16="http://schemas.microsoft.com/office/drawing/2014/main" id="{7F414662-A4E3-723C-4977-03BAC28DEB92}"/>
                    </a:ext>
                  </a:extLst>
                </p:cNvPr>
                <p:cNvSpPr txBox="1"/>
                <p:nvPr/>
              </p:nvSpPr>
              <p:spPr>
                <a:xfrm>
                  <a:off x="3296887" y="1826590"/>
                  <a:ext cx="570711" cy="246221"/>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1000" i="1" smtClean="0">
                                <a:latin typeface="Cambria Math" panose="02040503050406030204" pitchFamily="18" charset="0"/>
                              </a:rPr>
                            </m:ctrlPr>
                          </m:sSubPr>
                          <m:e>
                            <m:r>
                              <a:rPr lang="en-US" sz="1000">
                                <a:latin typeface="Cambria Math" panose="02040503050406030204" pitchFamily="18" charset="0"/>
                              </a:rPr>
                              <m:t>𝑇𝑥</m:t>
                            </m:r>
                          </m:e>
                          <m:sub>
                            <m:r>
                              <a:rPr lang="en-US" sz="1000">
                                <a:latin typeface="Cambria Math" panose="02040503050406030204" pitchFamily="18" charset="0"/>
                              </a:rPr>
                              <m:t>𝑖</m:t>
                            </m:r>
                          </m:sub>
                        </m:sSub>
                        <m:r>
                          <a:rPr lang="en-US" sz="1000" b="0" i="0" smtClean="0">
                            <a:latin typeface="Cambria Math" panose="02040503050406030204" pitchFamily="18" charset="0"/>
                          </a:rPr>
                          <m:t>′</m:t>
                        </m:r>
                        <m:r>
                          <a:rPr lang="en-US" sz="1000">
                            <a:latin typeface="Cambria Math" panose="02040503050406030204" pitchFamily="18" charset="0"/>
                          </a:rPr>
                          <m:t>,</m:t>
                        </m:r>
                        <m:r>
                          <a:rPr lang="en-US" sz="1000" i="1" smtClean="0">
                            <a:latin typeface="Cambria Math" panose="02040503050406030204" pitchFamily="18" charset="0"/>
                          </a:rPr>
                          <m:t> </m:t>
                        </m:r>
                        <m:r>
                          <a:rPr lang="en-US" sz="1000">
                            <a:latin typeface="Cambria Math" panose="02040503050406030204" pitchFamily="18" charset="0"/>
                          </a:rPr>
                          <m:t>…</m:t>
                        </m:r>
                      </m:oMath>
                    </m:oMathPara>
                  </a14:m>
                  <a:endParaRPr lang="en-US" sz="1000" dirty="0"/>
                </a:p>
              </p:txBody>
            </p:sp>
          </mc:Choice>
          <mc:Fallback xmlns="">
            <p:sp>
              <p:nvSpPr>
                <p:cNvPr id="80" name="TextBox 79">
                  <a:extLst>
                    <a:ext uri="{FF2B5EF4-FFF2-40B4-BE49-F238E27FC236}">
                      <a16:creationId xmlns:a16="http://schemas.microsoft.com/office/drawing/2014/main" id="{BE7B282D-D52F-1D77-58A1-CB875D18FEB7}"/>
                    </a:ext>
                  </a:extLst>
                </p:cNvPr>
                <p:cNvSpPr txBox="1">
                  <a:spLocks noRot="1" noChangeAspect="1" noMove="1" noResize="1" noEditPoints="1" noAdjustHandles="1" noChangeArrowheads="1" noChangeShapeType="1" noTextEdit="1"/>
                </p:cNvSpPr>
                <p:nvPr/>
              </p:nvSpPr>
              <p:spPr>
                <a:xfrm>
                  <a:off x="3296887" y="1826590"/>
                  <a:ext cx="570711" cy="246221"/>
                </a:xfrm>
                <a:prstGeom prst="rect">
                  <a:avLst/>
                </a:prstGeom>
                <a:blipFill>
                  <a:blip r:embed="rId22"/>
                  <a:stretch>
                    <a:fillRect/>
                  </a:stretch>
                </a:blipFill>
              </p:spPr>
              <p:txBody>
                <a:bodyPr/>
                <a:lstStyle/>
                <a:p>
                  <a:r>
                    <a:rPr lang="en-US">
                      <a:noFill/>
                    </a:rPr>
                    <a:t> </a:t>
                  </a:r>
                </a:p>
              </p:txBody>
            </p:sp>
          </mc:Fallback>
        </mc:AlternateContent>
      </p:grpSp>
      <p:sp>
        <p:nvSpPr>
          <p:cNvPr id="336" name="TextBox 335">
            <a:extLst>
              <a:ext uri="{FF2B5EF4-FFF2-40B4-BE49-F238E27FC236}">
                <a16:creationId xmlns:a16="http://schemas.microsoft.com/office/drawing/2014/main" id="{D122B9BA-B01F-96AE-4BFE-F725268748C7}"/>
              </a:ext>
            </a:extLst>
          </p:cNvPr>
          <p:cNvSpPr txBox="1"/>
          <p:nvPr/>
        </p:nvSpPr>
        <p:spPr>
          <a:xfrm>
            <a:off x="4491754" y="3252698"/>
            <a:ext cx="562975" cy="246221"/>
          </a:xfrm>
          <a:prstGeom prst="rect">
            <a:avLst/>
          </a:prstGeom>
          <a:noFill/>
        </p:spPr>
        <p:txBody>
          <a:bodyPr wrap="none" rtlCol="0">
            <a:spAutoFit/>
          </a:bodyPr>
          <a:lstStyle/>
          <a:p>
            <a:pPr algn="ctr"/>
            <a:r>
              <a:rPr lang="en-US" sz="1000" dirty="0"/>
              <a:t>Tx pool</a:t>
            </a:r>
          </a:p>
        </p:txBody>
      </p:sp>
      <p:sp>
        <p:nvSpPr>
          <p:cNvPr id="337" name="TextBox 336">
            <a:extLst>
              <a:ext uri="{FF2B5EF4-FFF2-40B4-BE49-F238E27FC236}">
                <a16:creationId xmlns:a16="http://schemas.microsoft.com/office/drawing/2014/main" id="{CCD5775B-56BC-438F-9A92-C0B4748AB6D6}"/>
              </a:ext>
            </a:extLst>
          </p:cNvPr>
          <p:cNvSpPr txBox="1"/>
          <p:nvPr/>
        </p:nvSpPr>
        <p:spPr>
          <a:xfrm>
            <a:off x="2496676" y="3447951"/>
            <a:ext cx="473206" cy="246221"/>
          </a:xfrm>
          <a:prstGeom prst="rect">
            <a:avLst/>
          </a:prstGeom>
          <a:noFill/>
        </p:spPr>
        <p:txBody>
          <a:bodyPr wrap="none" rtlCol="0">
            <a:spAutoFit/>
          </a:bodyPr>
          <a:lstStyle/>
          <a:p>
            <a:pPr algn="ctr"/>
            <a:r>
              <a:rPr lang="en-US" sz="1000" dirty="0"/>
              <a:t>Peers</a:t>
            </a:r>
          </a:p>
        </p:txBody>
      </p:sp>
      <p:sp>
        <p:nvSpPr>
          <p:cNvPr id="338" name="Oval 99">
            <a:extLst>
              <a:ext uri="{FF2B5EF4-FFF2-40B4-BE49-F238E27FC236}">
                <a16:creationId xmlns:a16="http://schemas.microsoft.com/office/drawing/2014/main" id="{42CCDE31-6390-AD24-B9D8-BD3336EF86F5}"/>
              </a:ext>
            </a:extLst>
          </p:cNvPr>
          <p:cNvSpPr/>
          <p:nvPr/>
        </p:nvSpPr>
        <p:spPr>
          <a:xfrm>
            <a:off x="3186681" y="2956089"/>
            <a:ext cx="524108" cy="206210"/>
          </a:xfrm>
          <a:prstGeom prst="rect">
            <a:avLst/>
          </a:prstGeom>
          <a:solidFill>
            <a:srgbClr val="FCBD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9" name="TextBox 338">
            <a:extLst>
              <a:ext uri="{FF2B5EF4-FFF2-40B4-BE49-F238E27FC236}">
                <a16:creationId xmlns:a16="http://schemas.microsoft.com/office/drawing/2014/main" id="{BF6EE9B7-2CF8-4BC2-CEA0-35769ED75F1E}"/>
              </a:ext>
            </a:extLst>
          </p:cNvPr>
          <p:cNvSpPr txBox="1"/>
          <p:nvPr/>
        </p:nvSpPr>
        <p:spPr>
          <a:xfrm>
            <a:off x="3086186" y="2938593"/>
            <a:ext cx="738976" cy="215444"/>
          </a:xfrm>
          <a:prstGeom prst="rect">
            <a:avLst/>
          </a:prstGeom>
          <a:noFill/>
        </p:spPr>
        <p:txBody>
          <a:bodyPr wrap="square" rtlCol="0">
            <a:spAutoFit/>
          </a:bodyPr>
          <a:lstStyle/>
          <a:p>
            <a:pPr algn="ctr"/>
            <a:r>
              <a:rPr lang="en-US" sz="800" dirty="0"/>
              <a:t>Pre-Process</a:t>
            </a:r>
            <a:endParaRPr lang="en-US" sz="1400" dirty="0"/>
          </a:p>
        </p:txBody>
      </p:sp>
      <p:sp>
        <p:nvSpPr>
          <p:cNvPr id="340" name="Oval 99">
            <a:extLst>
              <a:ext uri="{FF2B5EF4-FFF2-40B4-BE49-F238E27FC236}">
                <a16:creationId xmlns:a16="http://schemas.microsoft.com/office/drawing/2014/main" id="{049EC5D7-0DA9-E450-B5E5-1EB04E684C1D}"/>
              </a:ext>
            </a:extLst>
          </p:cNvPr>
          <p:cNvSpPr/>
          <p:nvPr/>
        </p:nvSpPr>
        <p:spPr>
          <a:xfrm>
            <a:off x="5763078" y="2957712"/>
            <a:ext cx="449222" cy="206210"/>
          </a:xfrm>
          <a:prstGeom prst="rect">
            <a:avLst/>
          </a:prstGeom>
          <a:solidFill>
            <a:srgbClr val="FCBD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1" name="TextBox 340">
            <a:extLst>
              <a:ext uri="{FF2B5EF4-FFF2-40B4-BE49-F238E27FC236}">
                <a16:creationId xmlns:a16="http://schemas.microsoft.com/office/drawing/2014/main" id="{F015D980-BFAA-75E3-131D-96204ACAD294}"/>
              </a:ext>
            </a:extLst>
          </p:cNvPr>
          <p:cNvSpPr txBox="1"/>
          <p:nvPr/>
        </p:nvSpPr>
        <p:spPr>
          <a:xfrm>
            <a:off x="5699020" y="2953095"/>
            <a:ext cx="577339" cy="215444"/>
          </a:xfrm>
          <a:prstGeom prst="rect">
            <a:avLst/>
          </a:prstGeom>
          <a:noFill/>
        </p:spPr>
        <p:txBody>
          <a:bodyPr wrap="square" rtlCol="0">
            <a:spAutoFit/>
          </a:bodyPr>
          <a:lstStyle/>
          <a:p>
            <a:pPr algn="ctr"/>
            <a:r>
              <a:rPr lang="en-US" sz="800" dirty="0"/>
              <a:t>Select</a:t>
            </a:r>
            <a:endParaRPr lang="en-US" sz="1400" dirty="0"/>
          </a:p>
        </p:txBody>
      </p:sp>
      <p:sp>
        <p:nvSpPr>
          <p:cNvPr id="342" name="Oval 99">
            <a:extLst>
              <a:ext uri="{FF2B5EF4-FFF2-40B4-BE49-F238E27FC236}">
                <a16:creationId xmlns:a16="http://schemas.microsoft.com/office/drawing/2014/main" id="{8315D85A-D94C-8089-AD1A-1A776C36C1FA}"/>
              </a:ext>
            </a:extLst>
          </p:cNvPr>
          <p:cNvSpPr/>
          <p:nvPr/>
        </p:nvSpPr>
        <p:spPr>
          <a:xfrm>
            <a:off x="5468175" y="3223282"/>
            <a:ext cx="524108" cy="206210"/>
          </a:xfrm>
          <a:prstGeom prst="rect">
            <a:avLst/>
          </a:prstGeom>
          <a:solidFill>
            <a:srgbClr val="FCBD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endParaRPr lang="en-US" dirty="0"/>
          </a:p>
        </p:txBody>
      </p:sp>
      <p:sp>
        <p:nvSpPr>
          <p:cNvPr id="343" name="TextBox 107">
            <a:extLst>
              <a:ext uri="{FF2B5EF4-FFF2-40B4-BE49-F238E27FC236}">
                <a16:creationId xmlns:a16="http://schemas.microsoft.com/office/drawing/2014/main" id="{843C243F-E511-CFED-C9E1-87059F11E1DE}"/>
              </a:ext>
            </a:extLst>
          </p:cNvPr>
          <p:cNvSpPr txBox="1"/>
          <p:nvPr/>
        </p:nvSpPr>
        <p:spPr>
          <a:xfrm>
            <a:off x="5393438" y="3218665"/>
            <a:ext cx="673582" cy="215444"/>
          </a:xfrm>
          <a:prstGeom prst="rect">
            <a:avLst/>
          </a:prstGeom>
          <a:noFill/>
        </p:spPr>
        <p:txBody>
          <a:bodyPr wrap="square" rtlCol="0">
            <a:spAutoFit/>
          </a:bodyPr>
          <a:lstStyle>
            <a:defPPr>
              <a:defRPr lang="en-US"/>
            </a:defPPr>
            <a:lvl1pPr marL="0" algn="l" defTabSz="914341" rtl="0" eaLnBrk="1" latinLnBrk="0" hangingPunct="1">
              <a:defRPr sz="1800" kern="1200">
                <a:solidFill>
                  <a:schemeClr val="tx1"/>
                </a:solidFill>
                <a:latin typeface="+mn-lt"/>
                <a:ea typeface="+mn-ea"/>
                <a:cs typeface="+mn-cs"/>
              </a:defRPr>
            </a:lvl1pPr>
            <a:lvl2pPr marL="457171" algn="l" defTabSz="914341" rtl="0" eaLnBrk="1" latinLnBrk="0" hangingPunct="1">
              <a:defRPr sz="1800" kern="1200">
                <a:solidFill>
                  <a:schemeClr val="tx1"/>
                </a:solidFill>
                <a:latin typeface="+mn-lt"/>
                <a:ea typeface="+mn-ea"/>
                <a:cs typeface="+mn-cs"/>
              </a:defRPr>
            </a:lvl2pPr>
            <a:lvl3pPr marL="914341" algn="l" defTabSz="914341" rtl="0" eaLnBrk="1" latinLnBrk="0" hangingPunct="1">
              <a:defRPr sz="1800" kern="1200">
                <a:solidFill>
                  <a:schemeClr val="tx1"/>
                </a:solidFill>
                <a:latin typeface="+mn-lt"/>
                <a:ea typeface="+mn-ea"/>
                <a:cs typeface="+mn-cs"/>
              </a:defRPr>
            </a:lvl3pPr>
            <a:lvl4pPr marL="1371512" algn="l" defTabSz="914341" rtl="0" eaLnBrk="1" latinLnBrk="0" hangingPunct="1">
              <a:defRPr sz="1800" kern="1200">
                <a:solidFill>
                  <a:schemeClr val="tx1"/>
                </a:solidFill>
                <a:latin typeface="+mn-lt"/>
                <a:ea typeface="+mn-ea"/>
                <a:cs typeface="+mn-cs"/>
              </a:defRPr>
            </a:lvl4pPr>
            <a:lvl5pPr marL="1828683" algn="l" defTabSz="914341" rtl="0" eaLnBrk="1" latinLnBrk="0" hangingPunct="1">
              <a:defRPr sz="1800" kern="1200">
                <a:solidFill>
                  <a:schemeClr val="tx1"/>
                </a:solidFill>
                <a:latin typeface="+mn-lt"/>
                <a:ea typeface="+mn-ea"/>
                <a:cs typeface="+mn-cs"/>
              </a:defRPr>
            </a:lvl5pPr>
            <a:lvl6pPr marL="2285854" algn="l" defTabSz="914341" rtl="0" eaLnBrk="1" latinLnBrk="0" hangingPunct="1">
              <a:defRPr sz="1800" kern="1200">
                <a:solidFill>
                  <a:schemeClr val="tx1"/>
                </a:solidFill>
                <a:latin typeface="+mn-lt"/>
                <a:ea typeface="+mn-ea"/>
                <a:cs typeface="+mn-cs"/>
              </a:defRPr>
            </a:lvl6pPr>
            <a:lvl7pPr marL="2743024" algn="l" defTabSz="914341" rtl="0" eaLnBrk="1" latinLnBrk="0" hangingPunct="1">
              <a:defRPr sz="1800" kern="1200">
                <a:solidFill>
                  <a:schemeClr val="tx1"/>
                </a:solidFill>
                <a:latin typeface="+mn-lt"/>
                <a:ea typeface="+mn-ea"/>
                <a:cs typeface="+mn-cs"/>
              </a:defRPr>
            </a:lvl7pPr>
            <a:lvl8pPr marL="3200195" algn="l" defTabSz="914341" rtl="0" eaLnBrk="1" latinLnBrk="0" hangingPunct="1">
              <a:defRPr sz="1800" kern="1200">
                <a:solidFill>
                  <a:schemeClr val="tx1"/>
                </a:solidFill>
                <a:latin typeface="+mn-lt"/>
                <a:ea typeface="+mn-ea"/>
                <a:cs typeface="+mn-cs"/>
              </a:defRPr>
            </a:lvl8pPr>
            <a:lvl9pPr marL="3657366" algn="l" defTabSz="914341" rtl="0" eaLnBrk="1" latinLnBrk="0" hangingPunct="1">
              <a:defRPr sz="1800" kern="1200">
                <a:solidFill>
                  <a:schemeClr val="tx1"/>
                </a:solidFill>
                <a:latin typeface="+mn-lt"/>
                <a:ea typeface="+mn-ea"/>
                <a:cs typeface="+mn-cs"/>
              </a:defRPr>
            </a:lvl9pPr>
          </a:lstStyle>
          <a:p>
            <a:pPr algn="ctr"/>
            <a:r>
              <a:rPr lang="en-US" sz="800" dirty="0"/>
              <a:t>Order</a:t>
            </a:r>
            <a:endParaRPr lang="en-US" sz="1400" dirty="0"/>
          </a:p>
        </p:txBody>
      </p:sp>
      <p:sp>
        <p:nvSpPr>
          <p:cNvPr id="344" name="Oval 99">
            <a:extLst>
              <a:ext uri="{FF2B5EF4-FFF2-40B4-BE49-F238E27FC236}">
                <a16:creationId xmlns:a16="http://schemas.microsoft.com/office/drawing/2014/main" id="{07274760-76F1-E4B1-D071-13234E8E5B3E}"/>
              </a:ext>
            </a:extLst>
          </p:cNvPr>
          <p:cNvSpPr/>
          <p:nvPr/>
        </p:nvSpPr>
        <p:spPr>
          <a:xfrm>
            <a:off x="7224531" y="2956089"/>
            <a:ext cx="524108" cy="206210"/>
          </a:xfrm>
          <a:prstGeom prst="rect">
            <a:avLst/>
          </a:prstGeom>
          <a:solidFill>
            <a:srgbClr val="FCBD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5" name="TextBox 344">
            <a:extLst>
              <a:ext uri="{FF2B5EF4-FFF2-40B4-BE49-F238E27FC236}">
                <a16:creationId xmlns:a16="http://schemas.microsoft.com/office/drawing/2014/main" id="{AD3BE6F7-09A4-41A5-976D-2045734A20B3}"/>
              </a:ext>
            </a:extLst>
          </p:cNvPr>
          <p:cNvSpPr txBox="1"/>
          <p:nvPr/>
        </p:nvSpPr>
        <p:spPr>
          <a:xfrm>
            <a:off x="7088230" y="2951472"/>
            <a:ext cx="796710" cy="200055"/>
          </a:xfrm>
          <a:prstGeom prst="rect">
            <a:avLst/>
          </a:prstGeom>
          <a:noFill/>
        </p:spPr>
        <p:txBody>
          <a:bodyPr wrap="square" rtlCol="0">
            <a:spAutoFit/>
          </a:bodyPr>
          <a:lstStyle/>
          <a:p>
            <a:pPr algn="ctr"/>
            <a:r>
              <a:rPr lang="en-US" sz="700" dirty="0"/>
              <a:t>Mid-Process</a:t>
            </a:r>
            <a:endParaRPr lang="en-US" sz="1400" dirty="0"/>
          </a:p>
        </p:txBody>
      </p:sp>
      <p:sp>
        <p:nvSpPr>
          <p:cNvPr id="346" name="Oval 99">
            <a:extLst>
              <a:ext uri="{FF2B5EF4-FFF2-40B4-BE49-F238E27FC236}">
                <a16:creationId xmlns:a16="http://schemas.microsoft.com/office/drawing/2014/main" id="{C258A4B2-4953-F281-A94A-96E793C88EF1}"/>
              </a:ext>
            </a:extLst>
          </p:cNvPr>
          <p:cNvSpPr/>
          <p:nvPr/>
        </p:nvSpPr>
        <p:spPr>
          <a:xfrm>
            <a:off x="9859805" y="3225978"/>
            <a:ext cx="524108" cy="206210"/>
          </a:xfrm>
          <a:prstGeom prst="rect">
            <a:avLst/>
          </a:prstGeom>
          <a:solidFill>
            <a:srgbClr val="FCBD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7" name="TextBox 346">
            <a:extLst>
              <a:ext uri="{FF2B5EF4-FFF2-40B4-BE49-F238E27FC236}">
                <a16:creationId xmlns:a16="http://schemas.microsoft.com/office/drawing/2014/main" id="{D87B5151-777F-F7F5-3A8C-F336C63D12FC}"/>
              </a:ext>
            </a:extLst>
          </p:cNvPr>
          <p:cNvSpPr txBox="1"/>
          <p:nvPr/>
        </p:nvSpPr>
        <p:spPr>
          <a:xfrm>
            <a:off x="9763886" y="3221362"/>
            <a:ext cx="694764" cy="200055"/>
          </a:xfrm>
          <a:prstGeom prst="rect">
            <a:avLst/>
          </a:prstGeom>
          <a:noFill/>
        </p:spPr>
        <p:txBody>
          <a:bodyPr wrap="square" rtlCol="0">
            <a:spAutoFit/>
          </a:bodyPr>
          <a:lstStyle/>
          <a:p>
            <a:pPr algn="ctr"/>
            <a:r>
              <a:rPr lang="en-US" sz="700" dirty="0"/>
              <a:t>Confirmation</a:t>
            </a:r>
            <a:endParaRPr lang="en-US" sz="1200" dirty="0"/>
          </a:p>
        </p:txBody>
      </p:sp>
      <p:sp>
        <p:nvSpPr>
          <p:cNvPr id="348" name="Rounded Rectangle 347">
            <a:extLst>
              <a:ext uri="{FF2B5EF4-FFF2-40B4-BE49-F238E27FC236}">
                <a16:creationId xmlns:a16="http://schemas.microsoft.com/office/drawing/2014/main" id="{1CC94401-7FE1-AC7D-BD4C-3B20C8C422B4}"/>
              </a:ext>
            </a:extLst>
          </p:cNvPr>
          <p:cNvSpPr>
            <a:spLocks/>
          </p:cNvSpPr>
          <p:nvPr/>
        </p:nvSpPr>
        <p:spPr>
          <a:xfrm>
            <a:off x="11259149" y="2646857"/>
            <a:ext cx="437633" cy="179652"/>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00" b="1" dirty="0">
              <a:solidFill>
                <a:sysClr val="windowText" lastClr="000000"/>
              </a:solidFill>
              <a:latin typeface="Menlo" panose="020B0609030804020204" pitchFamily="49" charset="0"/>
            </a:endParaRPr>
          </a:p>
        </p:txBody>
      </p:sp>
      <p:sp>
        <p:nvSpPr>
          <p:cNvPr id="349" name="Rounded Rectangle 348">
            <a:extLst>
              <a:ext uri="{FF2B5EF4-FFF2-40B4-BE49-F238E27FC236}">
                <a16:creationId xmlns:a16="http://schemas.microsoft.com/office/drawing/2014/main" id="{B8F5DA8A-93CC-3EB0-CD31-CF8D7FFAE1B8}"/>
              </a:ext>
            </a:extLst>
          </p:cNvPr>
          <p:cNvSpPr>
            <a:spLocks/>
          </p:cNvSpPr>
          <p:nvPr/>
        </p:nvSpPr>
        <p:spPr>
          <a:xfrm>
            <a:off x="11259149" y="2437005"/>
            <a:ext cx="437633" cy="179652"/>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00" b="1" dirty="0">
              <a:solidFill>
                <a:sysClr val="windowText" lastClr="000000"/>
              </a:solidFill>
              <a:latin typeface="Menlo" panose="020B0609030804020204" pitchFamily="49" charset="0"/>
            </a:endParaRPr>
          </a:p>
        </p:txBody>
      </p:sp>
      <p:sp>
        <p:nvSpPr>
          <p:cNvPr id="350" name="Rounded Rectangle 349">
            <a:extLst>
              <a:ext uri="{FF2B5EF4-FFF2-40B4-BE49-F238E27FC236}">
                <a16:creationId xmlns:a16="http://schemas.microsoft.com/office/drawing/2014/main" id="{A701D1AF-6015-FC03-96FD-2E689B2EE8D7}"/>
              </a:ext>
            </a:extLst>
          </p:cNvPr>
          <p:cNvSpPr>
            <a:spLocks/>
          </p:cNvSpPr>
          <p:nvPr/>
        </p:nvSpPr>
        <p:spPr>
          <a:xfrm>
            <a:off x="11259149" y="2227154"/>
            <a:ext cx="437633" cy="179652"/>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00" b="1" dirty="0">
              <a:solidFill>
                <a:sysClr val="windowText" lastClr="000000"/>
              </a:solidFill>
              <a:latin typeface="Menlo" panose="020B0609030804020204" pitchFamily="49" charset="0"/>
            </a:endParaRPr>
          </a:p>
        </p:txBody>
      </p:sp>
      <mc:AlternateContent xmlns:mc="http://schemas.openxmlformats.org/markup-compatibility/2006" xmlns:a14="http://schemas.microsoft.com/office/drawing/2010/main">
        <mc:Choice Requires="a14">
          <p:sp>
            <p:nvSpPr>
              <p:cNvPr id="351" name="TextBox 74">
                <a:extLst>
                  <a:ext uri="{FF2B5EF4-FFF2-40B4-BE49-F238E27FC236}">
                    <a16:creationId xmlns:a16="http://schemas.microsoft.com/office/drawing/2014/main" id="{B873B0E1-7809-2E99-0CD4-E77E3BA441A2}"/>
                  </a:ext>
                </a:extLst>
              </p:cNvPr>
              <p:cNvSpPr txBox="1"/>
              <p:nvPr/>
            </p:nvSpPr>
            <p:spPr>
              <a:xfrm rot="16200000">
                <a:off x="11297599" y="2005742"/>
                <a:ext cx="309700" cy="246221"/>
              </a:xfrm>
              <a:prstGeom prst="rect">
                <a:avLst/>
              </a:prstGeom>
              <a:noFill/>
            </p:spPr>
            <p:txBody>
              <a:bodyPr wrap="square" rtlCol="0">
                <a:spAutoFit/>
              </a:bodyPr>
              <a:lstStyle>
                <a:defPPr>
                  <a:defRPr lang="en-US"/>
                </a:defPPr>
                <a:lvl1pPr marL="0" algn="l" defTabSz="914341" rtl="0" eaLnBrk="1" latinLnBrk="0" hangingPunct="1">
                  <a:defRPr sz="1800" kern="1200">
                    <a:solidFill>
                      <a:schemeClr val="tx1"/>
                    </a:solidFill>
                    <a:latin typeface="+mn-lt"/>
                    <a:ea typeface="+mn-ea"/>
                    <a:cs typeface="+mn-cs"/>
                  </a:defRPr>
                </a:lvl1pPr>
                <a:lvl2pPr marL="457171" algn="l" defTabSz="914341" rtl="0" eaLnBrk="1" latinLnBrk="0" hangingPunct="1">
                  <a:defRPr sz="1800" kern="1200">
                    <a:solidFill>
                      <a:schemeClr val="tx1"/>
                    </a:solidFill>
                    <a:latin typeface="+mn-lt"/>
                    <a:ea typeface="+mn-ea"/>
                    <a:cs typeface="+mn-cs"/>
                  </a:defRPr>
                </a:lvl2pPr>
                <a:lvl3pPr marL="914341" algn="l" defTabSz="914341" rtl="0" eaLnBrk="1" latinLnBrk="0" hangingPunct="1">
                  <a:defRPr sz="1800" kern="1200">
                    <a:solidFill>
                      <a:schemeClr val="tx1"/>
                    </a:solidFill>
                    <a:latin typeface="+mn-lt"/>
                    <a:ea typeface="+mn-ea"/>
                    <a:cs typeface="+mn-cs"/>
                  </a:defRPr>
                </a:lvl3pPr>
                <a:lvl4pPr marL="1371512" algn="l" defTabSz="914341" rtl="0" eaLnBrk="1" latinLnBrk="0" hangingPunct="1">
                  <a:defRPr sz="1800" kern="1200">
                    <a:solidFill>
                      <a:schemeClr val="tx1"/>
                    </a:solidFill>
                    <a:latin typeface="+mn-lt"/>
                    <a:ea typeface="+mn-ea"/>
                    <a:cs typeface="+mn-cs"/>
                  </a:defRPr>
                </a:lvl4pPr>
                <a:lvl5pPr marL="1828683" algn="l" defTabSz="914341" rtl="0" eaLnBrk="1" latinLnBrk="0" hangingPunct="1">
                  <a:defRPr sz="1800" kern="1200">
                    <a:solidFill>
                      <a:schemeClr val="tx1"/>
                    </a:solidFill>
                    <a:latin typeface="+mn-lt"/>
                    <a:ea typeface="+mn-ea"/>
                    <a:cs typeface="+mn-cs"/>
                  </a:defRPr>
                </a:lvl5pPr>
                <a:lvl6pPr marL="2285854" algn="l" defTabSz="914341" rtl="0" eaLnBrk="1" latinLnBrk="0" hangingPunct="1">
                  <a:defRPr sz="1800" kern="1200">
                    <a:solidFill>
                      <a:schemeClr val="tx1"/>
                    </a:solidFill>
                    <a:latin typeface="+mn-lt"/>
                    <a:ea typeface="+mn-ea"/>
                    <a:cs typeface="+mn-cs"/>
                  </a:defRPr>
                </a:lvl6pPr>
                <a:lvl7pPr marL="2743024" algn="l" defTabSz="914341" rtl="0" eaLnBrk="1" latinLnBrk="0" hangingPunct="1">
                  <a:defRPr sz="1800" kern="1200">
                    <a:solidFill>
                      <a:schemeClr val="tx1"/>
                    </a:solidFill>
                    <a:latin typeface="+mn-lt"/>
                    <a:ea typeface="+mn-ea"/>
                    <a:cs typeface="+mn-cs"/>
                  </a:defRPr>
                </a:lvl7pPr>
                <a:lvl8pPr marL="3200195" algn="l" defTabSz="914341" rtl="0" eaLnBrk="1" latinLnBrk="0" hangingPunct="1">
                  <a:defRPr sz="1800" kern="1200">
                    <a:solidFill>
                      <a:schemeClr val="tx1"/>
                    </a:solidFill>
                    <a:latin typeface="+mn-lt"/>
                    <a:ea typeface="+mn-ea"/>
                    <a:cs typeface="+mn-cs"/>
                  </a:defRPr>
                </a:lvl8pPr>
                <a:lvl9pPr marL="3657366" algn="l" defTabSz="914341" rtl="0" eaLnBrk="1" latinLnBrk="0" hangingPunct="1">
                  <a:defRPr sz="1800" kern="1200">
                    <a:solidFill>
                      <a:schemeClr val="tx1"/>
                    </a:solidFill>
                    <a:latin typeface="+mn-lt"/>
                    <a:ea typeface="+mn-ea"/>
                    <a:cs typeface="+mn-cs"/>
                  </a:defRPr>
                </a:lvl9pPr>
              </a:lstStyle>
              <a:p>
                <a:pPr algn="ctr"/>
                <a14:m>
                  <m:oMathPara xmlns:m="http://schemas.openxmlformats.org/officeDocument/2006/math">
                    <m:oMathParaPr>
                      <m:jc m:val="center"/>
                    </m:oMathParaPr>
                    <m:oMath xmlns:m="http://schemas.openxmlformats.org/officeDocument/2006/math">
                      <m:r>
                        <a:rPr lang="en-US" sz="1000" i="1">
                          <a:latin typeface="Cambria Math" panose="02040503050406030204" pitchFamily="18" charset="0"/>
                        </a:rPr>
                        <m:t>…</m:t>
                      </m:r>
                    </m:oMath>
                  </m:oMathPara>
                </a14:m>
                <a:endParaRPr lang="en-US" sz="1800" dirty="0"/>
              </a:p>
            </p:txBody>
          </p:sp>
        </mc:Choice>
        <mc:Fallback xmlns="">
          <p:sp>
            <p:nvSpPr>
              <p:cNvPr id="351" name="TextBox 74">
                <a:extLst>
                  <a:ext uri="{FF2B5EF4-FFF2-40B4-BE49-F238E27FC236}">
                    <a16:creationId xmlns:a16="http://schemas.microsoft.com/office/drawing/2014/main" id="{B873B0E1-7809-2E99-0CD4-E77E3BA441A2}"/>
                  </a:ext>
                </a:extLst>
              </p:cNvPr>
              <p:cNvSpPr txBox="1">
                <a:spLocks noRot="1" noChangeAspect="1" noMove="1" noResize="1" noEditPoints="1" noAdjustHandles="1" noChangeArrowheads="1" noChangeShapeType="1" noTextEdit="1"/>
              </p:cNvSpPr>
              <p:nvPr/>
            </p:nvSpPr>
            <p:spPr>
              <a:xfrm rot="16200000">
                <a:off x="11297599" y="2005742"/>
                <a:ext cx="309700" cy="246221"/>
              </a:xfrm>
              <a:prstGeom prst="rect">
                <a:avLst/>
              </a:prstGeom>
              <a:blipFill>
                <a:blip r:embed="rId23"/>
                <a:stretch>
                  <a:fillRect/>
                </a:stretch>
              </a:blipFill>
            </p:spPr>
            <p:txBody>
              <a:bodyPr/>
              <a:lstStyle/>
              <a:p>
                <a:r>
                  <a:rPr lang="en-US">
                    <a:noFill/>
                  </a:rPr>
                  <a:t> </a:t>
                </a:r>
              </a:p>
            </p:txBody>
          </p:sp>
        </mc:Fallback>
      </mc:AlternateContent>
      <p:cxnSp>
        <p:nvCxnSpPr>
          <p:cNvPr id="352" name="Straight Connector 351">
            <a:extLst>
              <a:ext uri="{FF2B5EF4-FFF2-40B4-BE49-F238E27FC236}">
                <a16:creationId xmlns:a16="http://schemas.microsoft.com/office/drawing/2014/main" id="{80D75762-0AE3-C595-1C2E-521DA8353959}"/>
              </a:ext>
            </a:extLst>
          </p:cNvPr>
          <p:cNvCxnSpPr>
            <a:stCxn id="348" idx="0"/>
            <a:endCxn id="349" idx="2"/>
          </p:cNvCxnSpPr>
          <p:nvPr/>
        </p:nvCxnSpPr>
        <p:spPr>
          <a:xfrm flipV="1">
            <a:off x="11477966" y="2616657"/>
            <a:ext cx="0" cy="30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9A06F13C-B962-FB8D-BAE3-A3A6D6537730}"/>
              </a:ext>
            </a:extLst>
          </p:cNvPr>
          <p:cNvCxnSpPr>
            <a:cxnSpLocks/>
            <a:stCxn id="349" idx="0"/>
            <a:endCxn id="350" idx="2"/>
          </p:cNvCxnSpPr>
          <p:nvPr/>
        </p:nvCxnSpPr>
        <p:spPr>
          <a:xfrm flipV="1">
            <a:off x="11477966" y="2406806"/>
            <a:ext cx="0" cy="30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4" name="Oval 99">
            <a:extLst>
              <a:ext uri="{FF2B5EF4-FFF2-40B4-BE49-F238E27FC236}">
                <a16:creationId xmlns:a16="http://schemas.microsoft.com/office/drawing/2014/main" id="{5CB18738-29F4-962D-B869-B31524A76CDF}"/>
              </a:ext>
            </a:extLst>
          </p:cNvPr>
          <p:cNvSpPr/>
          <p:nvPr/>
        </p:nvSpPr>
        <p:spPr>
          <a:xfrm>
            <a:off x="1813151" y="2956089"/>
            <a:ext cx="524108" cy="206210"/>
          </a:xfrm>
          <a:prstGeom prst="rect">
            <a:avLst/>
          </a:prstGeom>
          <a:solidFill>
            <a:srgbClr val="FCBD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5" name="TextBox 354">
            <a:extLst>
              <a:ext uri="{FF2B5EF4-FFF2-40B4-BE49-F238E27FC236}">
                <a16:creationId xmlns:a16="http://schemas.microsoft.com/office/drawing/2014/main" id="{1F2EF37B-210F-ED54-37DB-5EB1A81733A4}"/>
              </a:ext>
            </a:extLst>
          </p:cNvPr>
          <p:cNvSpPr txBox="1"/>
          <p:nvPr/>
        </p:nvSpPr>
        <p:spPr>
          <a:xfrm>
            <a:off x="1738414" y="2951472"/>
            <a:ext cx="673582" cy="200055"/>
          </a:xfrm>
          <a:prstGeom prst="rect">
            <a:avLst/>
          </a:prstGeom>
          <a:noFill/>
        </p:spPr>
        <p:txBody>
          <a:bodyPr wrap="square" rtlCol="0">
            <a:spAutoFit/>
          </a:bodyPr>
          <a:lstStyle/>
          <a:p>
            <a:pPr algn="ctr"/>
            <a:r>
              <a:rPr lang="en-US" sz="700" dirty="0"/>
              <a:t>Propagation</a:t>
            </a:r>
            <a:endParaRPr lang="en-US" sz="1200" dirty="0"/>
          </a:p>
        </p:txBody>
      </p:sp>
      <p:sp>
        <p:nvSpPr>
          <p:cNvPr id="356" name="Oval 99">
            <a:extLst>
              <a:ext uri="{FF2B5EF4-FFF2-40B4-BE49-F238E27FC236}">
                <a16:creationId xmlns:a16="http://schemas.microsoft.com/office/drawing/2014/main" id="{52D81C72-586A-D036-8127-4568E64E4F90}"/>
              </a:ext>
            </a:extLst>
          </p:cNvPr>
          <p:cNvSpPr/>
          <p:nvPr/>
        </p:nvSpPr>
        <p:spPr>
          <a:xfrm>
            <a:off x="5259524" y="2957712"/>
            <a:ext cx="449222" cy="206210"/>
          </a:xfrm>
          <a:prstGeom prst="rect">
            <a:avLst/>
          </a:prstGeom>
          <a:solidFill>
            <a:srgbClr val="FCBD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7" name="TextBox 356">
            <a:extLst>
              <a:ext uri="{FF2B5EF4-FFF2-40B4-BE49-F238E27FC236}">
                <a16:creationId xmlns:a16="http://schemas.microsoft.com/office/drawing/2014/main" id="{79C4E6CA-6452-7D96-B551-93D5A76D70C9}"/>
              </a:ext>
            </a:extLst>
          </p:cNvPr>
          <p:cNvSpPr txBox="1"/>
          <p:nvPr/>
        </p:nvSpPr>
        <p:spPr>
          <a:xfrm>
            <a:off x="5195466" y="2953095"/>
            <a:ext cx="577339" cy="215444"/>
          </a:xfrm>
          <a:prstGeom prst="rect">
            <a:avLst/>
          </a:prstGeom>
          <a:noFill/>
        </p:spPr>
        <p:txBody>
          <a:bodyPr wrap="square" rtlCol="0">
            <a:spAutoFit/>
          </a:bodyPr>
          <a:lstStyle/>
          <a:p>
            <a:pPr algn="ctr"/>
            <a:r>
              <a:rPr lang="en-US" sz="800" dirty="0"/>
              <a:t>Start</a:t>
            </a:r>
            <a:endParaRPr lang="en-US" sz="1400" dirty="0"/>
          </a:p>
        </p:txBody>
      </p:sp>
      <p:sp>
        <p:nvSpPr>
          <p:cNvPr id="358" name="Oval 99">
            <a:extLst>
              <a:ext uri="{FF2B5EF4-FFF2-40B4-BE49-F238E27FC236}">
                <a16:creationId xmlns:a16="http://schemas.microsoft.com/office/drawing/2014/main" id="{3C24F804-FC1E-436C-A66F-B30231067AAF}"/>
              </a:ext>
            </a:extLst>
          </p:cNvPr>
          <p:cNvSpPr/>
          <p:nvPr/>
        </p:nvSpPr>
        <p:spPr>
          <a:xfrm>
            <a:off x="9857466" y="2962329"/>
            <a:ext cx="519374" cy="206210"/>
          </a:xfrm>
          <a:prstGeom prst="rect">
            <a:avLst/>
          </a:prstGeom>
          <a:solidFill>
            <a:srgbClr val="FCBD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9" name="TextBox 358">
            <a:extLst>
              <a:ext uri="{FF2B5EF4-FFF2-40B4-BE49-F238E27FC236}">
                <a16:creationId xmlns:a16="http://schemas.microsoft.com/office/drawing/2014/main" id="{80E37B37-E3D1-1493-430C-61046564E1BB}"/>
              </a:ext>
            </a:extLst>
          </p:cNvPr>
          <p:cNvSpPr txBox="1"/>
          <p:nvPr/>
        </p:nvSpPr>
        <p:spPr>
          <a:xfrm>
            <a:off x="9786579" y="2957712"/>
            <a:ext cx="667498" cy="215444"/>
          </a:xfrm>
          <a:prstGeom prst="rect">
            <a:avLst/>
          </a:prstGeom>
          <a:noFill/>
        </p:spPr>
        <p:txBody>
          <a:bodyPr wrap="square" rtlCol="0">
            <a:spAutoFit/>
          </a:bodyPr>
          <a:lstStyle/>
          <a:p>
            <a:pPr algn="ctr"/>
            <a:r>
              <a:rPr lang="en-US" sz="800" dirty="0"/>
              <a:t>Select</a:t>
            </a:r>
            <a:endParaRPr lang="en-US" sz="1400" dirty="0"/>
          </a:p>
        </p:txBody>
      </p:sp>
      <p:sp>
        <p:nvSpPr>
          <p:cNvPr id="360" name="Oval 99">
            <a:extLst>
              <a:ext uri="{FF2B5EF4-FFF2-40B4-BE49-F238E27FC236}">
                <a16:creationId xmlns:a16="http://schemas.microsoft.com/office/drawing/2014/main" id="{AE5D80F3-858C-32CA-75C9-9E61A8EA58C7}"/>
              </a:ext>
            </a:extLst>
          </p:cNvPr>
          <p:cNvSpPr/>
          <p:nvPr/>
        </p:nvSpPr>
        <p:spPr>
          <a:xfrm>
            <a:off x="10437460" y="3227170"/>
            <a:ext cx="524108" cy="206210"/>
          </a:xfrm>
          <a:prstGeom prst="rect">
            <a:avLst/>
          </a:prstGeom>
          <a:solidFill>
            <a:srgbClr val="FCBD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1" name="TextBox 360">
            <a:extLst>
              <a:ext uri="{FF2B5EF4-FFF2-40B4-BE49-F238E27FC236}">
                <a16:creationId xmlns:a16="http://schemas.microsoft.com/office/drawing/2014/main" id="{08B1514A-9D4B-8FC1-9C97-B148AD1E677C}"/>
              </a:ext>
            </a:extLst>
          </p:cNvPr>
          <p:cNvSpPr txBox="1"/>
          <p:nvPr/>
        </p:nvSpPr>
        <p:spPr>
          <a:xfrm>
            <a:off x="10301159" y="3222553"/>
            <a:ext cx="796710" cy="200055"/>
          </a:xfrm>
          <a:prstGeom prst="rect">
            <a:avLst/>
          </a:prstGeom>
          <a:noFill/>
        </p:spPr>
        <p:txBody>
          <a:bodyPr wrap="square" rtlCol="0">
            <a:spAutoFit/>
          </a:bodyPr>
          <a:lstStyle/>
          <a:p>
            <a:pPr algn="ctr"/>
            <a:r>
              <a:rPr lang="en-US" sz="700" dirty="0"/>
              <a:t>Post-Process</a:t>
            </a:r>
            <a:endParaRPr lang="en-US" sz="1200" dirty="0"/>
          </a:p>
        </p:txBody>
      </p:sp>
      <p:sp>
        <p:nvSpPr>
          <p:cNvPr id="362" name="TextBox 361">
            <a:extLst>
              <a:ext uri="{FF2B5EF4-FFF2-40B4-BE49-F238E27FC236}">
                <a16:creationId xmlns:a16="http://schemas.microsoft.com/office/drawing/2014/main" id="{3123152B-1D66-A595-4553-75B6B909E819}"/>
              </a:ext>
            </a:extLst>
          </p:cNvPr>
          <p:cNvSpPr txBox="1"/>
          <p:nvPr/>
        </p:nvSpPr>
        <p:spPr>
          <a:xfrm>
            <a:off x="4284625" y="2573367"/>
            <a:ext cx="718466" cy="246221"/>
          </a:xfrm>
          <a:prstGeom prst="rect">
            <a:avLst/>
          </a:prstGeom>
          <a:noFill/>
        </p:spPr>
        <p:txBody>
          <a:bodyPr wrap="none" rtlCol="0">
            <a:spAutoFit/>
          </a:bodyPr>
          <a:lstStyle/>
          <a:p>
            <a:pPr algn="ctr"/>
            <a:r>
              <a:rPr lang="en-US" altLang="zh-CN" sz="1000" dirty="0">
                <a:solidFill>
                  <a:schemeClr val="bg1"/>
                </a:solidFill>
              </a:rPr>
              <a:t>Instance 1</a:t>
            </a:r>
            <a:endParaRPr lang="en-US" sz="1000" dirty="0">
              <a:solidFill>
                <a:schemeClr val="bg1"/>
              </a:solidFill>
            </a:endParaRPr>
          </a:p>
        </p:txBody>
      </p:sp>
      <p:sp>
        <p:nvSpPr>
          <p:cNvPr id="363" name="TextBox 362">
            <a:extLst>
              <a:ext uri="{FF2B5EF4-FFF2-40B4-BE49-F238E27FC236}">
                <a16:creationId xmlns:a16="http://schemas.microsoft.com/office/drawing/2014/main" id="{8A87D166-30FF-E00F-3BC8-AEC663ECA512}"/>
              </a:ext>
            </a:extLst>
          </p:cNvPr>
          <p:cNvSpPr txBox="1"/>
          <p:nvPr/>
        </p:nvSpPr>
        <p:spPr>
          <a:xfrm>
            <a:off x="4395476" y="2345312"/>
            <a:ext cx="718466" cy="246221"/>
          </a:xfrm>
          <a:prstGeom prst="rect">
            <a:avLst/>
          </a:prstGeom>
          <a:noFill/>
        </p:spPr>
        <p:txBody>
          <a:bodyPr wrap="none" rtlCol="0">
            <a:spAutoFit/>
          </a:bodyPr>
          <a:lstStyle/>
          <a:p>
            <a:pPr algn="ctr"/>
            <a:r>
              <a:rPr lang="en-US" altLang="zh-CN" sz="1000" dirty="0">
                <a:solidFill>
                  <a:schemeClr val="bg1"/>
                </a:solidFill>
              </a:rPr>
              <a:t>Instance 2</a:t>
            </a:r>
            <a:endParaRPr lang="en-US" sz="1000" dirty="0">
              <a:solidFill>
                <a:schemeClr val="bg1"/>
              </a:solidFill>
            </a:endParaRPr>
          </a:p>
        </p:txBody>
      </p:sp>
      <p:sp>
        <p:nvSpPr>
          <p:cNvPr id="364" name="TextBox 363">
            <a:extLst>
              <a:ext uri="{FF2B5EF4-FFF2-40B4-BE49-F238E27FC236}">
                <a16:creationId xmlns:a16="http://schemas.microsoft.com/office/drawing/2014/main" id="{927D1BAB-1DEE-4CF1-5CCB-A50E1455A4FA}"/>
              </a:ext>
            </a:extLst>
          </p:cNvPr>
          <p:cNvSpPr txBox="1"/>
          <p:nvPr/>
        </p:nvSpPr>
        <p:spPr>
          <a:xfrm>
            <a:off x="4504027" y="2135103"/>
            <a:ext cx="718466" cy="246221"/>
          </a:xfrm>
          <a:prstGeom prst="rect">
            <a:avLst/>
          </a:prstGeom>
          <a:noFill/>
        </p:spPr>
        <p:txBody>
          <a:bodyPr wrap="none" rtlCol="0">
            <a:spAutoFit/>
          </a:bodyPr>
          <a:lstStyle/>
          <a:p>
            <a:pPr algn="ctr"/>
            <a:r>
              <a:rPr lang="en-US" altLang="zh-CN" sz="1000" dirty="0">
                <a:solidFill>
                  <a:schemeClr val="bg1"/>
                </a:solidFill>
              </a:rPr>
              <a:t>Instance 3</a:t>
            </a:r>
            <a:endParaRPr lang="en-US" sz="1000" dirty="0">
              <a:solidFill>
                <a:schemeClr val="bg1"/>
              </a:solidFill>
            </a:endParaRPr>
          </a:p>
        </p:txBody>
      </p:sp>
      <p:cxnSp>
        <p:nvCxnSpPr>
          <p:cNvPr id="365" name="Straight Arrow Connector 364">
            <a:extLst>
              <a:ext uri="{FF2B5EF4-FFF2-40B4-BE49-F238E27FC236}">
                <a16:creationId xmlns:a16="http://schemas.microsoft.com/office/drawing/2014/main" id="{24552FCA-7721-D372-091E-001B35FFB006}"/>
              </a:ext>
            </a:extLst>
          </p:cNvPr>
          <p:cNvCxnSpPr>
            <a:cxnSpLocks/>
          </p:cNvCxnSpPr>
          <p:nvPr/>
        </p:nvCxnSpPr>
        <p:spPr>
          <a:xfrm>
            <a:off x="8976417" y="2651114"/>
            <a:ext cx="67315" cy="29371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66" name="TextBox 365">
            <a:extLst>
              <a:ext uri="{FF2B5EF4-FFF2-40B4-BE49-F238E27FC236}">
                <a16:creationId xmlns:a16="http://schemas.microsoft.com/office/drawing/2014/main" id="{F60C183E-C713-627F-B504-A2FD26B94012}"/>
              </a:ext>
            </a:extLst>
          </p:cNvPr>
          <p:cNvSpPr txBox="1"/>
          <p:nvPr/>
        </p:nvSpPr>
        <p:spPr>
          <a:xfrm>
            <a:off x="5427917" y="1214597"/>
            <a:ext cx="886781" cy="276999"/>
          </a:xfrm>
          <a:prstGeom prst="rect">
            <a:avLst/>
          </a:prstGeom>
          <a:noFill/>
        </p:spPr>
        <p:txBody>
          <a:bodyPr wrap="none" rtlCol="0">
            <a:spAutoFit/>
          </a:bodyPr>
          <a:lstStyle/>
          <a:p>
            <a:r>
              <a:rPr lang="en-US" sz="1200" b="1" dirty="0"/>
              <a:t>Controller</a:t>
            </a:r>
          </a:p>
        </p:txBody>
      </p:sp>
      <p:sp>
        <p:nvSpPr>
          <p:cNvPr id="367" name="Rounded Rectangle 366">
            <a:extLst>
              <a:ext uri="{FF2B5EF4-FFF2-40B4-BE49-F238E27FC236}">
                <a16:creationId xmlns:a16="http://schemas.microsoft.com/office/drawing/2014/main" id="{265B2A87-D79D-3AD7-CCAC-9239AFFB3151}"/>
              </a:ext>
            </a:extLst>
          </p:cNvPr>
          <p:cNvSpPr/>
          <p:nvPr/>
        </p:nvSpPr>
        <p:spPr>
          <a:xfrm>
            <a:off x="6153921" y="1468923"/>
            <a:ext cx="934309" cy="202698"/>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TextBox 367">
            <a:extLst>
              <a:ext uri="{FF2B5EF4-FFF2-40B4-BE49-F238E27FC236}">
                <a16:creationId xmlns:a16="http://schemas.microsoft.com/office/drawing/2014/main" id="{E957A6C4-D652-27F6-5FB9-1CE32693A5EF}"/>
              </a:ext>
            </a:extLst>
          </p:cNvPr>
          <p:cNvSpPr txBox="1"/>
          <p:nvPr/>
        </p:nvSpPr>
        <p:spPr>
          <a:xfrm>
            <a:off x="6115324" y="1431842"/>
            <a:ext cx="986167" cy="261610"/>
          </a:xfrm>
          <a:prstGeom prst="rect">
            <a:avLst/>
          </a:prstGeom>
          <a:noFill/>
        </p:spPr>
        <p:txBody>
          <a:bodyPr wrap="none" rtlCol="0">
            <a:spAutoFit/>
          </a:bodyPr>
          <a:lstStyle/>
          <a:p>
            <a:r>
              <a:rPr lang="en-US" sz="1100" dirty="0"/>
              <a:t>Policy</a:t>
            </a:r>
            <a:r>
              <a:rPr lang="zh-CN" altLang="en-US" sz="1100" dirty="0"/>
              <a:t> </a:t>
            </a:r>
            <a:r>
              <a:rPr lang="en-US" altLang="zh-CN" sz="1100" dirty="0"/>
              <a:t>Engine</a:t>
            </a:r>
            <a:endParaRPr lang="en-US" sz="1100" dirty="0"/>
          </a:p>
        </p:txBody>
      </p:sp>
      <p:cxnSp>
        <p:nvCxnSpPr>
          <p:cNvPr id="369" name="Elbow Connector 368">
            <a:extLst>
              <a:ext uri="{FF2B5EF4-FFF2-40B4-BE49-F238E27FC236}">
                <a16:creationId xmlns:a16="http://schemas.microsoft.com/office/drawing/2014/main" id="{D4032343-03C2-EC20-F1E2-7DC457D66EBF}"/>
              </a:ext>
            </a:extLst>
          </p:cNvPr>
          <p:cNvCxnSpPr>
            <a:cxnSpLocks/>
            <a:stCxn id="367" idx="1"/>
            <a:endCxn id="355" idx="0"/>
          </p:cNvCxnSpPr>
          <p:nvPr/>
        </p:nvCxnSpPr>
        <p:spPr>
          <a:xfrm rot="10800000" flipV="1">
            <a:off x="2075205" y="1570272"/>
            <a:ext cx="4078716" cy="1381200"/>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70" name="Elbow Connector 369">
            <a:extLst>
              <a:ext uri="{FF2B5EF4-FFF2-40B4-BE49-F238E27FC236}">
                <a16:creationId xmlns:a16="http://schemas.microsoft.com/office/drawing/2014/main" id="{867E3DCA-A2FE-6C9B-4B8D-781B718A194E}"/>
              </a:ext>
            </a:extLst>
          </p:cNvPr>
          <p:cNvCxnSpPr>
            <a:cxnSpLocks/>
            <a:stCxn id="367" idx="1"/>
            <a:endCxn id="339" idx="0"/>
          </p:cNvCxnSpPr>
          <p:nvPr/>
        </p:nvCxnSpPr>
        <p:spPr>
          <a:xfrm rot="10800000" flipV="1">
            <a:off x="3455675" y="1570271"/>
            <a:ext cx="2698247" cy="1368321"/>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71" name="Elbow Connector 370">
            <a:extLst>
              <a:ext uri="{FF2B5EF4-FFF2-40B4-BE49-F238E27FC236}">
                <a16:creationId xmlns:a16="http://schemas.microsoft.com/office/drawing/2014/main" id="{9B7D8BE1-4197-5E49-51C7-04A1DF0F0152}"/>
              </a:ext>
            </a:extLst>
          </p:cNvPr>
          <p:cNvCxnSpPr>
            <a:cxnSpLocks/>
            <a:stCxn id="367" idx="3"/>
            <a:endCxn id="243" idx="0"/>
          </p:cNvCxnSpPr>
          <p:nvPr/>
        </p:nvCxnSpPr>
        <p:spPr>
          <a:xfrm>
            <a:off x="7088230" y="1570272"/>
            <a:ext cx="3317441" cy="1129471"/>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381" name="圆角矩形 20">
            <a:extLst>
              <a:ext uri="{FF2B5EF4-FFF2-40B4-BE49-F238E27FC236}">
                <a16:creationId xmlns:a16="http://schemas.microsoft.com/office/drawing/2014/main" id="{1E0829EC-B181-D92E-2204-9B17709DA2EB}"/>
              </a:ext>
            </a:extLst>
          </p:cNvPr>
          <p:cNvSpPr>
            <a:spLocks noChangeArrowheads="1"/>
          </p:cNvSpPr>
          <p:nvPr/>
        </p:nvSpPr>
        <p:spPr bwMode="auto">
          <a:xfrm>
            <a:off x="298258" y="4102589"/>
            <a:ext cx="5768762" cy="2643446"/>
          </a:xfrm>
          <a:prstGeom prst="roundRect">
            <a:avLst>
              <a:gd name="adj" fmla="val 6444"/>
            </a:avLst>
          </a:prstGeom>
          <a:noFill/>
          <a:ln w="12700" cmpd="sng">
            <a:solidFill>
              <a:schemeClr val="tx1"/>
            </a:solidFill>
            <a:prstDash val="dash"/>
            <a:round/>
            <a:headEnd/>
            <a:tailEnd/>
          </a:ln>
        </p:spPr>
        <p:txBody>
          <a:bodyPr anchor="t"/>
          <a:lstStyle>
            <a:lvl1pPr>
              <a:defRPr sz="2800" b="1">
                <a:solidFill>
                  <a:schemeClr val="bg1"/>
                </a:solidFill>
                <a:latin typeface="Verdana" pitchFamily="34" charset="0"/>
                <a:ea typeface="宋体" pitchFamily="2" charset="-122"/>
              </a:defRPr>
            </a:lvl1pPr>
            <a:lvl2pPr marL="742950" indent="-285750">
              <a:defRPr sz="2800" b="1">
                <a:solidFill>
                  <a:schemeClr val="bg1"/>
                </a:solidFill>
                <a:latin typeface="Verdana" pitchFamily="34" charset="0"/>
                <a:ea typeface="宋体" pitchFamily="2" charset="-122"/>
              </a:defRPr>
            </a:lvl2pPr>
            <a:lvl3pPr marL="1143000" indent="-228600">
              <a:defRPr sz="2800" b="1">
                <a:solidFill>
                  <a:schemeClr val="bg1"/>
                </a:solidFill>
                <a:latin typeface="Verdana" pitchFamily="34" charset="0"/>
                <a:ea typeface="宋体" pitchFamily="2" charset="-122"/>
              </a:defRPr>
            </a:lvl3pPr>
            <a:lvl4pPr marL="1600200" indent="-228600">
              <a:defRPr sz="2800" b="1">
                <a:solidFill>
                  <a:schemeClr val="bg1"/>
                </a:solidFill>
                <a:latin typeface="Verdana" pitchFamily="34" charset="0"/>
                <a:ea typeface="宋体" pitchFamily="2" charset="-122"/>
              </a:defRPr>
            </a:lvl4pPr>
            <a:lvl5pPr marL="2057400" indent="-228600">
              <a:defRPr sz="2800" b="1">
                <a:solidFill>
                  <a:schemeClr val="bg1"/>
                </a:solidFill>
                <a:latin typeface="Verdana" pitchFamily="34" charset="0"/>
                <a:ea typeface="宋体" pitchFamily="2" charset="-122"/>
              </a:defRPr>
            </a:lvl5pPr>
            <a:lvl6pPr marL="2514600" indent="-228600" eaLnBrk="0" fontAlgn="base" hangingPunct="0">
              <a:spcBef>
                <a:spcPct val="0"/>
              </a:spcBef>
              <a:spcAft>
                <a:spcPct val="0"/>
              </a:spcAft>
              <a:buFont typeface="Arial" pitchFamily="34" charset="0"/>
              <a:defRPr sz="2800" b="1">
                <a:solidFill>
                  <a:schemeClr val="bg1"/>
                </a:solidFill>
                <a:latin typeface="Verdana" pitchFamily="34" charset="0"/>
                <a:ea typeface="宋体" pitchFamily="2" charset="-122"/>
              </a:defRPr>
            </a:lvl6pPr>
            <a:lvl7pPr marL="2971800" indent="-228600" eaLnBrk="0" fontAlgn="base" hangingPunct="0">
              <a:spcBef>
                <a:spcPct val="0"/>
              </a:spcBef>
              <a:spcAft>
                <a:spcPct val="0"/>
              </a:spcAft>
              <a:buFont typeface="Arial" pitchFamily="34" charset="0"/>
              <a:defRPr sz="2800" b="1">
                <a:solidFill>
                  <a:schemeClr val="bg1"/>
                </a:solidFill>
                <a:latin typeface="Verdana" pitchFamily="34" charset="0"/>
                <a:ea typeface="宋体" pitchFamily="2" charset="-122"/>
              </a:defRPr>
            </a:lvl7pPr>
            <a:lvl8pPr marL="3429000" indent="-228600" eaLnBrk="0" fontAlgn="base" hangingPunct="0">
              <a:spcBef>
                <a:spcPct val="0"/>
              </a:spcBef>
              <a:spcAft>
                <a:spcPct val="0"/>
              </a:spcAft>
              <a:buFont typeface="Arial" pitchFamily="34" charset="0"/>
              <a:defRPr sz="2800" b="1">
                <a:solidFill>
                  <a:schemeClr val="bg1"/>
                </a:solidFill>
                <a:latin typeface="Verdana" pitchFamily="34" charset="0"/>
                <a:ea typeface="宋体" pitchFamily="2" charset="-122"/>
              </a:defRPr>
            </a:lvl8pPr>
            <a:lvl9pPr marL="3886200" indent="-228600" eaLnBrk="0" fontAlgn="base" hangingPunct="0">
              <a:spcBef>
                <a:spcPct val="0"/>
              </a:spcBef>
              <a:spcAft>
                <a:spcPct val="0"/>
              </a:spcAft>
              <a:buFont typeface="Arial" pitchFamily="34" charset="0"/>
              <a:defRPr sz="2800" b="1">
                <a:solidFill>
                  <a:schemeClr val="bg1"/>
                </a:solidFill>
                <a:latin typeface="Verdana" pitchFamily="34" charset="0"/>
                <a:ea typeface="宋体" pitchFamily="2" charset="-122"/>
              </a:defRPr>
            </a:lvl9pPr>
          </a:lstStyle>
          <a:p>
            <a:pPr algn="ctr"/>
            <a:endParaRPr lang="zh-CN" altLang="en-US" sz="2400" kern="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82" name="矩形 7">
            <a:extLst>
              <a:ext uri="{FF2B5EF4-FFF2-40B4-BE49-F238E27FC236}">
                <a16:creationId xmlns:a16="http://schemas.microsoft.com/office/drawing/2014/main" id="{D3AF8407-6237-C3F2-CA45-0DCEDA5A545D}"/>
              </a:ext>
            </a:extLst>
          </p:cNvPr>
          <p:cNvSpPr/>
          <p:nvPr/>
        </p:nvSpPr>
        <p:spPr>
          <a:xfrm>
            <a:off x="306790" y="3883799"/>
            <a:ext cx="3403999" cy="400110"/>
          </a:xfrm>
          <a:prstGeom prst="rect">
            <a:avLst/>
          </a:prstGeom>
          <a:solidFill>
            <a:schemeClr val="bg1"/>
          </a:solid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Clr>
                <a:srgbClr val="DF213B"/>
              </a:buClr>
              <a:buFont typeface="Wingdings" panose="05000000000000000000" pitchFamily="2" charset="2"/>
              <a:buChar char="p"/>
            </a:pPr>
            <a:r>
              <a:rPr lang="en-US" altLang="zh-CN" sz="2000" b="1" dirty="0">
                <a:solidFill>
                  <a:schemeClr val="tx1">
                    <a:lumMod val="75000"/>
                    <a:lumOff val="25000"/>
                  </a:schemeClr>
                </a:solidFill>
                <a:latin typeface="微软雅黑" panose="020B0503020204020204" charset="-122"/>
                <a:ea typeface="微软雅黑" panose="020B0503020204020204" charset="-122"/>
              </a:rPr>
              <a:t>SDC</a:t>
            </a:r>
            <a:r>
              <a:rPr lang="zh-CN" altLang="en-US" sz="2000" b="1" dirty="0">
                <a:solidFill>
                  <a:schemeClr val="tx1">
                    <a:lumMod val="75000"/>
                    <a:lumOff val="25000"/>
                  </a:schemeClr>
                </a:solidFill>
                <a:latin typeface="微软雅黑" panose="020B0503020204020204" charset="-122"/>
                <a:ea typeface="微软雅黑" panose="020B0503020204020204" charset="-122"/>
              </a:rPr>
              <a:t>解决的关键问题</a:t>
            </a:r>
            <a:endParaRPr lang="en-US" altLang="zh-CN" sz="2000" b="1" dirty="0">
              <a:effectLst/>
              <a:latin typeface="Helvetica" pitchFamily="2" charset="0"/>
            </a:endParaRPr>
          </a:p>
        </p:txBody>
      </p:sp>
      <p:sp>
        <p:nvSpPr>
          <p:cNvPr id="384" name="TextBox 383">
            <a:extLst>
              <a:ext uri="{FF2B5EF4-FFF2-40B4-BE49-F238E27FC236}">
                <a16:creationId xmlns:a16="http://schemas.microsoft.com/office/drawing/2014/main" id="{769993AC-7197-07B3-BF1E-5EFF0692F0AC}"/>
              </a:ext>
            </a:extLst>
          </p:cNvPr>
          <p:cNvSpPr txBox="1"/>
          <p:nvPr/>
        </p:nvSpPr>
        <p:spPr>
          <a:xfrm>
            <a:off x="406915" y="4352900"/>
            <a:ext cx="5585368" cy="2031325"/>
          </a:xfrm>
          <a:prstGeom prst="rect">
            <a:avLst/>
          </a:prstGeom>
          <a:noFill/>
        </p:spPr>
        <p:txBody>
          <a:bodyPr wrap="square">
            <a:spAutoFit/>
          </a:bodyPr>
          <a:lstStyle/>
          <a:p>
            <a:pPr marL="285750" indent="-285750">
              <a:buFont typeface="Arial" panose="020B0604020202020204" pitchFamily="34" charset="0"/>
              <a:buChar char="•"/>
            </a:pPr>
            <a:r>
              <a:rPr lang="zh-CN" altLang="en-US" b="1" dirty="0">
                <a:effectLst/>
                <a:latin typeface="Helvetica Neue" panose="02000503000000020004" pitchFamily="2" charset="0"/>
              </a:rPr>
              <a:t>实时配置</a:t>
            </a:r>
            <a:r>
              <a:rPr lang="zh-CN" altLang="en-US" dirty="0">
                <a:effectLst/>
                <a:latin typeface="Helvetica Neue" panose="02000503000000020004" pitchFamily="2" charset="0"/>
              </a:rPr>
              <a:t>：在网络条件变化时能够实时调整共识规则以适应新的条件。</a:t>
            </a:r>
            <a:r>
              <a:rPr lang="zh-CN" altLang="en-US" dirty="0">
                <a:effectLst/>
                <a:latin typeface="PingFang SC" panose="020B0400000000000000" pitchFamily="34" charset="-122"/>
                <a:ea typeface="PingFang SC" panose="020B0400000000000000" pitchFamily="34" charset="-122"/>
              </a:rPr>
              <a:t>动态调整虚拟资源的分配，确保每个服务的</a:t>
            </a:r>
            <a:r>
              <a:rPr lang="en-US" dirty="0">
                <a:effectLst/>
                <a:latin typeface="Helvetica Neue" panose="02000503000000020004" pitchFamily="2" charset="0"/>
                <a:ea typeface="PingFang SC" panose="020B0400000000000000" pitchFamily="34" charset="-122"/>
              </a:rPr>
              <a:t>QoS</a:t>
            </a:r>
            <a:r>
              <a:rPr lang="zh-CN" altLang="en-US" dirty="0">
                <a:latin typeface="PingFang SC" panose="020B0400000000000000" pitchFamily="34" charset="-122"/>
                <a:ea typeface="PingFang SC" panose="020B0400000000000000" pitchFamily="34" charset="-122"/>
              </a:rPr>
              <a:t>。</a:t>
            </a:r>
            <a:endParaRPr lang="en-US" altLang="zh-CN" dirty="0">
              <a:effectLst/>
              <a:latin typeface="Helvetica Neue" panose="02000503000000020004" pitchFamily="2" charset="0"/>
            </a:endParaRPr>
          </a:p>
          <a:p>
            <a:pPr marL="285750" indent="-285750">
              <a:buFont typeface="Arial" panose="020B0604020202020204" pitchFamily="34" charset="0"/>
              <a:buChar char="•"/>
            </a:pPr>
            <a:r>
              <a:rPr lang="zh-CN" altLang="en-US" b="1" dirty="0">
                <a:effectLst/>
                <a:latin typeface="Helvetica Neue" panose="02000503000000020004" pitchFamily="2" charset="0"/>
              </a:rPr>
              <a:t>高维事件驱动策略</a:t>
            </a:r>
            <a:r>
              <a:rPr lang="zh-CN" altLang="en-US" dirty="0">
                <a:effectLst/>
                <a:latin typeface="Helvetica Neue" panose="02000503000000020004" pitchFamily="2" charset="0"/>
              </a:rPr>
              <a:t>：能够根据区块链网络中的不同事件（特定交易识别），灵活应用不同的共识策略。</a:t>
            </a:r>
            <a:endParaRPr lang="en-US" altLang="zh-CN" dirty="0">
              <a:latin typeface="Menlo" panose="020B0609030804020204" pitchFamily="49" charset="0"/>
              <a:ea typeface="PingFang SC" panose="020B0400000000000000" pitchFamily="34" charset="-122"/>
            </a:endParaRPr>
          </a:p>
          <a:p>
            <a:pPr marL="285750" indent="-285750">
              <a:buFont typeface="Arial" panose="020B0604020202020204" pitchFamily="34" charset="0"/>
              <a:buChar char="•"/>
            </a:pPr>
            <a:r>
              <a:rPr lang="zh-CN" altLang="en-US" b="1" dirty="0">
                <a:effectLst/>
                <a:latin typeface="Helvetica" pitchFamily="2" charset="0"/>
                <a:ea typeface="PingFang SC" panose="020B0400000000000000" pitchFamily="34" charset="-122"/>
              </a:rPr>
              <a:t>更好的可见性与控制</a:t>
            </a:r>
            <a:r>
              <a:rPr lang="zh-CN" altLang="en-US" dirty="0">
                <a:effectLst/>
                <a:latin typeface="PingFang SC" panose="020B0400000000000000" pitchFamily="34" charset="-122"/>
                <a:ea typeface="PingFang SC" panose="020B0400000000000000" pitchFamily="34" charset="-122"/>
              </a:rPr>
              <a:t>：增加对网络保护的可见性和控制，</a:t>
            </a:r>
            <a:r>
              <a:rPr lang="zh-CN" altLang="en-US" dirty="0">
                <a:latin typeface="PingFang SC" panose="020B0400000000000000" pitchFamily="34" charset="-122"/>
                <a:ea typeface="PingFang SC" panose="020B0400000000000000" pitchFamily="34" charset="-122"/>
              </a:rPr>
              <a:t>加强</a:t>
            </a:r>
            <a:r>
              <a:rPr lang="zh-CN" altLang="en-US" dirty="0">
                <a:effectLst/>
                <a:latin typeface="PingFang SC" panose="020B0400000000000000" pitchFamily="34" charset="-122"/>
                <a:ea typeface="PingFang SC" panose="020B0400000000000000" pitchFamily="34" charset="-122"/>
              </a:rPr>
              <a:t>区块链网络的安全性和稳定性。</a:t>
            </a:r>
          </a:p>
        </p:txBody>
      </p:sp>
      <p:sp>
        <p:nvSpPr>
          <p:cNvPr id="385" name="圆角矩形 20">
            <a:extLst>
              <a:ext uri="{FF2B5EF4-FFF2-40B4-BE49-F238E27FC236}">
                <a16:creationId xmlns:a16="http://schemas.microsoft.com/office/drawing/2014/main" id="{22C496AC-40BC-DAB5-D874-EE7278A1F50B}"/>
              </a:ext>
            </a:extLst>
          </p:cNvPr>
          <p:cNvSpPr>
            <a:spLocks noChangeArrowheads="1"/>
          </p:cNvSpPr>
          <p:nvPr/>
        </p:nvSpPr>
        <p:spPr bwMode="auto">
          <a:xfrm>
            <a:off x="6286681" y="4102589"/>
            <a:ext cx="5768762" cy="2643446"/>
          </a:xfrm>
          <a:prstGeom prst="roundRect">
            <a:avLst>
              <a:gd name="adj" fmla="val 6444"/>
            </a:avLst>
          </a:prstGeom>
          <a:noFill/>
          <a:ln w="12700" cmpd="sng">
            <a:solidFill>
              <a:schemeClr val="tx1"/>
            </a:solidFill>
            <a:prstDash val="dash"/>
            <a:round/>
            <a:headEnd/>
            <a:tailEnd/>
          </a:ln>
        </p:spPr>
        <p:txBody>
          <a:bodyPr anchor="t"/>
          <a:lstStyle>
            <a:lvl1pPr>
              <a:defRPr sz="2800" b="1">
                <a:solidFill>
                  <a:schemeClr val="bg1"/>
                </a:solidFill>
                <a:latin typeface="Verdana" pitchFamily="34" charset="0"/>
                <a:ea typeface="宋体" pitchFamily="2" charset="-122"/>
              </a:defRPr>
            </a:lvl1pPr>
            <a:lvl2pPr marL="742950" indent="-285750">
              <a:defRPr sz="2800" b="1">
                <a:solidFill>
                  <a:schemeClr val="bg1"/>
                </a:solidFill>
                <a:latin typeface="Verdana" pitchFamily="34" charset="0"/>
                <a:ea typeface="宋体" pitchFamily="2" charset="-122"/>
              </a:defRPr>
            </a:lvl2pPr>
            <a:lvl3pPr marL="1143000" indent="-228600">
              <a:defRPr sz="2800" b="1">
                <a:solidFill>
                  <a:schemeClr val="bg1"/>
                </a:solidFill>
                <a:latin typeface="Verdana" pitchFamily="34" charset="0"/>
                <a:ea typeface="宋体" pitchFamily="2" charset="-122"/>
              </a:defRPr>
            </a:lvl3pPr>
            <a:lvl4pPr marL="1600200" indent="-228600">
              <a:defRPr sz="2800" b="1">
                <a:solidFill>
                  <a:schemeClr val="bg1"/>
                </a:solidFill>
                <a:latin typeface="Verdana" pitchFamily="34" charset="0"/>
                <a:ea typeface="宋体" pitchFamily="2" charset="-122"/>
              </a:defRPr>
            </a:lvl4pPr>
            <a:lvl5pPr marL="2057400" indent="-228600">
              <a:defRPr sz="2800" b="1">
                <a:solidFill>
                  <a:schemeClr val="bg1"/>
                </a:solidFill>
                <a:latin typeface="Verdana" pitchFamily="34" charset="0"/>
                <a:ea typeface="宋体" pitchFamily="2" charset="-122"/>
              </a:defRPr>
            </a:lvl5pPr>
            <a:lvl6pPr marL="2514600" indent="-228600" eaLnBrk="0" fontAlgn="base" hangingPunct="0">
              <a:spcBef>
                <a:spcPct val="0"/>
              </a:spcBef>
              <a:spcAft>
                <a:spcPct val="0"/>
              </a:spcAft>
              <a:buFont typeface="Arial" pitchFamily="34" charset="0"/>
              <a:defRPr sz="2800" b="1">
                <a:solidFill>
                  <a:schemeClr val="bg1"/>
                </a:solidFill>
                <a:latin typeface="Verdana" pitchFamily="34" charset="0"/>
                <a:ea typeface="宋体" pitchFamily="2" charset="-122"/>
              </a:defRPr>
            </a:lvl6pPr>
            <a:lvl7pPr marL="2971800" indent="-228600" eaLnBrk="0" fontAlgn="base" hangingPunct="0">
              <a:spcBef>
                <a:spcPct val="0"/>
              </a:spcBef>
              <a:spcAft>
                <a:spcPct val="0"/>
              </a:spcAft>
              <a:buFont typeface="Arial" pitchFamily="34" charset="0"/>
              <a:defRPr sz="2800" b="1">
                <a:solidFill>
                  <a:schemeClr val="bg1"/>
                </a:solidFill>
                <a:latin typeface="Verdana" pitchFamily="34" charset="0"/>
                <a:ea typeface="宋体" pitchFamily="2" charset="-122"/>
              </a:defRPr>
            </a:lvl7pPr>
            <a:lvl8pPr marL="3429000" indent="-228600" eaLnBrk="0" fontAlgn="base" hangingPunct="0">
              <a:spcBef>
                <a:spcPct val="0"/>
              </a:spcBef>
              <a:spcAft>
                <a:spcPct val="0"/>
              </a:spcAft>
              <a:buFont typeface="Arial" pitchFamily="34" charset="0"/>
              <a:defRPr sz="2800" b="1">
                <a:solidFill>
                  <a:schemeClr val="bg1"/>
                </a:solidFill>
                <a:latin typeface="Verdana" pitchFamily="34" charset="0"/>
                <a:ea typeface="宋体" pitchFamily="2" charset="-122"/>
              </a:defRPr>
            </a:lvl8pPr>
            <a:lvl9pPr marL="3886200" indent="-228600" eaLnBrk="0" fontAlgn="base" hangingPunct="0">
              <a:spcBef>
                <a:spcPct val="0"/>
              </a:spcBef>
              <a:spcAft>
                <a:spcPct val="0"/>
              </a:spcAft>
              <a:buFont typeface="Arial" pitchFamily="34" charset="0"/>
              <a:defRPr sz="2800" b="1">
                <a:solidFill>
                  <a:schemeClr val="bg1"/>
                </a:solidFill>
                <a:latin typeface="Verdana" pitchFamily="34" charset="0"/>
                <a:ea typeface="宋体" pitchFamily="2" charset="-122"/>
              </a:defRPr>
            </a:lvl9pPr>
          </a:lstStyle>
          <a:p>
            <a:pPr algn="ctr"/>
            <a:endParaRPr lang="zh-CN" altLang="en-US" sz="2400" kern="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86" name="矩形 7">
            <a:extLst>
              <a:ext uri="{FF2B5EF4-FFF2-40B4-BE49-F238E27FC236}">
                <a16:creationId xmlns:a16="http://schemas.microsoft.com/office/drawing/2014/main" id="{F2353117-0872-9DBB-0901-C90DB1149E6C}"/>
              </a:ext>
            </a:extLst>
          </p:cNvPr>
          <p:cNvSpPr/>
          <p:nvPr/>
        </p:nvSpPr>
        <p:spPr>
          <a:xfrm>
            <a:off x="6295213" y="3883799"/>
            <a:ext cx="3403999" cy="400110"/>
          </a:xfrm>
          <a:prstGeom prst="rect">
            <a:avLst/>
          </a:prstGeom>
          <a:solidFill>
            <a:schemeClr val="bg1"/>
          </a:solid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Clr>
                <a:srgbClr val="DF213B"/>
              </a:buClr>
              <a:buFont typeface="Wingdings" panose="05000000000000000000" pitchFamily="2" charset="2"/>
              <a:buChar char="p"/>
            </a:pPr>
            <a:r>
              <a:rPr lang="en-US" altLang="zh-CN" sz="2000" b="1" dirty="0">
                <a:solidFill>
                  <a:schemeClr val="tx1">
                    <a:lumMod val="75000"/>
                    <a:lumOff val="25000"/>
                  </a:schemeClr>
                </a:solidFill>
                <a:latin typeface="微软雅黑" panose="020B0503020204020204" charset="-122"/>
                <a:ea typeface="微软雅黑" panose="020B0503020204020204" charset="-122"/>
              </a:rPr>
              <a:t>SDC</a:t>
            </a:r>
            <a:r>
              <a:rPr lang="zh-CN" altLang="en-US" sz="2000" b="1" dirty="0">
                <a:solidFill>
                  <a:schemeClr val="tx1">
                    <a:lumMod val="75000"/>
                    <a:lumOff val="25000"/>
                  </a:schemeClr>
                </a:solidFill>
                <a:latin typeface="微软雅黑" panose="020B0503020204020204" charset="-122"/>
                <a:ea typeface="微软雅黑" panose="020B0503020204020204" charset="-122"/>
              </a:rPr>
              <a:t>的挑战</a:t>
            </a:r>
            <a:endParaRPr lang="en-US" altLang="zh-CN" sz="2000" b="1" dirty="0">
              <a:effectLst/>
              <a:latin typeface="Helvetica" pitchFamily="2" charset="0"/>
            </a:endParaRPr>
          </a:p>
        </p:txBody>
      </p:sp>
      <p:sp>
        <p:nvSpPr>
          <p:cNvPr id="387" name="TextBox 386">
            <a:extLst>
              <a:ext uri="{FF2B5EF4-FFF2-40B4-BE49-F238E27FC236}">
                <a16:creationId xmlns:a16="http://schemas.microsoft.com/office/drawing/2014/main" id="{B0FECF09-2B7C-9E40-B30B-40C6EF5E5DC9}"/>
              </a:ext>
            </a:extLst>
          </p:cNvPr>
          <p:cNvSpPr txBox="1"/>
          <p:nvPr/>
        </p:nvSpPr>
        <p:spPr>
          <a:xfrm>
            <a:off x="6380427" y="4273590"/>
            <a:ext cx="5585368" cy="1754326"/>
          </a:xfrm>
          <a:prstGeom prst="rect">
            <a:avLst/>
          </a:prstGeom>
          <a:noFill/>
        </p:spPr>
        <p:txBody>
          <a:bodyPr wrap="square">
            <a:spAutoFit/>
          </a:bodyPr>
          <a:lstStyle/>
          <a:p>
            <a:pPr marL="285750" indent="-285750">
              <a:buFont typeface="Arial" panose="020B0604020202020204" pitchFamily="34" charset="0"/>
              <a:buChar char="•"/>
            </a:pPr>
            <a:r>
              <a:rPr lang="zh-CN" altLang="en-US" b="1" dirty="0">
                <a:latin typeface="Helvetica Neue" panose="02000503000000020004" pitchFamily="2" charset="0"/>
              </a:rPr>
              <a:t>性能开销与可用性</a:t>
            </a:r>
            <a:r>
              <a:rPr lang="zh-CN" altLang="en-US" dirty="0">
                <a:effectLst/>
                <a:latin typeface="Helvetica Neue" panose="02000503000000020004" pitchFamily="2" charset="0"/>
              </a:rPr>
              <a:t>：</a:t>
            </a:r>
            <a:r>
              <a:rPr lang="zh-CN" altLang="en-US" dirty="0">
                <a:effectLst/>
                <a:latin typeface="Menlo" panose="020B0609030804020204" pitchFamily="49" charset="0"/>
              </a:rPr>
              <a:t>如何在不增加显著开销的情况下处理更加复杂的共识规则</a:t>
            </a:r>
            <a:r>
              <a:rPr lang="zh-CN" altLang="en-US" dirty="0">
                <a:latin typeface="PingFang SC" panose="020B0400000000000000" pitchFamily="34" charset="-122"/>
                <a:ea typeface="PingFang SC" panose="020B0400000000000000" pitchFamily="34" charset="-122"/>
              </a:rPr>
              <a:t>。</a:t>
            </a:r>
            <a:endParaRPr lang="en-US" altLang="zh-CN" dirty="0">
              <a:latin typeface="PingFang SC" panose="020B0400000000000000" pitchFamily="34" charset="-122"/>
              <a:ea typeface="PingFang SC" panose="020B0400000000000000" pitchFamily="34" charset="-122"/>
            </a:endParaRPr>
          </a:p>
          <a:p>
            <a:pPr marL="285750" indent="-285750">
              <a:buFont typeface="Arial" panose="020B0604020202020204" pitchFamily="34" charset="0"/>
              <a:buChar char="•"/>
            </a:pPr>
            <a:endParaRPr lang="en-US" altLang="zh-CN" dirty="0">
              <a:effectLst/>
              <a:latin typeface="Helvetica Neue" panose="02000503000000020004" pitchFamily="2" charset="0"/>
            </a:endParaRPr>
          </a:p>
          <a:p>
            <a:pPr marL="285750" indent="-285750">
              <a:buFont typeface="Arial" panose="020B0604020202020204" pitchFamily="34" charset="0"/>
              <a:buChar char="•"/>
            </a:pPr>
            <a:r>
              <a:rPr lang="zh-CN" altLang="en-US" b="1" dirty="0">
                <a:effectLst/>
                <a:latin typeface="Helvetica Neue" panose="02000503000000020004" pitchFamily="2" charset="0"/>
              </a:rPr>
              <a:t>策略可靠性</a:t>
            </a:r>
            <a:r>
              <a:rPr lang="zh-CN" altLang="en-US" dirty="0">
                <a:effectLst/>
                <a:latin typeface="Helvetica Neue" panose="02000503000000020004" pitchFamily="2" charset="0"/>
              </a:rPr>
              <a:t>：</a:t>
            </a:r>
            <a:r>
              <a:rPr lang="zh-CN" altLang="en-US" dirty="0">
                <a:effectLst/>
                <a:latin typeface="Menlo" panose="020B0609030804020204" pitchFamily="49" charset="0"/>
              </a:rPr>
              <a:t>这种灵活性会增加设计的复杂度，如何避免复杂的配置错误或不当策略的影响。</a:t>
            </a:r>
          </a:p>
          <a:p>
            <a:pPr marL="285750" indent="-285750">
              <a:buFont typeface="Arial" panose="020B0604020202020204" pitchFamily="34" charset="0"/>
              <a:buChar char="•"/>
            </a:pPr>
            <a:endParaRPr lang="en-US" altLang="zh-CN" dirty="0">
              <a:latin typeface="Menlo" panose="020B0609030804020204" pitchFamily="49" charset="0"/>
              <a:ea typeface="PingFang SC" panose="020B0400000000000000" pitchFamily="34" charset="-122"/>
            </a:endParaRPr>
          </a:p>
        </p:txBody>
      </p:sp>
    </p:spTree>
    <p:extLst>
      <p:ext uri="{BB962C8B-B14F-4D97-AF65-F5344CB8AC3E}">
        <p14:creationId xmlns:p14="http://schemas.microsoft.com/office/powerpoint/2010/main" val="305715244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oup of blue and yellow bars&#10;&#10;Description automatically generated">
            <a:extLst>
              <a:ext uri="{FF2B5EF4-FFF2-40B4-BE49-F238E27FC236}">
                <a16:creationId xmlns:a16="http://schemas.microsoft.com/office/drawing/2014/main" id="{F96D740D-1934-2137-BE1A-2AB84A8A04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0382" y="430042"/>
            <a:ext cx="7732156" cy="5799117"/>
          </a:xfrm>
          <a:prstGeom prst="rect">
            <a:avLst/>
          </a:prstGeom>
          <a:ln>
            <a:noFill/>
          </a:ln>
          <a:effectLst>
            <a:outerShdw blurRad="292100" dist="139700" dir="2700000" algn="tl" rotWithShape="0">
              <a:srgbClr val="333333">
                <a:alpha val="65000"/>
              </a:srgbClr>
            </a:outerShdw>
          </a:effectLst>
        </p:spPr>
      </p:pic>
      <p:pic>
        <p:nvPicPr>
          <p:cNvPr id="3" name="Picture 2" descr="A graph of blue and yellow bars&#10;&#10;Description automatically generated">
            <a:extLst>
              <a:ext uri="{FF2B5EF4-FFF2-40B4-BE49-F238E27FC236}">
                <a16:creationId xmlns:a16="http://schemas.microsoft.com/office/drawing/2014/main" id="{16F4927F-2471-B4B2-2CAB-EF944F014D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66" y="3429000"/>
            <a:ext cx="4079561" cy="3059670"/>
          </a:xfrm>
          <a:prstGeom prst="rect">
            <a:avLst/>
          </a:prstGeom>
          <a:ln>
            <a:noFill/>
          </a:ln>
          <a:effectLst>
            <a:outerShdw blurRad="292100" dist="139700" dir="2700000" algn="tl" rotWithShape="0">
              <a:srgbClr val="333333">
                <a:alpha val="65000"/>
              </a:srgbClr>
            </a:outerShdw>
          </a:effectLst>
        </p:spPr>
      </p:pic>
      <p:pic>
        <p:nvPicPr>
          <p:cNvPr id="4" name="Picture 3" descr="A graph of different colored lines&#10;&#10;Description automatically generated">
            <a:extLst>
              <a:ext uri="{FF2B5EF4-FFF2-40B4-BE49-F238E27FC236}">
                <a16:creationId xmlns:a16="http://schemas.microsoft.com/office/drawing/2014/main" id="{6B29A199-DE55-D92E-AB08-CA8EBB43E2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66" y="-2"/>
            <a:ext cx="4079559" cy="3059670"/>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3B24278C-6E4B-E833-780D-0BC213CAA1C5}"/>
              </a:ext>
            </a:extLst>
          </p:cNvPr>
          <p:cNvSpPr txBox="1"/>
          <p:nvPr/>
        </p:nvSpPr>
        <p:spPr>
          <a:xfrm>
            <a:off x="1236915" y="3019297"/>
            <a:ext cx="1518364" cy="369332"/>
          </a:xfrm>
          <a:prstGeom prst="rect">
            <a:avLst/>
          </a:prstGeom>
          <a:noFill/>
        </p:spPr>
        <p:txBody>
          <a:bodyPr wrap="none" rtlCol="0">
            <a:spAutoFit/>
          </a:bodyPr>
          <a:lstStyle/>
          <a:p>
            <a:r>
              <a:rPr lang="en-US" dirty="0" err="1"/>
              <a:t>基础TPS测试</a:t>
            </a:r>
            <a:endParaRPr lang="en-US" dirty="0"/>
          </a:p>
        </p:txBody>
      </p:sp>
      <p:sp>
        <p:nvSpPr>
          <p:cNvPr id="6" name="TextBox 5">
            <a:extLst>
              <a:ext uri="{FF2B5EF4-FFF2-40B4-BE49-F238E27FC236}">
                <a16:creationId xmlns:a16="http://schemas.microsoft.com/office/drawing/2014/main" id="{901DB63E-7B97-D2A3-40C4-0B4FC84ED768}"/>
              </a:ext>
            </a:extLst>
          </p:cNvPr>
          <p:cNvSpPr txBox="1"/>
          <p:nvPr/>
        </p:nvSpPr>
        <p:spPr>
          <a:xfrm>
            <a:off x="1095850" y="6407928"/>
            <a:ext cx="1800493" cy="369332"/>
          </a:xfrm>
          <a:prstGeom prst="rect">
            <a:avLst/>
          </a:prstGeom>
          <a:noFill/>
        </p:spPr>
        <p:txBody>
          <a:bodyPr wrap="none" rtlCol="0">
            <a:spAutoFit/>
          </a:bodyPr>
          <a:lstStyle/>
          <a:p>
            <a:r>
              <a:rPr lang="en-US" dirty="0" err="1"/>
              <a:t>功能性策略测试</a:t>
            </a:r>
            <a:endParaRPr lang="en-US" dirty="0"/>
          </a:p>
        </p:txBody>
      </p:sp>
      <p:sp>
        <p:nvSpPr>
          <p:cNvPr id="7" name="TextBox 6">
            <a:extLst>
              <a:ext uri="{FF2B5EF4-FFF2-40B4-BE49-F238E27FC236}">
                <a16:creationId xmlns:a16="http://schemas.microsoft.com/office/drawing/2014/main" id="{BFF584F3-2FA1-B41F-F154-FEA7E6732CA0}"/>
              </a:ext>
            </a:extLst>
          </p:cNvPr>
          <p:cNvSpPr txBox="1"/>
          <p:nvPr/>
        </p:nvSpPr>
        <p:spPr>
          <a:xfrm>
            <a:off x="7627434" y="6315687"/>
            <a:ext cx="2031325" cy="369332"/>
          </a:xfrm>
          <a:prstGeom prst="rect">
            <a:avLst/>
          </a:prstGeom>
          <a:noFill/>
        </p:spPr>
        <p:txBody>
          <a:bodyPr wrap="none" rtlCol="0">
            <a:spAutoFit/>
          </a:bodyPr>
          <a:lstStyle/>
          <a:p>
            <a:r>
              <a:rPr lang="en-US" dirty="0" err="1"/>
              <a:t>冲突解决策略测试</a:t>
            </a:r>
            <a:endParaRPr lang="en-US" dirty="0"/>
          </a:p>
        </p:txBody>
      </p:sp>
      <p:sp>
        <p:nvSpPr>
          <p:cNvPr id="8" name="TextBox 7">
            <a:extLst>
              <a:ext uri="{FF2B5EF4-FFF2-40B4-BE49-F238E27FC236}">
                <a16:creationId xmlns:a16="http://schemas.microsoft.com/office/drawing/2014/main" id="{15356161-378A-2EC7-59EC-7293C2F9BF29}"/>
              </a:ext>
            </a:extLst>
          </p:cNvPr>
          <p:cNvSpPr txBox="1"/>
          <p:nvPr/>
        </p:nvSpPr>
        <p:spPr>
          <a:xfrm>
            <a:off x="-1137424" y="4728117"/>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2689646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610184c6-529d-4dbe-add5-0cf0c420d6ef"/>
  <p:tag name="COMMONDATA" val="eyJoZGlkIjoiM2U4YWQ4YThlMmU4YTYyZmNkOGFhYWViNGQwYzgyMD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621</TotalTime>
  <Words>2216</Words>
  <Application>Microsoft Macintosh PowerPoint</Application>
  <PresentationFormat>Widescreen</PresentationFormat>
  <Paragraphs>136</Paragraphs>
  <Slides>3</Slides>
  <Notes>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vt:i4>
      </vt:variant>
    </vt:vector>
  </HeadingPairs>
  <TitlesOfParts>
    <vt:vector size="16" baseType="lpstr">
      <vt:lpstr>等线</vt:lpstr>
      <vt:lpstr>等线 Light</vt:lpstr>
      <vt:lpstr>微软雅黑</vt:lpstr>
      <vt:lpstr>PingFang SC</vt:lpstr>
      <vt:lpstr>Arial</vt:lpstr>
      <vt:lpstr>Calibri</vt:lpstr>
      <vt:lpstr>Cambria Math</vt:lpstr>
      <vt:lpstr>Helvetica</vt:lpstr>
      <vt:lpstr>Helvetica Neue</vt:lpstr>
      <vt:lpstr>Menlo</vt:lpstr>
      <vt:lpstr>Verdana</vt:lpstr>
      <vt:lpstr>Wingdings</vt:lpstr>
      <vt:lpstr>Office 主题​​</vt:lpstr>
      <vt:lpstr>软件定义共识Software-Defined Consensus (SDC)</vt:lpstr>
      <vt:lpstr>软件定义共识Software-Defined Consensus (SDC)</vt:lpstr>
      <vt:lpstr>PowerPoint Presentation</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灏洋</dc:creator>
  <cp:lastModifiedBy>office user</cp:lastModifiedBy>
  <cp:revision>100</cp:revision>
  <dcterms:created xsi:type="dcterms:W3CDTF">2023-02-01T10:18:00Z</dcterms:created>
  <dcterms:modified xsi:type="dcterms:W3CDTF">2024-12-12T05:28:59Z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69F8A4CE523944E1B168601FAB430F2A_12</vt:lpwstr>
  </property>
  <property fmtid="{D5CDD505-2E9C-101B-9397-08002B2CF9AE}" pid="3" name="KSOProductBuildVer">
    <vt:lpwstr>2052-11.1.0.15319</vt:lpwstr>
  </property>
</Properties>
</file>