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8" r:id="rId5"/>
    <p:sldId id="259" r:id="rId6"/>
    <p:sldId id="258" r:id="rId7"/>
    <p:sldId id="260" r:id="rId8"/>
    <p:sldId id="261" r:id="rId9"/>
    <p:sldId id="262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30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1E7-E037-463D-BE74-528C1496B358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18281-0AC0-420C-8487-C35EFC8E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7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C6EB-0816-42CA-9275-2A9503B9D4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EA173E-6035-4FD9-85C9-DA7A195C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CD1F06F-13E8-491F-9B15-F32C9916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6BB191C-13A8-424B-A280-744533C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90552B6-8A69-4D15-BACE-32A2971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E39DCB-2392-4B47-AAAB-DF7172B1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E1EFF2-6F6C-4295-A074-80544C1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97F7789-6CA9-4FB7-827A-8197B91B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C1C968-AF49-4181-8CF5-728B3A81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635BA8E-239A-455E-87B4-0433F00F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465286-DEA2-46FF-ADA3-371B1A9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7A47259-1CBD-4016-8981-CA3D9409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5968951-3124-4860-B53D-1BFD750C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FB88EF-7B28-4271-A676-ADEDAEFD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0111D1-2CE9-45DE-AE1E-54F54EC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389C80B-948F-4615-81B3-DD8894C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ED04CA-BC2C-428F-BBE3-9748DDE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E65D1AB-1258-4060-9D6F-4CF65956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6CFBEB0-E9CD-43F1-BB1A-8A0D831A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650D40-578C-4289-9CF9-62E2D4E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D7C8D7-3369-4924-9335-AFA797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97681C-D81C-4E29-8164-77C07D8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20D731-80C9-4E95-9CD4-9F478B35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5D35EF4-50F8-432C-9DD6-50B3AA89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F2A72AA-AFE3-4E6E-A7E7-62B817B8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1341E5-9D7C-493B-9D3D-C478390A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6BC7D5-2E05-4398-BE3E-962440FD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22F582-B835-42A4-BFA4-401235A4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B3E8720-01DB-424C-ACA7-DD70D5C7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CB6340F-830F-4652-B178-A9F2CF2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3B172E0-47EB-47C1-B826-9D40261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E94E679-CC95-4CBD-A90A-88667F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38F3A6-04EC-4C95-977F-C5015AD4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97EE4D9-965B-4E75-BE94-F873AE8C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0074CB6-54C9-4974-813D-8E5F0B0D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1090ADF-5A97-4B0B-A0B7-A6AEDF7ED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388EDCC-8B5B-4BC9-B989-B0F7E3477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5D59031-3BE4-4848-9B0D-59A63BA9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AD138E1-8F6B-4082-9F06-0B91E410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67EDE34-639D-4207-A114-1C2DAEF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4E46B7-3949-47E0-A916-AC24FAF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06E3CF3-702E-4F81-A28C-C328BDB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F396947-9CDC-47DD-B4EA-D9579282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9BE2377-DA1B-4485-B3A7-9557B07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31587CA-6349-4A1F-A144-D2B7839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B3ECE7A-E39C-42DC-B14E-1EFC6F4C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9532348-9B44-405C-9855-A1A59E7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4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C6322F-719A-4899-A7C2-C3D7118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30C310-A882-473C-83B6-76BA0A4A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C67BC29-BAE8-4033-B1A8-3F8D631B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C47BE26-3C1F-4944-BB7B-50BFA58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4B72BA8-618D-457B-8B55-C5A33564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FB25880-B5B1-44AD-B8F0-FA6AE664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6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2A7B4A-418A-4B2A-84B9-013151F0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7AE858C5-EF64-45F7-A924-E0579F0C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F8A1ECF-6ABB-445E-85B6-AD535F76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31D68E2-16C6-4972-A9BC-59F5917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2574183-5D54-4F4B-8BAF-7712A88D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F23B2E8-3C6F-4D48-ACD9-9995CDB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5239670-F071-436F-A0D1-A73386DB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BBB234B-8BF7-45D3-94EB-0C3C730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91D3-91F4-4B7B-B9FC-7CFEB8CE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1E0C-7723-44D2-BE46-607D21252467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11AA2DC-35B7-49B7-AC05-D8DA461C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773CE31-AEDA-4F64-A082-12EC0D5EF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chenyuanwu/AdaChain/blob/main/src/blockchain/client.cc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CGCL-codes/MorphDAG/blob/main/launch/test.g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ooibc88/FabricSharp/blob/master/benchmark/smallbank/smallbank.go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chenyuanwu/AdaChain/blob/main/src/blockchain/smart_contracts.cc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8" y="533400"/>
            <a:ext cx="12192000" cy="5650348"/>
            <a:chOff x="0" y="0"/>
            <a:chExt cx="24384000" cy="11300695"/>
          </a:xfrm>
        </p:grpSpPr>
        <p:sp>
          <p:nvSpPr>
            <p:cNvPr id="3" name="AutoShape 3"/>
            <p:cNvSpPr/>
            <p:nvPr/>
          </p:nvSpPr>
          <p:spPr>
            <a:xfrm>
              <a:off x="0" y="1526326"/>
              <a:ext cx="24384000" cy="7803544"/>
            </a:xfrm>
            <a:prstGeom prst="rect">
              <a:avLst/>
            </a:prstGeom>
            <a:solidFill>
              <a:srgbClr val="003070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9329870"/>
              <a:ext cx="24384000" cy="44772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9774370"/>
              <a:ext cx="24384000" cy="1526326"/>
            </a:xfrm>
            <a:custGeom>
              <a:avLst/>
              <a:gdLst/>
              <a:ahLst/>
              <a:cxnLst/>
              <a:rect l="l" t="t" r="r" b="b"/>
              <a:pathLst>
                <a:path w="24384000" h="1526326">
                  <a:moveTo>
                    <a:pt x="0" y="0"/>
                  </a:moveTo>
                  <a:lnTo>
                    <a:pt x="24384000" y="0"/>
                  </a:lnTo>
                  <a:lnTo>
                    <a:pt x="24384000" y="1526325"/>
                  </a:lnTo>
                  <a:lnTo>
                    <a:pt x="0" y="1526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</a:blip>
              <a:stretch>
                <a:fillRect t="-155609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6" name="Freeform 6"/>
            <p:cNvSpPr/>
            <p:nvPr/>
          </p:nvSpPr>
          <p:spPr>
            <a:xfrm rot="-10800000">
              <a:off x="0" y="0"/>
              <a:ext cx="24384000" cy="1526326"/>
            </a:xfrm>
            <a:custGeom>
              <a:avLst/>
              <a:gdLst/>
              <a:ahLst/>
              <a:cxnLst/>
              <a:rect l="l" t="t" r="r" b="b"/>
              <a:pathLst>
                <a:path w="24384000" h="1526326">
                  <a:moveTo>
                    <a:pt x="0" y="0"/>
                  </a:moveTo>
                  <a:lnTo>
                    <a:pt x="24384000" y="0"/>
                  </a:lnTo>
                  <a:lnTo>
                    <a:pt x="24384000" y="1526326"/>
                  </a:lnTo>
                  <a:lnTo>
                    <a:pt x="0" y="1526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t="-155609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6359" y="1061153"/>
            <a:ext cx="2578279" cy="3492431"/>
            <a:chOff x="0" y="0"/>
            <a:chExt cx="635000" cy="8601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" cy="860145"/>
            </a:xfrm>
            <a:custGeom>
              <a:avLst/>
              <a:gdLst/>
              <a:ahLst/>
              <a:cxnLst/>
              <a:rect l="l" t="t" r="r" b="b"/>
              <a:pathLst>
                <a:path w="635000" h="860145">
                  <a:moveTo>
                    <a:pt x="635000" y="0"/>
                  </a:moveTo>
                  <a:lnTo>
                    <a:pt x="635000" y="745845"/>
                  </a:lnTo>
                  <a:lnTo>
                    <a:pt x="317500" y="860145"/>
                  </a:lnTo>
                  <a:lnTo>
                    <a:pt x="0" y="745845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635000" cy="8223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670"/>
                </a:lnSpc>
              </a:pPr>
              <a:endParaRPr sz="1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914638" y="1061153"/>
            <a:ext cx="224221" cy="223863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796873" y="2137294"/>
            <a:ext cx="7048033" cy="2009910"/>
            <a:chOff x="0" y="-57150"/>
            <a:chExt cx="14096065" cy="4019819"/>
          </a:xfrm>
        </p:grpSpPr>
        <p:sp>
          <p:nvSpPr>
            <p:cNvPr id="21" name="TextBox 21"/>
            <p:cNvSpPr txBox="1"/>
            <p:nvPr/>
          </p:nvSpPr>
          <p:spPr>
            <a:xfrm>
              <a:off x="25400" y="1707728"/>
              <a:ext cx="14070665" cy="1255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20"/>
                </a:lnSpc>
              </a:pPr>
              <a:r>
                <a:rPr lang="zh-CN" altLang="en-US" sz="4000" spc="400" dirty="0">
                  <a:solidFill>
                    <a:srgbClr val="FFFFFF"/>
                  </a:solidFill>
                  <a:latin typeface="+mj-ea"/>
                  <a:ea typeface="+mj-ea"/>
                </a:rPr>
                <a:t>测试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4096065" cy="167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27"/>
                </a:lnSpc>
              </a:pPr>
              <a:r>
                <a:rPr lang="zh-CN" altLang="en-US" sz="5334" spc="533" dirty="0">
                  <a:solidFill>
                    <a:srgbClr val="FFFFFF"/>
                  </a:solidFill>
                  <a:latin typeface="+mj-ea"/>
                  <a:ea typeface="+mj-ea"/>
                </a:rPr>
                <a:t>可编程共识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7000" y="3345577"/>
              <a:ext cx="13969065" cy="617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endParaRPr lang="en-US" sz="1600" spc="17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85800" y="5963490"/>
            <a:ext cx="10820400" cy="27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zh-CN" altLang="en-US" spc="17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spc="17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：1.4, 2024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55800"/>
            <a:ext cx="1743062" cy="1743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=""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=""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D1F4462-1EF2-46F1-BD8E-31763D4D9200}"/>
              </a:ext>
            </a:extLst>
          </p:cNvPr>
          <p:cNvSpPr txBox="1"/>
          <p:nvPr/>
        </p:nvSpPr>
        <p:spPr>
          <a:xfrm>
            <a:off x="530492" y="1130785"/>
            <a:ext cx="832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AdaChain</a:t>
            </a:r>
            <a:r>
              <a:rPr lang="zh-CN" altLang="en-US" dirty="0"/>
              <a:t>存在问题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架构动态切换，针对某类负载效果较佳，但多类负载混合在一块时效果不理性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架构切换引入额外开销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若负载类型变化频繁，无法实现架构的较优匹配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6F05915-E59B-41EE-8382-5E454836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7" y="2331114"/>
            <a:ext cx="8587544" cy="24949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44F82CC-FD1C-4633-90C5-7AA3012DA4F5}"/>
              </a:ext>
            </a:extLst>
          </p:cNvPr>
          <p:cNvSpPr txBox="1"/>
          <p:nvPr/>
        </p:nvSpPr>
        <p:spPr>
          <a:xfrm>
            <a:off x="530492" y="5297557"/>
            <a:ext cx="974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AdaChain</a:t>
            </a:r>
            <a:r>
              <a:rPr lang="zh-CN" altLang="en-US" dirty="0"/>
              <a:t>上进行实验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构造多负载混合类型：研究</a:t>
            </a:r>
            <a:r>
              <a:rPr lang="en-US" altLang="zh-CN" dirty="0" err="1"/>
              <a:t>AdaChain</a:t>
            </a:r>
            <a:r>
              <a:rPr lang="zh-CN" altLang="en-US" dirty="0"/>
              <a:t>四类负载以及四个衡量指标的特性，构造出混合型负载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运行</a:t>
            </a:r>
            <a:r>
              <a:rPr lang="en-US" altLang="zh-CN" dirty="0" err="1"/>
              <a:t>AdaChain</a:t>
            </a:r>
            <a:r>
              <a:rPr lang="zh-CN" altLang="en-US" dirty="0"/>
              <a:t>平台并做简单测试，验证是否能跑起来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实验测试：</a:t>
            </a:r>
            <a:r>
              <a:rPr lang="en-US" altLang="zh-CN" dirty="0"/>
              <a:t>TPS</a:t>
            </a:r>
            <a:r>
              <a:rPr lang="zh-CN" altLang="en-US" dirty="0"/>
              <a:t>、有效</a:t>
            </a:r>
            <a:r>
              <a:rPr lang="en-US" altLang="zh-CN" dirty="0"/>
              <a:t>TPS</a:t>
            </a:r>
            <a:r>
              <a:rPr lang="zh-CN" altLang="en-US" dirty="0"/>
              <a:t>、时延、波动程度等等</a:t>
            </a:r>
          </a:p>
        </p:txBody>
      </p:sp>
    </p:spTree>
    <p:extLst>
      <p:ext uri="{BB962C8B-B14F-4D97-AF65-F5344CB8AC3E}">
        <p14:creationId xmlns:p14="http://schemas.microsoft.com/office/powerpoint/2010/main" val="140103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=""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=""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D9FC24-6CE5-4B01-B3AD-896105C39CE2}"/>
              </a:ext>
            </a:extLst>
          </p:cNvPr>
          <p:cNvSpPr txBox="1"/>
          <p:nvPr/>
        </p:nvSpPr>
        <p:spPr>
          <a:xfrm>
            <a:off x="116701" y="882946"/>
            <a:ext cx="12421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pc-fabric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基于</a:t>
            </a:r>
            <a:r>
              <a:rPr lang="en-US" altLang="zh-CN" dirty="0" err="1"/>
              <a:t>AdaChain</a:t>
            </a:r>
            <a:r>
              <a:rPr lang="zh-CN" altLang="en-US" dirty="0"/>
              <a:t>测试实验构造出的混合负载，设计相应的</a:t>
            </a:r>
            <a:r>
              <a:rPr lang="en-US" altLang="zh-CN" dirty="0"/>
              <a:t>PC</a:t>
            </a:r>
            <a:r>
              <a:rPr lang="zh-CN" altLang="en-US" dirty="0"/>
              <a:t>模块，将负载分离并针对性处理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实验测试</a:t>
            </a:r>
          </a:p>
        </p:txBody>
      </p:sp>
    </p:spTree>
    <p:extLst>
      <p:ext uri="{BB962C8B-B14F-4D97-AF65-F5344CB8AC3E}">
        <p14:creationId xmlns:p14="http://schemas.microsoft.com/office/powerpoint/2010/main" val="29539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=""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=""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D9FC24-6CE5-4B01-B3AD-896105C39CE2}"/>
              </a:ext>
            </a:extLst>
          </p:cNvPr>
          <p:cNvSpPr txBox="1"/>
          <p:nvPr/>
        </p:nvSpPr>
        <p:spPr>
          <a:xfrm>
            <a:off x="116701" y="882946"/>
            <a:ext cx="6180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pc-ledger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基于</a:t>
            </a:r>
            <a:r>
              <a:rPr lang="en-US" altLang="zh-CN" dirty="0" err="1"/>
              <a:t>AdaChain</a:t>
            </a:r>
            <a:r>
              <a:rPr lang="zh-CN" altLang="en-US" dirty="0"/>
              <a:t>测试实验构造出的混合负载，设计相应的</a:t>
            </a:r>
            <a:r>
              <a:rPr lang="en-US" altLang="zh-CN" dirty="0"/>
              <a:t>PC</a:t>
            </a:r>
            <a:r>
              <a:rPr lang="zh-CN" altLang="en-US" dirty="0"/>
              <a:t>模块，将负载分离并针对性处理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/>
              <a:t>实验测试</a:t>
            </a:r>
          </a:p>
        </p:txBody>
      </p:sp>
    </p:spTree>
    <p:extLst>
      <p:ext uri="{BB962C8B-B14F-4D97-AF65-F5344CB8AC3E}">
        <p14:creationId xmlns:p14="http://schemas.microsoft.com/office/powerpoint/2010/main" val="285587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DC5F608-D7AC-4B97-9333-3297E7AE1F64}"/>
              </a:ext>
            </a:extLst>
          </p:cNvPr>
          <p:cNvSpPr txBox="1"/>
          <p:nvPr/>
        </p:nvSpPr>
        <p:spPr>
          <a:xfrm>
            <a:off x="142504" y="546265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综合型实验考虑多一个对照组：多分区针对性处理负载的方案（不分区支持多类共识、分区以支持多类共识在安全性、可扩展性等上的优势）</a:t>
            </a:r>
            <a:endParaRPr lang="en-US" altLang="zh-CN" sz="1200" dirty="0"/>
          </a:p>
          <a:p>
            <a:r>
              <a:rPr lang="en-US" altLang="zh-CN" sz="1200" dirty="0"/>
              <a:t>2. PC</a:t>
            </a:r>
            <a:r>
              <a:rPr lang="zh-CN" altLang="en-US" sz="1200" dirty="0"/>
              <a:t>的可扩展性问题：在</a:t>
            </a:r>
            <a:r>
              <a:rPr lang="en-US" altLang="zh-CN" sz="1200" dirty="0"/>
              <a:t>4</a:t>
            </a:r>
            <a:r>
              <a:rPr lang="zh-CN" altLang="en-US" sz="1200" dirty="0"/>
              <a:t>个节点上、</a:t>
            </a:r>
            <a:r>
              <a:rPr lang="en-US" altLang="zh-CN" sz="1200" dirty="0"/>
              <a:t>100</a:t>
            </a:r>
            <a:r>
              <a:rPr lang="zh-CN" altLang="en-US" sz="1200" dirty="0"/>
              <a:t>个节点上性能的变化</a:t>
            </a:r>
            <a:r>
              <a:rPr lang="en-US" altLang="zh-CN" sz="1200" dirty="0"/>
              <a:t>…</a:t>
            </a:r>
            <a:r>
              <a:rPr lang="zh-CN" altLang="en-US" sz="1200" dirty="0"/>
              <a:t>（抛出共识算法等方面的影响，</a:t>
            </a:r>
            <a:r>
              <a:rPr lang="en-US" altLang="zh-CN" sz="1200" dirty="0"/>
              <a:t>PC</a:t>
            </a:r>
            <a:r>
              <a:rPr lang="zh-CN" altLang="en-US" sz="1200" dirty="0"/>
              <a:t>本身不带来太多损耗）</a:t>
            </a:r>
            <a:endParaRPr lang="en-US" altLang="zh-CN" sz="1200" dirty="0"/>
          </a:p>
          <a:p>
            <a:r>
              <a:rPr lang="en-US" altLang="zh-CN" sz="1200" dirty="0"/>
              <a:t>3. pc-ledger</a:t>
            </a:r>
            <a:r>
              <a:rPr lang="zh-CN" altLang="en-US" sz="1200" dirty="0"/>
              <a:t>实现分片、跨链的某些定制化能力后，能够在安全性、节点数、时延等方面有优势</a:t>
            </a:r>
          </a:p>
        </p:txBody>
      </p:sp>
    </p:spTree>
    <p:extLst>
      <p:ext uri="{BB962C8B-B14F-4D97-AF65-F5344CB8AC3E}">
        <p14:creationId xmlns:p14="http://schemas.microsoft.com/office/powerpoint/2010/main" val="13156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72985" cy="6858000"/>
            <a:chOff x="0" y="0"/>
            <a:chExt cx="11145970" cy="13716000"/>
          </a:xfrm>
        </p:grpSpPr>
        <p:sp>
          <p:nvSpPr>
            <p:cNvPr id="3" name="AutoShape 3"/>
            <p:cNvSpPr/>
            <p:nvPr/>
          </p:nvSpPr>
          <p:spPr>
            <a:xfrm rot="-5400000">
              <a:off x="-2270428" y="2270428"/>
              <a:ext cx="13716000" cy="9175144"/>
            </a:xfrm>
            <a:prstGeom prst="rect">
              <a:avLst/>
            </a:prstGeom>
            <a:solidFill>
              <a:srgbClr val="003070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" name="AutoShape 4"/>
            <p:cNvSpPr/>
            <p:nvPr/>
          </p:nvSpPr>
          <p:spPr>
            <a:xfrm rot="-5400000">
              <a:off x="2541006" y="6634137"/>
              <a:ext cx="13716000" cy="44772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5"/>
            <p:cNvSpPr/>
            <p:nvPr/>
          </p:nvSpPr>
          <p:spPr>
            <a:xfrm rot="-5400000">
              <a:off x="3524807" y="6094837"/>
              <a:ext cx="13716000" cy="1526326"/>
            </a:xfrm>
            <a:custGeom>
              <a:avLst/>
              <a:gdLst/>
              <a:ahLst/>
              <a:cxnLst/>
              <a:rect l="l" t="t" r="r" b="b"/>
              <a:pathLst>
                <a:path w="13716000" h="1526326">
                  <a:moveTo>
                    <a:pt x="0" y="0"/>
                  </a:moveTo>
                  <a:lnTo>
                    <a:pt x="13716000" y="0"/>
                  </a:lnTo>
                  <a:lnTo>
                    <a:pt x="13716000" y="1526326"/>
                  </a:lnTo>
                  <a:lnTo>
                    <a:pt x="0" y="1526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</a:blip>
              <a:stretch>
                <a:fillRect l="-38888" t="-155609" r="-38888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19016" y="2350727"/>
            <a:ext cx="4328307" cy="659130"/>
            <a:chOff x="0" y="0"/>
            <a:chExt cx="8656614" cy="131826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1455A8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36872"/>
              <a:ext cx="1318260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b="1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207260" y="264880"/>
              <a:ext cx="6449354" cy="64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zh-CN" altLang="en-US" sz="2133" b="1" spc="213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问题引入型实验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19016" y="3375300"/>
            <a:ext cx="4328307" cy="659130"/>
            <a:chOff x="0" y="0"/>
            <a:chExt cx="8656614" cy="131826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1455A8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136872"/>
              <a:ext cx="1318260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b="1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07260" y="264880"/>
              <a:ext cx="6449354" cy="64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zh-CN" altLang="en-US" sz="2133" b="1" spc="213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综合型实验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77191" y="2634760"/>
            <a:ext cx="3633191" cy="1399670"/>
            <a:chOff x="0" y="-57150"/>
            <a:chExt cx="7266383" cy="2799339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57150"/>
              <a:ext cx="7266383" cy="132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47"/>
                </a:lnSpc>
              </a:pPr>
              <a:r>
                <a:rPr lang="en-US" sz="4334" spc="2167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思源黑体 2 Bold" panose="020B0800000000000000" charset="-122"/>
                </a:rPr>
                <a:t>目录</a:t>
              </a:r>
              <a:endParaRPr lang="en-US" sz="4334" spc="2167" dirty="0">
                <a:solidFill>
                  <a:srgbClr val="FFFFFF"/>
                </a:solidFill>
                <a:latin typeface="微软雅黑" panose="020B0503020204020204" pitchFamily="34" charset="-122"/>
                <a:ea typeface="思源黑体 2 Bold" panose="020B0800000000000000" charset="-122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828219"/>
              <a:ext cx="7266383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=""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=""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EC3B0F5-6721-458D-B368-507027C7CE82}"/>
              </a:ext>
            </a:extLst>
          </p:cNvPr>
          <p:cNvSpPr txBox="1"/>
          <p:nvPr/>
        </p:nvSpPr>
        <p:spPr>
          <a:xfrm>
            <a:off x="9864988" y="5792815"/>
            <a:ext cx="24368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参考</a:t>
            </a:r>
            <a:endParaRPr lang="en-US" altLang="zh-CN" sz="1100" dirty="0"/>
          </a:p>
          <a:p>
            <a:r>
              <a:rPr lang="zh-CN" altLang="en-US" sz="1100" dirty="0">
                <a:hlinkClick r:id="rId2"/>
              </a:rPr>
              <a:t>负载构建</a:t>
            </a:r>
            <a:r>
              <a:rPr lang="en-US" altLang="zh-CN" sz="1100" dirty="0">
                <a:hlinkClick r:id="rId2"/>
              </a:rPr>
              <a:t>1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MorphDAG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zipf</a:t>
            </a:r>
            <a:r>
              <a:rPr lang="zh-CN" altLang="en-US" sz="1100" dirty="0"/>
              <a:t>分布）</a:t>
            </a:r>
            <a:endParaRPr lang="en-US" altLang="zh-CN" sz="1100" dirty="0"/>
          </a:p>
          <a:p>
            <a:r>
              <a:rPr lang="zh-CN" altLang="en-US" sz="1100" dirty="0">
                <a:hlinkClick r:id="rId3"/>
              </a:rPr>
              <a:t>负载构建</a:t>
            </a:r>
            <a:r>
              <a:rPr lang="en-US" altLang="zh-CN" sz="1100" dirty="0">
                <a:hlinkClick r:id="rId3"/>
              </a:rPr>
              <a:t>2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AdaChain</a:t>
            </a:r>
            <a:r>
              <a:rPr lang="zh-CN" altLang="en-US" sz="1100" dirty="0"/>
              <a:t>，定制负载）</a:t>
            </a:r>
            <a:endParaRPr lang="en-US" altLang="zh-CN" sz="1100" dirty="0"/>
          </a:p>
          <a:p>
            <a:r>
              <a:rPr lang="en-US" altLang="zh-CN" sz="1100" dirty="0" err="1">
                <a:hlinkClick r:id="rId4"/>
              </a:rPr>
              <a:t>Smallbank</a:t>
            </a:r>
            <a:r>
              <a:rPr lang="zh-CN" altLang="en-US" sz="1100" dirty="0">
                <a:hlinkClick r:id="rId4"/>
              </a:rPr>
              <a:t>合约逻辑</a:t>
            </a:r>
            <a:r>
              <a:rPr lang="en-US" altLang="zh-CN" sz="1100" dirty="0">
                <a:hlinkClick r:id="rId4"/>
              </a:rPr>
              <a:t>1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AdaChain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en-US" altLang="zh-CN" sz="1100" dirty="0">
                <a:hlinkClick r:id="rId5"/>
              </a:rPr>
              <a:t>Small bank</a:t>
            </a:r>
            <a:r>
              <a:rPr lang="zh-CN" altLang="en-US" sz="1100" dirty="0">
                <a:hlinkClick r:id="rId5"/>
              </a:rPr>
              <a:t>合约逻辑</a:t>
            </a:r>
            <a:r>
              <a:rPr lang="en-US" altLang="zh-CN" sz="1100" dirty="0">
                <a:hlinkClick r:id="rId5"/>
              </a:rPr>
              <a:t>2</a:t>
            </a:r>
            <a:r>
              <a:rPr lang="zh-CN" altLang="en-US" sz="1100" dirty="0"/>
              <a:t>（</a:t>
            </a:r>
            <a:r>
              <a:rPr lang="en-US" altLang="zh-CN" sz="1100" dirty="0"/>
              <a:t>Fabric#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pic>
        <p:nvPicPr>
          <p:cNvPr id="6" name="内容占位符 4">
            <a:extLst>
              <a:ext uri="{FF2B5EF4-FFF2-40B4-BE49-F238E27FC236}">
                <a16:creationId xmlns="" xmlns:a16="http://schemas.microsoft.com/office/drawing/2014/main" id="{2EAD9CBA-A162-481D-B0AF-9241AA1216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72" t="31283"/>
          <a:stretch/>
        </p:blipFill>
        <p:spPr>
          <a:xfrm>
            <a:off x="102741" y="5238884"/>
            <a:ext cx="5555958" cy="1619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095932E-1D13-4C9F-858E-EE1C4AE95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1" y="3788309"/>
            <a:ext cx="5280745" cy="12611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B47F401-B1BB-43A5-964A-43410FB9A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1538" y="3359796"/>
            <a:ext cx="2507279" cy="19836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EAE6550-76B5-4171-AB1C-DF9142BE6BC0}"/>
              </a:ext>
            </a:extLst>
          </p:cNvPr>
          <p:cNvSpPr txBox="1"/>
          <p:nvPr/>
        </p:nvSpPr>
        <p:spPr>
          <a:xfrm>
            <a:off x="8390811" y="856989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合约：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SmallBank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 err="1"/>
              <a:t>AdaChain</a:t>
            </a:r>
            <a:r>
              <a:rPr lang="zh-CN" altLang="en-US" sz="1400" dirty="0"/>
              <a:t>的版本）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TransactionSavings</a:t>
            </a:r>
            <a:r>
              <a:rPr lang="zh-CN" altLang="en-US" sz="1400" dirty="0"/>
              <a:t>：活期账户存额</a:t>
            </a:r>
            <a:r>
              <a:rPr lang="en-US" altLang="zh-CN" sz="1400" dirty="0"/>
              <a:t>+1000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DepositChecking</a:t>
            </a:r>
            <a:r>
              <a:rPr lang="zh-CN" altLang="en-US" sz="1400" dirty="0"/>
              <a:t>：定期账户存额</a:t>
            </a:r>
            <a:r>
              <a:rPr lang="en-US" altLang="zh-CN" sz="1400" dirty="0"/>
              <a:t>+1000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SendPayment</a:t>
            </a:r>
            <a:r>
              <a:rPr lang="zh-CN" altLang="en-US" sz="1400" dirty="0"/>
              <a:t>：两个账户间转账</a:t>
            </a:r>
            <a:r>
              <a:rPr lang="en-US" altLang="zh-CN" sz="1400" dirty="0"/>
              <a:t>5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WriteCheck</a:t>
            </a:r>
            <a:r>
              <a:rPr lang="zh-CN" altLang="en-US" sz="1400" dirty="0"/>
              <a:t>：账户存额</a:t>
            </a:r>
            <a:r>
              <a:rPr lang="en-US" altLang="zh-CN" sz="1400" dirty="0"/>
              <a:t>-100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Amalgamate</a:t>
            </a:r>
            <a:r>
              <a:rPr lang="zh-CN" altLang="en-US" sz="1400" dirty="0"/>
              <a:t>：定期账户全转入活期账户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/>
              <a:t>Query</a:t>
            </a:r>
            <a:r>
              <a:rPr lang="zh-CN" altLang="en-US" sz="1400" dirty="0"/>
              <a:t>：获取活期账户和定期账户存额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D95EE32-8431-4329-8AF3-2E44412DEE27}"/>
              </a:ext>
            </a:extLst>
          </p:cNvPr>
          <p:cNvSpPr txBox="1"/>
          <p:nvPr/>
        </p:nvSpPr>
        <p:spPr>
          <a:xfrm>
            <a:off x="95364" y="3538785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ABCD</a:t>
            </a:r>
            <a:r>
              <a:rPr lang="zh-CN" altLang="en-US" sz="1400" dirty="0"/>
              <a:t>各类负载的特性，</a:t>
            </a:r>
            <a:r>
              <a:rPr lang="en-US" altLang="zh-CN" sz="1400" dirty="0"/>
              <a:t>E</a:t>
            </a:r>
            <a:r>
              <a:rPr lang="zh-CN" altLang="en-US" sz="1400" dirty="0"/>
              <a:t>是</a:t>
            </a:r>
            <a:r>
              <a:rPr lang="en-US" altLang="zh-CN" sz="1400" dirty="0"/>
              <a:t>B</a:t>
            </a:r>
            <a:r>
              <a:rPr lang="zh-CN" altLang="en-US" sz="1400" dirty="0"/>
              <a:t>的扩展，用来模拟机器性能的不同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C333D87-A869-457D-932F-1038C1AC1745}"/>
              </a:ext>
            </a:extLst>
          </p:cNvPr>
          <p:cNvSpPr txBox="1"/>
          <p:nvPr/>
        </p:nvSpPr>
        <p:spPr>
          <a:xfrm>
            <a:off x="63178" y="5055606"/>
            <a:ext cx="5282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通过调整</a:t>
            </a:r>
            <a:r>
              <a:rPr lang="en-US" altLang="zh-CN" sz="1400" dirty="0" err="1"/>
              <a:t>SmallBank</a:t>
            </a:r>
            <a:r>
              <a:rPr lang="zh-CN" altLang="en-US" sz="1400" dirty="0"/>
              <a:t>的测试参数，来实现</a:t>
            </a:r>
            <a:r>
              <a:rPr lang="en-US" altLang="zh-CN" sz="1400" dirty="0"/>
              <a:t>ABCDE</a:t>
            </a:r>
            <a:r>
              <a:rPr lang="zh-CN" altLang="en-US" sz="1400" dirty="0"/>
              <a:t>四类不同负载特性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618EBDF-F538-4868-9DB6-622248A3ECE0}"/>
              </a:ext>
            </a:extLst>
          </p:cNvPr>
          <p:cNvSpPr txBox="1"/>
          <p:nvPr/>
        </p:nvSpPr>
        <p:spPr>
          <a:xfrm>
            <a:off x="5285672" y="5346539"/>
            <a:ext cx="5848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共</a:t>
            </a:r>
            <a:r>
              <a:rPr lang="en-US" altLang="zh-CN" sz="1200" dirty="0"/>
              <a:t>10000</a:t>
            </a:r>
            <a:r>
              <a:rPr lang="zh-CN" altLang="en-US" sz="1200" dirty="0"/>
              <a:t>个账户</a:t>
            </a:r>
            <a:endParaRPr lang="en-US" altLang="zh-CN" sz="1200" dirty="0"/>
          </a:p>
          <a:p>
            <a:r>
              <a:rPr lang="en-US" altLang="zh-CN" sz="1200" dirty="0"/>
              <a:t>Pw</a:t>
            </a:r>
            <a:r>
              <a:rPr lang="zh-CN" altLang="en-US" sz="1200" dirty="0"/>
              <a:t>：从五种更改类型的交易中选的概率，即写率</a:t>
            </a:r>
            <a:endParaRPr lang="en-US" altLang="zh-CN" sz="1200" dirty="0"/>
          </a:p>
          <a:p>
            <a:r>
              <a:rPr lang="en-US" altLang="zh-CN" sz="1200" dirty="0"/>
              <a:t>1-Pw</a:t>
            </a:r>
            <a:r>
              <a:rPr lang="zh-CN" altLang="en-US" sz="1200" dirty="0"/>
              <a:t>：选</a:t>
            </a:r>
            <a:r>
              <a:rPr lang="en-US" altLang="zh-CN" sz="1200" dirty="0"/>
              <a:t>Query</a:t>
            </a:r>
            <a:r>
              <a:rPr lang="zh-CN" altLang="en-US" sz="1200" dirty="0"/>
              <a:t>交易的概率</a:t>
            </a:r>
            <a:endParaRPr lang="en-US" altLang="zh-CN" sz="1200" dirty="0"/>
          </a:p>
          <a:p>
            <a:r>
              <a:rPr lang="en-US" altLang="zh-CN" sz="1200" dirty="0"/>
              <a:t>Phot</a:t>
            </a:r>
            <a:r>
              <a:rPr lang="zh-CN" altLang="en-US" sz="1200" dirty="0"/>
              <a:t>：交易选择热键账户访问的概率（哪些账户是热键账户）</a:t>
            </a:r>
            <a:endParaRPr lang="en-US" altLang="zh-CN" sz="1200" dirty="0"/>
          </a:p>
          <a:p>
            <a:r>
              <a:rPr lang="en-US" altLang="zh-CN" sz="1200" dirty="0" err="1"/>
              <a:t>Nhot</a:t>
            </a:r>
            <a:r>
              <a:rPr lang="zh-CN" altLang="en-US" sz="1200" dirty="0"/>
              <a:t>：热键账户的数量</a:t>
            </a:r>
            <a:endParaRPr lang="en-US" altLang="zh-CN" sz="1200" dirty="0"/>
          </a:p>
          <a:p>
            <a:r>
              <a:rPr lang="en-US" altLang="zh-CN" sz="1200" dirty="0" err="1"/>
              <a:t>Ntrans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Tfire</a:t>
            </a:r>
            <a:r>
              <a:rPr lang="zh-CN" altLang="en-US" sz="1200" dirty="0"/>
              <a:t>：每</a:t>
            </a:r>
            <a:r>
              <a:rPr lang="en-US" altLang="zh-CN" sz="1200" dirty="0" err="1"/>
              <a:t>Tfire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ms</a:t>
            </a:r>
            <a:r>
              <a:rPr lang="zh-CN" altLang="en-US" sz="1200" dirty="0"/>
              <a:t>发出</a:t>
            </a:r>
            <a:r>
              <a:rPr lang="en-US" altLang="zh-CN" sz="1200" dirty="0" err="1"/>
              <a:t>Ntrans</a:t>
            </a:r>
            <a:r>
              <a:rPr lang="zh-CN" altLang="en-US" sz="1200" dirty="0"/>
              <a:t>笔交易</a:t>
            </a:r>
            <a:endParaRPr lang="en-US" altLang="zh-CN" sz="1200" dirty="0"/>
          </a:p>
          <a:p>
            <a:r>
              <a:rPr lang="en-US" altLang="zh-CN" sz="1200" dirty="0" err="1"/>
              <a:t>Tcompute</a:t>
            </a:r>
            <a:r>
              <a:rPr lang="zh-CN" altLang="en-US" sz="1200" dirty="0"/>
              <a:t>：在执行交易中停顿的时间，用来模拟计算密集程度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6B042F2A-9E63-488A-81A1-8EEA499225DD}"/>
              </a:ext>
            </a:extLst>
          </p:cNvPr>
          <p:cNvSpPr txBox="1"/>
          <p:nvPr/>
        </p:nvSpPr>
        <p:spPr>
          <a:xfrm>
            <a:off x="95364" y="3169453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负载构建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AdaChain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8630656-AFC2-4959-8495-CEFE819E1BC0}"/>
              </a:ext>
            </a:extLst>
          </p:cNvPr>
          <p:cNvSpPr txBox="1"/>
          <p:nvPr/>
        </p:nvSpPr>
        <p:spPr>
          <a:xfrm>
            <a:off x="102741" y="856989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负载构建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zipf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分布）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05219E4D-3822-492C-A97A-1AE16FCFE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70" y="1217335"/>
            <a:ext cx="4613393" cy="18880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805593D9-41CD-4F59-BE94-4D9EB757B7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54" y="1510189"/>
            <a:ext cx="2838125" cy="17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1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86A0153-DE83-41CD-B702-DDA40D82E491}"/>
              </a:ext>
            </a:extLst>
          </p:cNvPr>
          <p:cNvSpPr txBox="1"/>
          <p:nvPr/>
        </p:nvSpPr>
        <p:spPr>
          <a:xfrm>
            <a:off x="116701" y="882946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可编程模块设计</a:t>
            </a:r>
            <a:endParaRPr lang="zh-CN" altLang="en-US" dirty="0"/>
          </a:p>
        </p:txBody>
      </p:sp>
      <p:sp>
        <p:nvSpPr>
          <p:cNvPr id="3" name="AutoShape 18">
            <a:extLst>
              <a:ext uri="{FF2B5EF4-FFF2-40B4-BE49-F238E27FC236}">
                <a16:creationId xmlns="" xmlns:a16="http://schemas.microsoft.com/office/drawing/2014/main" id="{EBD4A5AB-BF80-48D0-8309-0D7741F469A1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4">
            <a:extLst>
              <a:ext uri="{FF2B5EF4-FFF2-40B4-BE49-F238E27FC236}">
                <a16:creationId xmlns="" xmlns:a16="http://schemas.microsoft.com/office/drawing/2014/main" id="{9B43548A-E8E8-42E9-96DC-02A0E799C19B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B7F0FB1-21B1-4DD4-8B28-DFA9B1E75542}"/>
              </a:ext>
            </a:extLst>
          </p:cNvPr>
          <p:cNvSpPr txBox="1"/>
          <p:nvPr/>
        </p:nvSpPr>
        <p:spPr>
          <a:xfrm>
            <a:off x="228600" y="1266995"/>
            <a:ext cx="1182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</a:t>
            </a:r>
            <a:r>
              <a:rPr lang="en-US" altLang="zh-CN" dirty="0"/>
              <a:t>“simple”</a:t>
            </a:r>
            <a:r>
              <a:rPr lang="zh-CN" altLang="en-US" dirty="0"/>
              <a:t>：依据交易调用的合约类型划分处理池。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“</a:t>
            </a:r>
            <a:r>
              <a:rPr lang="en-US" altLang="zh-CN" dirty="0"/>
              <a:t>fine</a:t>
            </a:r>
            <a:r>
              <a:rPr lang="zh-CN" altLang="en-US" dirty="0"/>
              <a:t>”：依据合约类型初步划分池，若为</a:t>
            </a:r>
            <a:r>
              <a:rPr lang="en-US" altLang="zh-CN" dirty="0" err="1"/>
              <a:t>Smallbank</a:t>
            </a:r>
            <a:r>
              <a:rPr lang="zh-CN" altLang="en-US" dirty="0"/>
              <a:t>合约再根据交易涉及的账户再次划分（热点</a:t>
            </a:r>
            <a:r>
              <a:rPr lang="en-US" altLang="zh-CN" dirty="0"/>
              <a:t>/</a:t>
            </a:r>
            <a:r>
              <a:rPr lang="zh-CN" altLang="en-US" dirty="0"/>
              <a:t>冷点账户）。账户</a:t>
            </a:r>
            <a:r>
              <a:rPr lang="en-US" altLang="zh-CN" dirty="0"/>
              <a:t>ID</a:t>
            </a:r>
            <a:r>
              <a:rPr lang="zh-CN" altLang="en-US" dirty="0"/>
              <a:t>从</a:t>
            </a:r>
            <a:r>
              <a:rPr lang="en-US" altLang="zh-CN" dirty="0"/>
              <a:t>0-9999</a:t>
            </a:r>
            <a:r>
              <a:rPr lang="zh-CN" altLang="en-US" dirty="0"/>
              <a:t>，将前</a:t>
            </a:r>
            <a:r>
              <a:rPr lang="en-US" altLang="zh-CN" dirty="0"/>
              <a:t>100</a:t>
            </a:r>
            <a:r>
              <a:rPr lang="zh-CN" altLang="en-US" dirty="0"/>
              <a:t>账户按热点账户来分入一个池，其余账户分入另外池。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</a:t>
            </a:r>
            <a:r>
              <a:rPr lang="en-US" altLang="zh-CN" dirty="0"/>
              <a:t>“s0”</a:t>
            </a:r>
            <a:r>
              <a:rPr lang="zh-CN" altLang="en-US" dirty="0"/>
              <a:t>：默认的</a:t>
            </a:r>
            <a:r>
              <a:rPr lang="en-US" altLang="zh-CN" dirty="0"/>
              <a:t>select</a:t>
            </a:r>
            <a:r>
              <a:rPr lang="zh-CN" altLang="en-US" dirty="0"/>
              <a:t>模块，采用了原</a:t>
            </a:r>
            <a:r>
              <a:rPr lang="en-US" altLang="zh-CN" dirty="0"/>
              <a:t>Fabric</a:t>
            </a:r>
            <a:r>
              <a:rPr lang="zh-CN" altLang="en-US" dirty="0"/>
              <a:t>的交易抽取方法。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“</a:t>
            </a:r>
            <a:r>
              <a:rPr lang="en-US" altLang="zh-CN" dirty="0" err="1"/>
              <a:t>s_conflictReorder</a:t>
            </a:r>
            <a:r>
              <a:rPr lang="zh-CN" altLang="en-US" dirty="0"/>
              <a:t>”：根据</a:t>
            </a:r>
            <a:r>
              <a:rPr lang="en-US" altLang="zh-CN" dirty="0"/>
              <a:t>Fabric++</a:t>
            </a:r>
            <a:r>
              <a:rPr lang="zh-CN" altLang="en-US" dirty="0"/>
              <a:t>的</a:t>
            </a:r>
            <a:r>
              <a:rPr lang="en-US" altLang="zh-CN" dirty="0"/>
              <a:t>Reordering</a:t>
            </a:r>
            <a:r>
              <a:rPr lang="zh-CN" altLang="en-US" dirty="0"/>
              <a:t>技术，实现的基于依赖图的交易抽取方法。该模块安装在处理热点账户的交易池上，处理冷点账户的交易池安装默认的</a:t>
            </a:r>
            <a:r>
              <a:rPr lang="en-US" altLang="zh-CN" dirty="0"/>
              <a:t>select</a:t>
            </a:r>
            <a:r>
              <a:rPr lang="zh-CN" altLang="en-US" dirty="0"/>
              <a:t>模块。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EDC02A-E264-48A1-BCEF-B69BB9967FC8}"/>
              </a:ext>
            </a:extLst>
          </p:cNvPr>
          <p:cNvSpPr txBox="1"/>
          <p:nvPr/>
        </p:nvSpPr>
        <p:spPr>
          <a:xfrm>
            <a:off x="116701" y="3105053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实验对比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EC1A8FD-C72C-4E89-A1CE-BE461EAE94D2}"/>
              </a:ext>
            </a:extLst>
          </p:cNvPr>
          <p:cNvSpPr txBox="1"/>
          <p:nvPr/>
        </p:nvSpPr>
        <p:spPr>
          <a:xfrm>
            <a:off x="228600" y="3494535"/>
            <a:ext cx="118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对照组及实验组：</a:t>
            </a:r>
            <a:r>
              <a:rPr lang="en-US" altLang="zh-CN" dirty="0"/>
              <a:t>Fabric / PC-Fabric</a:t>
            </a:r>
            <a:r>
              <a:rPr lang="zh-CN" altLang="en-US" dirty="0"/>
              <a:t>单池</a:t>
            </a:r>
            <a:r>
              <a:rPr lang="en-US" altLang="zh-CN" dirty="0"/>
              <a:t>(</a:t>
            </a:r>
            <a:r>
              <a:rPr lang="en-US" altLang="zh-CN" dirty="0" err="1"/>
              <a:t>simple+s_conflictReorder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 PC-Fabric</a:t>
            </a:r>
            <a:r>
              <a:rPr lang="zh-CN" altLang="en-US" dirty="0"/>
              <a:t>双池</a:t>
            </a:r>
            <a:r>
              <a:rPr lang="en-US" altLang="zh-CN" dirty="0"/>
              <a:t>(fine+s0+s_conflictReorder)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参数指标：</a:t>
            </a:r>
            <a:r>
              <a:rPr lang="en-US" altLang="zh-CN" dirty="0"/>
              <a:t>TPS</a:t>
            </a:r>
            <a:r>
              <a:rPr lang="zh-CN" altLang="en-US" dirty="0"/>
              <a:t>、</a:t>
            </a:r>
            <a:r>
              <a:rPr lang="en-US" altLang="zh-CN" dirty="0"/>
              <a:t>Delay(average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max)</a:t>
            </a:r>
            <a:r>
              <a:rPr lang="zh-CN" altLang="en-US" dirty="0"/>
              <a:t>、</a:t>
            </a:r>
            <a:r>
              <a:rPr lang="en-US" altLang="zh-CN" dirty="0" err="1"/>
              <a:t>ValidTxRate</a:t>
            </a:r>
            <a:r>
              <a:rPr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C3B6B04-52A8-43F5-9782-BFBDA1904A6C}"/>
              </a:ext>
            </a:extLst>
          </p:cNvPr>
          <p:cNvSpPr txBox="1"/>
          <p:nvPr/>
        </p:nvSpPr>
        <p:spPr>
          <a:xfrm>
            <a:off x="116701" y="5547838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实验预期结果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E5603A1-294D-4380-A828-A6AAEB8935A8}"/>
              </a:ext>
            </a:extLst>
          </p:cNvPr>
          <p:cNvSpPr txBox="1"/>
          <p:nvPr/>
        </p:nvSpPr>
        <p:spPr>
          <a:xfrm>
            <a:off x="228600" y="5874467"/>
            <a:ext cx="1182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Fabric</a:t>
            </a:r>
            <a:r>
              <a:rPr lang="zh-CN" altLang="en-US" dirty="0"/>
              <a:t>：冲突较高，交易有效率低，时延较佳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PC-Fabric</a:t>
            </a:r>
            <a:r>
              <a:rPr lang="zh-CN" altLang="en-US" dirty="0"/>
              <a:t>单池：交易有效率极佳，时延较差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PC-Fabric</a:t>
            </a:r>
            <a:r>
              <a:rPr lang="zh-CN" altLang="en-US" dirty="0"/>
              <a:t>双池：交易有效率比单池稍微差一点点，时延比</a:t>
            </a:r>
            <a:r>
              <a:rPr lang="en-US" altLang="zh-CN" dirty="0"/>
              <a:t>Fabric</a:t>
            </a:r>
            <a:r>
              <a:rPr lang="zh-CN" altLang="en-US" dirty="0"/>
              <a:t>差一点点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="" xmlns:a16="http://schemas.microsoft.com/office/drawing/2014/main" id="{06EDC02A-E264-48A1-BCEF-B69BB9967FC8}"/>
              </a:ext>
            </a:extLst>
          </p:cNvPr>
          <p:cNvSpPr txBox="1"/>
          <p:nvPr/>
        </p:nvSpPr>
        <p:spPr>
          <a:xfrm>
            <a:off x="116701" y="4319944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实验相关设置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8EC1A8FD-C72C-4E89-A1CE-BE461EAE94D2}"/>
              </a:ext>
            </a:extLst>
          </p:cNvPr>
          <p:cNvSpPr txBox="1"/>
          <p:nvPr/>
        </p:nvSpPr>
        <p:spPr>
          <a:xfrm>
            <a:off x="228600" y="4709426"/>
            <a:ext cx="118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发送</a:t>
            </a:r>
            <a:r>
              <a:rPr lang="en-US" altLang="zh-CN" dirty="0" smtClean="0"/>
              <a:t>TPS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，在相关的实验环境下（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核</a:t>
            </a:r>
            <a:r>
              <a:rPr lang="en-US" altLang="zh-CN" dirty="0" smtClean="0"/>
              <a:t>256G</a:t>
            </a:r>
            <a:r>
              <a:rPr lang="zh-CN" altLang="en-US" dirty="0" smtClean="0"/>
              <a:t>内存，</a:t>
            </a:r>
            <a:r>
              <a:rPr lang="en-US" altLang="zh-CN" dirty="0" smtClean="0"/>
              <a:t>2peer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3orderer</a:t>
            </a:r>
            <a:r>
              <a:rPr lang="zh-CN" altLang="en-US" smtClean="0"/>
              <a:t>，双背书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和时延处于一个比较合适的水平，时延</a:t>
            </a:r>
            <a:r>
              <a:rPr lang="en-US" altLang="zh-CN" dirty="0" smtClean="0"/>
              <a:t>1s</a:t>
            </a:r>
            <a:r>
              <a:rPr lang="zh-CN" altLang="en-US" dirty="0" smtClean="0"/>
              <a:t>内，且</a:t>
            </a:r>
            <a:r>
              <a:rPr lang="en-US" altLang="zh-CN" dirty="0" smtClean="0"/>
              <a:t>TPS</a:t>
            </a:r>
            <a:r>
              <a:rPr lang="zh-CN" altLang="en-US" dirty="0" smtClean="0"/>
              <a:t>能够在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附近。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98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413A2B-47CB-42F0-A760-627FFEAC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Fabric++</a:t>
            </a:r>
            <a:r>
              <a:rPr lang="zh-CN" altLang="en-US" dirty="0"/>
              <a:t>并发冲突解决方案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reordering+early</a:t>
            </a:r>
            <a:r>
              <a:rPr lang="en-US" altLang="zh-CN" dirty="0"/>
              <a:t> abort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9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51A63E-8142-48AF-8950-F2CB331E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Reordering</a:t>
            </a:r>
            <a:r>
              <a:rPr lang="zh-CN" altLang="en-US" dirty="0"/>
              <a:t>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51EED71-3DC1-4305-B721-F1ADB90D1852}"/>
              </a:ext>
            </a:extLst>
          </p:cNvPr>
          <p:cNvSpPr txBox="1"/>
          <p:nvPr/>
        </p:nvSpPr>
        <p:spPr>
          <a:xfrm>
            <a:off x="203200" y="104108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r>
              <a:rPr lang="zh-CN" altLang="en-US" dirty="0"/>
              <a:t>：依赖图生成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9AAA096-9E47-45FA-89F8-6104942F7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"/>
          <a:stretch/>
        </p:blipFill>
        <p:spPr>
          <a:xfrm>
            <a:off x="247953" y="2028070"/>
            <a:ext cx="4306570" cy="3171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A729C13-7991-427F-BDC0-AC6FF169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222"/>
          <a:stretch/>
        </p:blipFill>
        <p:spPr>
          <a:xfrm>
            <a:off x="715313" y="5293360"/>
            <a:ext cx="3371850" cy="13411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73A94E8-0FF9-4824-A6A1-379170AE8E44}"/>
              </a:ext>
            </a:extLst>
          </p:cNvPr>
          <p:cNvSpPr txBox="1"/>
          <p:nvPr/>
        </p:nvSpPr>
        <p:spPr>
          <a:xfrm>
            <a:off x="203200" y="144598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存在六笔交易，每笔交易的读集与另外一笔交易的写集</a:t>
            </a:r>
            <a:endParaRPr lang="en-US" altLang="zh-CN" sz="1200" dirty="0"/>
          </a:p>
          <a:p>
            <a:r>
              <a:rPr lang="zh-CN" altLang="en-US" sz="1200" dirty="0"/>
              <a:t>存在交集，则交易存在依赖关系（边）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C6DC5670-F410-475C-8AE9-56C218B506E8}"/>
              </a:ext>
            </a:extLst>
          </p:cNvPr>
          <p:cNvSpPr txBox="1"/>
          <p:nvPr/>
        </p:nvSpPr>
        <p:spPr>
          <a:xfrm>
            <a:off x="5161280" y="95623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</a:t>
            </a:r>
            <a:r>
              <a:rPr lang="zh-CN" altLang="en-US" dirty="0"/>
              <a:t>：识别环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C183F4B-D278-4D38-B99A-6A7A13DE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2981999"/>
            <a:ext cx="3371850" cy="12633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039204-9836-4AE2-A960-95ADB4600492}"/>
              </a:ext>
            </a:extLst>
          </p:cNvPr>
          <p:cNvSpPr txBox="1"/>
          <p:nvPr/>
        </p:nvSpPr>
        <p:spPr>
          <a:xfrm>
            <a:off x="5161280" y="1445984"/>
            <a:ext cx="2116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Tarjan</a:t>
            </a:r>
            <a:r>
              <a:rPr lang="zh-CN" altLang="en-US" sz="1200" dirty="0"/>
              <a:t>算法划分强连接子图</a:t>
            </a:r>
            <a:endParaRPr lang="en-US" altLang="zh-CN" sz="1200" dirty="0"/>
          </a:p>
          <a:p>
            <a:r>
              <a:rPr lang="zh-CN" altLang="en-US" sz="1200" dirty="0"/>
              <a:t>时间复杂度</a:t>
            </a:r>
            <a:r>
              <a:rPr lang="en-US" altLang="zh-CN" sz="1200" dirty="0"/>
              <a:t>O(N+E)</a:t>
            </a:r>
          </a:p>
          <a:p>
            <a:r>
              <a:rPr lang="en-US" altLang="zh-CN" sz="1200" dirty="0"/>
              <a:t>N</a:t>
            </a:r>
            <a:r>
              <a:rPr lang="zh-CN" altLang="en-US" sz="1200" dirty="0"/>
              <a:t>节点数、</a:t>
            </a:r>
            <a:r>
              <a:rPr lang="en-US" altLang="zh-CN" sz="1200" dirty="0"/>
              <a:t>E</a:t>
            </a:r>
            <a:r>
              <a:rPr lang="zh-CN" altLang="en-US" sz="1200" dirty="0"/>
              <a:t>边数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Johnson</a:t>
            </a:r>
            <a:r>
              <a:rPr lang="zh-CN" altLang="en-US" sz="1200" dirty="0"/>
              <a:t>算法识别子图中的环</a:t>
            </a:r>
            <a:endParaRPr lang="en-US" altLang="zh-CN" sz="1200" dirty="0"/>
          </a:p>
          <a:p>
            <a:r>
              <a:rPr lang="zh-CN" altLang="en-US" sz="1200" dirty="0"/>
              <a:t>时间复杂度</a:t>
            </a:r>
            <a:r>
              <a:rPr lang="en-US" altLang="zh-CN" sz="1200" dirty="0"/>
              <a:t>O((N+E)·(C+1))</a:t>
            </a: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环数</a:t>
            </a:r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CC42FEA-466C-49AB-B1BF-02D254E0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733" y="5598160"/>
            <a:ext cx="3799840" cy="10363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20F043F-7ABD-4071-AFDF-E0FB4BDBA013}"/>
              </a:ext>
            </a:extLst>
          </p:cNvPr>
          <p:cNvSpPr txBox="1"/>
          <p:nvPr/>
        </p:nvSpPr>
        <p:spPr>
          <a:xfrm>
            <a:off x="5161279" y="455165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</a:t>
            </a:r>
            <a:r>
              <a:rPr lang="zh-CN" altLang="en-US" dirty="0"/>
              <a:t>：统计交易的环数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763EEBB4-8250-490F-A3B7-396AF486A58C}"/>
              </a:ext>
            </a:extLst>
          </p:cNvPr>
          <p:cNvSpPr txBox="1"/>
          <p:nvPr/>
        </p:nvSpPr>
        <p:spPr>
          <a:xfrm>
            <a:off x="5161280" y="499651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交易是某个环的一部分则标记</a:t>
            </a:r>
            <a:r>
              <a:rPr lang="en-US" altLang="zh-CN" sz="1200" dirty="0"/>
              <a:t>1</a:t>
            </a:r>
          </a:p>
          <a:p>
            <a:r>
              <a:rPr lang="zh-CN" altLang="en-US" sz="1200" dirty="0"/>
              <a:t>最后统计每笔交易在多少个环中存在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C95A135-F493-4C37-9D28-D50551C0D0C0}"/>
              </a:ext>
            </a:extLst>
          </p:cNvPr>
          <p:cNvSpPr txBox="1"/>
          <p:nvPr/>
        </p:nvSpPr>
        <p:spPr>
          <a:xfrm>
            <a:off x="8621792" y="95623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4</a:t>
            </a:r>
            <a:r>
              <a:rPr lang="zh-CN" altLang="en-US" dirty="0"/>
              <a:t>：移除交易打破环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475F9B51-1E8F-412B-BC0B-96D2E0CF31F4}"/>
              </a:ext>
            </a:extLst>
          </p:cNvPr>
          <p:cNvSpPr txBox="1"/>
          <p:nvPr/>
        </p:nvSpPr>
        <p:spPr>
          <a:xfrm>
            <a:off x="8621792" y="1410415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从涉及环数最多的交易开始移除</a:t>
            </a:r>
            <a:endParaRPr lang="en-US" altLang="zh-CN" sz="1200" dirty="0"/>
          </a:p>
          <a:p>
            <a:r>
              <a:rPr lang="zh-CN" altLang="en-US" sz="1200" dirty="0"/>
              <a:t>如果存在多个环数一样的交易，</a:t>
            </a:r>
            <a:endParaRPr lang="en-US" altLang="zh-CN" sz="1200" dirty="0"/>
          </a:p>
          <a:p>
            <a:r>
              <a:rPr lang="zh-CN" altLang="en-US" sz="1200" dirty="0"/>
              <a:t>先去下标小者以确保确定性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首先是</a:t>
            </a:r>
            <a:r>
              <a:rPr lang="en-US" altLang="zh-CN" sz="1200" dirty="0"/>
              <a:t>T0</a:t>
            </a:r>
            <a:r>
              <a:rPr lang="zh-CN" altLang="en-US" sz="1200" dirty="0"/>
              <a:t>和</a:t>
            </a:r>
            <a:r>
              <a:rPr lang="en-US" altLang="zh-CN" sz="1200" dirty="0"/>
              <a:t>T3</a:t>
            </a:r>
            <a:r>
              <a:rPr lang="zh-CN" altLang="en-US" sz="1200" dirty="0"/>
              <a:t>环数最多，下标小者</a:t>
            </a:r>
            <a:r>
              <a:rPr lang="en-US" altLang="zh-CN" sz="1200" dirty="0"/>
              <a:t>T0</a:t>
            </a:r>
            <a:r>
              <a:rPr lang="zh-CN" altLang="en-US" sz="1200" dirty="0"/>
              <a:t>移除，</a:t>
            </a:r>
            <a:endParaRPr lang="en-US" altLang="zh-CN" sz="1200" dirty="0"/>
          </a:p>
          <a:p>
            <a:r>
              <a:rPr lang="en-US" altLang="zh-CN" sz="1200" dirty="0"/>
              <a:t>c1</a:t>
            </a:r>
            <a:r>
              <a:rPr lang="zh-CN" altLang="en-US" sz="1200" dirty="0"/>
              <a:t>和</a:t>
            </a:r>
            <a:r>
              <a:rPr lang="en-US" altLang="zh-CN" sz="1200" dirty="0"/>
              <a:t>c2</a:t>
            </a:r>
            <a:r>
              <a:rPr lang="zh-CN" altLang="en-US" sz="1200" dirty="0"/>
              <a:t>的环破除</a:t>
            </a:r>
            <a:endParaRPr lang="en-US" altLang="zh-CN" sz="1200" dirty="0"/>
          </a:p>
          <a:p>
            <a:r>
              <a:rPr lang="zh-CN" altLang="en-US" sz="1200" dirty="0"/>
              <a:t>只剩</a:t>
            </a:r>
            <a:r>
              <a:rPr lang="en-US" altLang="zh-CN" sz="1200" dirty="0"/>
              <a:t>c3</a:t>
            </a:r>
            <a:r>
              <a:rPr lang="zh-CN" altLang="en-US" sz="1200" dirty="0"/>
              <a:t>环里的</a:t>
            </a:r>
            <a:r>
              <a:rPr lang="en-US" altLang="zh-CN" sz="1200" dirty="0"/>
              <a:t>T2</a:t>
            </a:r>
            <a:r>
              <a:rPr lang="zh-CN" altLang="en-US" sz="1200" dirty="0"/>
              <a:t>和</a:t>
            </a:r>
            <a:r>
              <a:rPr lang="en-US" altLang="zh-CN" sz="1200" dirty="0"/>
              <a:t>T4</a:t>
            </a:r>
            <a:r>
              <a:rPr lang="zh-CN" altLang="en-US" sz="1200" dirty="0"/>
              <a:t>，小标小者</a:t>
            </a:r>
            <a:r>
              <a:rPr lang="en-US" altLang="zh-CN" sz="1200" dirty="0"/>
              <a:t>T2</a:t>
            </a:r>
            <a:r>
              <a:rPr lang="zh-CN" altLang="en-US" sz="1200" dirty="0"/>
              <a:t>去除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所有环去除后，剩下的交易组成下图的无环冲突图</a:t>
            </a:r>
            <a:endParaRPr lang="en-US" altLang="zh-CN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0FD2628F-FF38-4285-AF8C-B70869D25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694" y="3304719"/>
            <a:ext cx="2934577" cy="1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F3A8D-81AA-4070-BCD8-88501A48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Reordering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85F40A0-A866-45DA-9DF4-F5C5CA875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5"/>
          <a:stretch/>
        </p:blipFill>
        <p:spPr>
          <a:xfrm>
            <a:off x="412679" y="946205"/>
            <a:ext cx="5248650" cy="5788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126C5BE-BCD6-4913-8547-499D8761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163190" y="946205"/>
            <a:ext cx="5248649" cy="58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EB22FD-4E3F-4C29-865F-376A98AD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Reordering</a:t>
            </a:r>
            <a:r>
              <a:rPr lang="zh-CN" altLang="en-US" dirty="0"/>
              <a:t>补充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8981754-FB4C-4F1A-9EEF-C0ABFCFFD339}"/>
              </a:ext>
            </a:extLst>
          </p:cNvPr>
          <p:cNvSpPr txBox="1"/>
          <p:nvPr/>
        </p:nvSpPr>
        <p:spPr>
          <a:xfrm>
            <a:off x="238539" y="1256306"/>
            <a:ext cx="1098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Fabric Batch Cutting</a:t>
            </a:r>
            <a:r>
              <a:rPr lang="zh-CN" altLang="en-US" dirty="0"/>
              <a:t>新增条件：</a:t>
            </a:r>
            <a:r>
              <a:rPr lang="en-US" altLang="zh-CN" dirty="0"/>
              <a:t>batch</a:t>
            </a:r>
            <a:r>
              <a:rPr lang="zh-CN" altLang="en-US" dirty="0"/>
              <a:t>中涉及的</a:t>
            </a:r>
            <a:r>
              <a:rPr lang="en-US" altLang="zh-CN" dirty="0"/>
              <a:t>key</a:t>
            </a:r>
            <a:r>
              <a:rPr lang="zh-CN" altLang="en-US" dirty="0"/>
              <a:t>的数目超过一定数目后</a:t>
            </a:r>
            <a:r>
              <a:rPr lang="en-US" altLang="zh-CN" dirty="0"/>
              <a:t>cut</a:t>
            </a:r>
            <a:r>
              <a:rPr lang="zh-CN" altLang="en-US" dirty="0"/>
              <a:t>区块，以确保构建的依赖图有界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代码参考：</a:t>
            </a:r>
            <a:r>
              <a:rPr lang="en-US" altLang="zh-CN" dirty="0" err="1"/>
              <a:t>FabricSharp</a:t>
            </a:r>
            <a:r>
              <a:rPr lang="zh-CN" altLang="en-US" dirty="0"/>
              <a:t>仓库实现的</a:t>
            </a:r>
            <a:r>
              <a:rPr lang="en-US" altLang="zh-CN" dirty="0"/>
              <a:t>Fabric++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41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BB0A2B-C5FF-43B2-A086-2E7D3379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Early Abort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2E4D1EE-B601-4D7C-8F4A-274BA70CCF33}"/>
              </a:ext>
            </a:extLst>
          </p:cNvPr>
          <p:cNvSpPr txBox="1"/>
          <p:nvPr/>
        </p:nvSpPr>
        <p:spPr>
          <a:xfrm>
            <a:off x="0" y="1031365"/>
            <a:ext cx="987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Reordering</a:t>
            </a:r>
            <a:r>
              <a:rPr lang="zh-CN" altLang="en-US" dirty="0"/>
              <a:t>中移除的冲突交易就是一种早期中止，另外还有两种基于</a:t>
            </a:r>
            <a:r>
              <a:rPr lang="en-US" altLang="zh-CN" dirty="0"/>
              <a:t>key-value</a:t>
            </a:r>
            <a:r>
              <a:rPr lang="zh-CN" altLang="en-US" dirty="0"/>
              <a:t>版本的早期中止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CB23D72-765D-41CC-AFF5-66B6CBAF625B}"/>
              </a:ext>
            </a:extLst>
          </p:cNvPr>
          <p:cNvSpPr txBox="1"/>
          <p:nvPr/>
        </p:nvSpPr>
        <p:spPr>
          <a:xfrm>
            <a:off x="174929" y="186855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Early Abort in the Simulation Phase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2F9E38E-7F23-4139-8A2C-43534A13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439"/>
            <a:ext cx="6041736" cy="16925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B841FE1-B50B-4B05-8D14-6DBE94B66538}"/>
              </a:ext>
            </a:extLst>
          </p:cNvPr>
          <p:cNvSpPr txBox="1"/>
          <p:nvPr/>
        </p:nvSpPr>
        <p:spPr>
          <a:xfrm>
            <a:off x="174929" y="2311683"/>
            <a:ext cx="575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实现细粒度并发控制机制，即无锁并发控制，将读写锁移除，</a:t>
            </a:r>
            <a:endParaRPr lang="en-US" altLang="zh-CN" sz="1200" dirty="0"/>
          </a:p>
          <a:p>
            <a:r>
              <a:rPr lang="zh-CN" altLang="en-US" sz="1200" dirty="0"/>
              <a:t>因为存在键值版本时没必要序列化</a:t>
            </a:r>
            <a:r>
              <a:rPr lang="en-US" altLang="zh-CN" sz="1200" dirty="0"/>
              <a:t>Simulation</a:t>
            </a:r>
            <a:r>
              <a:rPr lang="zh-CN" altLang="en-US" sz="1200" dirty="0"/>
              <a:t>和</a:t>
            </a:r>
            <a:r>
              <a:rPr lang="en-US" altLang="zh-CN" sz="1200" dirty="0"/>
              <a:t>Validation</a:t>
            </a:r>
            <a:r>
              <a:rPr lang="zh-CN" altLang="en-US" sz="1200" dirty="0"/>
              <a:t>阶段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执行和验证可并发进行，但验证时提交交易更改键值版本时要和执行阶段不冲突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为此，执行阶段模拟某一个交易时，先确定当前最新区块高度，然后在模拟过程中读的键值的版本必须不高于这个最新区块高度，否则中止交易模拟</a:t>
            </a:r>
            <a:endParaRPr lang="en-US" altLang="zh-CN" sz="1200" dirty="0"/>
          </a:p>
          <a:p>
            <a:r>
              <a:rPr lang="zh-CN" altLang="en-US" sz="1200" dirty="0"/>
              <a:t>如果高于最新区块高度，则说明在模拟过程中有交易被提交而改动了该键值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D2B9793-61FB-4E49-990A-066C482A1FD6}"/>
              </a:ext>
            </a:extLst>
          </p:cNvPr>
          <p:cNvSpPr txBox="1"/>
          <p:nvPr/>
        </p:nvSpPr>
        <p:spPr>
          <a:xfrm>
            <a:off x="6435256" y="186855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Early Abort in the Ordering Phase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9DAF378-FFDE-40FB-94D8-305676113C37}"/>
              </a:ext>
            </a:extLst>
          </p:cNvPr>
          <p:cNvSpPr txBox="1"/>
          <p:nvPr/>
        </p:nvSpPr>
        <p:spPr>
          <a:xfrm>
            <a:off x="6435256" y="2311683"/>
            <a:ext cx="575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排序阶段，一个区块里的交易，如果读取相同的</a:t>
            </a:r>
            <a:r>
              <a:rPr lang="en-US" altLang="zh-CN" sz="1200" dirty="0"/>
              <a:t>key</a:t>
            </a:r>
            <a:r>
              <a:rPr lang="zh-CN" altLang="en-US" sz="1200" dirty="0"/>
              <a:t>，对应</a:t>
            </a:r>
            <a:r>
              <a:rPr lang="en-US" altLang="zh-CN" sz="1200" dirty="0"/>
              <a:t>value</a:t>
            </a:r>
            <a:r>
              <a:rPr lang="zh-CN" altLang="en-US" sz="1200" dirty="0"/>
              <a:t>的版本必须相同，否则说明这些交易模拟过程中有新的对</a:t>
            </a:r>
            <a:r>
              <a:rPr lang="en-US" altLang="zh-CN" sz="1200" dirty="0"/>
              <a:t>key</a:t>
            </a:r>
            <a:r>
              <a:rPr lang="zh-CN" altLang="en-US" sz="1200" dirty="0"/>
              <a:t>的修改被提交，从而导致这些交易基于的</a:t>
            </a:r>
            <a:r>
              <a:rPr lang="en-US" altLang="zh-CN" sz="1200" dirty="0"/>
              <a:t>key</a:t>
            </a:r>
            <a:r>
              <a:rPr lang="zh-CN" altLang="en-US" sz="1200" dirty="0"/>
              <a:t>值版本不同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为此，需要保留下最新</a:t>
            </a:r>
            <a:r>
              <a:rPr lang="en-US" altLang="zh-CN" sz="1200" dirty="0"/>
              <a:t>k-v</a:t>
            </a:r>
            <a:r>
              <a:rPr lang="zh-CN" altLang="en-US" sz="1200" dirty="0"/>
              <a:t>版本的交易，抛弃掉那些</a:t>
            </a:r>
            <a:r>
              <a:rPr lang="en-US" altLang="zh-CN" sz="1200" dirty="0"/>
              <a:t>k-v</a:t>
            </a:r>
            <a:r>
              <a:rPr lang="zh-CN" altLang="en-US" sz="1200" dirty="0"/>
              <a:t>版本过期的交易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50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1263</Words>
  <Application>Microsoft Office PowerPoint</Application>
  <PresentationFormat>自定义</PresentationFormat>
  <Paragraphs>115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Fabric++并发冲突解决方案  reordering+early abort</vt:lpstr>
      <vt:lpstr>Reordering原理</vt:lpstr>
      <vt:lpstr>Reordering算法</vt:lpstr>
      <vt:lpstr>Reordering补充</vt:lpstr>
      <vt:lpstr>Early Abort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hp-pc</dc:creator>
  <cp:lastModifiedBy>Suyb</cp:lastModifiedBy>
  <cp:revision>40</cp:revision>
  <dcterms:created xsi:type="dcterms:W3CDTF">2024-12-25T02:14:31Z</dcterms:created>
  <dcterms:modified xsi:type="dcterms:W3CDTF">2025-01-24T08:16:51Z</dcterms:modified>
</cp:coreProperties>
</file>