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1090" r:id="rId2"/>
    <p:sldId id="1072" r:id="rId3"/>
    <p:sldId id="1067" r:id="rId4"/>
    <p:sldId id="1068" r:id="rId5"/>
    <p:sldId id="1069" r:id="rId6"/>
    <p:sldId id="1070" r:id="rId7"/>
    <p:sldId id="1071" r:id="rId8"/>
    <p:sldId id="1073" r:id="rId9"/>
    <p:sldId id="1074" r:id="rId10"/>
    <p:sldId id="1075" r:id="rId11"/>
    <p:sldId id="1076" r:id="rId12"/>
    <p:sldId id="1077" r:id="rId13"/>
    <p:sldId id="1078" r:id="rId14"/>
    <p:sldId id="1079" r:id="rId15"/>
    <p:sldId id="1080" r:id="rId16"/>
    <p:sldId id="1081" r:id="rId17"/>
    <p:sldId id="1082" r:id="rId18"/>
    <p:sldId id="1083" r:id="rId19"/>
    <p:sldId id="1084" r:id="rId20"/>
    <p:sldId id="1085" r:id="rId21"/>
    <p:sldId id="1086" r:id="rId22"/>
    <p:sldId id="1087" r:id="rId23"/>
    <p:sldId id="1088" r:id="rId24"/>
    <p:sldId id="1091" r:id="rId25"/>
    <p:sldId id="1096" r:id="rId26"/>
    <p:sldId id="1092" r:id="rId27"/>
    <p:sldId id="1093" r:id="rId28"/>
    <p:sldId id="1094" r:id="rId29"/>
    <p:sldId id="1095" r:id="rId30"/>
    <p:sldId id="1097" r:id="rId31"/>
    <p:sldId id="1098" r:id="rId32"/>
    <p:sldId id="1099" r:id="rId33"/>
    <p:sldId id="1100" r:id="rId34"/>
    <p:sldId id="1101" r:id="rId35"/>
    <p:sldId id="1102" r:id="rId36"/>
    <p:sldId id="1103" r:id="rId37"/>
    <p:sldId id="1105" r:id="rId38"/>
    <p:sldId id="1104" r:id="rId39"/>
    <p:sldId id="1106" r:id="rId40"/>
    <p:sldId id="1107" r:id="rId41"/>
    <p:sldId id="1108" r:id="rId42"/>
    <p:sldId id="1109" r:id="rId43"/>
    <p:sldId id="1110" r:id="rId44"/>
    <p:sldId id="1112" r:id="rId45"/>
    <p:sldId id="1111" r:id="rId46"/>
    <p:sldId id="1113" r:id="rId47"/>
    <p:sldId id="1114" r:id="rId48"/>
    <p:sldId id="1115" r:id="rId49"/>
    <p:sldId id="1116" r:id="rId50"/>
    <p:sldId id="1117" r:id="rId51"/>
    <p:sldId id="1118" r:id="rId52"/>
    <p:sldId id="1119" r:id="rId53"/>
    <p:sldId id="1120" r:id="rId54"/>
    <p:sldId id="1121" r:id="rId55"/>
    <p:sldId id="1122" r:id="rId56"/>
    <p:sldId id="1123" r:id="rId57"/>
    <p:sldId id="1124" r:id="rId58"/>
    <p:sldId id="1125" r:id="rId59"/>
    <p:sldId id="1126" r:id="rId60"/>
    <p:sldId id="1127" r:id="rId61"/>
    <p:sldId id="1128" r:id="rId62"/>
    <p:sldId id="1129" r:id="rId63"/>
    <p:sldId id="1130" r:id="rId64"/>
    <p:sldId id="1131" r:id="rId65"/>
    <p:sldId id="1132" r:id="rId66"/>
    <p:sldId id="1133" r:id="rId67"/>
    <p:sldId id="1134" r:id="rId68"/>
    <p:sldId id="1135" r:id="rId69"/>
    <p:sldId id="1136" r:id="rId70"/>
    <p:sldId id="1137" r:id="rId71"/>
    <p:sldId id="1138" r:id="rId72"/>
    <p:sldId id="1139" r:id="rId73"/>
    <p:sldId id="1140" r:id="rId74"/>
    <p:sldId id="1141" r:id="rId75"/>
    <p:sldId id="1142" r:id="rId76"/>
    <p:sldId id="1143" r:id="rId77"/>
    <p:sldId id="1144" r:id="rId78"/>
  </p:sldIdLst>
  <p:sldSz cx="12160250" cy="6840538"/>
  <p:notesSz cx="9874250" cy="6797675"/>
  <p:embeddedFontLst>
    <p:embeddedFont>
      <p:font typeface="맑은 고딕" panose="020B0503020000020004" pitchFamily="50" charset="-127"/>
      <p:regular r:id="rId81"/>
      <p:bold r:id="rId82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488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51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87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17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30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22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45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12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75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42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48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4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78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32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27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3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56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594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16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54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93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5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26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3246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286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263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106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955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885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551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856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325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8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652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988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301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68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4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8550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560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416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631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873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35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607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339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5934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721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397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1198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544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446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738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406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1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920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348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375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184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6726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5557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294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035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375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3192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1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984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644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029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1381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6852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147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776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1706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15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63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5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A0C16-5E00-4F6C-ACD3-E14804C0C73C}"/>
              </a:ext>
            </a:extLst>
          </p:cNvPr>
          <p:cNvSpPr txBox="1"/>
          <p:nvPr/>
        </p:nvSpPr>
        <p:spPr>
          <a:xfrm>
            <a:off x="162179" y="855851"/>
            <a:ext cx="11835892" cy="5909310"/>
          </a:xfrm>
          <a:prstGeom prst="rect">
            <a:avLst/>
          </a:prstGeom>
          <a:noFill/>
        </p:spPr>
        <p:txBody>
          <a:bodyPr wrap="square" lIns="0" tIns="0" rIns="0" bIns="0" numCol="2" rtlCol="0" anchor="t">
            <a:spAutoFit/>
          </a:bodyPr>
          <a:lstStyle/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 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01~08)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분석 알고리즘 이해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데이터패턴 추출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 분리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레퍼런스 알고리즘 구축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분석성능 확인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분석종료 위한 </a:t>
            </a:r>
            <a:r>
              <a:rPr lang="ko-KR" altLang="en-US" sz="2400" b="1" dirty="0" err="1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잔차진단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데이터분석 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04.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미니 프로젝트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0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- 04.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지연값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및 시간변수 추출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더미변수를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할용한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지연값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생성 및 시간정보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417424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- 05.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데이터패턴의 추출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지연값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생성 및 시간정보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 Engineering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32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 분리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시계열과 비시계열 데이터의 훈련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검증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실험 데이터 분리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 Engineering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Train/Test/Validate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데이터로 분리하는 목적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시계열분석과 비시계열분석의 데이터분리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16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 분리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시계열과 데이터의 훈련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검증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실험 데이터 분리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Train/Test/Validate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데이터로 분리하는 목적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시계열분석과 비시계열분석의 데이터분리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시계열분석과 비시계열분석의 데이터분리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30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레퍼런스 알고리즘 마련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회귀분석 레퍼런스 모델 적용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시계열분석과 비시계열분석의 데이터분리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레퍼런스 알고리즘으로 회귀분석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회귀분석 결과를 시각화를 통해 검증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652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분석성능 확인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검증지표 개념 이해하기 및 분석 활용 팁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레퍼런스 알고리즘으로 회귀분석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회귀분석 결과를 시각화를 통해 검증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검증지표가 검증을 해야 하는 목적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일반적인 검증지표와 시계열분석에서의 검증지표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93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분석성능 확인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검증지표 해석을 위한 과소적합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과적합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편향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분산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검증지표가 검증을 해야 하는 목적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일반적인 검증지표와 시계열분석에서의 검증지표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과적합에 유념하라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편향과 분산을 고려하라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81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분석성능 확인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검증지표 적용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과적합에 유념하라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편향과 분산을 고려하라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검증지표를 구현하기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 Engineering</a:t>
            </a:r>
            <a:r>
              <a:rPr lang="ko-KR" altLang="en-US" sz="20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성능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8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분석종료 위한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잔차진단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잔차가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갖추어야 할 조건 및 의미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검증지표를 구현하기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 Engineering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성능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데이터분석에서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잔차진단이란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잔차가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갖추어야 할 모습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91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분석종료 위한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잔차진단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잔차진단을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위한 통계적 방법 이해하기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정상성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정규분포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데이터분석에서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잔차진단이란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잔차가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갖추어야 할 모습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 테스트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정규분포 테스트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83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현실적인 데이터분석 단계별 목적은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</a:t>
            </a:r>
            <a:endParaRPr lang="en-US" altLang="ko-KR" sz="28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강사 소개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강의 준비물 및 진행방향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 분석의 필요성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현실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단계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각 단계별 목적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084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분석종료 위한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잔차진단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- 03.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잔차진단을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위한 통계적 방법 이해하기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자기상관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등분산성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 테스트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정규분포 테스트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자기상관 테스트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등분산성 테스트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569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분석종료 위한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잔차진단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- 04.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잔차진단을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위한 시각화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자기상관 테스트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등분산성 테스트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잔차진단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실습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시각화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17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분석종료 위한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잔차진단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- 04.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잔차진단을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위한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통계량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잔차진단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실습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시각화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잔차진단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실습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통계량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336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분석종료 위한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잔차진단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분석싸이클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정리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레퍼런스 알고리즘 성능 의사결정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잔차진단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실습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시각화 및 통계량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레퍼런스 알고리즘 해석하기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싸이클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정리하기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535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2179" y="855851"/>
            <a:ext cx="11835892" cy="7017306"/>
          </a:xfrm>
          <a:prstGeom prst="rect">
            <a:avLst/>
          </a:prstGeom>
          <a:noFill/>
        </p:spPr>
        <p:txBody>
          <a:bodyPr wrap="square" lIns="0" tIns="0" rIns="0" bIns="0" numCol="2" rtlCol="0" anchor="t">
            <a:spAutoFit/>
          </a:bodyPr>
          <a:lstStyle/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 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01~08)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분석 알고리즘 이해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데이터패턴 추출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 분리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레퍼런스 알고리즘 구축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분석성능 확인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분석종료 위한 </a:t>
            </a:r>
            <a:r>
              <a:rPr lang="ko-KR" altLang="en-US" sz="2400" b="1" dirty="0" err="1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잔차진단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데이터분석 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(Chapter 09~11)</a:t>
            </a: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설명변수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의 현실적 데이터 </a:t>
            </a:r>
            <a:r>
              <a:rPr lang="ko-KR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방향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종속변수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(Y)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 효과적 데이터 </a:t>
            </a:r>
            <a:r>
              <a:rPr lang="ko-KR" altLang="en-U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방향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04.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미니 프로젝트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252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데이터분석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설명변수의 데이터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Roboto"/>
              </a:rPr>
              <a:t>전처리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 방향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시계열의 현실성을 반영한 데이터패턴 반영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데이터분석 준비하기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데이터분석 참고지식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현실적인 데이터패턴 반영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001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데이터분석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설명변수의 데이터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Roboto"/>
              </a:rPr>
              <a:t>전처리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 방향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시계열의 현실성 반영과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관계 이해하기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Condition Number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데이터분석 참고지식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현실적인 데이터패턴 반영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Condition Number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실습의 설명변수 특징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091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데이터분석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설명변수의 데이터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Roboto"/>
              </a:rPr>
              <a:t>전처리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 방향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- 04.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공정 비교를 위한 변수간 스케일 차이 조정하기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Scaling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Condition Number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실습의 설명변수 특징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설명변수의 크기를 조정하고 이를 실습에 반영하기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765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데이터분석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설명변수의 데이터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Roboto"/>
              </a:rPr>
              <a:t>전처리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 방향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- 05.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방지 및 설명력 증대를 위한 불필요 변수 제거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Multicollinearity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설명변수의 크기를 조정하고 이를 실습에 반영하기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과적합을 방지하기 위한 방향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다중공선성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968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데이터분석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설명변수의 데이터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Roboto"/>
              </a:rPr>
              <a:t>전처리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 방향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- 06.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방지 및 설명력 증대를 위한 불필요 변수 제거 실습 및 정리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과적합을 방지하기 위한 방향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다중공선성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다중공선성을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제거하고 분석 성능 향상시키기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설명변수의 현실적인 데이터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성능정리 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56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알고리즘을 이해하기 위한 최소한의 수학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통계 용어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현실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단계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각 단계별 목적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필수적인 통계량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데이터의 함정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787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데이터분석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설명변수의 데이터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Roboto"/>
              </a:rPr>
              <a:t>전처리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 방향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정상성 프로세스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다중공선성을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제거하고 분석 성능 향상시키기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설명변수의 현실적인 데이터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성능정리 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종속변수의 정상성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강정상과 약정상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842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데이터분석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설명변수의 데이터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Roboto"/>
              </a:rPr>
              <a:t>전처리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 방향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비정상성 프로세스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종속변수의 정상성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강정상과 약정상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비정상 데이터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 데이터와의 비교를 통한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인싸이트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801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데이터분석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설명변수의 데이터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Roboto"/>
              </a:rPr>
              <a:t>전처리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 방향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비정상성 프로세스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비정상 데이터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 데이터와의 비교를 통한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인싸이트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정상성을 통계량으로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종속변수 데이터의 정상성 테스트 실습하기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311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2179" y="855851"/>
            <a:ext cx="11835892" cy="7017306"/>
          </a:xfrm>
          <a:prstGeom prst="rect">
            <a:avLst/>
          </a:prstGeom>
          <a:noFill/>
        </p:spPr>
        <p:txBody>
          <a:bodyPr wrap="square" lIns="0" tIns="0" rIns="0" bIns="0" numCol="2" rtlCol="0" anchor="t">
            <a:spAutoFit/>
          </a:bodyPr>
          <a:lstStyle/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 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01~08)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분석 알고리즘 이해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데이터패턴 추출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 분리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레퍼런스 알고리즘 구축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분석성능 확인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분석종료 위한 </a:t>
            </a:r>
            <a:r>
              <a:rPr lang="ko-KR" altLang="en-US" sz="2400" b="1" dirty="0" err="1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잔차진단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데이터분석 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(Chapter 09~11)</a:t>
            </a: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설명변수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의 현실적 데이터 </a:t>
            </a:r>
            <a:r>
              <a:rPr lang="ko-KR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방향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종속변수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(Y)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 효과적 데이터 </a:t>
            </a:r>
            <a:r>
              <a:rPr lang="ko-KR" altLang="en-U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방향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(Chapter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시계열 관련 기계학습 알고리즘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타겟 데이터의 정상성 변환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이해하기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단순 선형 확률과정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적분 선형 확률과정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다변량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선형확률과정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비선형 확률과정 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(with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04.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미니 프로젝트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202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 관련 기계학습 알고리즘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정규화 방법론 알고리즘과 시계열 알고리즘 비교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정상성을 통계량으로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종속변수 데이터의 정상성 테스트 실습하기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정규화 방법론 이해 및 활용성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회귀분석과 정규화 방법론의 차이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940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 관련 기계학습 알고리즘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정규화 방법론 알고리즘 이해를 위한 예제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정규화 방법론 이해 및 활용성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회귀분석과 정규화 방법론의 차이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정규화 방법론 이해도 향상 실습하기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665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 관련 기계학습 알고리즘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- 03. Bagging/Boosting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알고리즘과 시계열 알고리즘 비교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정규화 방법론 이해도 향상 실습하기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Bagging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Boosting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아이디어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알고리즘과의 차이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736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 관련 기계학습 알고리즘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- 04.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레퍼런스 알고리즘과의 성능비교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Bagging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Boosting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아이디어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알고리즘과의 차이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실습을 통해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데이터마이닝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레퍼런스 알고리즘 성능확인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866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 관련 기계학습 알고리즘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- 05.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분석방향에 따른 알고리즘 용어 정리 및 시계열 알고리즘 방향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실습을 통해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데이터마이닝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레퍼런스 알고리즘 성능확인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용어정리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알고리즘 소개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662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타겟 데이터의 정상성 변환 이해하기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정상성 데이터 변환의 목적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6468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용어정리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알고리즘 소개 방향</a:t>
            </a:r>
            <a:endParaRPr lang="en-US" altLang="ko-KR" sz="200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 데이터는 무엇인가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 데이터 변환은 필수인가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데이터분석 관점에서의 정상성 변환의 효과는 무엇인가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350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 결과를 해석하기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필수적인 통계량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데이터의 함정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문제를 정의하는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추정된 결과를 해석하는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향후 분석에서의 활용 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829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타겟 데이터의 정상성 변환 이해하기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정상성 데이터 변환 방법론 이해하기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 데이터는 무엇인가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 데이터 변환은 필수인가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데이터분석 관점에서의 정상성 변환의 효과는 무엇인가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등분산이 아닌 데이터 정상화 방법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628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타겟 데이터의 정상성 변환 이해하기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정상성 데이터 변환 방법론 이해하기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등분산이 아닌 데이터 정상화 방법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추세와 계절성이 존재하는 데이터의 정상화 방법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434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타겟 데이터의 정상성 변환 이해하기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- 04.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정상성 데이터변환 예제로 실습하기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추세와 계절성이 존재하는 데이터의 정상화 방법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실습을 통한 정상성 변환 이해력 상승하기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061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단순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백색잡음 알고리즘 이해 및 예제로 확인하기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실습을 통한 정상성 변환 이해력 상승하기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단순 선형 확률과정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백색잡음의 정의와 실습으로 이해도 향상하기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810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단순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이동평균 알고리즘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단순 선형 확률과정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백색잡음의 정의와 실습으로 이해도 향상하기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이동평균 알고리즘의 수학적 의미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429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단순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이동평균 알고리즘 데이터 생성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이동평균 알고리즘의 수학적 의미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이동평균 알고리즘 실습으로 패턴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001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단순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- 04.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자기회귀 알고리즘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이동평균 알고리즘 실습으로 패턴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자기회귀 알고리즘 수학적 의미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679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단순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- 05.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자기회귀 알고리즘 데이터 생성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자기회귀 알고리즘 수학적 의미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자기회귀 알고리즘 실습으로 패턴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636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단순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- 06.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이동평균과 자기회귀 관계 이해 및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ARMA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알고리즘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자기회귀 알고리즘 실습으로 패턴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정리 및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 </a:t>
            </a:r>
            <a:r>
              <a:rPr lang="ko-KR" altLang="en-US" sz="20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패턴 추론하기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139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단순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- 07. ARMA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예제로 알고리즘 이해 및 예측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정리 및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패턴 추론하기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실습을 통한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패턴 이해하고 적합하기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81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분석 알고리즘 이해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알고리즘을 준비하는 방법과 시계열 알고리즘의 역할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6468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문제를 정의하는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추정된 결과를 해석하는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향후 분석에서의 활용 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알고리즘을 선택하는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296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단순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- 08. ARMA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예제로 알고리즘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최적모수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자동화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실습을 통한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패턴 이해하고 적합하기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 데이터에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를 적용하고 해석하기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105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단순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- 09. ARMAX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이해 및 구현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 데이터에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를 적용하고 해석하기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이외에 추가적인 독립변수를 반영하고 모델링하기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ARMAX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한계 이해하고 향후 방향 정리하기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611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적분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ARIMA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모형 이해하기 및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모수에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따른 패턴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이외에 추가적인 독립변수를 반영하고 모델링하기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ARMAX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한계 이해하고 향후 방향 정리하기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ARIMA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알고리즘 이해하고 패턴 정리하기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911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적분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예제를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활용학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적분차수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알고리즘의 데이터 패턴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ARIMA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알고리즘 이해하고 패턴 정리하기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실습을 통한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ARIMA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패턴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과적분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현상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030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적분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- 03.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단위근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이해하기 및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ARIMA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모형의 한계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실습을 통한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ARIMA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패턴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과적분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현상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단위근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재확인하기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ARIMA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한계확인 및 향후 방향 정리하기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240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적분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- 04. Simple SARIMA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알고리즘 및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모수별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패턴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단위근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재확인하기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ARIMA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한계확인 및 향후 방향 정리하기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SARIMA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알고리즘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2419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적분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- 05. Simple SARIMA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알고리즘 예제로 데이터패턴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SARIMA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알고리즘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실습으로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SARIMA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알고리즘 패턴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2668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적분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- 06. Multiplicated SARIMA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알고리즘 데이터패턴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실습으로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SARIMA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알고리즘 패턴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Multiplicated SARIMA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0278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적분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- 07. Multiplicated SARIMA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알고리즘 예제로 데이터패턴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Multiplicated SARIMA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실습으로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Multiplicated SARIMA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패턴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2358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적분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- 08.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적분 선형확률과정 활용 방향 및 실제 데이터 적합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실습으로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Multiplicated SARIMA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패턴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 데이터에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SARIMA </a:t>
            </a:r>
            <a:r>
              <a:rPr lang="ko-KR" altLang="en-US" sz="20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적용하기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01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분석 알고리즘 이해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시계열과 인공지능 알고리즘의 차이와 설명력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알고리즘을 선택하는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정확성과 설명력의 반비례 관계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전통적 알고리즘과 딥러닝 알고리즘의 비교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836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선형 확률과정 정리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선형확률과정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분석싸이클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 데이터에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SARIMA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적용하기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선형 알고리즘의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분석싸이클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정리하고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785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선형 확률과정 정리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분석싸이클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자동화 참조 및 분석방향 정리하기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선형 알고리즘의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분석싸이클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정리하고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자동화로 파라미터 추정 이해하기 및 자동화 방향 세우기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6601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선형 확률과정 정리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 선형확률과정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분석싸이클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예제로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자동화로 파라미터 추정 이해하기 및 자동화 방향 세우기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실습으로 시계열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분석싸이클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0464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선형 확률과정 정리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- 04.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 선형확률과정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분석싸이클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실제문제로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실습으로 시계열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분석싸이클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이해하기 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 문제로 시계열 </a:t>
            </a:r>
            <a:r>
              <a:rPr lang="ko-KR" altLang="en-US" sz="200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분석싸이클</a:t>
            </a:r>
            <a:r>
              <a:rPr lang="ko-KR" altLang="en-US" sz="20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완성하기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8134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다변량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벡터자기회귀과정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(VAR)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및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임펄스응답함수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(IRP)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 문제로 시계열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분석싸이클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완성하기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다변량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선형 확률과정 배경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VAR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이해 및 반응함수의 배경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파이썬 모듈 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4710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다변량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VAR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및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IRP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예제로 실습하기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다변량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선형 확률과정 배경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VAR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이해 및 반응함수의 배경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파이썬 모듈 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시뮬레이션 데이터를 사용한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VAR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이해도 높이기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1580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다변량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- 03. VAR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및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IRP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예제로 실습하기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시뮬레이션 데이터를 사용한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VAR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이해도 높이기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거시경제 데이터를 사용한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VAR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이해도 높이기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2237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다변량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- 04.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그랜져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인과관계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(Granger Causality)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모형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거시경제 데이터를 사용한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VAR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이해도 높이기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인과관계 모형화 배경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Granger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인과관계 분석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3948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다변량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- 05.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그랜져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인과관계 예제로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인과관계 모형화 배경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Granger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인과관계 분석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 데이터 케이스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종 분석을 통한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Granger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인과관계 분석 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7990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다변량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- 06.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공적분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(Cointegration)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모형 이해 및 예제로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 데이터 케이스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종 분석을 통한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Granger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인과관계 분석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공적분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모형 배경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 주식시장 데이터를 사용한 활용성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48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데이터패턴의 성능과 빈도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정확성과 설명력의 반비례 관계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전통적 알고리즘과 딥러닝 알고리즘의 비교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데이터패턴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(Feature Engineering)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성능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데이터패턴을 위한 </a:t>
            </a:r>
            <a:r>
              <a:rPr lang="ko-KR" altLang="en-US" sz="20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빈도 설정하기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7729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비선형 알고리즘 배경이해 및 상태공간모형 접근하기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공적분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모형 배경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 주식시장 데이터를 사용한 활용성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비선형 접근의 필요성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상태공간모형 등장배경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4714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지수평활법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알고리즘 구조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비선형 접근의 필요성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상태공간모형 등장배경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지수평활법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알고리즘 구조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7210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추세 및 계절 시계열 패턴 추정 및 알고리즘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지수평활법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알고리즘 구조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추세 비선형 접근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계절성 비선형 접근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1700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- 04.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지수평활법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및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ETS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알고리즘 정리 및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추세 비선형 접근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계절성 비선형 접근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지수평활법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알고리즘 요약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ETS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요약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800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- 05.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상태공간모형과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ARIMA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의 관계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지수평활법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알고리즘 요약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ETS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요약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상태공간모형과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ARIMA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일치성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9371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- 06.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상태공간모형기반 시계열 구조화 모형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상태공간모형과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ARIMA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일치성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상태공간모형 기반 구조화모형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0287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- 07.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 구조화 모형 예제로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상태공간모형 기반 구조화모형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실업률 데이터 실습을 통한 구조화모형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129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- 08.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비선형 확률과정의 확장 개념 소개 및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실업률 데이터 실습을 통한 구조화모형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발전 및 확장방향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시뮬레이션 데이터를 통해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71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추세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계절성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주기 분해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데이터패턴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(Feature Engineering)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성능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데이터패턴을 위한 빈도 설정하기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추세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계절성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주기 분해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52086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더미변수 활용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추세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계절성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주기 분해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더미변수를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할용한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32895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28840</TotalTime>
  <Words>3127</Words>
  <Application>Microsoft Office PowerPoint</Application>
  <PresentationFormat>사용자 지정</PresentationFormat>
  <Paragraphs>900</Paragraphs>
  <Slides>77</Slides>
  <Notes>77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5" baseType="lpstr">
      <vt:lpstr>Arial</vt:lpstr>
      <vt:lpstr>Wingdings</vt:lpstr>
      <vt:lpstr>Noto Sans CJK KR Black</vt:lpstr>
      <vt:lpstr>맑은 고딕</vt:lpstr>
      <vt:lpstr>Noto Sans CJK KR Medium</vt:lpstr>
      <vt:lpstr>Roboto</vt:lpstr>
      <vt:lpstr>Noto Sans CJK KR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3267</cp:revision>
  <cp:lastPrinted>2017-06-28T02:15:48Z</cp:lastPrinted>
  <dcterms:created xsi:type="dcterms:W3CDTF">2015-02-06T05:35:23Z</dcterms:created>
  <dcterms:modified xsi:type="dcterms:W3CDTF">2020-10-11T16:21:34Z</dcterms:modified>
</cp:coreProperties>
</file>