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Jacqueline H. de Strasbourg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(10.09.14)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569" y="2857496"/>
            <a:ext cx="253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latin typeface="Monotype Corsiva" pitchFamily="66" charset="0"/>
              </a:rPr>
              <a:t>Cher Docteur G,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5" name="Légende à une bordure 2 4"/>
          <p:cNvSpPr/>
          <p:nvPr/>
        </p:nvSpPr>
        <p:spPr>
          <a:xfrm>
            <a:off x="2786050" y="3786190"/>
            <a:ext cx="6072230" cy="16430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260"/>
              <a:gd name="adj6" fmla="val -16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 smtClean="0"/>
              <a:t>Il faut une majuscule :</a:t>
            </a:r>
          </a:p>
          <a:p>
            <a:pPr algn="just">
              <a:buFont typeface="Arial" pitchFamily="34" charset="0"/>
              <a:buChar char="•"/>
            </a:pPr>
            <a:r>
              <a:rPr lang="fr-FR" dirty="0" smtClean="0"/>
              <a:t> à </a:t>
            </a:r>
            <a:r>
              <a:rPr lang="fr-FR" i="1" dirty="0" smtClean="0"/>
              <a:t>Cher</a:t>
            </a:r>
            <a:r>
              <a:rPr lang="fr-FR" dirty="0" smtClean="0"/>
              <a:t> car il est en début de phrase</a:t>
            </a:r>
          </a:p>
          <a:p>
            <a:pPr algn="just"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i="1" dirty="0" smtClean="0"/>
              <a:t>Docteur</a:t>
            </a:r>
            <a:r>
              <a:rPr lang="fr-FR" dirty="0" smtClean="0"/>
              <a:t> car c’est le titre par lequel on s’adresse à lui (même s’il s’agit d’un nom commun)</a:t>
            </a:r>
          </a:p>
          <a:p>
            <a:pPr algn="just"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i="1" dirty="0" smtClean="0"/>
              <a:t>G</a:t>
            </a:r>
            <a:r>
              <a:rPr lang="fr-FR" dirty="0" smtClean="0"/>
              <a:t> car c’est son nom</a:t>
            </a:r>
            <a:endParaRPr lang="fr-B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857364"/>
            <a:ext cx="71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Mon mari s'est fait mordre le mollet par un pit-bull en faisant son jogging. 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5" name="Légende à une bordure 2 4"/>
          <p:cNvSpPr/>
          <p:nvPr/>
        </p:nvSpPr>
        <p:spPr>
          <a:xfrm>
            <a:off x="2786050" y="500042"/>
            <a:ext cx="6072230" cy="928694"/>
          </a:xfrm>
          <a:prstGeom prst="accentCallout2">
            <a:avLst>
              <a:gd name="adj1" fmla="val 79095"/>
              <a:gd name="adj2" fmla="val -8152"/>
              <a:gd name="adj3" fmla="val 99881"/>
              <a:gd name="adj4" fmla="val -15397"/>
              <a:gd name="adj5" fmla="val 154974"/>
              <a:gd name="adj6" fmla="val 1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i="1" dirty="0" smtClean="0"/>
              <a:t>S’est </a:t>
            </a:r>
            <a:r>
              <a:rPr lang="fr-FR" dirty="0" smtClean="0"/>
              <a:t>avec « </a:t>
            </a:r>
            <a:r>
              <a:rPr lang="fr-FR" i="1" dirty="0" smtClean="0"/>
              <a:t>s » </a:t>
            </a:r>
            <a:r>
              <a:rPr lang="fr-FR" dirty="0" smtClean="0"/>
              <a:t>et non avec « </a:t>
            </a:r>
            <a:r>
              <a:rPr lang="fr-FR" i="1" dirty="0" smtClean="0"/>
              <a:t>c » </a:t>
            </a:r>
            <a:r>
              <a:rPr lang="fr-FR" dirty="0" smtClean="0"/>
              <a:t>car c’est un pronom personnel. On dira : Je </a:t>
            </a:r>
            <a:r>
              <a:rPr lang="fr-FR" i="1" u="sng" dirty="0" smtClean="0"/>
              <a:t>me</a:t>
            </a:r>
            <a:r>
              <a:rPr lang="fr-FR" dirty="0" smtClean="0"/>
              <a:t> suis fait mordre ou tu </a:t>
            </a:r>
            <a:r>
              <a:rPr lang="fr-FR" i="1" u="sng" dirty="0" smtClean="0"/>
              <a:t>t’</a:t>
            </a:r>
            <a:r>
              <a:rPr lang="fr-FR" dirty="0" smtClean="0"/>
              <a:t>es fait mordre.</a:t>
            </a:r>
          </a:p>
        </p:txBody>
      </p:sp>
      <p:sp>
        <p:nvSpPr>
          <p:cNvPr id="7" name="Légende à une bordure 2 6"/>
          <p:cNvSpPr/>
          <p:nvPr/>
        </p:nvSpPr>
        <p:spPr>
          <a:xfrm>
            <a:off x="4429124" y="3143248"/>
            <a:ext cx="4214842" cy="928694"/>
          </a:xfrm>
          <a:prstGeom prst="accentCallout2">
            <a:avLst>
              <a:gd name="adj1" fmla="val 4359"/>
              <a:gd name="adj2" fmla="val 105839"/>
              <a:gd name="adj3" fmla="val -41286"/>
              <a:gd name="adj4" fmla="val 90995"/>
              <a:gd name="adj5" fmla="val -81095"/>
              <a:gd name="adj6" fmla="val 7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i="1" dirty="0" smtClean="0"/>
              <a:t>Pit-bull </a:t>
            </a:r>
            <a:r>
              <a:rPr lang="fr-FR" dirty="0" smtClean="0"/>
              <a:t>peut s’écrire de deux manières : avec un trait d’union ou en un seul mot (</a:t>
            </a:r>
            <a:r>
              <a:rPr lang="fr-FR" i="1" dirty="0" smtClean="0"/>
              <a:t>pitbull</a:t>
            </a:r>
            <a:r>
              <a:rPr lang="fr-FR" dirty="0" smtClean="0"/>
              <a:t>)</a:t>
            </a:r>
          </a:p>
        </p:txBody>
      </p:sp>
      <p:sp>
        <p:nvSpPr>
          <p:cNvPr id="8" name="Légende à une bordure 2 7"/>
          <p:cNvSpPr/>
          <p:nvPr/>
        </p:nvSpPr>
        <p:spPr>
          <a:xfrm>
            <a:off x="1500166" y="4714884"/>
            <a:ext cx="4214842" cy="928694"/>
          </a:xfrm>
          <a:prstGeom prst="accentCallout2">
            <a:avLst>
              <a:gd name="adj1" fmla="val -1572"/>
              <a:gd name="adj2" fmla="val -5249"/>
              <a:gd name="adj3" fmla="val -81619"/>
              <a:gd name="adj4" fmla="val -3103"/>
              <a:gd name="adj5" fmla="val -199723"/>
              <a:gd name="adj6" fmla="val 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i="1" dirty="0" smtClean="0"/>
              <a:t>Faisant </a:t>
            </a:r>
            <a:r>
              <a:rPr lang="fr-FR" dirty="0" smtClean="0"/>
              <a:t>se prononce [</a:t>
            </a:r>
            <a:r>
              <a:rPr lang="fr-FR" dirty="0" err="1" smtClean="0"/>
              <a:t>f</a:t>
            </a:r>
            <a:r>
              <a:rPr lang="fr-FR" u="sng" dirty="0" err="1" smtClean="0"/>
              <a:t>E</a:t>
            </a:r>
            <a:r>
              <a:rPr lang="fr-FR" dirty="0" err="1" smtClean="0"/>
              <a:t>sant</a:t>
            </a:r>
            <a:r>
              <a:rPr lang="fr-FR" dirty="0" smtClean="0"/>
              <a:t>] mais s’écrit bien avec « ai » car c’est le participe présent du verbe f</a:t>
            </a:r>
            <a:r>
              <a:rPr lang="fr-FR" u="sng" dirty="0" smtClean="0"/>
              <a:t>ai</a:t>
            </a:r>
            <a:r>
              <a:rPr lang="fr-FR" dirty="0" smtClean="0"/>
              <a:t>re.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524888"/>
            <a:ext cx="71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Etant donné que ces chiens sont spécialement dressés à ne pas lâcher leur proie, mon mari éprouve d'énormes difficultés à remettre son pantalon, non seulement à cause de la taille de l'animal, mais surtout à cause du propriétaire qui ne veut pas non plus lâcher son chien.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3" name="Légende à une bordure 2 2"/>
          <p:cNvSpPr/>
          <p:nvPr/>
        </p:nvSpPr>
        <p:spPr>
          <a:xfrm>
            <a:off x="642910" y="3714752"/>
            <a:ext cx="4214842" cy="928694"/>
          </a:xfrm>
          <a:prstGeom prst="accentCallout2">
            <a:avLst>
              <a:gd name="adj1" fmla="val -1572"/>
              <a:gd name="adj2" fmla="val -5249"/>
              <a:gd name="adj3" fmla="val -200246"/>
              <a:gd name="adj4" fmla="val -11206"/>
              <a:gd name="adj5" fmla="val -249547"/>
              <a:gd name="adj6" fmla="val 8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i="1" dirty="0" smtClean="0"/>
              <a:t>Dressés : </a:t>
            </a:r>
            <a:r>
              <a:rPr lang="fr-FR" dirty="0" smtClean="0"/>
              <a:t>participe passé employé avec l’auxiliaire « être », il s’accorde avec le sujet. Ici : </a:t>
            </a:r>
            <a:r>
              <a:rPr lang="fr-FR" i="1" dirty="0" smtClean="0"/>
              <a:t>ces chiens</a:t>
            </a:r>
            <a:r>
              <a:rPr lang="fr-FR" dirty="0" smtClean="0"/>
              <a:t>.</a:t>
            </a:r>
          </a:p>
        </p:txBody>
      </p:sp>
      <p:sp>
        <p:nvSpPr>
          <p:cNvPr id="4" name="Légende à une bordure 2 3"/>
          <p:cNvSpPr/>
          <p:nvPr/>
        </p:nvSpPr>
        <p:spPr>
          <a:xfrm>
            <a:off x="4572000" y="5072074"/>
            <a:ext cx="4214842" cy="1285884"/>
          </a:xfrm>
          <a:prstGeom prst="accentCallout2">
            <a:avLst>
              <a:gd name="adj1" fmla="val -1572"/>
              <a:gd name="adj2" fmla="val -5249"/>
              <a:gd name="adj3" fmla="val -63824"/>
              <a:gd name="adj4" fmla="val 32968"/>
              <a:gd name="adj5" fmla="val -124065"/>
              <a:gd name="adj6" fmla="val 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i="1" dirty="0" smtClean="0"/>
              <a:t>Lâcher : </a:t>
            </a:r>
            <a:r>
              <a:rPr lang="fr-FR" dirty="0" smtClean="0"/>
              <a:t>à l’infinitif car on peut le remplacer par un autre infinitif. Par exemple : il ne veut pas mordre/tondre/perdre son chien.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571480"/>
            <a:ext cx="6181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Ça fait trois jours que ça dure. Que faire ?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3" name="Légende à une bordure 2 2"/>
          <p:cNvSpPr/>
          <p:nvPr/>
        </p:nvSpPr>
        <p:spPr>
          <a:xfrm>
            <a:off x="2357422" y="1571612"/>
            <a:ext cx="3286148" cy="428628"/>
          </a:xfrm>
          <a:prstGeom prst="accentCallout2">
            <a:avLst>
              <a:gd name="adj1" fmla="val -1572"/>
              <a:gd name="adj2" fmla="val -5249"/>
              <a:gd name="adj3" fmla="val 20797"/>
              <a:gd name="adj4" fmla="val -15061"/>
              <a:gd name="adj5" fmla="val -115893"/>
              <a:gd name="adj6" fmla="val -3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 smtClean="0"/>
              <a:t>Ne pas oublier les deux cédilles.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100" y="2357430"/>
            <a:ext cx="6904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Dites-lui d'adopter le port du kilt ou du pagne.</a:t>
            </a:r>
            <a:endParaRPr lang="fr-BE" sz="3200" dirty="0">
              <a:latin typeface="Monotype Corsiva" pitchFamily="66" charset="0"/>
            </a:endParaRPr>
          </a:p>
        </p:txBody>
      </p:sp>
      <p:sp>
        <p:nvSpPr>
          <p:cNvPr id="5" name="Légende à une bordure 2 4"/>
          <p:cNvSpPr/>
          <p:nvPr/>
        </p:nvSpPr>
        <p:spPr>
          <a:xfrm>
            <a:off x="571472" y="3500438"/>
            <a:ext cx="3286148" cy="1143008"/>
          </a:xfrm>
          <a:prstGeom prst="accentCallout2">
            <a:avLst>
              <a:gd name="adj1" fmla="val 27343"/>
              <a:gd name="adj2" fmla="val 108066"/>
              <a:gd name="adj3" fmla="val 3769"/>
              <a:gd name="adj4" fmla="val 121051"/>
              <a:gd name="adj5" fmla="val -59347"/>
              <a:gd name="adj6" fmla="val 117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 smtClean="0"/>
              <a:t>Aucun rapport avec le cochon (</a:t>
            </a:r>
            <a:r>
              <a:rPr lang="fr-FR" i="1" dirty="0" smtClean="0"/>
              <a:t>porc</a:t>
            </a:r>
            <a:r>
              <a:rPr lang="fr-FR" dirty="0" smtClean="0"/>
              <a:t>). Il s’agit de porter (avec un « t ») un kilt ou un pagne.</a:t>
            </a:r>
          </a:p>
        </p:txBody>
      </p:sp>
      <p:pic>
        <p:nvPicPr>
          <p:cNvPr id="6146" name="Picture 2" descr="http://www.galicianshop.com/pictures/kilts/KILT-ST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929066"/>
            <a:ext cx="1802802" cy="1620000"/>
          </a:xfrm>
          <a:prstGeom prst="rect">
            <a:avLst/>
          </a:prstGeom>
          <a:noFill/>
        </p:spPr>
      </p:pic>
      <p:pic>
        <p:nvPicPr>
          <p:cNvPr id="6148" name="Picture 4" descr="http://www.nicouline.fr/img/img/pagne-phara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3929066"/>
            <a:ext cx="1607193" cy="1620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animBg="1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571480"/>
            <a:ext cx="8572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Monotype Corsiva" pitchFamily="66" charset="0"/>
              </a:rPr>
              <a:t>Cher Docteur G,</a:t>
            </a:r>
          </a:p>
          <a:p>
            <a:pPr algn="just"/>
            <a:r>
              <a:rPr lang="fr-FR" sz="3200" dirty="0" smtClean="0">
                <a:latin typeface="Monotype Corsiva" pitchFamily="66" charset="0"/>
              </a:rPr>
              <a:t>Mon mari s'est fait mordre le mollet par un pit-bull en faisant son jogging. Etant donné que ces chiens sont spécialement dressés à ne pas lâcher leur proie, mon mari éprouve d'énormes difficultés à remettre son pantalon, non seulement à cause de la taille de l'animal, mais surtout à cause du propriétaire qui ne veut pas non plus lâcher son chien. Ça fait trois jours que ça dure. Que faire ?</a:t>
            </a:r>
          </a:p>
          <a:p>
            <a:pPr algn="just"/>
            <a:endParaRPr lang="fr-FR" sz="3200" dirty="0" smtClean="0">
              <a:latin typeface="Monotype Corsiva" pitchFamily="66" charset="0"/>
            </a:endParaRPr>
          </a:p>
          <a:p>
            <a:pPr algn="just"/>
            <a:r>
              <a:rPr lang="fr-FR" sz="3200" dirty="0" smtClean="0">
                <a:latin typeface="Monotype Corsiva" pitchFamily="66" charset="0"/>
              </a:rPr>
              <a:t>Dites-lui d'adopter le port du kilt ou du pagne.</a:t>
            </a:r>
            <a:endParaRPr lang="fr-BE" sz="3200" dirty="0" smtClean="0">
              <a:latin typeface="Monotype Corsiva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327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Correction des dictées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Gau</cp:lastModifiedBy>
  <cp:revision>8</cp:revision>
  <dcterms:created xsi:type="dcterms:W3CDTF">2014-09-10T08:27:03Z</dcterms:created>
  <dcterms:modified xsi:type="dcterms:W3CDTF">2014-09-10T09:40:47Z</dcterms:modified>
</cp:coreProperties>
</file>